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80" r:id="rId3"/>
  </p:sldMasterIdLst>
  <p:notesMasterIdLst>
    <p:notesMasterId r:id="rId78"/>
  </p:notesMasterIdLst>
  <p:sldIdLst>
    <p:sldId id="279" r:id="rId4"/>
    <p:sldId id="280" r:id="rId5"/>
    <p:sldId id="260" r:id="rId6"/>
    <p:sldId id="262" r:id="rId7"/>
    <p:sldId id="370" r:id="rId8"/>
    <p:sldId id="306" r:id="rId9"/>
    <p:sldId id="307" r:id="rId10"/>
    <p:sldId id="308" r:id="rId11"/>
    <p:sldId id="295" r:id="rId12"/>
    <p:sldId id="304" r:id="rId13"/>
    <p:sldId id="371" r:id="rId14"/>
    <p:sldId id="309" r:id="rId15"/>
    <p:sldId id="289" r:id="rId16"/>
    <p:sldId id="291" r:id="rId17"/>
    <p:sldId id="389" r:id="rId18"/>
    <p:sldId id="391" r:id="rId19"/>
    <p:sldId id="293" r:id="rId20"/>
    <p:sldId id="315" r:id="rId21"/>
    <p:sldId id="353" r:id="rId22"/>
    <p:sldId id="345" r:id="rId23"/>
    <p:sldId id="346" r:id="rId24"/>
    <p:sldId id="347" r:id="rId25"/>
    <p:sldId id="348" r:id="rId26"/>
    <p:sldId id="354" r:id="rId27"/>
    <p:sldId id="349" r:id="rId28"/>
    <p:sldId id="321" r:id="rId29"/>
    <p:sldId id="351" r:id="rId30"/>
    <p:sldId id="355" r:id="rId31"/>
    <p:sldId id="357" r:id="rId32"/>
    <p:sldId id="390" r:id="rId33"/>
    <p:sldId id="285" r:id="rId34"/>
    <p:sldId id="325" r:id="rId35"/>
    <p:sldId id="297" r:id="rId36"/>
    <p:sldId id="299" r:id="rId37"/>
    <p:sldId id="328" r:id="rId38"/>
    <p:sldId id="266" r:id="rId39"/>
    <p:sldId id="329" r:id="rId40"/>
    <p:sldId id="341" r:id="rId41"/>
    <p:sldId id="342" r:id="rId42"/>
    <p:sldId id="343" r:id="rId43"/>
    <p:sldId id="344" r:id="rId44"/>
    <p:sldId id="339" r:id="rId45"/>
    <p:sldId id="373" r:id="rId46"/>
    <p:sldId id="377" r:id="rId47"/>
    <p:sldId id="375" r:id="rId48"/>
    <p:sldId id="361" r:id="rId49"/>
    <p:sldId id="376" r:id="rId50"/>
    <p:sldId id="363" r:id="rId51"/>
    <p:sldId id="379" r:id="rId52"/>
    <p:sldId id="380" r:id="rId53"/>
    <p:sldId id="378" r:id="rId54"/>
    <p:sldId id="332" r:id="rId55"/>
    <p:sldId id="327" r:id="rId56"/>
    <p:sldId id="333" r:id="rId57"/>
    <p:sldId id="383" r:id="rId58"/>
    <p:sldId id="335" r:id="rId59"/>
    <p:sldId id="384" r:id="rId60"/>
    <p:sldId id="386" r:id="rId61"/>
    <p:sldId id="387" r:id="rId62"/>
    <p:sldId id="374" r:id="rId63"/>
    <p:sldId id="337" r:id="rId64"/>
    <p:sldId id="392" r:id="rId65"/>
    <p:sldId id="399" r:id="rId66"/>
    <p:sldId id="393" r:id="rId67"/>
    <p:sldId id="394" r:id="rId68"/>
    <p:sldId id="395" r:id="rId69"/>
    <p:sldId id="396" r:id="rId70"/>
    <p:sldId id="397" r:id="rId71"/>
    <p:sldId id="400" r:id="rId72"/>
    <p:sldId id="401" r:id="rId73"/>
    <p:sldId id="382" r:id="rId74"/>
    <p:sldId id="402" r:id="rId75"/>
    <p:sldId id="403" r:id="rId76"/>
    <p:sldId id="404"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307"/>
    <a:srgbClr val="EF8107"/>
    <a:srgbClr val="F78507"/>
    <a:srgbClr val="EB7E07"/>
    <a:srgbClr val="E98909"/>
    <a:srgbClr val="D98009"/>
    <a:srgbClr val="EC8B0A"/>
    <a:srgbClr val="F59617"/>
    <a:srgbClr val="00C2F1"/>
    <a:srgbClr val="03C2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88621" autoAdjust="0"/>
  </p:normalViewPr>
  <p:slideViewPr>
    <p:cSldViewPr>
      <p:cViewPr>
        <p:scale>
          <a:sx n="66" d="100"/>
          <a:sy n="66" d="100"/>
        </p:scale>
        <p:origin x="-216" y="-2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hPercent val="50"/>
      <c:rotY val="0"/>
      <c:depthPercent val="100"/>
      <c:rAngAx val="0"/>
      <c:perspective val="30"/>
    </c:view3D>
    <c:floor>
      <c:thickness val="0"/>
    </c:floor>
    <c:sideWall>
      <c:thickness val="0"/>
    </c:sideWall>
    <c:backWall>
      <c:thickness val="0"/>
    </c:backWall>
    <c:plotArea>
      <c:layout>
        <c:manualLayout>
          <c:layoutTarget val="inner"/>
          <c:xMode val="edge"/>
          <c:yMode val="edge"/>
          <c:x val="0.39907329859835133"/>
          <c:y val="9.952306023968352E-2"/>
          <c:w val="0.59200841406985172"/>
          <c:h val="0.68384943943426579"/>
        </c:manualLayout>
      </c:layout>
      <c:pie3DChart>
        <c:varyColors val="1"/>
        <c:ser>
          <c:idx val="0"/>
          <c:order val="0"/>
          <c:tx>
            <c:strRef>
              <c:f>Sheet1!$B$1</c:f>
              <c:strCache>
                <c:ptCount val="1"/>
                <c:pt idx="0">
                  <c:v>Chart Title</c:v>
                </c:pt>
              </c:strCache>
            </c:strRef>
          </c:tx>
          <c:dLbls>
            <c:dLbl>
              <c:idx val="2"/>
              <c:layout>
                <c:manualLayout>
                  <c:x val="1.4954356923304818E-2"/>
                  <c:y val="-9.3982613042995226E-4"/>
                </c:manualLayout>
              </c:layout>
              <c:showLegendKey val="0"/>
              <c:showVal val="0"/>
              <c:showCatName val="0"/>
              <c:showSerName val="0"/>
              <c:showPercent val="1"/>
              <c:showBubbleSize val="0"/>
            </c:dLbl>
            <c:dLbl>
              <c:idx val="3"/>
              <c:delete val="1"/>
            </c:dLbl>
            <c:numFmt formatCode="General" sourceLinked="0"/>
            <c:txPr>
              <a:bodyPr/>
              <a:lstStyle/>
              <a:p>
                <a:pPr>
                  <a:defRPr lang="en-GB" sz="2400" b="0">
                    <a:solidFill>
                      <a:schemeClr val="bg1"/>
                    </a:solidFill>
                    <a:effectLst/>
                  </a:defRPr>
                </a:pPr>
                <a:endParaRPr lang="en-US"/>
              </a:p>
            </c:txPr>
            <c:showLegendKey val="0"/>
            <c:showVal val="0"/>
            <c:showCatName val="0"/>
            <c:showSerName val="0"/>
            <c:showPercent val="1"/>
            <c:showBubbleSize val="0"/>
            <c:showLeaderLines val="1"/>
          </c:dLbls>
          <c:cat>
            <c:strRef>
              <c:f>Sheet1!$A$2:$A$5</c:f>
              <c:strCache>
                <c:ptCount val="4"/>
                <c:pt idx="0">
                  <c:v>Package distribution throttling</c:v>
                </c:pt>
                <c:pt idx="1">
                  <c:v>Local client push</c:v>
                </c:pt>
                <c:pt idx="2">
                  <c:v>Proxy management point</c:v>
                </c:pt>
                <c:pt idx="3">
                  <c:v>X25 RAS Sender</c:v>
                </c:pt>
              </c:strCache>
            </c:strRef>
          </c:cat>
          <c:val>
            <c:numRef>
              <c:f>Sheet1!$B$2:$B$5</c:f>
              <c:numCache>
                <c:formatCode>General</c:formatCode>
                <c:ptCount val="4"/>
                <c:pt idx="0">
                  <c:v>94</c:v>
                </c:pt>
                <c:pt idx="1">
                  <c:v>5</c:v>
                </c:pt>
                <c:pt idx="2">
                  <c:v>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3.2805809101132954E-4"/>
          <c:y val="0.22327640678813465"/>
          <c:w val="0.44735757917736235"/>
          <c:h val="0.32741352663196188"/>
        </c:manualLayout>
      </c:layout>
      <c:overlay val="0"/>
      <c:txPr>
        <a:bodyPr/>
        <a:lstStyle/>
        <a:p>
          <a:pPr>
            <a:defRPr lang="en-GB" sz="2000">
              <a:solidFill>
                <a:schemeClr val="bg2"/>
              </a:solidFill>
              <a:effectLst/>
            </a:defRPr>
          </a:pPr>
          <a:endParaRPr lang="en-US"/>
        </a:p>
      </c:txPr>
    </c:legend>
    <c:plotVisOnly val="1"/>
    <c:dispBlanksAs val="zero"/>
    <c:showDLblsOverMax val="0"/>
  </c:chart>
  <c:txPr>
    <a:bodyPr/>
    <a:lstStyle/>
    <a:p>
      <a:pPr>
        <a:defRPr sz="1800">
          <a:effectLst>
            <a:outerShdw blurRad="50800" dist="38100" dir="2700000" algn="ctr" rotWithShape="0">
              <a:srgbClr val="000000">
                <a:alpha val="60000"/>
              </a:srgbClr>
            </a:outerShdw>
          </a:effectLst>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19BB0-C51C-4C9A-8C99-63F45BC88E63}" type="datetimeFigureOut">
              <a:rPr lang="en-AU" smtClean="0"/>
              <a:pPr/>
              <a:t>1/09/2011</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4AC48C-614D-46D0-90EB-1AE9301A1F8C}" type="slidenum">
              <a:rPr lang="en-AU" smtClean="0"/>
              <a:pPr/>
              <a:t>‹#›</a:t>
            </a:fld>
            <a:endParaRPr lang="en-AU" dirty="0"/>
          </a:p>
        </p:txBody>
      </p:sp>
    </p:spTree>
    <p:extLst>
      <p:ext uri="{BB962C8B-B14F-4D97-AF65-F5344CB8AC3E}">
        <p14:creationId xmlns:p14="http://schemas.microsoft.com/office/powerpoint/2010/main" val="42646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34AC48C-614D-46D0-90EB-1AE9301A1F8C}" type="slidenum">
              <a:rPr lang="en-AU" smtClean="0"/>
              <a:pPr/>
              <a:t>1</a:t>
            </a:fld>
            <a:endParaRPr lang="en-AU" dirty="0"/>
          </a:p>
        </p:txBody>
      </p:sp>
    </p:spTree>
    <p:extLst>
      <p:ext uri="{BB962C8B-B14F-4D97-AF65-F5344CB8AC3E}">
        <p14:creationId xmlns:p14="http://schemas.microsoft.com/office/powerpoint/2010/main" val="410022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34AC48C-614D-46D0-90EB-1AE9301A1F8C}" type="slidenum">
              <a:rPr lang="en-AU" smtClean="0"/>
              <a:pPr/>
              <a:t>2</a:t>
            </a:fld>
            <a:endParaRPr lang="en-AU" dirty="0"/>
          </a:p>
        </p:txBody>
      </p:sp>
    </p:spTree>
    <p:extLst>
      <p:ext uri="{BB962C8B-B14F-4D97-AF65-F5344CB8AC3E}">
        <p14:creationId xmlns:p14="http://schemas.microsoft.com/office/powerpoint/2010/main" val="2413184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
        <p:nvSpPr>
          <p:cNvPr id="6" name="Slide Image Placeholder 5"/>
          <p:cNvSpPr>
            <a:spLocks noGrp="1" noRot="1" noChangeAspect="1"/>
          </p:cNvSpPr>
          <p:nvPr>
            <p:ph type="sldImg"/>
          </p:nvPr>
        </p:nvSpPr>
        <p:spPr>
          <a:xfrm>
            <a:off x="1535113" y="457200"/>
            <a:ext cx="3736975" cy="2801938"/>
          </a:xfrm>
        </p:spPr>
      </p:sp>
      <p:sp>
        <p:nvSpPr>
          <p:cNvPr id="7" name="Notes Placeholder 6"/>
          <p:cNvSpPr>
            <a:spLocks noGrp="1"/>
          </p:cNvSpPr>
          <p:nvPr>
            <p:ph type="body" idx="1"/>
          </p:nvPr>
        </p:nvSpPr>
        <p:spPr/>
        <p:txBody>
          <a:bodyPr>
            <a:normAutofit/>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61</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62</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63</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64</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65</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66</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69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70</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112BF-CC53-4BD3-B71B-638534610DBF}" type="slidenum">
              <a:rPr lang="en-US" smtClean="0">
                <a:solidFill>
                  <a:prstClr val="black"/>
                </a:solidFill>
              </a:rPr>
              <a:pPr>
                <a:defRPr/>
              </a:pPr>
              <a:t>73</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9/1/2011 2:49 PM</a:t>
            </a:fld>
            <a:endParaRPr lang="en-US">
              <a:solidFill>
                <a:prstClr val="black"/>
              </a:solidFill>
            </a:endParaRPr>
          </a:p>
        </p:txBody>
      </p:sp>
      <p:sp>
        <p:nvSpPr>
          <p:cNvPr id="6" name="Footer Placeholder 5"/>
          <p:cNvSpPr>
            <a:spLocks noGrp="1"/>
          </p:cNvSpPr>
          <p:nvPr>
            <p:ph type="ftr" sz="quarter" idx="12"/>
          </p:nvPr>
        </p:nvSpPr>
        <p:spPr/>
        <p:txBody>
          <a:bodyPr/>
          <a:lstStyle/>
          <a:p>
            <a:r>
              <a:rPr lang="en-US" smtClean="0">
                <a:solidFill>
                  <a:prstClr val="black"/>
                </a:solidFill>
              </a:rPr>
              <a:t>© 2007 Microsoft Corporation. All rights reserved. Microsoft, Windows, Windows Vista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prstClr val="black"/>
                </a:solidFill>
              </a:rPr>
            </a:br>
            <a:r>
              <a:rPr lang="en-US" smtClean="0">
                <a:solidFill>
                  <a:prstClr val="black"/>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74</a:t>
            </a:fld>
            <a:endParaRPr lang="en-US" dirty="0">
              <a:solidFill>
                <a:prstClr val="black"/>
              </a:solidFill>
            </a:endParaRPr>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smtClean="0"/>
              <a:t>© 2007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9/1/2011 2:49 PM</a:t>
            </a:fld>
            <a:endParaRPr lang="en-US"/>
          </a:p>
        </p:txBody>
      </p:sp>
      <p:sp>
        <p:nvSpPr>
          <p:cNvPr id="6" name="Footer Placeholder 5"/>
          <p:cNvSpPr>
            <a:spLocks noGrp="1"/>
          </p:cNvSpPr>
          <p:nvPr>
            <p:ph type="ftr" sz="quarter" idx="12"/>
          </p:nvPr>
        </p:nvSpPr>
        <p:spPr/>
        <p:txBody>
          <a:bodyPr/>
          <a:lstStyle/>
          <a:p>
            <a:r>
              <a:rPr lang="en-US" dirty="0" smtClean="0"/>
              <a:t>© 2007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12" name="Slide Image Placeholder 11"/>
          <p:cNvSpPr>
            <a:spLocks noGrp="1" noRot="1" noChangeAspect="1"/>
          </p:cNvSpPr>
          <p:nvPr>
            <p:ph type="sldImg"/>
          </p:nvPr>
        </p:nvSpPr>
        <p:spPr>
          <a:xfrm>
            <a:off x="1535113" y="457200"/>
            <a:ext cx="3736975" cy="2801938"/>
          </a:xfrm>
        </p:spPr>
      </p:sp>
      <p:sp>
        <p:nvSpPr>
          <p:cNvPr id="13" name="Notes Placeholder 1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112600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437946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187500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r="70625" b="72361"/>
          <a:stretch/>
        </p:blipFill>
        <p:spPr bwMode="auto">
          <a:xfrm>
            <a:off x="6432476" y="-12923"/>
            <a:ext cx="2686050" cy="1895475"/>
          </a:xfrm>
          <a:prstGeom prst="rect">
            <a:avLst/>
          </a:prstGeom>
          <a:noFill/>
          <a:effectLst>
            <a:softEdge rad="127000"/>
          </a:effectLst>
        </p:spPr>
      </p:pic>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4" descr="O:\Wunderman\CLIENTS\Microsoft\_SMIC_FY11\SMIC1062 TechEd 2011\Creative\Digital\2_concept\powerpoint\teched11_powerpoint_page2.jpg"/>
          <p:cNvPicPr>
            <a:picLocks noChangeAspect="1" noChangeArrowheads="1"/>
          </p:cNvPicPr>
          <p:nvPr userDrawn="1"/>
        </p:nvPicPr>
        <p:blipFill rotWithShape="1">
          <a:blip r:embed="rId2" cstate="email"/>
          <a:srcRect l="71250" t="7222" r="5833" b="65833"/>
          <a:stretch/>
        </p:blipFill>
        <p:spPr bwMode="auto">
          <a:xfrm>
            <a:off x="6515100" y="1619250"/>
            <a:ext cx="2095500" cy="1847850"/>
          </a:xfrm>
          <a:prstGeom prst="rect">
            <a:avLst/>
          </a:prstGeom>
          <a:noFill/>
        </p:spPr>
      </p:pic>
    </p:spTree>
    <p:extLst>
      <p:ext uri="{BB962C8B-B14F-4D97-AF65-F5344CB8AC3E}">
        <p14:creationId xmlns:p14="http://schemas.microsoft.com/office/powerpoint/2010/main" val="2733244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3005439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54002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3" descr="O:\Wunderman\CLIENTS\Microsoft\_SMIC_FY11\SMIC1062 TechEd 2011\Creative\Digital\2_concept\powerpoint\teched11_powerpoint_page1.jpg"/>
          <p:cNvPicPr>
            <a:picLocks noChangeAspect="1" noChangeArrowheads="1"/>
          </p:cNvPicPr>
          <p:nvPr userDrawn="1"/>
        </p:nvPicPr>
        <p:blipFill rotWithShape="1">
          <a:blip r:embed="rId2" cstate="email"/>
          <a:srcRect r="62392" b="75756"/>
          <a:stretch/>
        </p:blipFill>
        <p:spPr bwMode="auto">
          <a:xfrm>
            <a:off x="5940152" y="476672"/>
            <a:ext cx="2502743" cy="1210040"/>
          </a:xfrm>
          <a:prstGeom prst="rect">
            <a:avLst/>
          </a:prstGeom>
          <a:noFill/>
        </p:spPr>
      </p:pic>
    </p:spTree>
    <p:extLst>
      <p:ext uri="{BB962C8B-B14F-4D97-AF65-F5344CB8AC3E}">
        <p14:creationId xmlns:p14="http://schemas.microsoft.com/office/powerpoint/2010/main" val="2366818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84802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637350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085727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734095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748801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922091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251386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339546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60837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ln>
                <a:noFill/>
              </a:ln>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t>1/09/2011</a:t>
            </a:fld>
            <a:endParaRPr lang="en-AU"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pPr/>
              <a:t>‹#›</a:t>
            </a:fld>
            <a:endParaRPr lang="en-A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098" name="Picture 2"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83568" y="2348880"/>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41769C1-C44B-4111-B818-7C3DFAA6F123}"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3292748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0C7B273F-C4BF-4147-B9F5-29804690D322}"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81508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4" descr="O:\Wunderman\CLIENTS\Microsoft\_SMIC_FY11\SMIC1062 TechEd 2011\Creative\Digital\2_concept\powerpoint\teched11_powerpoint_page2.jpg"/>
          <p:cNvPicPr>
            <a:picLocks noChangeAspect="1" noChangeArrowheads="1"/>
          </p:cNvPicPr>
          <p:nvPr userDrawn="1"/>
        </p:nvPicPr>
        <p:blipFill>
          <a:blip r:embed="rId2" cstate="email"/>
          <a:srcRect t="10101" b="66799"/>
          <a:stretch>
            <a:fillRect/>
          </a:stretch>
        </p:blipFill>
        <p:spPr bwMode="auto">
          <a:xfrm>
            <a:off x="0" y="0"/>
            <a:ext cx="9144000" cy="1584176"/>
          </a:xfrm>
          <a:prstGeom prst="rect">
            <a:avLst/>
          </a:prstGeom>
          <a:noFill/>
        </p:spPr>
      </p:pic>
      <p:sp>
        <p:nvSpPr>
          <p:cNvPr id="7" name="Rectangle 6"/>
          <p:cNvSpPr/>
          <p:nvPr userDrawn="1"/>
        </p:nvSpPr>
        <p:spPr>
          <a:xfrm>
            <a:off x="0" y="1556792"/>
            <a:ext cx="9144000" cy="5301208"/>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dirty="0">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2276872"/>
            <a:ext cx="8229600" cy="384929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EC9DB49B-EC1F-4860-8E6D-E2D24D557912}" type="datetime1">
              <a:rPr lang="en-AU" smtClean="0">
                <a:solidFill>
                  <a:srgbClr val="000000">
                    <a:lumMod val="50000"/>
                    <a:lumOff val="50000"/>
                  </a:srgbClr>
                </a:solidFill>
              </a:rPr>
              <a:pPr/>
              <a:t>1/09/2011</a:t>
            </a:fld>
            <a:endParaRPr lang="en-AU"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AU" smtClean="0">
                <a:solidFill>
                  <a:srgbClr val="000000">
                    <a:lumMod val="50000"/>
                    <a:lumOff val="50000"/>
                  </a:srgbClr>
                </a:solidFill>
              </a:rPr>
              <a:t>(c) 2011 Microsoft. All rights reserved.</a:t>
            </a:r>
            <a:endParaRPr lang="en-AU"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721943D-A7F9-4474-AC48-B5E8E9B2DDB3}" type="slidenum">
              <a:rPr lang="en-AU" smtClean="0">
                <a:solidFill>
                  <a:srgbClr val="000000">
                    <a:lumMod val="50000"/>
                    <a:lumOff val="50000"/>
                  </a:srgbClr>
                </a:solidFill>
              </a:rPr>
              <a:pPr/>
              <a:t>‹#›</a:t>
            </a:fld>
            <a:endParaRPr lang="en-AU" dirty="0">
              <a:solidFill>
                <a:srgbClr val="000000">
                  <a:lumMod val="50000"/>
                  <a:lumOff val="50000"/>
                </a:srgbClr>
              </a:solidFill>
            </a:endParaRPr>
          </a:p>
        </p:txBody>
      </p:sp>
    </p:spTree>
    <p:extLst>
      <p:ext uri="{BB962C8B-B14F-4D97-AF65-F5344CB8AC3E}">
        <p14:creationId xmlns:p14="http://schemas.microsoft.com/office/powerpoint/2010/main" val="1625246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4646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00366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solidFill>
                  <a:srgbClr val="FFFFFF"/>
                </a:solidFill>
              </a:rPr>
              <a:pPr/>
              <a:t>1/09/2011</a:t>
            </a:fld>
            <a:endParaRPr lang="en-AU" dirty="0">
              <a:solidFill>
                <a:srgbClr val="FFFFFF"/>
              </a:solidFill>
            </a:endParaRPr>
          </a:p>
        </p:txBody>
      </p:sp>
      <p:sp>
        <p:nvSpPr>
          <p:cNvPr id="8" name="Footer Placeholder 7"/>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9" name="Slide Number Placeholder 8"/>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5880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5" name="Slide Number Placeholder 4"/>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727138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4" name="Slide Number Placeholder 3"/>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860037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1477973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4B5A0-1906-4542-BC83-16D10A91ABE1}" type="datetime1">
              <a:rPr lang="en-AU" smtClean="0">
                <a:solidFill>
                  <a:srgbClr val="FFFFFF"/>
                </a:solidFill>
              </a:rPr>
              <a:pPr/>
              <a:t>1/09/2011</a:t>
            </a:fld>
            <a:endParaRPr lang="en-AU" dirty="0">
              <a:solidFill>
                <a:srgbClr val="FFFFFF"/>
              </a:solidFill>
            </a:endParaRPr>
          </a:p>
        </p:txBody>
      </p:sp>
      <p:sp>
        <p:nvSpPr>
          <p:cNvPr id="6" name="Footer Placeholder 5"/>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7" name="Slide Number Placeholder 6"/>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3986218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1" name="Picture 3" descr="O:\Wunderman\CLIENTS\Microsoft\_SMIC_FY11\SMIC1062 TechEd 2011\Creative\Digital\2_concept\powerpoint\teched11_powerpoint_page1.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EFB78B-AC37-4A6C-AE40-2C54E3E06B06}" type="datetime1">
              <a:rPr lang="en-AU" smtClean="0"/>
              <a:t>1/09/2011</a:t>
            </a:fld>
            <a:endParaRPr lang="en-AU" dirty="0"/>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Slide Number Placeholder 5"/>
          <p:cNvSpPr>
            <a:spLocks noGrp="1"/>
          </p:cNvSpPr>
          <p:nvPr>
            <p:ph type="sldNum" sz="quarter" idx="12"/>
          </p:nvPr>
        </p:nvSpPr>
        <p:spPr/>
        <p:txBody>
          <a:bodyPr/>
          <a:lstStyle/>
          <a:p>
            <a:fld id="{2721943D-A7F9-4474-AC48-B5E8E9B2DDB3}" type="slidenum">
              <a:rPr lang="en-AU" smtClean="0"/>
              <a:pPr/>
              <a:t>‹#›</a:t>
            </a:fld>
            <a:endParaRPr lang="en-AU"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E4451492-C1FE-4A82-A1FB-7BD5AD2C295C}"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extLst>
      <p:ext uri="{BB962C8B-B14F-4D97-AF65-F5344CB8AC3E}">
        <p14:creationId xmlns:p14="http://schemas.microsoft.com/office/powerpoint/2010/main" val="2689120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391866D6-AF08-492B-9311-8437E0D459A8}"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12"/>
          </p:nvPr>
        </p:nvSpPr>
        <p:spPr/>
        <p:txBody>
          <a:bodyPr/>
          <a:lstStyle/>
          <a:p>
            <a:fld id="{2721943D-A7F9-4474-AC48-B5E8E9B2DDB3}" type="slidenum">
              <a:rPr lang="en-AU" smtClean="0">
                <a:solidFill>
                  <a:srgbClr val="FFFFFF"/>
                </a:solidFill>
              </a:rPr>
              <a:pPr/>
              <a:t>‹#›</a:t>
            </a:fld>
            <a:endParaRPr lang="en-AU" dirty="0">
              <a:solidFill>
                <a:srgbClr val="FFFFFF"/>
              </a:solidFill>
            </a:endParaRPr>
          </a:p>
        </p:txBody>
      </p:sp>
      <p:pic>
        <p:nvPicPr>
          <p:cNvPr id="7"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rot="5400000">
            <a:off x="281379" y="662836"/>
            <a:ext cx="1475656" cy="671279"/>
          </a:xfrm>
          <a:prstGeom prst="rect">
            <a:avLst/>
          </a:prstGeom>
          <a:noFill/>
        </p:spPr>
      </p:pic>
    </p:spTree>
    <p:extLst>
      <p:ext uri="{BB962C8B-B14F-4D97-AF65-F5344CB8AC3E}">
        <p14:creationId xmlns:p14="http://schemas.microsoft.com/office/powerpoint/2010/main" val="4058277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074" name="Picture 2" descr="O:\Wunderman\CLIENTS\Microsoft\_SMIC_FY11\SMIC1062 TechEd 2011\Creative\Digital\2_concept\powerpoint\teched11_powerpoint_page0.jpg"/>
          <p:cNvPicPr>
            <a:picLocks noChangeAspect="1" noChangeArrowheads="1"/>
          </p:cNvPicPr>
          <p:nvPr userDrawn="1"/>
        </p:nvPicPr>
        <p:blipFill>
          <a:blip r:embed="rId2" cstate="email"/>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88806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7118CD-8F63-4C97-ADEB-D66F39072D8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13792"/>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solidFill>
            <a:schemeClr val="bg1"/>
          </a:solidFill>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solidFill>
            <a:schemeClr val="bg1"/>
          </a:solidFill>
        </p:spPr>
        <p:txBody>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Date Placeholder 6"/>
          <p:cNvSpPr>
            <a:spLocks noGrp="1"/>
          </p:cNvSpPr>
          <p:nvPr>
            <p:ph type="dt" sz="half" idx="10"/>
          </p:nvPr>
        </p:nvSpPr>
        <p:spPr/>
        <p:txBody>
          <a:bodyPr/>
          <a:lstStyle/>
          <a:p>
            <a:fld id="{6B4F00E4-E128-49DC-A031-34EAD9C2E422}" type="datetime1">
              <a:rPr lang="en-AU" smtClean="0"/>
              <a:t>1/09/2011</a:t>
            </a:fld>
            <a:endParaRPr lang="en-AU" dirty="0"/>
          </a:p>
        </p:txBody>
      </p:sp>
      <p:sp>
        <p:nvSpPr>
          <p:cNvPr id="8" name="Footer Placeholder 7"/>
          <p:cNvSpPr>
            <a:spLocks noGrp="1"/>
          </p:cNvSpPr>
          <p:nvPr>
            <p:ph type="ftr" sz="quarter" idx="11"/>
          </p:nvPr>
        </p:nvSpPr>
        <p:spPr/>
        <p:txBody>
          <a:bodyPr/>
          <a:lstStyle/>
          <a:p>
            <a:r>
              <a:rPr lang="en-AU" smtClean="0"/>
              <a:t>(c) 2011 Microsoft. All rights reserved.</a:t>
            </a:r>
            <a:endParaRPr lang="en-AU" dirty="0"/>
          </a:p>
        </p:txBody>
      </p:sp>
      <p:sp>
        <p:nvSpPr>
          <p:cNvPr id="9" name="Slide Number Placeholder 8"/>
          <p:cNvSpPr>
            <a:spLocks noGrp="1"/>
          </p:cNvSpPr>
          <p:nvPr>
            <p:ph type="sldNum" sz="quarter" idx="12"/>
          </p:nvPr>
        </p:nvSpPr>
        <p:spPr/>
        <p:txBody>
          <a:bodyPr/>
          <a:lstStyle/>
          <a:p>
            <a:fld id="{2721943D-A7F9-4474-AC48-B5E8E9B2DDB3}" type="slidenum">
              <a:rPr lang="en-AU" smtClean="0"/>
              <a:pPr/>
              <a:t>‹#›</a:t>
            </a:fld>
            <a:endParaRPr lang="en-AU" dirty="0"/>
          </a:p>
        </p:txBody>
      </p:sp>
      <p:pic>
        <p:nvPicPr>
          <p:cNvPr id="11"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lstStyle/>
          <a:p>
            <a:r>
              <a:rPr lang="en-US" smtClean="0"/>
              <a:t>Click to edit Master title style</a:t>
            </a:r>
            <a:endParaRPr lang="en-AU"/>
          </a:p>
        </p:txBody>
      </p:sp>
      <p:sp>
        <p:nvSpPr>
          <p:cNvPr id="4" name="Footer Placeholder 3"/>
          <p:cNvSpPr>
            <a:spLocks noGrp="1"/>
          </p:cNvSpPr>
          <p:nvPr>
            <p:ph type="ftr" sz="quarter" idx="11"/>
          </p:nvPr>
        </p:nvSpPr>
        <p:spPr/>
        <p:txBody>
          <a:bodyPr/>
          <a:lstStyle/>
          <a:p>
            <a:r>
              <a:rPr lang="en-AU" smtClean="0"/>
              <a:t>(c) 2011 Microsoft. All rights reserved.</a:t>
            </a:r>
            <a:endParaRPr lang="en-AU" dirty="0"/>
          </a:p>
        </p:txBody>
      </p:sp>
      <p:sp>
        <p:nvSpPr>
          <p:cNvPr id="5" name="Slide Number Placeholder 4"/>
          <p:cNvSpPr>
            <a:spLocks noGrp="1"/>
          </p:cNvSpPr>
          <p:nvPr>
            <p:ph type="sldNum" sz="quarter" idx="12"/>
          </p:nvPr>
        </p:nvSpPr>
        <p:spPr/>
        <p:txBody>
          <a:bodyPr/>
          <a:lstStyle/>
          <a:p>
            <a:fld id="{2721943D-A7F9-4474-AC48-B5E8E9B2DDB3}" type="slidenum">
              <a:rPr lang="en-AU" smtClean="0"/>
              <a:pPr/>
              <a:t>‹#›</a:t>
            </a:fld>
            <a:endParaRPr lang="en-AU" dirty="0"/>
          </a:p>
        </p:txBody>
      </p:sp>
      <p:pic>
        <p:nvPicPr>
          <p:cNvPr id="6146"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(c) 2011 Microsoft. All rights reserved.</a:t>
            </a:r>
            <a:endParaRPr lang="en-AU" dirty="0"/>
          </a:p>
        </p:txBody>
      </p:sp>
      <p:sp>
        <p:nvSpPr>
          <p:cNvPr id="4" name="Slide Number Placeholder 3"/>
          <p:cNvSpPr>
            <a:spLocks noGrp="1"/>
          </p:cNvSpPr>
          <p:nvPr>
            <p:ph type="sldNum" sz="quarter" idx="12"/>
          </p:nvPr>
        </p:nvSpPr>
        <p:spPr/>
        <p:txBody>
          <a:bodyPr/>
          <a:lstStyle/>
          <a:p>
            <a:fld id="{2721943D-A7F9-4474-AC48-B5E8E9B2DDB3}" type="slidenum">
              <a:rPr lang="en-AU" smtClean="0"/>
              <a:pPr/>
              <a:t>‹#›</a:t>
            </a:fld>
            <a:endParaRPr lang="en-AU" dirty="0"/>
          </a:p>
        </p:txBody>
      </p:sp>
      <p:pic>
        <p:nvPicPr>
          <p:cNvPr id="5"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A66D8-1CAC-4C59-BD22-220102F538C0}" type="datetime1">
              <a:rPr lang="en-AU" smtClean="0"/>
              <a:t>1/09/2011</a:t>
            </a:fld>
            <a:endParaRPr lang="en-AU" dirty="0"/>
          </a:p>
        </p:txBody>
      </p:sp>
      <p:sp>
        <p:nvSpPr>
          <p:cNvPr id="6" name="Footer Placeholder 5"/>
          <p:cNvSpPr>
            <a:spLocks noGrp="1"/>
          </p:cNvSpPr>
          <p:nvPr>
            <p:ph type="ftr" sz="quarter" idx="11"/>
          </p:nvPr>
        </p:nvSpPr>
        <p:spPr/>
        <p:txBody>
          <a:bodyPr/>
          <a:lstStyle/>
          <a:p>
            <a:r>
              <a:rPr lang="en-AU" smtClean="0"/>
              <a:t>(c) 2011 Microsoft. All rights reserved.</a:t>
            </a:r>
            <a:endParaRPr lang="en-AU" dirty="0"/>
          </a:p>
        </p:txBody>
      </p:sp>
      <p:sp>
        <p:nvSpPr>
          <p:cNvPr id="7" name="Slide Number Placeholder 6"/>
          <p:cNvSpPr>
            <a:spLocks noGrp="1"/>
          </p:cNvSpPr>
          <p:nvPr>
            <p:ph type="sldNum" sz="quarter" idx="12"/>
          </p:nvPr>
        </p:nvSpPr>
        <p:spPr/>
        <p:txBody>
          <a:bodyPr/>
          <a:lstStyle/>
          <a:p>
            <a:fld id="{2721943D-A7F9-4474-AC48-B5E8E9B2DDB3}" type="slidenum">
              <a:rPr lang="en-AU" smtClean="0"/>
              <a:pPr/>
              <a:t>‹#›</a:t>
            </a:fld>
            <a:endParaRPr lang="en-AU" dirty="0"/>
          </a:p>
        </p:txBody>
      </p:sp>
      <p:pic>
        <p:nvPicPr>
          <p:cNvPr id="8" name="Picture 2" descr="O:\Wunderman\CLIENTS\Microsoft\_SMIC_FY11\SMIC1062 TechEd 2011\Creative\Digital\2_concept\powerpoint\elements\teched11_powerpoint_logosmall.png"/>
          <p:cNvPicPr>
            <a:picLocks noChangeAspect="1" noChangeArrowheads="1"/>
          </p:cNvPicPr>
          <p:nvPr userDrawn="1"/>
        </p:nvPicPr>
        <p:blipFill>
          <a:blip r:embed="rId2" cstate="email"/>
          <a:srcRect/>
          <a:stretch>
            <a:fillRect/>
          </a:stretch>
        </p:blipFill>
        <p:spPr bwMode="auto">
          <a:xfrm>
            <a:off x="323528" y="6021288"/>
            <a:ext cx="1475656" cy="671279"/>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t>1/09/2011</a:t>
            </a:fld>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t>(c) 2011 Microsoft. All rights reserved.</a:t>
            </a:r>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8"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296418037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descr="O:\Wunderman\CLIENTS\Microsoft\_SMIC_FY11\SMIC1062 TechEd 2011\Creative\Digital\2_concept\powerpoint\teched11_powerpoint_page2.jpg"/>
          <p:cNvPicPr>
            <a:picLocks noChangeAspect="1" noChangeArrowheads="1"/>
          </p:cNvPicPr>
          <p:nvPr/>
        </p:nvPicPr>
        <p:blipFill>
          <a:blip r:embed="rId15" cstate="email"/>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34178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Segoe UI" pitchFamily="34" charset="0"/>
                <a:ea typeface="Segoe UI" pitchFamily="34" charset="0"/>
                <a:cs typeface="Segoe UI" pitchFamily="34" charset="0"/>
              </a:defRPr>
            </a:lvl1pPr>
          </a:lstStyle>
          <a:p>
            <a:fld id="{1434DAEF-ADEF-4314-AB1F-69B7FB6E84BE}" type="datetime1">
              <a:rPr lang="en-AU" smtClean="0">
                <a:solidFill>
                  <a:srgbClr val="FFFFFF"/>
                </a:solidFill>
              </a:rPr>
              <a:pPr/>
              <a:t>1/09/2011</a:t>
            </a:fld>
            <a:endParaRPr lang="en-AU"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Segoe UI" pitchFamily="34" charset="0"/>
                <a:ea typeface="Segoe UI" pitchFamily="34" charset="0"/>
                <a:cs typeface="Segoe UI" pitchFamily="34" charset="0"/>
              </a:defRPr>
            </a:lvl1pPr>
          </a:lstStyle>
          <a:p>
            <a:r>
              <a:rPr lang="en-AU" smtClean="0">
                <a:solidFill>
                  <a:srgbClr val="FFFFFF"/>
                </a:solidFill>
              </a:rPr>
              <a:t>(c) 2011 Microsoft. All rights reserved.</a:t>
            </a:r>
            <a:endParaRPr lang="en-AU" dirty="0">
              <a:solidFill>
                <a:srgbClr val="FFFFFF"/>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Segoe UI" pitchFamily="34" charset="0"/>
                <a:ea typeface="Segoe UI" pitchFamily="34" charset="0"/>
                <a:cs typeface="Segoe UI" pitchFamily="34" charset="0"/>
              </a:defRPr>
            </a:lvl1pPr>
          </a:lstStyle>
          <a:p>
            <a:fld id="{2721943D-A7F9-4474-AC48-B5E8E9B2DDB3}" type="slidenum">
              <a:rPr lang="en-AU" smtClean="0">
                <a:solidFill>
                  <a:srgbClr val="FFFFFF"/>
                </a:solidFill>
              </a:rPr>
              <a:pPr/>
              <a:t>‹#›</a:t>
            </a:fld>
            <a:endParaRPr lang="en-AU" dirty="0">
              <a:solidFill>
                <a:srgbClr val="FFFFFF"/>
              </a:solidFill>
            </a:endParaRPr>
          </a:p>
        </p:txBody>
      </p:sp>
    </p:spTree>
    <p:extLst>
      <p:ext uri="{BB962C8B-B14F-4D97-AF65-F5344CB8AC3E}">
        <p14:creationId xmlns:p14="http://schemas.microsoft.com/office/powerpoint/2010/main" val="4542101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dt="0"/>
  <p:txStyles>
    <p:title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p:titleStyle>
    <p:bodyStyle>
      <a:lvl1pPr marL="342900" indent="-342900" algn="l" defTabSz="914400" rtl="0" eaLnBrk="1" latinLnBrk="0" hangingPunct="1">
        <a:spcBef>
          <a:spcPct val="20000"/>
        </a:spcBef>
        <a:buClr>
          <a:srgbClr val="03C2F1"/>
        </a:buClr>
        <a:buFont typeface="Segoe UI" pitchFamily="34" charset="0"/>
        <a:buChar char="►"/>
        <a:defRPr sz="2800" kern="1200">
          <a:solidFill>
            <a:schemeClr val="bg1"/>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bg1"/>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bg1"/>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bg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microsoftvirtualacademy.com/Home.aspx?WT.mc_id=otc-n-au-jtc-DPR-40787" TargetMode="Externa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8" Type="http://schemas.openxmlformats.org/officeDocument/2006/relationships/hyperlink" Target="http://msdn.microsoft.com/en-au" TargetMode="External"/><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hyperlink" Target="http://technet.microsoft.com/en-au" TargetMode="External"/><Relationship Id="rId10" Type="http://schemas.openxmlformats.org/officeDocument/2006/relationships/image" Target="../media/image67.emf"/><Relationship Id="rId4" Type="http://schemas.openxmlformats.org/officeDocument/2006/relationships/hyperlink" Target="http://www.msteched.com/Australia" TargetMode="External"/><Relationship Id="rId9" Type="http://schemas.openxmlformats.org/officeDocument/2006/relationships/hyperlink" Target="http://www.microsoft.com/australia/learni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br>
              <a:rPr lang="en-US" dirty="0" smtClean="0"/>
            </a:br>
            <a:r>
              <a:rPr lang="en-AU" dirty="0" smtClean="0">
                <a:solidFill>
                  <a:schemeClr val="accent2"/>
                </a:solidFill>
              </a:rPr>
              <a:t>Lots to cover</a:t>
            </a:r>
            <a:endParaRPr lang="en-US" dirty="0">
              <a:solidFill>
                <a:schemeClr val="accent2"/>
              </a:solidFill>
            </a:endParaRPr>
          </a:p>
        </p:txBody>
      </p:sp>
      <p:sp>
        <p:nvSpPr>
          <p:cNvPr id="3" name="Text Placeholder 2"/>
          <p:cNvSpPr>
            <a:spLocks noGrp="1"/>
          </p:cNvSpPr>
          <p:nvPr>
            <p:ph idx="1"/>
          </p:nvPr>
        </p:nvSpPr>
        <p:spPr>
          <a:xfrm>
            <a:off x="107504" y="1556792"/>
            <a:ext cx="8928992" cy="5184576"/>
          </a:xfrm>
        </p:spPr>
        <p:txBody>
          <a:bodyPr>
            <a:noAutofit/>
          </a:bodyPr>
          <a:lstStyle/>
          <a:p>
            <a:pPr marL="0" indent="0" algn="ctr">
              <a:spcBef>
                <a:spcPts val="600"/>
              </a:spcBef>
              <a:buNone/>
            </a:pPr>
            <a:r>
              <a:rPr lang="en-US" sz="4400" dirty="0"/>
              <a:t>Role Changes </a:t>
            </a:r>
            <a:endParaRPr lang="en-US" sz="4400" dirty="0" smtClean="0"/>
          </a:p>
          <a:p>
            <a:pPr marL="0" indent="0" algn="ctr">
              <a:spcBef>
                <a:spcPts val="600"/>
              </a:spcBef>
              <a:buNone/>
            </a:pPr>
            <a:r>
              <a:rPr lang="en-US" sz="4000" dirty="0" smtClean="0"/>
              <a:t>Hierarchy Changes</a:t>
            </a:r>
          </a:p>
          <a:p>
            <a:pPr marL="0" indent="0" algn="ctr">
              <a:spcBef>
                <a:spcPts val="600"/>
              </a:spcBef>
              <a:buNone/>
            </a:pPr>
            <a:r>
              <a:rPr lang="en-US" sz="4800" dirty="0" smtClean="0"/>
              <a:t>Secondary vs. DP</a:t>
            </a:r>
          </a:p>
          <a:p>
            <a:pPr marL="0" indent="0" algn="ctr">
              <a:spcBef>
                <a:spcPts val="600"/>
              </a:spcBef>
              <a:buNone/>
            </a:pPr>
            <a:r>
              <a:rPr lang="en-US" sz="4800" dirty="0" smtClean="0"/>
              <a:t>Content Distribution</a:t>
            </a:r>
            <a:endParaRPr lang="en-US" sz="4400" dirty="0" smtClean="0"/>
          </a:p>
          <a:p>
            <a:pPr marL="0" indent="0" algn="ctr">
              <a:spcBef>
                <a:spcPts val="600"/>
              </a:spcBef>
              <a:buNone/>
            </a:pPr>
            <a:r>
              <a:rPr lang="en-US" dirty="0" smtClean="0"/>
              <a:t>Discovery &amp; </a:t>
            </a:r>
            <a:r>
              <a:rPr lang="en-US" dirty="0"/>
              <a:t>Boundaries</a:t>
            </a:r>
          </a:p>
          <a:p>
            <a:pPr marL="0" indent="0" algn="ctr">
              <a:spcBef>
                <a:spcPts val="600"/>
              </a:spcBef>
              <a:buNone/>
            </a:pPr>
            <a:r>
              <a:rPr lang="en-US" dirty="0" smtClean="0"/>
              <a:t>Client Settings &amp; Inventory</a:t>
            </a:r>
          </a:p>
          <a:p>
            <a:pPr marL="0" indent="0" algn="ctr">
              <a:spcBef>
                <a:spcPts val="600"/>
              </a:spcBef>
              <a:buNone/>
            </a:pPr>
            <a:r>
              <a:rPr lang="en-US" sz="2400" dirty="0" smtClean="0"/>
              <a:t>Role Based Admin</a:t>
            </a:r>
          </a:p>
          <a:p>
            <a:pPr marL="0" indent="0" algn="ctr">
              <a:spcBef>
                <a:spcPts val="600"/>
              </a:spcBef>
              <a:buNone/>
            </a:pPr>
            <a:r>
              <a:rPr lang="en-US" sz="2000" dirty="0" smtClean="0"/>
              <a:t>Installation Tips</a:t>
            </a:r>
            <a:endParaRPr lang="en-US" dirty="0"/>
          </a:p>
        </p:txBody>
      </p:sp>
      <p:sp>
        <p:nvSpPr>
          <p:cNvPr id="6" name="Footer Placeholder 4"/>
          <p:cNvSpPr>
            <a:spLocks noGrp="1"/>
          </p:cNvSpPr>
          <p:nvPr>
            <p:ph type="ftr" sz="quarter" idx="11"/>
          </p:nvPr>
        </p:nvSpPr>
        <p:spPr>
          <a:xfrm>
            <a:off x="3263159" y="6525344"/>
            <a:ext cx="2895600" cy="365125"/>
          </a:xfrm>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1102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0"/>
            <a:ext cx="9252520" cy="69083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39940" name="Picture 4" descr="O:\My Box Files\Management\Marketing\Events\Tech Ed 2011\images\_purchased\iStock_000008061691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444" y="101321"/>
            <a:ext cx="3162052" cy="4737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9941" name="Picture 5" descr="O:\My Box Files\Management\Marketing\Events\Tech Ed 2011\images\_purchased\iStock_000010331644X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6123" y="3695278"/>
            <a:ext cx="4048125"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9939" name="Picture 3" descr="O:\My Box Files\Management\Marketing\Events\Tech Ed 2011\images\_purchased\iStock_000008509655X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96752"/>
            <a:ext cx="3168352" cy="4746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itle 1"/>
          <p:cNvSpPr>
            <a:spLocks noGrp="1"/>
          </p:cNvSpPr>
          <p:nvPr>
            <p:ph type="title"/>
          </p:nvPr>
        </p:nvSpPr>
        <p:spPr>
          <a:xfrm>
            <a:off x="971600" y="227906"/>
            <a:ext cx="4248472" cy="2016224"/>
          </a:xfrm>
        </p:spPr>
        <p:txBody>
          <a:bodyPr>
            <a:noAutofit/>
          </a:bodyPr>
          <a:lstStyle/>
          <a:p>
            <a:pPr algn="r"/>
            <a:r>
              <a:rPr lang="en-US" sz="16600" dirty="0" smtClean="0">
                <a:effectLst>
                  <a:outerShdw blurRad="50800" dist="38100" dir="8100000" algn="tr" rotWithShape="0">
                    <a:prstClr val="black">
                      <a:alpha val="40000"/>
                    </a:prstClr>
                  </a:outerShdw>
                </a:effectLst>
              </a:rPr>
              <a:t>Role</a:t>
            </a:r>
            <a:endParaRPr lang="en-US" sz="16600" dirty="0">
              <a:effectLst>
                <a:outerShdw blurRad="50800" dist="38100" dir="8100000" algn="tr" rotWithShape="0">
                  <a:prstClr val="black">
                    <a:alpha val="40000"/>
                  </a:prstClr>
                </a:outerShdw>
              </a:effectLst>
            </a:endParaRPr>
          </a:p>
        </p:txBody>
      </p:sp>
      <p:sp>
        <p:nvSpPr>
          <p:cNvPr id="11" name="Title 1"/>
          <p:cNvSpPr txBox="1">
            <a:spLocks/>
          </p:cNvSpPr>
          <p:nvPr/>
        </p:nvSpPr>
        <p:spPr>
          <a:xfrm>
            <a:off x="26690" y="4135971"/>
            <a:ext cx="8352928" cy="27003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16600" dirty="0" smtClean="0">
                <a:effectLst>
                  <a:outerShdw blurRad="50800" dist="38100" dir="8100000" algn="tr" rotWithShape="0">
                    <a:prstClr val="black">
                      <a:alpha val="40000"/>
                    </a:prstClr>
                  </a:outerShdw>
                </a:effectLst>
              </a:rPr>
              <a:t>Changes</a:t>
            </a:r>
            <a:endParaRPr lang="en-US" sz="16600"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6815918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gone in 2012</a:t>
            </a:r>
            <a:endParaRPr lang="en-US" dirty="0"/>
          </a:p>
        </p:txBody>
      </p:sp>
      <p:sp>
        <p:nvSpPr>
          <p:cNvPr id="25" name="Rounded Rectangle 24"/>
          <p:cNvSpPr/>
          <p:nvPr/>
        </p:nvSpPr>
        <p:spPr bwMode="auto">
          <a:xfrm>
            <a:off x="6473354" y="3237285"/>
            <a:ext cx="2349651" cy="1419401"/>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chemeClr val="bg1"/>
                </a:solidFill>
                <a:latin typeface="Calibri" pitchFamily="34" charset="0"/>
              </a:rPr>
              <a:t>PSP</a:t>
            </a:r>
          </a:p>
        </p:txBody>
      </p:sp>
      <p:sp>
        <p:nvSpPr>
          <p:cNvPr id="17" name="Rounded Rectangle 16"/>
          <p:cNvSpPr/>
          <p:nvPr/>
        </p:nvSpPr>
        <p:spPr bwMode="auto">
          <a:xfrm>
            <a:off x="5817732" y="1106318"/>
            <a:ext cx="2501327" cy="1602602"/>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MP</a:t>
            </a:r>
          </a:p>
        </p:txBody>
      </p:sp>
      <p:sp>
        <p:nvSpPr>
          <p:cNvPr id="24" name="Rounded Rectangle 23"/>
          <p:cNvSpPr/>
          <p:nvPr/>
        </p:nvSpPr>
        <p:spPr bwMode="auto">
          <a:xfrm>
            <a:off x="4514569" y="2300229"/>
            <a:ext cx="2349651" cy="1272788"/>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SMP</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11" name="Rounded Rectangle 10"/>
          <p:cNvSpPr/>
          <p:nvPr/>
        </p:nvSpPr>
        <p:spPr bwMode="auto">
          <a:xfrm>
            <a:off x="1752737" y="4985384"/>
            <a:ext cx="2349651" cy="1336260"/>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a:solidFill>
                  <a:srgbClr val="FFFFFF"/>
                </a:solidFill>
                <a:latin typeface="Calibri" pitchFamily="34" charset="0"/>
              </a:rPr>
              <a:t>PS</a:t>
            </a:r>
          </a:p>
        </p:txBody>
      </p:sp>
      <p:sp>
        <p:nvSpPr>
          <p:cNvPr id="15" name="Rounded Rectangle 14"/>
          <p:cNvSpPr/>
          <p:nvPr/>
        </p:nvSpPr>
        <p:spPr bwMode="auto">
          <a:xfrm>
            <a:off x="188614" y="3696186"/>
            <a:ext cx="2349651" cy="1419401"/>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SS</a:t>
            </a:r>
          </a:p>
        </p:txBody>
      </p:sp>
      <p:sp>
        <p:nvSpPr>
          <p:cNvPr id="16" name="Rounded Rectangle 15"/>
          <p:cNvSpPr/>
          <p:nvPr/>
        </p:nvSpPr>
        <p:spPr bwMode="auto">
          <a:xfrm>
            <a:off x="1520385" y="1534191"/>
            <a:ext cx="3203369" cy="1419401"/>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9600" dirty="0" smtClean="0">
                <a:solidFill>
                  <a:srgbClr val="FFFFFF"/>
                </a:solidFill>
                <a:latin typeface="Calibri" pitchFamily="34" charset="0"/>
              </a:rPr>
              <a:t>DP</a:t>
            </a:r>
          </a:p>
        </p:txBody>
      </p:sp>
      <p:sp>
        <p:nvSpPr>
          <p:cNvPr id="19" name="Rounded Rectangle 18"/>
          <p:cNvSpPr/>
          <p:nvPr/>
        </p:nvSpPr>
        <p:spPr bwMode="auto">
          <a:xfrm>
            <a:off x="403081" y="4949298"/>
            <a:ext cx="1845595" cy="912628"/>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a:solidFill>
                  <a:srgbClr val="FFFFFF"/>
                </a:solidFill>
                <a:latin typeface="Calibri" pitchFamily="34" charset="0"/>
              </a:rPr>
              <a:t>OSD</a:t>
            </a:r>
          </a:p>
        </p:txBody>
      </p:sp>
      <p:sp>
        <p:nvSpPr>
          <p:cNvPr id="20" name="Rounded Rectangle 19"/>
          <p:cNvSpPr/>
          <p:nvPr/>
        </p:nvSpPr>
        <p:spPr bwMode="auto">
          <a:xfrm>
            <a:off x="6228184" y="5498290"/>
            <a:ext cx="2090875" cy="823354"/>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6600" dirty="0" smtClean="0">
                <a:solidFill>
                  <a:srgbClr val="FFFFFF"/>
                </a:solidFill>
                <a:latin typeface="Calibri" pitchFamily="34" charset="0"/>
              </a:rPr>
              <a:t>FSP</a:t>
            </a:r>
          </a:p>
        </p:txBody>
      </p:sp>
      <p:sp>
        <p:nvSpPr>
          <p:cNvPr id="21" name="Rounded Rectangle 20"/>
          <p:cNvSpPr/>
          <p:nvPr/>
        </p:nvSpPr>
        <p:spPr bwMode="auto">
          <a:xfrm>
            <a:off x="4300212" y="5115587"/>
            <a:ext cx="2160240" cy="1092444"/>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RSP</a:t>
            </a:r>
          </a:p>
        </p:txBody>
      </p:sp>
      <p:sp>
        <p:nvSpPr>
          <p:cNvPr id="22" name="Rounded Rectangle 21"/>
          <p:cNvSpPr/>
          <p:nvPr/>
        </p:nvSpPr>
        <p:spPr bwMode="auto">
          <a:xfrm>
            <a:off x="4002740" y="1366077"/>
            <a:ext cx="1814992" cy="1008199"/>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 RP</a:t>
            </a:r>
          </a:p>
        </p:txBody>
      </p:sp>
      <p:sp>
        <p:nvSpPr>
          <p:cNvPr id="23" name="Rounded Rectangle 22"/>
          <p:cNvSpPr/>
          <p:nvPr/>
        </p:nvSpPr>
        <p:spPr bwMode="auto">
          <a:xfrm>
            <a:off x="6460452" y="4367859"/>
            <a:ext cx="1728192" cy="915045"/>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SUP</a:t>
            </a:r>
          </a:p>
        </p:txBody>
      </p:sp>
      <p:sp>
        <p:nvSpPr>
          <p:cNvPr id="26" name="Rounded Rectangle 25"/>
          <p:cNvSpPr/>
          <p:nvPr/>
        </p:nvSpPr>
        <p:spPr bwMode="auto">
          <a:xfrm>
            <a:off x="4965757" y="4433207"/>
            <a:ext cx="1445072" cy="849697"/>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400" dirty="0" smtClean="0">
                <a:solidFill>
                  <a:srgbClr val="FFFFFF"/>
                </a:solidFill>
                <a:latin typeface="Calibri" pitchFamily="34" charset="0"/>
              </a:rPr>
              <a:t>SHV</a:t>
            </a:r>
          </a:p>
        </p:txBody>
      </p:sp>
      <p:sp>
        <p:nvSpPr>
          <p:cNvPr id="27" name="Rounded Rectangle 26"/>
          <p:cNvSpPr/>
          <p:nvPr/>
        </p:nvSpPr>
        <p:spPr bwMode="auto">
          <a:xfrm>
            <a:off x="2803108" y="2738570"/>
            <a:ext cx="1678882" cy="1065721"/>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000" dirty="0" smtClean="0">
                <a:solidFill>
                  <a:srgbClr val="FFFFFF"/>
                </a:solidFill>
                <a:latin typeface="Calibri" pitchFamily="34" charset="0"/>
              </a:rPr>
              <a:t>PKG</a:t>
            </a:r>
          </a:p>
        </p:txBody>
      </p:sp>
      <p:sp>
        <p:nvSpPr>
          <p:cNvPr id="29" name="TextBox 28"/>
          <p:cNvSpPr txBox="1"/>
          <p:nvPr/>
        </p:nvSpPr>
        <p:spPr>
          <a:xfrm>
            <a:off x="3887924" y="558840"/>
            <a:ext cx="1188132" cy="1862048"/>
          </a:xfrm>
          <a:prstGeom prst="rect">
            <a:avLst/>
          </a:prstGeom>
          <a:noFill/>
        </p:spPr>
        <p:txBody>
          <a:bodyPr wrap="square" rtlCol="0">
            <a:spAutoFit/>
          </a:bodyPr>
          <a:lstStyle/>
          <a:p>
            <a:r>
              <a:rPr lang="en-AU" sz="11500" dirty="0" smtClean="0">
                <a:solidFill>
                  <a:srgbClr val="FF0000"/>
                </a:solidFill>
                <a:effectLst>
                  <a:outerShdw blurRad="38100" dist="38100" dir="2700000" algn="tl">
                    <a:srgbClr val="000000">
                      <a:alpha val="43137"/>
                    </a:srgbClr>
                  </a:outerShdw>
                </a:effectLst>
              </a:rPr>
              <a:t>x</a:t>
            </a:r>
            <a:endParaRPr lang="en-AU" sz="11500" dirty="0">
              <a:solidFill>
                <a:srgbClr val="FF0000"/>
              </a:solidFill>
              <a:effectLst>
                <a:outerShdw blurRad="38100" dist="38100" dir="2700000" algn="tl">
                  <a:srgbClr val="000000">
                    <a:alpha val="43137"/>
                  </a:srgbClr>
                </a:outerShdw>
              </a:effectLst>
            </a:endParaRPr>
          </a:p>
        </p:txBody>
      </p:sp>
      <p:sp>
        <p:nvSpPr>
          <p:cNvPr id="18" name="Rounded Rectangle 17"/>
          <p:cNvSpPr/>
          <p:nvPr/>
        </p:nvSpPr>
        <p:spPr bwMode="auto">
          <a:xfrm>
            <a:off x="411674" y="2619827"/>
            <a:ext cx="2150840" cy="1347306"/>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 BDP</a:t>
            </a:r>
          </a:p>
        </p:txBody>
      </p:sp>
      <p:sp>
        <p:nvSpPr>
          <p:cNvPr id="31" name="TextBox 30"/>
          <p:cNvSpPr txBox="1"/>
          <p:nvPr/>
        </p:nvSpPr>
        <p:spPr>
          <a:xfrm>
            <a:off x="332253" y="1772816"/>
            <a:ext cx="1188132" cy="1862048"/>
          </a:xfrm>
          <a:prstGeom prst="rect">
            <a:avLst/>
          </a:prstGeom>
          <a:noFill/>
        </p:spPr>
        <p:txBody>
          <a:bodyPr wrap="square" rtlCol="0">
            <a:spAutoFit/>
          </a:bodyPr>
          <a:lstStyle/>
          <a:p>
            <a:r>
              <a:rPr lang="en-AU" sz="11500" dirty="0" smtClean="0">
                <a:solidFill>
                  <a:srgbClr val="FF0000"/>
                </a:solidFill>
                <a:effectLst>
                  <a:outerShdw blurRad="38100" dist="38100" dir="2700000" algn="tl">
                    <a:srgbClr val="000000">
                      <a:alpha val="43137"/>
                    </a:srgbClr>
                  </a:outerShdw>
                </a:effectLst>
              </a:rPr>
              <a:t>x</a:t>
            </a:r>
            <a:endParaRPr lang="en-AU" sz="11500" dirty="0">
              <a:solidFill>
                <a:srgbClr val="FF0000"/>
              </a:solidFill>
              <a:effectLst>
                <a:outerShdw blurRad="38100" dist="38100" dir="2700000" algn="tl">
                  <a:srgbClr val="000000">
                    <a:alpha val="43137"/>
                  </a:srgbClr>
                </a:outerShdw>
              </a:effectLst>
            </a:endParaRPr>
          </a:p>
        </p:txBody>
      </p:sp>
      <p:sp>
        <p:nvSpPr>
          <p:cNvPr id="28" name="Rounded Rectangle 27"/>
          <p:cNvSpPr/>
          <p:nvPr/>
        </p:nvSpPr>
        <p:spPr bwMode="auto">
          <a:xfrm>
            <a:off x="7110763" y="2374276"/>
            <a:ext cx="1623649" cy="932148"/>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SMS</a:t>
            </a:r>
          </a:p>
        </p:txBody>
      </p:sp>
      <p:sp>
        <p:nvSpPr>
          <p:cNvPr id="9" name="Rounded Rectangle 8"/>
          <p:cNvSpPr/>
          <p:nvPr/>
        </p:nvSpPr>
        <p:spPr bwMode="auto">
          <a:xfrm>
            <a:off x="4002740" y="3501059"/>
            <a:ext cx="1623649" cy="932148"/>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SLP</a:t>
            </a:r>
          </a:p>
        </p:txBody>
      </p:sp>
      <p:sp>
        <p:nvSpPr>
          <p:cNvPr id="13" name="Rounded Rectangle 12"/>
          <p:cNvSpPr/>
          <p:nvPr/>
        </p:nvSpPr>
        <p:spPr bwMode="auto">
          <a:xfrm>
            <a:off x="2915816" y="4271221"/>
            <a:ext cx="1650166" cy="1101007"/>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chemeClr val="bg1"/>
                </a:solidFill>
                <a:latin typeface="Calibri" pitchFamily="34" charset="0"/>
              </a:rPr>
              <a:t> CS</a:t>
            </a:r>
          </a:p>
        </p:txBody>
      </p:sp>
      <p:sp>
        <p:nvSpPr>
          <p:cNvPr id="30" name="TextBox 29"/>
          <p:cNvSpPr txBox="1"/>
          <p:nvPr/>
        </p:nvSpPr>
        <p:spPr>
          <a:xfrm>
            <a:off x="2814608" y="3511168"/>
            <a:ext cx="1188132" cy="1862048"/>
          </a:xfrm>
          <a:prstGeom prst="rect">
            <a:avLst/>
          </a:prstGeom>
          <a:noFill/>
        </p:spPr>
        <p:txBody>
          <a:bodyPr wrap="square" rtlCol="0">
            <a:spAutoFit/>
          </a:bodyPr>
          <a:lstStyle/>
          <a:p>
            <a:r>
              <a:rPr lang="en-AU" sz="11500" dirty="0" smtClean="0">
                <a:solidFill>
                  <a:srgbClr val="FF0000"/>
                </a:solidFill>
                <a:effectLst>
                  <a:outerShdw blurRad="38100" dist="38100" dir="2700000" algn="tl">
                    <a:srgbClr val="000000">
                      <a:alpha val="43137"/>
                    </a:srgbClr>
                  </a:outerShdw>
                </a:effectLst>
              </a:rPr>
              <a:t>x</a:t>
            </a:r>
            <a:endParaRPr lang="en-AU" sz="11500" dirty="0">
              <a:solidFill>
                <a:srgbClr val="FF0000"/>
              </a:solidFill>
              <a:effectLst>
                <a:outerShdw blurRad="38100" dist="38100" dir="2700000" algn="tl">
                  <a:srgbClr val="000000">
                    <a:alpha val="43137"/>
                  </a:srgbClr>
                </a:outerShdw>
              </a:effectLst>
            </a:endParaRPr>
          </a:p>
        </p:txBody>
      </p:sp>
      <p:sp>
        <p:nvSpPr>
          <p:cNvPr id="38" name="Rounded Rectangle 37"/>
          <p:cNvSpPr/>
          <p:nvPr/>
        </p:nvSpPr>
        <p:spPr bwMode="auto">
          <a:xfrm>
            <a:off x="6473777" y="3250361"/>
            <a:ext cx="2349651" cy="1419401"/>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chemeClr val="bg1"/>
                </a:solidFill>
                <a:latin typeface="Calibri" pitchFamily="34" charset="0"/>
              </a:rPr>
              <a:t>PSP</a:t>
            </a:r>
          </a:p>
        </p:txBody>
      </p:sp>
      <p:sp>
        <p:nvSpPr>
          <p:cNvPr id="39" name="Rounded Rectangle 38"/>
          <p:cNvSpPr/>
          <p:nvPr/>
        </p:nvSpPr>
        <p:spPr bwMode="auto">
          <a:xfrm>
            <a:off x="1753160" y="4998460"/>
            <a:ext cx="2349651" cy="1336260"/>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a:solidFill>
                  <a:srgbClr val="FFFFFF"/>
                </a:solidFill>
                <a:latin typeface="Calibri" pitchFamily="34" charset="0"/>
              </a:rPr>
              <a:t>PS</a:t>
            </a:r>
          </a:p>
        </p:txBody>
      </p:sp>
      <p:sp>
        <p:nvSpPr>
          <p:cNvPr id="40" name="Rounded Rectangle 39"/>
          <p:cNvSpPr/>
          <p:nvPr/>
        </p:nvSpPr>
        <p:spPr bwMode="auto">
          <a:xfrm>
            <a:off x="189037" y="3709262"/>
            <a:ext cx="2349651" cy="1419401"/>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SS</a:t>
            </a:r>
          </a:p>
        </p:txBody>
      </p:sp>
      <p:sp>
        <p:nvSpPr>
          <p:cNvPr id="41" name="Rounded Rectangle 40"/>
          <p:cNvSpPr/>
          <p:nvPr/>
        </p:nvSpPr>
        <p:spPr bwMode="auto">
          <a:xfrm>
            <a:off x="1520808" y="1547267"/>
            <a:ext cx="3203369" cy="1419401"/>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9600" dirty="0" smtClean="0">
                <a:solidFill>
                  <a:srgbClr val="FFFFFF"/>
                </a:solidFill>
                <a:latin typeface="Calibri" pitchFamily="34" charset="0"/>
              </a:rPr>
              <a:t>DP</a:t>
            </a:r>
          </a:p>
        </p:txBody>
      </p:sp>
      <p:sp>
        <p:nvSpPr>
          <p:cNvPr id="42" name="Rounded Rectangle 41"/>
          <p:cNvSpPr/>
          <p:nvPr/>
        </p:nvSpPr>
        <p:spPr bwMode="auto">
          <a:xfrm>
            <a:off x="2803531" y="2751646"/>
            <a:ext cx="1678882" cy="1065721"/>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000" dirty="0" smtClean="0">
                <a:solidFill>
                  <a:srgbClr val="FFFFFF"/>
                </a:solidFill>
                <a:latin typeface="Calibri" pitchFamily="34" charset="0"/>
              </a:rPr>
              <a:t>PKG</a:t>
            </a:r>
          </a:p>
        </p:txBody>
      </p:sp>
      <p:sp>
        <p:nvSpPr>
          <p:cNvPr id="43" name="Title 1"/>
          <p:cNvSpPr txBox="1">
            <a:spLocks/>
          </p:cNvSpPr>
          <p:nvPr/>
        </p:nvSpPr>
        <p:spPr>
          <a:xfrm>
            <a:off x="467544" y="332656"/>
            <a:ext cx="4912788"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r>
              <a:rPr lang="en-US" dirty="0" smtClean="0"/>
              <a:t>What’s changed 2012</a:t>
            </a:r>
            <a:endParaRPr lang="en-US" dirty="0"/>
          </a:p>
        </p:txBody>
      </p:sp>
    </p:spTree>
    <p:extLst>
      <p:ext uri="{BB962C8B-B14F-4D97-AF65-F5344CB8AC3E}">
        <p14:creationId xmlns:p14="http://schemas.microsoft.com/office/powerpoint/2010/main" val="203084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indefinite"/>
                                        <p:tgtEl>
                                          <p:spTgt spid="25"/>
                                        </p:tgtEl>
                                        <p:attrNameLst>
                                          <p:attrName>fillcolor</p:attrName>
                                        </p:attrNameLst>
                                      </p:cBhvr>
                                      <p:to>
                                        <p:clrVal>
                                          <a:srgbClr val="AFAEBA"/>
                                        </p:clrVal>
                                      </p:to>
                                    </p:set>
                                    <p:set>
                                      <p:cBhvr>
                                        <p:cTn id="7" dur="indefinite"/>
                                        <p:tgtEl>
                                          <p:spTgt spid="25"/>
                                        </p:tgtEl>
                                        <p:attrNameLst>
                                          <p:attrName>fill.type</p:attrName>
                                        </p:attrNameLst>
                                      </p:cBhvr>
                                      <p:to>
                                        <p:strVal val="solid"/>
                                      </p:to>
                                    </p:set>
                                    <p:set>
                                      <p:cBhvr>
                                        <p:cTn id="8" dur="indefinite"/>
                                        <p:tgtEl>
                                          <p:spTgt spid="25"/>
                                        </p:tgtEl>
                                        <p:attrNameLst>
                                          <p:attrName>fill.on</p:attrName>
                                        </p:attrNameLst>
                                      </p:cBhvr>
                                      <p:to>
                                        <p:strVal val="true"/>
                                      </p:to>
                                    </p:set>
                                  </p:childTnLst>
                                </p:cTn>
                              </p:par>
                              <p:par>
                                <p:cTn id="9" presetID="1" presetClass="emph" presetSubtype="1" nodeType="withEffect">
                                  <p:stCondLst>
                                    <p:cond delay="0"/>
                                  </p:stCondLst>
                                  <p:childTnLst>
                                    <p:set>
                                      <p:cBhvr>
                                        <p:cTn id="10" dur="indefinite"/>
                                        <p:tgtEl>
                                          <p:spTgt spid="17"/>
                                        </p:tgtEl>
                                        <p:attrNameLst>
                                          <p:attrName>fillcolor</p:attrName>
                                        </p:attrNameLst>
                                      </p:cBhvr>
                                      <p:to>
                                        <p:clrVal>
                                          <a:srgbClr val="AFAEBA"/>
                                        </p:clrVal>
                                      </p:to>
                                    </p:set>
                                    <p:set>
                                      <p:cBhvr>
                                        <p:cTn id="11" dur="indefinite"/>
                                        <p:tgtEl>
                                          <p:spTgt spid="17"/>
                                        </p:tgtEl>
                                        <p:attrNameLst>
                                          <p:attrName>fill.type</p:attrName>
                                        </p:attrNameLst>
                                      </p:cBhvr>
                                      <p:to>
                                        <p:strVal val="solid"/>
                                      </p:to>
                                    </p:set>
                                    <p:set>
                                      <p:cBhvr>
                                        <p:cTn id="12" dur="indefinite"/>
                                        <p:tgtEl>
                                          <p:spTgt spid="17"/>
                                        </p:tgtEl>
                                        <p:attrNameLst>
                                          <p:attrName>fill.on</p:attrName>
                                        </p:attrNameLst>
                                      </p:cBhvr>
                                      <p:to>
                                        <p:strVal val="true"/>
                                      </p:to>
                                    </p:set>
                                  </p:childTnLst>
                                </p:cTn>
                              </p:par>
                              <p:par>
                                <p:cTn id="13" presetID="1" presetClass="emph" presetSubtype="1" nodeType="withEffect">
                                  <p:stCondLst>
                                    <p:cond delay="0"/>
                                  </p:stCondLst>
                                  <p:childTnLst>
                                    <p:set>
                                      <p:cBhvr>
                                        <p:cTn id="14" dur="indefinite"/>
                                        <p:tgtEl>
                                          <p:spTgt spid="24"/>
                                        </p:tgtEl>
                                        <p:attrNameLst>
                                          <p:attrName>fillcolor</p:attrName>
                                        </p:attrNameLst>
                                      </p:cBhvr>
                                      <p:to>
                                        <p:clrVal>
                                          <a:srgbClr val="AFAEBA"/>
                                        </p:clrVal>
                                      </p:to>
                                    </p:set>
                                    <p:set>
                                      <p:cBhvr>
                                        <p:cTn id="15" dur="indefinite"/>
                                        <p:tgtEl>
                                          <p:spTgt spid="24"/>
                                        </p:tgtEl>
                                        <p:attrNameLst>
                                          <p:attrName>fill.type</p:attrName>
                                        </p:attrNameLst>
                                      </p:cBhvr>
                                      <p:to>
                                        <p:strVal val="solid"/>
                                      </p:to>
                                    </p:set>
                                    <p:set>
                                      <p:cBhvr>
                                        <p:cTn id="16" dur="indefinite"/>
                                        <p:tgtEl>
                                          <p:spTgt spid="24"/>
                                        </p:tgtEl>
                                        <p:attrNameLst>
                                          <p:attrName>fill.on</p:attrName>
                                        </p:attrNameLst>
                                      </p:cBhvr>
                                      <p:to>
                                        <p:strVal val="true"/>
                                      </p:to>
                                    </p:set>
                                  </p:childTnLst>
                                </p:cTn>
                              </p:par>
                              <p:par>
                                <p:cTn id="17" presetID="1" presetClass="emph" presetSubtype="1" nodeType="withEffect">
                                  <p:stCondLst>
                                    <p:cond delay="0"/>
                                  </p:stCondLst>
                                  <p:childTnLst>
                                    <p:set>
                                      <p:cBhvr>
                                        <p:cTn id="18" dur="indefinite"/>
                                        <p:tgtEl>
                                          <p:spTgt spid="11"/>
                                        </p:tgtEl>
                                        <p:attrNameLst>
                                          <p:attrName>fillcolor</p:attrName>
                                        </p:attrNameLst>
                                      </p:cBhvr>
                                      <p:to>
                                        <p:clrVal>
                                          <a:srgbClr val="AFAEBA"/>
                                        </p:clrVal>
                                      </p:to>
                                    </p:set>
                                    <p:set>
                                      <p:cBhvr>
                                        <p:cTn id="19" dur="indefinite"/>
                                        <p:tgtEl>
                                          <p:spTgt spid="11"/>
                                        </p:tgtEl>
                                        <p:attrNameLst>
                                          <p:attrName>fill.type</p:attrName>
                                        </p:attrNameLst>
                                      </p:cBhvr>
                                      <p:to>
                                        <p:strVal val="solid"/>
                                      </p:to>
                                    </p:set>
                                    <p:set>
                                      <p:cBhvr>
                                        <p:cTn id="20" dur="indefinite"/>
                                        <p:tgtEl>
                                          <p:spTgt spid="11"/>
                                        </p:tgtEl>
                                        <p:attrNameLst>
                                          <p:attrName>fill.on</p:attrName>
                                        </p:attrNameLst>
                                      </p:cBhvr>
                                      <p:to>
                                        <p:strVal val="true"/>
                                      </p:to>
                                    </p:set>
                                  </p:childTnLst>
                                </p:cTn>
                              </p:par>
                              <p:par>
                                <p:cTn id="21" presetID="1" presetClass="emph" presetSubtype="1" nodeType="withEffect">
                                  <p:stCondLst>
                                    <p:cond delay="0"/>
                                  </p:stCondLst>
                                  <p:childTnLst>
                                    <p:set>
                                      <p:cBhvr>
                                        <p:cTn id="22" dur="indefinite"/>
                                        <p:tgtEl>
                                          <p:spTgt spid="15"/>
                                        </p:tgtEl>
                                        <p:attrNameLst>
                                          <p:attrName>fillcolor</p:attrName>
                                        </p:attrNameLst>
                                      </p:cBhvr>
                                      <p:to>
                                        <p:clrVal>
                                          <a:srgbClr val="AFAEBA"/>
                                        </p:clrVal>
                                      </p:to>
                                    </p:set>
                                    <p:set>
                                      <p:cBhvr>
                                        <p:cTn id="23" dur="indefinite"/>
                                        <p:tgtEl>
                                          <p:spTgt spid="15"/>
                                        </p:tgtEl>
                                        <p:attrNameLst>
                                          <p:attrName>fill.type</p:attrName>
                                        </p:attrNameLst>
                                      </p:cBhvr>
                                      <p:to>
                                        <p:strVal val="solid"/>
                                      </p:to>
                                    </p:set>
                                    <p:set>
                                      <p:cBhvr>
                                        <p:cTn id="24" dur="indefinite"/>
                                        <p:tgtEl>
                                          <p:spTgt spid="15"/>
                                        </p:tgtEl>
                                        <p:attrNameLst>
                                          <p:attrName>fill.on</p:attrName>
                                        </p:attrNameLst>
                                      </p:cBhvr>
                                      <p:to>
                                        <p:strVal val="true"/>
                                      </p:to>
                                    </p:set>
                                  </p:childTnLst>
                                </p:cTn>
                              </p:par>
                              <p:par>
                                <p:cTn id="25" presetID="1" presetClass="emph" presetSubtype="1" nodeType="withEffect">
                                  <p:stCondLst>
                                    <p:cond delay="0"/>
                                  </p:stCondLst>
                                  <p:childTnLst>
                                    <p:set>
                                      <p:cBhvr>
                                        <p:cTn id="26" dur="indefinite"/>
                                        <p:tgtEl>
                                          <p:spTgt spid="16"/>
                                        </p:tgtEl>
                                        <p:attrNameLst>
                                          <p:attrName>fillcolor</p:attrName>
                                        </p:attrNameLst>
                                      </p:cBhvr>
                                      <p:to>
                                        <p:clrVal>
                                          <a:srgbClr val="AFAEBA"/>
                                        </p:clrVal>
                                      </p:to>
                                    </p:set>
                                    <p:set>
                                      <p:cBhvr>
                                        <p:cTn id="27" dur="indefinite"/>
                                        <p:tgtEl>
                                          <p:spTgt spid="16"/>
                                        </p:tgtEl>
                                        <p:attrNameLst>
                                          <p:attrName>fill.type</p:attrName>
                                        </p:attrNameLst>
                                      </p:cBhvr>
                                      <p:to>
                                        <p:strVal val="solid"/>
                                      </p:to>
                                    </p:set>
                                    <p:set>
                                      <p:cBhvr>
                                        <p:cTn id="28" dur="indefinite"/>
                                        <p:tgtEl>
                                          <p:spTgt spid="16"/>
                                        </p:tgtEl>
                                        <p:attrNameLst>
                                          <p:attrName>fill.on</p:attrName>
                                        </p:attrNameLst>
                                      </p:cBhvr>
                                      <p:to>
                                        <p:strVal val="true"/>
                                      </p:to>
                                    </p:set>
                                  </p:childTnLst>
                                </p:cTn>
                              </p:par>
                              <p:par>
                                <p:cTn id="29" presetID="1" presetClass="emph" presetSubtype="1" nodeType="withEffect">
                                  <p:stCondLst>
                                    <p:cond delay="0"/>
                                  </p:stCondLst>
                                  <p:childTnLst>
                                    <p:set>
                                      <p:cBhvr>
                                        <p:cTn id="30" dur="indefinite"/>
                                        <p:tgtEl>
                                          <p:spTgt spid="19"/>
                                        </p:tgtEl>
                                        <p:attrNameLst>
                                          <p:attrName>fillcolor</p:attrName>
                                        </p:attrNameLst>
                                      </p:cBhvr>
                                      <p:to>
                                        <p:clrVal>
                                          <a:srgbClr val="AFAEBA"/>
                                        </p:clrVal>
                                      </p:to>
                                    </p:set>
                                    <p:set>
                                      <p:cBhvr>
                                        <p:cTn id="31" dur="indefinite"/>
                                        <p:tgtEl>
                                          <p:spTgt spid="19"/>
                                        </p:tgtEl>
                                        <p:attrNameLst>
                                          <p:attrName>fill.type</p:attrName>
                                        </p:attrNameLst>
                                      </p:cBhvr>
                                      <p:to>
                                        <p:strVal val="solid"/>
                                      </p:to>
                                    </p:set>
                                    <p:set>
                                      <p:cBhvr>
                                        <p:cTn id="32" dur="indefinite"/>
                                        <p:tgtEl>
                                          <p:spTgt spid="19"/>
                                        </p:tgtEl>
                                        <p:attrNameLst>
                                          <p:attrName>fill.on</p:attrName>
                                        </p:attrNameLst>
                                      </p:cBhvr>
                                      <p:to>
                                        <p:strVal val="true"/>
                                      </p:to>
                                    </p:set>
                                  </p:childTnLst>
                                </p:cTn>
                              </p:par>
                              <p:par>
                                <p:cTn id="33" presetID="1" presetClass="emph" presetSubtype="1" nodeType="withEffect">
                                  <p:stCondLst>
                                    <p:cond delay="0"/>
                                  </p:stCondLst>
                                  <p:childTnLst>
                                    <p:set>
                                      <p:cBhvr>
                                        <p:cTn id="34" dur="indefinite"/>
                                        <p:tgtEl>
                                          <p:spTgt spid="20"/>
                                        </p:tgtEl>
                                        <p:attrNameLst>
                                          <p:attrName>fillcolor</p:attrName>
                                        </p:attrNameLst>
                                      </p:cBhvr>
                                      <p:to>
                                        <p:clrVal>
                                          <a:srgbClr val="AFAEBA"/>
                                        </p:clrVal>
                                      </p:to>
                                    </p:set>
                                    <p:set>
                                      <p:cBhvr>
                                        <p:cTn id="35" dur="indefinite"/>
                                        <p:tgtEl>
                                          <p:spTgt spid="20"/>
                                        </p:tgtEl>
                                        <p:attrNameLst>
                                          <p:attrName>fill.type</p:attrName>
                                        </p:attrNameLst>
                                      </p:cBhvr>
                                      <p:to>
                                        <p:strVal val="solid"/>
                                      </p:to>
                                    </p:set>
                                    <p:set>
                                      <p:cBhvr>
                                        <p:cTn id="36" dur="indefinite"/>
                                        <p:tgtEl>
                                          <p:spTgt spid="20"/>
                                        </p:tgtEl>
                                        <p:attrNameLst>
                                          <p:attrName>fill.on</p:attrName>
                                        </p:attrNameLst>
                                      </p:cBhvr>
                                      <p:to>
                                        <p:strVal val="true"/>
                                      </p:to>
                                    </p:set>
                                  </p:childTnLst>
                                </p:cTn>
                              </p:par>
                              <p:par>
                                <p:cTn id="37" presetID="1" presetClass="emph" presetSubtype="1" nodeType="withEffect">
                                  <p:stCondLst>
                                    <p:cond delay="0"/>
                                  </p:stCondLst>
                                  <p:childTnLst>
                                    <p:set>
                                      <p:cBhvr>
                                        <p:cTn id="38" dur="indefinite"/>
                                        <p:tgtEl>
                                          <p:spTgt spid="21"/>
                                        </p:tgtEl>
                                        <p:attrNameLst>
                                          <p:attrName>fillcolor</p:attrName>
                                        </p:attrNameLst>
                                      </p:cBhvr>
                                      <p:to>
                                        <p:clrVal>
                                          <a:srgbClr val="AFAEBA"/>
                                        </p:clrVal>
                                      </p:to>
                                    </p:set>
                                    <p:set>
                                      <p:cBhvr>
                                        <p:cTn id="39" dur="indefinite"/>
                                        <p:tgtEl>
                                          <p:spTgt spid="21"/>
                                        </p:tgtEl>
                                        <p:attrNameLst>
                                          <p:attrName>fill.type</p:attrName>
                                        </p:attrNameLst>
                                      </p:cBhvr>
                                      <p:to>
                                        <p:strVal val="solid"/>
                                      </p:to>
                                    </p:set>
                                    <p:set>
                                      <p:cBhvr>
                                        <p:cTn id="40" dur="indefinite"/>
                                        <p:tgtEl>
                                          <p:spTgt spid="21"/>
                                        </p:tgtEl>
                                        <p:attrNameLst>
                                          <p:attrName>fill.on</p:attrName>
                                        </p:attrNameLst>
                                      </p:cBhvr>
                                      <p:to>
                                        <p:strVal val="true"/>
                                      </p:to>
                                    </p:set>
                                  </p:childTnLst>
                                </p:cTn>
                              </p:par>
                              <p:par>
                                <p:cTn id="41" presetID="1" presetClass="emph" presetSubtype="1" nodeType="withEffect">
                                  <p:stCondLst>
                                    <p:cond delay="0"/>
                                  </p:stCondLst>
                                  <p:childTnLst>
                                    <p:set>
                                      <p:cBhvr>
                                        <p:cTn id="42" dur="indefinite"/>
                                        <p:tgtEl>
                                          <p:spTgt spid="23"/>
                                        </p:tgtEl>
                                        <p:attrNameLst>
                                          <p:attrName>fillcolor</p:attrName>
                                        </p:attrNameLst>
                                      </p:cBhvr>
                                      <p:to>
                                        <p:clrVal>
                                          <a:srgbClr val="AFAEBA"/>
                                        </p:clrVal>
                                      </p:to>
                                    </p:set>
                                    <p:set>
                                      <p:cBhvr>
                                        <p:cTn id="43" dur="indefinite"/>
                                        <p:tgtEl>
                                          <p:spTgt spid="23"/>
                                        </p:tgtEl>
                                        <p:attrNameLst>
                                          <p:attrName>fill.type</p:attrName>
                                        </p:attrNameLst>
                                      </p:cBhvr>
                                      <p:to>
                                        <p:strVal val="solid"/>
                                      </p:to>
                                    </p:set>
                                    <p:set>
                                      <p:cBhvr>
                                        <p:cTn id="44" dur="indefinite"/>
                                        <p:tgtEl>
                                          <p:spTgt spid="23"/>
                                        </p:tgtEl>
                                        <p:attrNameLst>
                                          <p:attrName>fill.on</p:attrName>
                                        </p:attrNameLst>
                                      </p:cBhvr>
                                      <p:to>
                                        <p:strVal val="true"/>
                                      </p:to>
                                    </p:set>
                                  </p:childTnLst>
                                </p:cTn>
                              </p:par>
                              <p:par>
                                <p:cTn id="45" presetID="1" presetClass="emph" presetSubtype="1" nodeType="withEffect">
                                  <p:stCondLst>
                                    <p:cond delay="0"/>
                                  </p:stCondLst>
                                  <p:childTnLst>
                                    <p:set>
                                      <p:cBhvr>
                                        <p:cTn id="46" dur="indefinite"/>
                                        <p:tgtEl>
                                          <p:spTgt spid="26"/>
                                        </p:tgtEl>
                                        <p:attrNameLst>
                                          <p:attrName>fillcolor</p:attrName>
                                        </p:attrNameLst>
                                      </p:cBhvr>
                                      <p:to>
                                        <p:clrVal>
                                          <a:srgbClr val="AFAEBA"/>
                                        </p:clrVal>
                                      </p:to>
                                    </p:set>
                                    <p:set>
                                      <p:cBhvr>
                                        <p:cTn id="47" dur="indefinite"/>
                                        <p:tgtEl>
                                          <p:spTgt spid="26"/>
                                        </p:tgtEl>
                                        <p:attrNameLst>
                                          <p:attrName>fill.type</p:attrName>
                                        </p:attrNameLst>
                                      </p:cBhvr>
                                      <p:to>
                                        <p:strVal val="solid"/>
                                      </p:to>
                                    </p:set>
                                    <p:set>
                                      <p:cBhvr>
                                        <p:cTn id="48" dur="indefinite"/>
                                        <p:tgtEl>
                                          <p:spTgt spid="26"/>
                                        </p:tgtEl>
                                        <p:attrNameLst>
                                          <p:attrName>fill.on</p:attrName>
                                        </p:attrNameLst>
                                      </p:cBhvr>
                                      <p:to>
                                        <p:strVal val="true"/>
                                      </p:to>
                                    </p:set>
                                  </p:childTnLst>
                                </p:cTn>
                              </p:par>
                              <p:par>
                                <p:cTn id="49" presetID="1" presetClass="emph" presetSubtype="1" nodeType="withEffect">
                                  <p:stCondLst>
                                    <p:cond delay="0"/>
                                  </p:stCondLst>
                                  <p:childTnLst>
                                    <p:set>
                                      <p:cBhvr>
                                        <p:cTn id="50" dur="indefinite"/>
                                        <p:tgtEl>
                                          <p:spTgt spid="27"/>
                                        </p:tgtEl>
                                        <p:attrNameLst>
                                          <p:attrName>fillcolor</p:attrName>
                                        </p:attrNameLst>
                                      </p:cBhvr>
                                      <p:to>
                                        <p:clrVal>
                                          <a:srgbClr val="AFAEBA"/>
                                        </p:clrVal>
                                      </p:to>
                                    </p:set>
                                    <p:set>
                                      <p:cBhvr>
                                        <p:cTn id="51" dur="indefinite"/>
                                        <p:tgtEl>
                                          <p:spTgt spid="27"/>
                                        </p:tgtEl>
                                        <p:attrNameLst>
                                          <p:attrName>fill.type</p:attrName>
                                        </p:attrNameLst>
                                      </p:cBhvr>
                                      <p:to>
                                        <p:strVal val="solid"/>
                                      </p:to>
                                    </p:set>
                                    <p:set>
                                      <p:cBhvr>
                                        <p:cTn id="52" dur="indefinite"/>
                                        <p:tgtEl>
                                          <p:spTgt spid="27"/>
                                        </p:tgtEl>
                                        <p:attrNameLst>
                                          <p:attrName>fill.on</p:attrName>
                                        </p:attrNameLst>
                                      </p:cBhvr>
                                      <p:to>
                                        <p:strVal val="true"/>
                                      </p:to>
                                    </p:set>
                                  </p:childTnLst>
                                </p:cTn>
                              </p:par>
                              <p:par>
                                <p:cTn id="53" presetID="1" presetClass="emph" presetSubtype="1" nodeType="withEffect">
                                  <p:stCondLst>
                                    <p:cond delay="0"/>
                                  </p:stCondLst>
                                  <p:childTnLst>
                                    <p:set>
                                      <p:cBhvr>
                                        <p:cTn id="54" dur="indefinite"/>
                                        <p:tgtEl>
                                          <p:spTgt spid="28"/>
                                        </p:tgtEl>
                                        <p:attrNameLst>
                                          <p:attrName>fillcolor</p:attrName>
                                        </p:attrNameLst>
                                      </p:cBhvr>
                                      <p:to>
                                        <p:clrVal>
                                          <a:srgbClr val="AFAEBA"/>
                                        </p:clrVal>
                                      </p:to>
                                    </p:set>
                                    <p:set>
                                      <p:cBhvr>
                                        <p:cTn id="55" dur="indefinite"/>
                                        <p:tgtEl>
                                          <p:spTgt spid="28"/>
                                        </p:tgtEl>
                                        <p:attrNameLst>
                                          <p:attrName>fill.type</p:attrName>
                                        </p:attrNameLst>
                                      </p:cBhvr>
                                      <p:to>
                                        <p:strVal val="solid"/>
                                      </p:to>
                                    </p:set>
                                    <p:set>
                                      <p:cBhvr>
                                        <p:cTn id="56" dur="indefinite"/>
                                        <p:tgtEl>
                                          <p:spTgt spid="28"/>
                                        </p:tgtEl>
                                        <p:attrNameLst>
                                          <p:attrName>fill.on</p:attrName>
                                        </p:attrNameLst>
                                      </p:cBhvr>
                                      <p:to>
                                        <p:strVal val="true"/>
                                      </p:to>
                                    </p:set>
                                  </p:childTnLst>
                                </p:cTn>
                              </p:par>
                              <p:par>
                                <p:cTn id="57" presetID="1" presetClass="emph" presetSubtype="1" nodeType="withEffect">
                                  <p:stCondLst>
                                    <p:cond delay="0"/>
                                  </p:stCondLst>
                                  <p:childTnLst>
                                    <p:set>
                                      <p:cBhvr>
                                        <p:cTn id="58" dur="indefinite"/>
                                        <p:tgtEl>
                                          <p:spTgt spid="9"/>
                                        </p:tgtEl>
                                        <p:attrNameLst>
                                          <p:attrName>fillcolor</p:attrName>
                                        </p:attrNameLst>
                                      </p:cBhvr>
                                      <p:to>
                                        <p:clrVal>
                                          <a:srgbClr val="AFAEBA"/>
                                        </p:clrVal>
                                      </p:to>
                                    </p:set>
                                    <p:set>
                                      <p:cBhvr>
                                        <p:cTn id="59" dur="indefinite"/>
                                        <p:tgtEl>
                                          <p:spTgt spid="9"/>
                                        </p:tgtEl>
                                        <p:attrNameLst>
                                          <p:attrName>fill.type</p:attrName>
                                        </p:attrNameLst>
                                      </p:cBhvr>
                                      <p:to>
                                        <p:strVal val="solid"/>
                                      </p:to>
                                    </p:set>
                                    <p:set>
                                      <p:cBhvr>
                                        <p:cTn id="60" dur="indefinite"/>
                                        <p:tgtEl>
                                          <p:spTgt spid="9"/>
                                        </p:tgtEl>
                                        <p:attrNameLst>
                                          <p:attrName>fill.on</p:attrName>
                                        </p:attrNameLst>
                                      </p:cBhvr>
                                      <p:to>
                                        <p:strVal val="true"/>
                                      </p:to>
                                    </p:set>
                                  </p:childTnLst>
                                </p:cTn>
                              </p:par>
                              <p:par>
                                <p:cTn id="61" presetID="7" presetClass="emph" presetSubtype="1" nodeType="withEffect">
                                  <p:stCondLst>
                                    <p:cond delay="0"/>
                                  </p:stCondLst>
                                  <p:childTnLst>
                                    <p:set>
                                      <p:cBhvr>
                                        <p:cTn id="62" dur="indefinite"/>
                                        <p:tgtEl>
                                          <p:spTgt spid="25"/>
                                        </p:tgtEl>
                                        <p:attrNameLst>
                                          <p:attrName>stroke.color</p:attrName>
                                        </p:attrNameLst>
                                      </p:cBhvr>
                                      <p:to>
                                        <p:clrVal>
                                          <a:srgbClr val="AFAEBA"/>
                                        </p:clrVal>
                                      </p:to>
                                    </p:set>
                                    <p:set>
                                      <p:cBhvr>
                                        <p:cTn id="63" dur="indefinite"/>
                                        <p:tgtEl>
                                          <p:spTgt spid="25"/>
                                        </p:tgtEl>
                                        <p:attrNameLst>
                                          <p:attrName>stroke.on</p:attrName>
                                        </p:attrNameLst>
                                      </p:cBhvr>
                                      <p:to>
                                        <p:strVal val="true"/>
                                      </p:to>
                                    </p:set>
                                  </p:childTnLst>
                                </p:cTn>
                              </p:par>
                              <p:par>
                                <p:cTn id="64" presetID="7" presetClass="emph" presetSubtype="1" nodeType="withEffect">
                                  <p:stCondLst>
                                    <p:cond delay="0"/>
                                  </p:stCondLst>
                                  <p:childTnLst>
                                    <p:set>
                                      <p:cBhvr>
                                        <p:cTn id="65" dur="indefinite"/>
                                        <p:tgtEl>
                                          <p:spTgt spid="17"/>
                                        </p:tgtEl>
                                        <p:attrNameLst>
                                          <p:attrName>stroke.color</p:attrName>
                                        </p:attrNameLst>
                                      </p:cBhvr>
                                      <p:to>
                                        <p:clrVal>
                                          <a:srgbClr val="AFAEBA"/>
                                        </p:clrVal>
                                      </p:to>
                                    </p:set>
                                    <p:set>
                                      <p:cBhvr>
                                        <p:cTn id="66" dur="indefinite"/>
                                        <p:tgtEl>
                                          <p:spTgt spid="17"/>
                                        </p:tgtEl>
                                        <p:attrNameLst>
                                          <p:attrName>stroke.on</p:attrName>
                                        </p:attrNameLst>
                                      </p:cBhvr>
                                      <p:to>
                                        <p:strVal val="true"/>
                                      </p:to>
                                    </p:set>
                                  </p:childTnLst>
                                </p:cTn>
                              </p:par>
                              <p:par>
                                <p:cTn id="67" presetID="7" presetClass="emph" presetSubtype="1" nodeType="withEffect">
                                  <p:stCondLst>
                                    <p:cond delay="0"/>
                                  </p:stCondLst>
                                  <p:childTnLst>
                                    <p:set>
                                      <p:cBhvr>
                                        <p:cTn id="68" dur="indefinite"/>
                                        <p:tgtEl>
                                          <p:spTgt spid="24"/>
                                        </p:tgtEl>
                                        <p:attrNameLst>
                                          <p:attrName>stroke.color</p:attrName>
                                        </p:attrNameLst>
                                      </p:cBhvr>
                                      <p:to>
                                        <p:clrVal>
                                          <a:srgbClr val="AFAEBA"/>
                                        </p:clrVal>
                                      </p:to>
                                    </p:set>
                                    <p:set>
                                      <p:cBhvr>
                                        <p:cTn id="69" dur="indefinite"/>
                                        <p:tgtEl>
                                          <p:spTgt spid="24"/>
                                        </p:tgtEl>
                                        <p:attrNameLst>
                                          <p:attrName>stroke.on</p:attrName>
                                        </p:attrNameLst>
                                      </p:cBhvr>
                                      <p:to>
                                        <p:strVal val="true"/>
                                      </p:to>
                                    </p:set>
                                  </p:childTnLst>
                                </p:cTn>
                              </p:par>
                              <p:par>
                                <p:cTn id="70" presetID="7" presetClass="emph" presetSubtype="1" nodeType="withEffect">
                                  <p:stCondLst>
                                    <p:cond delay="0"/>
                                  </p:stCondLst>
                                  <p:childTnLst>
                                    <p:set>
                                      <p:cBhvr>
                                        <p:cTn id="71" dur="indefinite"/>
                                        <p:tgtEl>
                                          <p:spTgt spid="11"/>
                                        </p:tgtEl>
                                        <p:attrNameLst>
                                          <p:attrName>stroke.color</p:attrName>
                                        </p:attrNameLst>
                                      </p:cBhvr>
                                      <p:to>
                                        <p:clrVal>
                                          <a:srgbClr val="AFAEBA"/>
                                        </p:clrVal>
                                      </p:to>
                                    </p:set>
                                    <p:set>
                                      <p:cBhvr>
                                        <p:cTn id="72" dur="indefinite"/>
                                        <p:tgtEl>
                                          <p:spTgt spid="11"/>
                                        </p:tgtEl>
                                        <p:attrNameLst>
                                          <p:attrName>stroke.on</p:attrName>
                                        </p:attrNameLst>
                                      </p:cBhvr>
                                      <p:to>
                                        <p:strVal val="true"/>
                                      </p:to>
                                    </p:set>
                                  </p:childTnLst>
                                </p:cTn>
                              </p:par>
                              <p:par>
                                <p:cTn id="73" presetID="7" presetClass="emph" presetSubtype="1" nodeType="withEffect">
                                  <p:stCondLst>
                                    <p:cond delay="0"/>
                                  </p:stCondLst>
                                  <p:childTnLst>
                                    <p:set>
                                      <p:cBhvr>
                                        <p:cTn id="74" dur="indefinite"/>
                                        <p:tgtEl>
                                          <p:spTgt spid="15"/>
                                        </p:tgtEl>
                                        <p:attrNameLst>
                                          <p:attrName>stroke.color</p:attrName>
                                        </p:attrNameLst>
                                      </p:cBhvr>
                                      <p:to>
                                        <p:clrVal>
                                          <a:srgbClr val="AFAEBA"/>
                                        </p:clrVal>
                                      </p:to>
                                    </p:set>
                                    <p:set>
                                      <p:cBhvr>
                                        <p:cTn id="75" dur="indefinite"/>
                                        <p:tgtEl>
                                          <p:spTgt spid="15"/>
                                        </p:tgtEl>
                                        <p:attrNameLst>
                                          <p:attrName>stroke.on</p:attrName>
                                        </p:attrNameLst>
                                      </p:cBhvr>
                                      <p:to>
                                        <p:strVal val="true"/>
                                      </p:to>
                                    </p:set>
                                  </p:childTnLst>
                                </p:cTn>
                              </p:par>
                              <p:par>
                                <p:cTn id="76" presetID="7" presetClass="emph" presetSubtype="1" nodeType="withEffect">
                                  <p:stCondLst>
                                    <p:cond delay="0"/>
                                  </p:stCondLst>
                                  <p:childTnLst>
                                    <p:set>
                                      <p:cBhvr>
                                        <p:cTn id="77" dur="indefinite"/>
                                        <p:tgtEl>
                                          <p:spTgt spid="16"/>
                                        </p:tgtEl>
                                        <p:attrNameLst>
                                          <p:attrName>stroke.color</p:attrName>
                                        </p:attrNameLst>
                                      </p:cBhvr>
                                      <p:to>
                                        <p:clrVal>
                                          <a:srgbClr val="AFAEBA"/>
                                        </p:clrVal>
                                      </p:to>
                                    </p:set>
                                    <p:set>
                                      <p:cBhvr>
                                        <p:cTn id="78" dur="indefinite"/>
                                        <p:tgtEl>
                                          <p:spTgt spid="16"/>
                                        </p:tgtEl>
                                        <p:attrNameLst>
                                          <p:attrName>stroke.on</p:attrName>
                                        </p:attrNameLst>
                                      </p:cBhvr>
                                      <p:to>
                                        <p:strVal val="true"/>
                                      </p:to>
                                    </p:set>
                                  </p:childTnLst>
                                </p:cTn>
                              </p:par>
                              <p:par>
                                <p:cTn id="79" presetID="7" presetClass="emph" presetSubtype="1" nodeType="withEffect">
                                  <p:stCondLst>
                                    <p:cond delay="0"/>
                                  </p:stCondLst>
                                  <p:childTnLst>
                                    <p:set>
                                      <p:cBhvr>
                                        <p:cTn id="80" dur="indefinite"/>
                                        <p:tgtEl>
                                          <p:spTgt spid="19"/>
                                        </p:tgtEl>
                                        <p:attrNameLst>
                                          <p:attrName>stroke.color</p:attrName>
                                        </p:attrNameLst>
                                      </p:cBhvr>
                                      <p:to>
                                        <p:clrVal>
                                          <a:srgbClr val="AFAEBA"/>
                                        </p:clrVal>
                                      </p:to>
                                    </p:set>
                                    <p:set>
                                      <p:cBhvr>
                                        <p:cTn id="81" dur="indefinite"/>
                                        <p:tgtEl>
                                          <p:spTgt spid="19"/>
                                        </p:tgtEl>
                                        <p:attrNameLst>
                                          <p:attrName>stroke.on</p:attrName>
                                        </p:attrNameLst>
                                      </p:cBhvr>
                                      <p:to>
                                        <p:strVal val="true"/>
                                      </p:to>
                                    </p:set>
                                  </p:childTnLst>
                                </p:cTn>
                              </p:par>
                              <p:par>
                                <p:cTn id="82" presetID="7" presetClass="emph" presetSubtype="1" nodeType="withEffect">
                                  <p:stCondLst>
                                    <p:cond delay="0"/>
                                  </p:stCondLst>
                                  <p:childTnLst>
                                    <p:set>
                                      <p:cBhvr>
                                        <p:cTn id="83" dur="indefinite"/>
                                        <p:tgtEl>
                                          <p:spTgt spid="20"/>
                                        </p:tgtEl>
                                        <p:attrNameLst>
                                          <p:attrName>stroke.color</p:attrName>
                                        </p:attrNameLst>
                                      </p:cBhvr>
                                      <p:to>
                                        <p:clrVal>
                                          <a:srgbClr val="AFAEBA"/>
                                        </p:clrVal>
                                      </p:to>
                                    </p:set>
                                    <p:set>
                                      <p:cBhvr>
                                        <p:cTn id="84" dur="indefinite"/>
                                        <p:tgtEl>
                                          <p:spTgt spid="20"/>
                                        </p:tgtEl>
                                        <p:attrNameLst>
                                          <p:attrName>stroke.on</p:attrName>
                                        </p:attrNameLst>
                                      </p:cBhvr>
                                      <p:to>
                                        <p:strVal val="true"/>
                                      </p:to>
                                    </p:set>
                                  </p:childTnLst>
                                </p:cTn>
                              </p:par>
                              <p:par>
                                <p:cTn id="85" presetID="7" presetClass="emph" presetSubtype="1" nodeType="withEffect">
                                  <p:stCondLst>
                                    <p:cond delay="0"/>
                                  </p:stCondLst>
                                  <p:childTnLst>
                                    <p:set>
                                      <p:cBhvr>
                                        <p:cTn id="86" dur="indefinite"/>
                                        <p:tgtEl>
                                          <p:spTgt spid="21"/>
                                        </p:tgtEl>
                                        <p:attrNameLst>
                                          <p:attrName>stroke.color</p:attrName>
                                        </p:attrNameLst>
                                      </p:cBhvr>
                                      <p:to>
                                        <p:clrVal>
                                          <a:srgbClr val="AFAEBA"/>
                                        </p:clrVal>
                                      </p:to>
                                    </p:set>
                                    <p:set>
                                      <p:cBhvr>
                                        <p:cTn id="87" dur="indefinite"/>
                                        <p:tgtEl>
                                          <p:spTgt spid="21"/>
                                        </p:tgtEl>
                                        <p:attrNameLst>
                                          <p:attrName>stroke.on</p:attrName>
                                        </p:attrNameLst>
                                      </p:cBhvr>
                                      <p:to>
                                        <p:strVal val="true"/>
                                      </p:to>
                                    </p:set>
                                  </p:childTnLst>
                                </p:cTn>
                              </p:par>
                              <p:par>
                                <p:cTn id="88" presetID="7" presetClass="emph" presetSubtype="1" nodeType="withEffect">
                                  <p:stCondLst>
                                    <p:cond delay="0"/>
                                  </p:stCondLst>
                                  <p:childTnLst>
                                    <p:set>
                                      <p:cBhvr>
                                        <p:cTn id="89" dur="indefinite"/>
                                        <p:tgtEl>
                                          <p:spTgt spid="23"/>
                                        </p:tgtEl>
                                        <p:attrNameLst>
                                          <p:attrName>stroke.color</p:attrName>
                                        </p:attrNameLst>
                                      </p:cBhvr>
                                      <p:to>
                                        <p:clrVal>
                                          <a:srgbClr val="AFAEBA"/>
                                        </p:clrVal>
                                      </p:to>
                                    </p:set>
                                    <p:set>
                                      <p:cBhvr>
                                        <p:cTn id="90" dur="indefinite"/>
                                        <p:tgtEl>
                                          <p:spTgt spid="23"/>
                                        </p:tgtEl>
                                        <p:attrNameLst>
                                          <p:attrName>stroke.on</p:attrName>
                                        </p:attrNameLst>
                                      </p:cBhvr>
                                      <p:to>
                                        <p:strVal val="true"/>
                                      </p:to>
                                    </p:set>
                                  </p:childTnLst>
                                </p:cTn>
                              </p:par>
                              <p:par>
                                <p:cTn id="91" presetID="7" presetClass="emph" presetSubtype="1" nodeType="withEffect">
                                  <p:stCondLst>
                                    <p:cond delay="0"/>
                                  </p:stCondLst>
                                  <p:childTnLst>
                                    <p:set>
                                      <p:cBhvr>
                                        <p:cTn id="92" dur="indefinite"/>
                                        <p:tgtEl>
                                          <p:spTgt spid="26"/>
                                        </p:tgtEl>
                                        <p:attrNameLst>
                                          <p:attrName>stroke.color</p:attrName>
                                        </p:attrNameLst>
                                      </p:cBhvr>
                                      <p:to>
                                        <p:clrVal>
                                          <a:srgbClr val="AFAEBA"/>
                                        </p:clrVal>
                                      </p:to>
                                    </p:set>
                                    <p:set>
                                      <p:cBhvr>
                                        <p:cTn id="93" dur="indefinite"/>
                                        <p:tgtEl>
                                          <p:spTgt spid="26"/>
                                        </p:tgtEl>
                                        <p:attrNameLst>
                                          <p:attrName>stroke.on</p:attrName>
                                        </p:attrNameLst>
                                      </p:cBhvr>
                                      <p:to>
                                        <p:strVal val="true"/>
                                      </p:to>
                                    </p:set>
                                  </p:childTnLst>
                                </p:cTn>
                              </p:par>
                              <p:par>
                                <p:cTn id="94" presetID="7" presetClass="emph" presetSubtype="1" nodeType="withEffect">
                                  <p:stCondLst>
                                    <p:cond delay="0"/>
                                  </p:stCondLst>
                                  <p:childTnLst>
                                    <p:set>
                                      <p:cBhvr>
                                        <p:cTn id="95" dur="indefinite"/>
                                        <p:tgtEl>
                                          <p:spTgt spid="27"/>
                                        </p:tgtEl>
                                        <p:attrNameLst>
                                          <p:attrName>stroke.color</p:attrName>
                                        </p:attrNameLst>
                                      </p:cBhvr>
                                      <p:to>
                                        <p:clrVal>
                                          <a:srgbClr val="AFAEBA"/>
                                        </p:clrVal>
                                      </p:to>
                                    </p:set>
                                    <p:set>
                                      <p:cBhvr>
                                        <p:cTn id="96" dur="indefinite"/>
                                        <p:tgtEl>
                                          <p:spTgt spid="27"/>
                                        </p:tgtEl>
                                        <p:attrNameLst>
                                          <p:attrName>stroke.on</p:attrName>
                                        </p:attrNameLst>
                                      </p:cBhvr>
                                      <p:to>
                                        <p:strVal val="true"/>
                                      </p:to>
                                    </p:set>
                                  </p:childTnLst>
                                </p:cTn>
                              </p:par>
                              <p:par>
                                <p:cTn id="97" presetID="7" presetClass="emph" presetSubtype="1" nodeType="withEffect">
                                  <p:stCondLst>
                                    <p:cond delay="0"/>
                                  </p:stCondLst>
                                  <p:childTnLst>
                                    <p:set>
                                      <p:cBhvr>
                                        <p:cTn id="98" dur="indefinite"/>
                                        <p:tgtEl>
                                          <p:spTgt spid="28"/>
                                        </p:tgtEl>
                                        <p:attrNameLst>
                                          <p:attrName>stroke.color</p:attrName>
                                        </p:attrNameLst>
                                      </p:cBhvr>
                                      <p:to>
                                        <p:clrVal>
                                          <a:srgbClr val="AFAEBA"/>
                                        </p:clrVal>
                                      </p:to>
                                    </p:set>
                                    <p:set>
                                      <p:cBhvr>
                                        <p:cTn id="99" dur="indefinite"/>
                                        <p:tgtEl>
                                          <p:spTgt spid="28"/>
                                        </p:tgtEl>
                                        <p:attrNameLst>
                                          <p:attrName>stroke.on</p:attrName>
                                        </p:attrNameLst>
                                      </p:cBhvr>
                                      <p:to>
                                        <p:strVal val="true"/>
                                      </p:to>
                                    </p:set>
                                  </p:childTnLst>
                                </p:cTn>
                              </p:par>
                              <p:par>
                                <p:cTn id="100" presetID="7" presetClass="emph" presetSubtype="1" nodeType="withEffect">
                                  <p:stCondLst>
                                    <p:cond delay="0"/>
                                  </p:stCondLst>
                                  <p:childTnLst>
                                    <p:set>
                                      <p:cBhvr>
                                        <p:cTn id="101" dur="indefinite"/>
                                        <p:tgtEl>
                                          <p:spTgt spid="9"/>
                                        </p:tgtEl>
                                        <p:attrNameLst>
                                          <p:attrName>stroke.color</p:attrName>
                                        </p:attrNameLst>
                                      </p:cBhvr>
                                      <p:to>
                                        <p:clrVal>
                                          <a:srgbClr val="AFAEBA"/>
                                        </p:clrVal>
                                      </p:to>
                                    </p:set>
                                    <p:set>
                                      <p:cBhvr>
                                        <p:cTn id="102" dur="indefinite"/>
                                        <p:tgtEl>
                                          <p:spTgt spid="9"/>
                                        </p:tgtEl>
                                        <p:attrNameLst>
                                          <p:attrName>stroke.on</p:attrName>
                                        </p:attrNameLst>
                                      </p:cBhvr>
                                      <p:to>
                                        <p:strVal val="true"/>
                                      </p:to>
                                    </p:set>
                                  </p:childTnLst>
                                </p:cTn>
                              </p:par>
                            </p:childTnLst>
                          </p:cTn>
                        </p:par>
                        <p:par>
                          <p:cTn id="103" fill="hold">
                            <p:stCondLst>
                              <p:cond delay="0"/>
                            </p:stCondLst>
                            <p:childTnLst>
                              <p:par>
                                <p:cTn id="104" presetID="10" presetClass="entr" presetSubtype="0" fill="hold" grpId="0" nodeType="afterEffect">
                                  <p:stCondLst>
                                    <p:cond delay="50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par>
                                <p:cTn id="107" presetID="10" presetClass="entr" presetSubtype="0" fill="hold" grpId="0" nodeType="withEffect">
                                  <p:stCondLst>
                                    <p:cond delay="50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childTnLst>
                                </p:cTn>
                              </p:par>
                              <p:par>
                                <p:cTn id="110" presetID="10" presetClass="entr" presetSubtype="0" fill="hold" grpId="0" nodeType="withEffect">
                                  <p:stCondLst>
                                    <p:cond delay="50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0"/>
                                        </p:tgtEl>
                                      </p:cBhvr>
                                    </p:animEffect>
                                    <p:set>
                                      <p:cBhvr>
                                        <p:cTn id="120" dur="1" fill="hold">
                                          <p:stCondLst>
                                            <p:cond delay="499"/>
                                          </p:stCondLst>
                                        </p:cTn>
                                        <p:tgtEl>
                                          <p:spTgt spid="30"/>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1"/>
                                        </p:tgtEl>
                                      </p:cBhvr>
                                    </p:animEffect>
                                    <p:set>
                                      <p:cBhvr>
                                        <p:cTn id="123" dur="1" fill="hold">
                                          <p:stCondLst>
                                            <p:cond delay="499"/>
                                          </p:stCondLst>
                                        </p:cTn>
                                        <p:tgtEl>
                                          <p:spTgt spid="31"/>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22"/>
                                        </p:tgtEl>
                                      </p:cBhvr>
                                    </p:animEffect>
                                    <p:set>
                                      <p:cBhvr>
                                        <p:cTn id="129" dur="1" fill="hold">
                                          <p:stCondLst>
                                            <p:cond delay="499"/>
                                          </p:stCondLst>
                                        </p:cTn>
                                        <p:tgtEl>
                                          <p:spTgt spid="22"/>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childTnLst>
                          </p:cTn>
                        </p:par>
                        <p:par>
                          <p:cTn id="133" fill="hold">
                            <p:stCondLst>
                              <p:cond delay="500"/>
                            </p:stCondLst>
                            <p:childTnLst>
                              <p:par>
                                <p:cTn id="134" presetID="10" presetClass="entr" presetSubtype="0" fill="hold" grpId="0" nodeType="afterEffect">
                                  <p:stCondLst>
                                    <p:cond delay="100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500"/>
                                        <p:tgtEl>
                                          <p:spTgt spid="38"/>
                                        </p:tgtEl>
                                      </p:cBhvr>
                                    </p:animEffect>
                                  </p:childTnLst>
                                </p:cTn>
                              </p:par>
                              <p:par>
                                <p:cTn id="137" presetID="10" presetClass="entr" presetSubtype="0" fill="hold" grpId="0" nodeType="withEffect">
                                  <p:stCondLst>
                                    <p:cond delay="100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500"/>
                                        <p:tgtEl>
                                          <p:spTgt spid="39"/>
                                        </p:tgtEl>
                                      </p:cBhvr>
                                    </p:animEffect>
                                  </p:childTnLst>
                                </p:cTn>
                              </p:par>
                              <p:par>
                                <p:cTn id="140" presetID="10" presetClass="entr" presetSubtype="0" fill="hold" grpId="0" nodeType="withEffect">
                                  <p:stCondLst>
                                    <p:cond delay="1000"/>
                                  </p:stCondLst>
                                  <p:childTnLst>
                                    <p:set>
                                      <p:cBhvr>
                                        <p:cTn id="141" dur="1" fill="hold">
                                          <p:stCondLst>
                                            <p:cond delay="0"/>
                                          </p:stCondLst>
                                        </p:cTn>
                                        <p:tgtEl>
                                          <p:spTgt spid="40"/>
                                        </p:tgtEl>
                                        <p:attrNameLst>
                                          <p:attrName>style.visibility</p:attrName>
                                        </p:attrNameLst>
                                      </p:cBhvr>
                                      <p:to>
                                        <p:strVal val="visible"/>
                                      </p:to>
                                    </p:set>
                                    <p:animEffect transition="in" filter="fade">
                                      <p:cBhvr>
                                        <p:cTn id="142" dur="500"/>
                                        <p:tgtEl>
                                          <p:spTgt spid="40"/>
                                        </p:tgtEl>
                                      </p:cBhvr>
                                    </p:animEffect>
                                  </p:childTnLst>
                                </p:cTn>
                              </p:par>
                              <p:par>
                                <p:cTn id="143" presetID="10" presetClass="entr" presetSubtype="0" fill="hold" grpId="0" nodeType="withEffect">
                                  <p:stCondLst>
                                    <p:cond delay="10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par>
                                <p:cTn id="146" presetID="10" presetClass="entr" presetSubtype="0" fill="hold" grpId="0" nodeType="withEffect">
                                  <p:stCondLst>
                                    <p:cond delay="1000"/>
                                  </p:stCondLst>
                                  <p:childTnLst>
                                    <p:set>
                                      <p:cBhvr>
                                        <p:cTn id="147" dur="1" fill="hold">
                                          <p:stCondLst>
                                            <p:cond delay="0"/>
                                          </p:stCondLst>
                                        </p:cTn>
                                        <p:tgtEl>
                                          <p:spTgt spid="42"/>
                                        </p:tgtEl>
                                        <p:attrNameLst>
                                          <p:attrName>style.visibility</p:attrName>
                                        </p:attrNameLst>
                                      </p:cBhvr>
                                      <p:to>
                                        <p:strVal val="visible"/>
                                      </p:to>
                                    </p:set>
                                    <p:animEffect transition="in" filter="fade">
                                      <p:cBhvr>
                                        <p:cTn id="148" dur="500"/>
                                        <p:tgtEl>
                                          <p:spTgt spid="42"/>
                                        </p:tgtEl>
                                      </p:cBhvr>
                                    </p:animEffect>
                                  </p:childTnLst>
                                </p:cTn>
                              </p:par>
                              <p:par>
                                <p:cTn id="149" presetID="1" presetClass="exit" presetSubtype="0" fill="hold" grpId="0" nodeType="withEffect">
                                  <p:stCondLst>
                                    <p:cond delay="1000"/>
                                  </p:stCondLst>
                                  <p:childTnLst>
                                    <p:set>
                                      <p:cBhvr>
                                        <p:cTn id="150" dur="1" fill="hold">
                                          <p:stCondLst>
                                            <p:cond delay="0"/>
                                          </p:stCondLst>
                                        </p:cTn>
                                        <p:tgtEl>
                                          <p:spTgt spid="2"/>
                                        </p:tgtEl>
                                        <p:attrNameLst>
                                          <p:attrName>style.visibility</p:attrName>
                                        </p:attrNameLst>
                                      </p:cBhvr>
                                      <p:to>
                                        <p:strVal val="hidden"/>
                                      </p:to>
                                    </p:set>
                                  </p:childTnLst>
                                </p:cTn>
                              </p:par>
                              <p:par>
                                <p:cTn id="151" presetID="1" presetClass="entr" presetSubtype="0" fill="hold" grpId="0" nodeType="withEffect">
                                  <p:stCondLst>
                                    <p:cond delay="1000"/>
                                  </p:stCondLst>
                                  <p:childTnLst>
                                    <p:set>
                                      <p:cBhvr>
                                        <p:cTn id="1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P spid="29" grpId="0"/>
      <p:bldP spid="29" grpId="1"/>
      <p:bldP spid="18" grpId="0" animBg="1"/>
      <p:bldP spid="31" grpId="0"/>
      <p:bldP spid="31" grpId="1"/>
      <p:bldP spid="13" grpId="0" animBg="1"/>
      <p:bldP spid="30" grpId="0"/>
      <p:bldP spid="30" grpId="1"/>
      <p:bldP spid="38" grpId="0" animBg="1"/>
      <p:bldP spid="39" grpId="0" animBg="1"/>
      <p:bldP spid="40" grpId="0" animBg="1"/>
      <p:bldP spid="41" grpId="0" animBg="1"/>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15" name="Rounded Rectangle 14"/>
          <p:cNvSpPr/>
          <p:nvPr/>
        </p:nvSpPr>
        <p:spPr bwMode="auto">
          <a:xfrm>
            <a:off x="1874659" y="2348880"/>
            <a:ext cx="6153725" cy="2232248"/>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
            </a:r>
            <a:br>
              <a:rPr lang="en-US" sz="5400" dirty="0" smtClean="0">
                <a:solidFill>
                  <a:srgbClr val="000000"/>
                </a:solidFill>
                <a:latin typeface="Calibri" pitchFamily="34" charset="0"/>
              </a:rPr>
            </a:b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p>
        </p:txBody>
      </p:sp>
      <p:sp>
        <p:nvSpPr>
          <p:cNvPr id="2" name="Title 1"/>
          <p:cNvSpPr>
            <a:spLocks noGrp="1"/>
          </p:cNvSpPr>
          <p:nvPr>
            <p:ph type="title"/>
          </p:nvPr>
        </p:nvSpPr>
        <p:spPr>
          <a:xfrm>
            <a:off x="1115616" y="1250669"/>
            <a:ext cx="4248472" cy="1084436"/>
          </a:xfrm>
        </p:spPr>
        <p:txBody>
          <a:bodyPr>
            <a:noAutofit/>
          </a:bodyPr>
          <a:lstStyle/>
          <a:p>
            <a:r>
              <a:rPr lang="en-US" sz="6000" dirty="0" smtClean="0"/>
              <a:t>letter word</a:t>
            </a:r>
            <a:endParaRPr lang="en-US" sz="6000" dirty="0"/>
          </a:p>
        </p:txBody>
      </p:sp>
      <p:sp>
        <p:nvSpPr>
          <p:cNvPr id="28" name="Title 1"/>
          <p:cNvSpPr txBox="1">
            <a:spLocks/>
          </p:cNvSpPr>
          <p:nvPr/>
        </p:nvSpPr>
        <p:spPr>
          <a:xfrm rot="16200000">
            <a:off x="314101" y="2515752"/>
            <a:ext cx="1913384" cy="159012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6000" dirty="0" smtClean="0"/>
              <a:t>four</a:t>
            </a:r>
            <a:endParaRPr lang="en-US" sz="6000" dirty="0"/>
          </a:p>
        </p:txBody>
      </p:sp>
      <p:sp>
        <p:nvSpPr>
          <p:cNvPr id="29" name="TextBox 28"/>
          <p:cNvSpPr txBox="1"/>
          <p:nvPr/>
        </p:nvSpPr>
        <p:spPr>
          <a:xfrm>
            <a:off x="6314706" y="1887649"/>
            <a:ext cx="2016604" cy="3154710"/>
          </a:xfrm>
          <a:prstGeom prst="rect">
            <a:avLst/>
          </a:prstGeom>
          <a:noFill/>
        </p:spPr>
        <p:txBody>
          <a:bodyPr wrap="square" rtlCol="0">
            <a:spAutoFit/>
          </a:bodyPr>
          <a:lstStyle/>
          <a:p>
            <a:r>
              <a:rPr lang="en-AU" sz="19900" dirty="0" smtClean="0">
                <a:solidFill>
                  <a:srgbClr val="FF0000"/>
                </a:solidFill>
                <a:effectLst>
                  <a:outerShdw blurRad="38100" dist="38100" dir="2700000" algn="tl">
                    <a:srgbClr val="000000">
                      <a:alpha val="43137"/>
                    </a:srgbClr>
                  </a:outerShdw>
                </a:effectLst>
              </a:rPr>
              <a:t>x</a:t>
            </a:r>
            <a:endParaRPr lang="en-AU" sz="199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21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4*#ppt_w"/>
                                          </p:val>
                                        </p:tav>
                                        <p:tav tm="100000">
                                          <p:val>
                                            <p:strVal val="#ppt_w"/>
                                          </p:val>
                                        </p:tav>
                                      </p:tavLst>
                                    </p:anim>
                                    <p:anim calcmode="lin" valueType="num">
                                      <p:cBhvr>
                                        <p:cTn id="8" dur="500" fill="hold"/>
                                        <p:tgtEl>
                                          <p:spTgt spid="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874659" y="2348880"/>
            <a:ext cx="6153725" cy="2232248"/>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
            </a:r>
            <a:br>
              <a:rPr lang="en-US" sz="5400" dirty="0" smtClean="0">
                <a:solidFill>
                  <a:srgbClr val="000000"/>
                </a:solidFill>
                <a:latin typeface="Calibri" pitchFamily="34" charset="0"/>
              </a:rPr>
            </a:b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2" name="Title 1"/>
          <p:cNvSpPr>
            <a:spLocks noGrp="1"/>
          </p:cNvSpPr>
          <p:nvPr>
            <p:ph type="title"/>
          </p:nvPr>
        </p:nvSpPr>
        <p:spPr>
          <a:xfrm>
            <a:off x="1115616" y="1250669"/>
            <a:ext cx="4248472" cy="1084436"/>
          </a:xfrm>
        </p:spPr>
        <p:txBody>
          <a:bodyPr>
            <a:noAutofit/>
          </a:bodyPr>
          <a:lstStyle/>
          <a:p>
            <a:r>
              <a:rPr lang="en-US" sz="6000" dirty="0" smtClean="0"/>
              <a:t>letter word</a:t>
            </a:r>
            <a:endParaRPr lang="en-US" sz="6000" dirty="0"/>
          </a:p>
        </p:txBody>
      </p:sp>
      <p:sp>
        <p:nvSpPr>
          <p:cNvPr id="28" name="Title 1"/>
          <p:cNvSpPr txBox="1">
            <a:spLocks/>
          </p:cNvSpPr>
          <p:nvPr/>
        </p:nvSpPr>
        <p:spPr>
          <a:xfrm rot="16200000">
            <a:off x="314101" y="2515752"/>
            <a:ext cx="1913384" cy="159012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6000" strike="sngStrike" dirty="0" smtClean="0"/>
              <a:t>four</a:t>
            </a:r>
            <a:endParaRPr lang="en-US" sz="6000" strike="sngStrike" dirty="0"/>
          </a:p>
        </p:txBody>
      </p:sp>
      <p:sp>
        <p:nvSpPr>
          <p:cNvPr id="8" name="Title 1"/>
          <p:cNvSpPr txBox="1">
            <a:spLocks/>
          </p:cNvSpPr>
          <p:nvPr/>
        </p:nvSpPr>
        <p:spPr>
          <a:xfrm rot="16200000">
            <a:off x="-632812" y="2369117"/>
            <a:ext cx="2350674" cy="159012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6000" dirty="0" smtClean="0"/>
              <a:t>three</a:t>
            </a:r>
            <a:endParaRPr lang="en-US" sz="6000" dirty="0"/>
          </a:p>
        </p:txBody>
      </p:sp>
      <p:sp>
        <p:nvSpPr>
          <p:cNvPr id="9" name="TextBox 8"/>
          <p:cNvSpPr txBox="1"/>
          <p:nvPr/>
        </p:nvSpPr>
        <p:spPr>
          <a:xfrm>
            <a:off x="6314706" y="1887649"/>
            <a:ext cx="2016604" cy="3154710"/>
          </a:xfrm>
          <a:prstGeom prst="rect">
            <a:avLst/>
          </a:prstGeom>
          <a:noFill/>
        </p:spPr>
        <p:txBody>
          <a:bodyPr wrap="square" rtlCol="0">
            <a:spAutoFit/>
          </a:bodyPr>
          <a:lstStyle/>
          <a:p>
            <a:r>
              <a:rPr lang="en-AU" sz="19900" dirty="0" smtClean="0">
                <a:solidFill>
                  <a:srgbClr val="FF0000"/>
                </a:solidFill>
                <a:effectLst>
                  <a:outerShdw blurRad="38100" dist="38100" dir="2700000" algn="tl">
                    <a:srgbClr val="000000">
                      <a:alpha val="43137"/>
                    </a:srgbClr>
                  </a:outerShdw>
                </a:effectLst>
              </a:rPr>
              <a:t>x</a:t>
            </a:r>
            <a:endParaRPr lang="en-AU" sz="199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5982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15" name="Rounded Rectangle 14"/>
          <p:cNvSpPr/>
          <p:nvPr/>
        </p:nvSpPr>
        <p:spPr bwMode="auto">
          <a:xfrm>
            <a:off x="1874659" y="2348880"/>
            <a:ext cx="6153725" cy="2232248"/>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
            </a:r>
            <a:br>
              <a:rPr lang="en-US" sz="5400" dirty="0" smtClean="0">
                <a:solidFill>
                  <a:srgbClr val="000000"/>
                </a:solidFill>
                <a:latin typeface="Calibri" pitchFamily="34" charset="0"/>
              </a:rPr>
            </a:br>
            <a:r>
              <a:rPr lang="en-US" sz="5400" u="sng" dirty="0" smtClean="0">
                <a:solidFill>
                  <a:srgbClr val="000000"/>
                </a:solidFill>
                <a:latin typeface="Calibri" pitchFamily="34" charset="0"/>
              </a:rPr>
              <a:t>_5_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_H_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_T_</a:t>
            </a:r>
            <a:r>
              <a:rPr lang="en-US" sz="5400" dirty="0" smtClean="0">
                <a:solidFill>
                  <a:srgbClr val="000000"/>
                </a:solidFill>
                <a:latin typeface="Calibri" pitchFamily="34" charset="0"/>
              </a:rPr>
              <a:t>  </a:t>
            </a:r>
            <a:r>
              <a:rPr lang="en-US" sz="5400" u="sng" dirty="0" smtClean="0">
                <a:solidFill>
                  <a:srgbClr val="000000"/>
                </a:solidFill>
                <a:latin typeface="Calibri" pitchFamily="34" charset="0"/>
              </a:rPr>
              <a:t>___</a:t>
            </a:r>
          </a:p>
        </p:txBody>
      </p:sp>
      <p:sp>
        <p:nvSpPr>
          <p:cNvPr id="2" name="Title 1"/>
          <p:cNvSpPr>
            <a:spLocks noGrp="1"/>
          </p:cNvSpPr>
          <p:nvPr>
            <p:ph type="title"/>
          </p:nvPr>
        </p:nvSpPr>
        <p:spPr>
          <a:xfrm>
            <a:off x="1115616" y="1250669"/>
            <a:ext cx="4248472" cy="1084436"/>
          </a:xfrm>
        </p:spPr>
        <p:txBody>
          <a:bodyPr>
            <a:noAutofit/>
          </a:bodyPr>
          <a:lstStyle/>
          <a:p>
            <a:r>
              <a:rPr lang="en-US" sz="6000" dirty="0" smtClean="0"/>
              <a:t>letter word</a:t>
            </a:r>
            <a:endParaRPr lang="en-US" sz="6000" dirty="0"/>
          </a:p>
        </p:txBody>
      </p:sp>
      <p:sp>
        <p:nvSpPr>
          <p:cNvPr id="28" name="Title 1"/>
          <p:cNvSpPr txBox="1">
            <a:spLocks/>
          </p:cNvSpPr>
          <p:nvPr/>
        </p:nvSpPr>
        <p:spPr>
          <a:xfrm rot="16200000">
            <a:off x="314101" y="2515752"/>
            <a:ext cx="1913384" cy="159012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6000" strike="sngStrike" dirty="0" smtClean="0"/>
              <a:t>four</a:t>
            </a:r>
            <a:endParaRPr lang="en-US" sz="6000" strike="sngStrike" dirty="0"/>
          </a:p>
        </p:txBody>
      </p:sp>
      <p:sp>
        <p:nvSpPr>
          <p:cNvPr id="8" name="Title 1"/>
          <p:cNvSpPr txBox="1">
            <a:spLocks/>
          </p:cNvSpPr>
          <p:nvPr/>
        </p:nvSpPr>
        <p:spPr>
          <a:xfrm rot="16200000">
            <a:off x="-632812" y="2369117"/>
            <a:ext cx="2350674" cy="159012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6000" dirty="0" smtClean="0"/>
              <a:t>three</a:t>
            </a:r>
            <a:endParaRPr lang="en-US" sz="6000" dirty="0"/>
          </a:p>
        </p:txBody>
      </p:sp>
      <p:sp>
        <p:nvSpPr>
          <p:cNvPr id="9" name="TextBox 8"/>
          <p:cNvSpPr txBox="1"/>
          <p:nvPr/>
        </p:nvSpPr>
        <p:spPr>
          <a:xfrm>
            <a:off x="6314706" y="1887649"/>
            <a:ext cx="2016604" cy="3154710"/>
          </a:xfrm>
          <a:prstGeom prst="rect">
            <a:avLst/>
          </a:prstGeom>
          <a:noFill/>
        </p:spPr>
        <p:txBody>
          <a:bodyPr wrap="square" rtlCol="0">
            <a:spAutoFit/>
          </a:bodyPr>
          <a:lstStyle/>
          <a:p>
            <a:r>
              <a:rPr lang="en-AU" sz="19900" dirty="0" smtClean="0">
                <a:solidFill>
                  <a:srgbClr val="FF0000"/>
                </a:solidFill>
                <a:effectLst>
                  <a:outerShdw blurRad="38100" dist="38100" dir="2700000" algn="tl">
                    <a:srgbClr val="000000">
                      <a:alpha val="43137"/>
                    </a:srgbClr>
                  </a:outerShdw>
                </a:effectLst>
              </a:rPr>
              <a:t>x</a:t>
            </a:r>
            <a:endParaRPr lang="en-AU" sz="19900" dirty="0">
              <a:solidFill>
                <a:srgbClr val="FF0000"/>
              </a:solidFill>
              <a:effectLst>
                <a:outerShdw blurRad="38100" dist="38100" dir="2700000" algn="tl">
                  <a:srgbClr val="000000">
                    <a:alpha val="43137"/>
                  </a:srgbClr>
                </a:outerShdw>
              </a:effectLst>
            </a:endParaRPr>
          </a:p>
        </p:txBody>
      </p:sp>
      <p:pic>
        <p:nvPicPr>
          <p:cNvPr id="55298" name="Picture 2" descr="O:\My Box Files\Management\Marketing\Events\Tech Ed 2011\images\_purchased\iStock_000015478839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399774"/>
            <a:ext cx="2756886" cy="413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75012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2" name="Title 1"/>
          <p:cNvSpPr>
            <a:spLocks noGrp="1"/>
          </p:cNvSpPr>
          <p:nvPr>
            <p:ph type="title"/>
          </p:nvPr>
        </p:nvSpPr>
        <p:spPr>
          <a:xfrm>
            <a:off x="827584" y="548680"/>
            <a:ext cx="5904656" cy="2304256"/>
          </a:xfrm>
        </p:spPr>
        <p:txBody>
          <a:bodyPr>
            <a:noAutofit/>
          </a:bodyPr>
          <a:lstStyle/>
          <a:p>
            <a:r>
              <a:rPr lang="en-US" sz="6000" dirty="0" smtClean="0"/>
              <a:t/>
            </a:r>
            <a:br>
              <a:rPr lang="en-US" sz="6000" dirty="0" smtClean="0"/>
            </a:br>
            <a:r>
              <a:rPr lang="en-US" sz="8800" dirty="0"/>
              <a:t>Site </a:t>
            </a:r>
            <a:r>
              <a:rPr lang="en-US" sz="8800" dirty="0" smtClean="0"/>
              <a:t>mode</a:t>
            </a:r>
            <a:r>
              <a:rPr lang="en-US" sz="8800" dirty="0"/>
              <a:t/>
            </a:r>
            <a:br>
              <a:rPr lang="en-US" sz="8800" dirty="0"/>
            </a:br>
            <a:endParaRPr lang="en-US" sz="6000" dirty="0"/>
          </a:p>
        </p:txBody>
      </p:sp>
      <p:sp>
        <p:nvSpPr>
          <p:cNvPr id="3" name="Rectangle 2"/>
          <p:cNvSpPr/>
          <p:nvPr/>
        </p:nvSpPr>
        <p:spPr>
          <a:xfrm>
            <a:off x="1763688" y="3140968"/>
            <a:ext cx="4572000" cy="2677656"/>
          </a:xfrm>
          <a:prstGeom prst="rect">
            <a:avLst/>
          </a:prstGeom>
        </p:spPr>
        <p:txBody>
          <a:bodyPr>
            <a:spAutoFit/>
          </a:bodyPr>
          <a:lstStyle/>
          <a:p>
            <a:r>
              <a:rPr lang="en-US" sz="7200" dirty="0">
                <a:solidFill>
                  <a:srgbClr val="03C2F1"/>
                </a:solidFill>
                <a:latin typeface="Segoe UI" pitchFamily="34" charset="0"/>
                <a:ea typeface="Segoe UI" pitchFamily="34" charset="0"/>
                <a:cs typeface="Segoe UI" pitchFamily="34" charset="0"/>
              </a:rPr>
              <a:t>AD schema</a:t>
            </a:r>
            <a:r>
              <a:rPr lang="en-US" sz="2400" dirty="0"/>
              <a:t/>
            </a:r>
            <a:br>
              <a:rPr lang="en-US" sz="2400" dirty="0"/>
            </a:br>
            <a:endParaRPr lang="en-AU" sz="2400" dirty="0"/>
          </a:p>
        </p:txBody>
      </p:sp>
      <p:sp>
        <p:nvSpPr>
          <p:cNvPr id="6" name="Title 1"/>
          <p:cNvSpPr txBox="1">
            <a:spLocks/>
          </p:cNvSpPr>
          <p:nvPr/>
        </p:nvSpPr>
        <p:spPr>
          <a:xfrm>
            <a:off x="4355976" y="1700808"/>
            <a:ext cx="3384376" cy="181829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endParaRPr lang="en-US" sz="6000" dirty="0"/>
          </a:p>
          <a:p>
            <a:r>
              <a:rPr lang="en-US" sz="6000" dirty="0" smtClean="0">
                <a:solidFill>
                  <a:schemeClr val="accent5">
                    <a:lumMod val="60000"/>
                    <a:lumOff val="40000"/>
                  </a:schemeClr>
                </a:solidFill>
              </a:rPr>
              <a:t>Just one</a:t>
            </a:r>
          </a:p>
          <a:p>
            <a:r>
              <a:rPr lang="en-US" sz="6000" dirty="0" smtClean="0">
                <a:solidFill>
                  <a:schemeClr val="accent5">
                    <a:lumMod val="60000"/>
                    <a:lumOff val="40000"/>
                  </a:schemeClr>
                </a:solidFill>
              </a:rPr>
              <a:t> type</a:t>
            </a:r>
            <a:r>
              <a:rPr lang="en-US" sz="6000" dirty="0" smtClean="0"/>
              <a:t/>
            </a:r>
            <a:br>
              <a:rPr lang="en-US" sz="6000" dirty="0" smtClean="0"/>
            </a:br>
            <a:endParaRPr lang="en-US" sz="6000" dirty="0"/>
          </a:p>
        </p:txBody>
      </p:sp>
      <p:sp>
        <p:nvSpPr>
          <p:cNvPr id="7" name="Title 1"/>
          <p:cNvSpPr txBox="1">
            <a:spLocks/>
          </p:cNvSpPr>
          <p:nvPr/>
        </p:nvSpPr>
        <p:spPr>
          <a:xfrm>
            <a:off x="2411760" y="4471657"/>
            <a:ext cx="5688632" cy="1818291"/>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endParaRPr lang="en-US" sz="6000" dirty="0"/>
          </a:p>
          <a:p>
            <a:r>
              <a:rPr lang="en-US" sz="6000" dirty="0" smtClean="0">
                <a:solidFill>
                  <a:schemeClr val="accent5">
                    <a:lumMod val="60000"/>
                    <a:lumOff val="40000"/>
                  </a:schemeClr>
                </a:solidFill>
              </a:rPr>
              <a:t>Same as 2007</a:t>
            </a:r>
            <a:r>
              <a:rPr lang="en-US" sz="6000" dirty="0" smtClean="0"/>
              <a:t/>
            </a:r>
            <a:br>
              <a:rPr lang="en-US" sz="6000" dirty="0" smtClean="0"/>
            </a:br>
            <a:endParaRPr lang="en-US" sz="6000" dirty="0"/>
          </a:p>
        </p:txBody>
      </p:sp>
    </p:spTree>
    <p:extLst>
      <p:ext uri="{BB962C8B-B14F-4D97-AF65-F5344CB8AC3E}">
        <p14:creationId xmlns:p14="http://schemas.microsoft.com/office/powerpoint/2010/main" val="130719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Roles</a:t>
            </a:r>
            <a:endParaRPr lang="en-US"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
        <p:nvSpPr>
          <p:cNvPr id="11" name="Rounded Rectangle 10"/>
          <p:cNvSpPr/>
          <p:nvPr/>
        </p:nvSpPr>
        <p:spPr bwMode="auto">
          <a:xfrm>
            <a:off x="179512" y="3717032"/>
            <a:ext cx="4267465" cy="1974463"/>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ACWSP</a:t>
            </a:r>
          </a:p>
          <a:p>
            <a:pPr algn="ctr" defTabSz="914099"/>
            <a:r>
              <a:rPr lang="en-US" sz="3200" dirty="0" smtClean="0">
                <a:solidFill>
                  <a:srgbClr val="FFFFFF"/>
                </a:solidFill>
                <a:latin typeface="Calibri" pitchFamily="34" charset="0"/>
              </a:rPr>
              <a:t>Application Catalog Web Service Point</a:t>
            </a:r>
          </a:p>
        </p:txBody>
      </p:sp>
      <p:sp>
        <p:nvSpPr>
          <p:cNvPr id="15" name="Rounded Rectangle 14"/>
          <p:cNvSpPr/>
          <p:nvPr/>
        </p:nvSpPr>
        <p:spPr bwMode="auto">
          <a:xfrm>
            <a:off x="179512" y="1484784"/>
            <a:ext cx="4267465" cy="1966817"/>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ACWSP</a:t>
            </a:r>
          </a:p>
          <a:p>
            <a:pPr algn="ctr" defTabSz="914099" fontAlgn="base">
              <a:spcBef>
                <a:spcPct val="0"/>
              </a:spcBef>
              <a:spcAft>
                <a:spcPct val="0"/>
              </a:spcAft>
            </a:pPr>
            <a:r>
              <a:rPr lang="en-US" sz="3200" dirty="0" smtClean="0">
                <a:solidFill>
                  <a:srgbClr val="000000"/>
                </a:solidFill>
                <a:latin typeface="Calibri" pitchFamily="34" charset="0"/>
              </a:rPr>
              <a:t>Application Catalog Web Site Point</a:t>
            </a:r>
          </a:p>
        </p:txBody>
      </p:sp>
      <p:sp>
        <p:nvSpPr>
          <p:cNvPr id="18" name="Rounded Rectangle 17"/>
          <p:cNvSpPr/>
          <p:nvPr/>
        </p:nvSpPr>
        <p:spPr bwMode="auto">
          <a:xfrm>
            <a:off x="4716016" y="1484784"/>
            <a:ext cx="4267465" cy="1966817"/>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MDAEP</a:t>
            </a:r>
          </a:p>
          <a:p>
            <a:pPr algn="ctr" defTabSz="914099"/>
            <a:r>
              <a:rPr lang="en-US" sz="3200" dirty="0" smtClean="0">
                <a:solidFill>
                  <a:srgbClr val="FFFFFF"/>
                </a:solidFill>
                <a:latin typeface="Calibri" pitchFamily="34" charset="0"/>
              </a:rPr>
              <a:t>Mobile Device and </a:t>
            </a:r>
            <a:br>
              <a:rPr lang="en-US" sz="3200" dirty="0" smtClean="0">
                <a:solidFill>
                  <a:srgbClr val="FFFFFF"/>
                </a:solidFill>
                <a:latin typeface="Calibri" pitchFamily="34" charset="0"/>
              </a:rPr>
            </a:br>
            <a:r>
              <a:rPr lang="en-US" sz="3200" dirty="0" smtClean="0">
                <a:solidFill>
                  <a:srgbClr val="FFFFFF"/>
                </a:solidFill>
                <a:latin typeface="Calibri" pitchFamily="34" charset="0"/>
              </a:rPr>
              <a:t>AMT Enrollment Point</a:t>
            </a:r>
          </a:p>
        </p:txBody>
      </p:sp>
      <p:sp>
        <p:nvSpPr>
          <p:cNvPr id="16" name="Rounded Rectangle 15"/>
          <p:cNvSpPr/>
          <p:nvPr/>
        </p:nvSpPr>
        <p:spPr bwMode="auto">
          <a:xfrm>
            <a:off x="4716016" y="3694431"/>
            <a:ext cx="4267465" cy="1966817"/>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MDEPP </a:t>
            </a:r>
          </a:p>
          <a:p>
            <a:pPr algn="ctr" defTabSz="914099"/>
            <a:r>
              <a:rPr lang="en-US" sz="3200" dirty="0" smtClean="0">
                <a:solidFill>
                  <a:srgbClr val="FFFFFF"/>
                </a:solidFill>
                <a:latin typeface="Calibri" pitchFamily="34" charset="0"/>
              </a:rPr>
              <a:t>Mobile Device Enrollment Proxy Point</a:t>
            </a:r>
          </a:p>
        </p:txBody>
      </p:sp>
    </p:spTree>
    <p:extLst>
      <p:ext uri="{BB962C8B-B14F-4D97-AF65-F5344CB8AC3E}">
        <p14:creationId xmlns:p14="http://schemas.microsoft.com/office/powerpoint/2010/main" val="36949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O:\My Box Files\Management\Marketing\Events\Tech Ed 2011\images\_purchased\iStock_000014032429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4"/>
            <a:ext cx="10469895" cy="10469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1"/>
          </p:nvPr>
        </p:nvSpPr>
        <p:spPr>
          <a:xfrm>
            <a:off x="0" y="1988840"/>
            <a:ext cx="9073008" cy="5184576"/>
          </a:xfrm>
          <a:effectLst>
            <a:outerShdw blurRad="50800" dist="38100" dir="5400000" algn="t" rotWithShape="0">
              <a:prstClr val="black">
                <a:alpha val="40000"/>
              </a:prstClr>
            </a:outerShdw>
          </a:effectLst>
        </p:spPr>
        <p:txBody>
          <a:bodyPr>
            <a:noAutofit/>
          </a:bodyPr>
          <a:lstStyle/>
          <a:p>
            <a:pPr marL="0" indent="0">
              <a:buNone/>
            </a:pPr>
            <a:r>
              <a:rPr lang="en-US" sz="16600" dirty="0" smtClean="0">
                <a:solidFill>
                  <a:srgbClr val="03C2F1"/>
                </a:solidFill>
              </a:rPr>
              <a:t>New</a:t>
            </a:r>
            <a:br>
              <a:rPr lang="en-US" sz="16600" dirty="0" smtClean="0">
                <a:solidFill>
                  <a:srgbClr val="03C2F1"/>
                </a:solidFill>
              </a:rPr>
            </a:br>
            <a:r>
              <a:rPr lang="en-US" sz="16600" dirty="0" smtClean="0">
                <a:solidFill>
                  <a:srgbClr val="03C2F1"/>
                </a:solidFill>
              </a:rPr>
              <a:t>Hierarchy</a:t>
            </a:r>
            <a:endParaRPr lang="en-US" sz="16600" dirty="0">
              <a:solidFill>
                <a:srgbClr val="03C2F1"/>
              </a:solidFill>
            </a:endParaRPr>
          </a:p>
        </p:txBody>
      </p:sp>
    </p:spTree>
    <p:extLst>
      <p:ext uri="{BB962C8B-B14F-4D97-AF65-F5344CB8AC3E}">
        <p14:creationId xmlns:p14="http://schemas.microsoft.com/office/powerpoint/2010/main" val="1519539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80728"/>
            <a:ext cx="7992888" cy="5400600"/>
          </a:xfrm>
        </p:spPr>
        <p:txBody>
          <a:bodyPr>
            <a:noAutofit/>
          </a:bodyPr>
          <a:lstStyle/>
          <a:p>
            <a:pPr algn="r"/>
            <a:r>
              <a:rPr lang="en-US" sz="16600" dirty="0" smtClean="0"/>
              <a:t>Primary Sites</a:t>
            </a:r>
            <a:endParaRPr lang="en-US" sz="16600"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9769552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06900"/>
            <a:ext cx="8530208" cy="1362075"/>
          </a:xfrm>
        </p:spPr>
        <p:txBody>
          <a:bodyPr>
            <a:normAutofit/>
          </a:bodyPr>
          <a:lstStyle/>
          <a:p>
            <a:pPr lvl="0"/>
            <a:r>
              <a:rPr lang="en-US" dirty="0" smtClean="0"/>
              <a:t>Configuration manager 2012</a:t>
            </a:r>
            <a:br>
              <a:rPr lang="en-US" dirty="0" smtClean="0"/>
            </a:br>
            <a:r>
              <a:rPr lang="en-US" dirty="0" smtClean="0"/>
              <a:t>infrastructure drilldown</a:t>
            </a:r>
            <a:endParaRPr lang="en-AU" dirty="0"/>
          </a:p>
        </p:txBody>
      </p:sp>
      <p:sp>
        <p:nvSpPr>
          <p:cNvPr id="3" name="Text Placeholder 2"/>
          <p:cNvSpPr>
            <a:spLocks noGrp="1"/>
          </p:cNvSpPr>
          <p:nvPr>
            <p:ph type="body" idx="1"/>
          </p:nvPr>
        </p:nvSpPr>
        <p:spPr>
          <a:xfrm>
            <a:off x="539553" y="1844825"/>
            <a:ext cx="7772400" cy="2562076"/>
          </a:xfrm>
        </p:spPr>
        <p:txBody>
          <a:bodyPr>
            <a:normAutofit fontScale="92500" lnSpcReduction="20000"/>
          </a:bodyPr>
          <a:lstStyle/>
          <a:p>
            <a:pPr lvl="0">
              <a:defRPr/>
            </a:pPr>
            <a:endParaRPr lang="en-US" dirty="0" smtClean="0"/>
          </a:p>
          <a:p>
            <a:pPr>
              <a:defRPr/>
            </a:pPr>
            <a:r>
              <a:rPr lang="en-US" dirty="0"/>
              <a:t>@</a:t>
            </a:r>
            <a:r>
              <a:rPr lang="en-US" dirty="0" err="1"/>
              <a:t>OlikkaTech</a:t>
            </a:r>
            <a:endParaRPr lang="en-US" dirty="0"/>
          </a:p>
          <a:p>
            <a:pPr>
              <a:defRPr/>
            </a:pPr>
            <a:r>
              <a:rPr lang="en-US" dirty="0"/>
              <a:t>@</a:t>
            </a:r>
            <a:r>
              <a:rPr lang="en-US" dirty="0" err="1"/>
              <a:t>MichaelPascoe</a:t>
            </a:r>
            <a:endParaRPr lang="en-US" dirty="0"/>
          </a:p>
          <a:p>
            <a:pPr>
              <a:defRPr/>
            </a:pPr>
            <a:r>
              <a:rPr lang="en-US" dirty="0"/>
              <a:t>blog: bolikka.com</a:t>
            </a:r>
          </a:p>
          <a:p>
            <a:pPr lvl="0">
              <a:defRPr/>
            </a:pPr>
            <a:endParaRPr lang="en-US" dirty="0" smtClean="0"/>
          </a:p>
          <a:p>
            <a:pPr lvl="0">
              <a:defRPr/>
            </a:pPr>
            <a:r>
              <a:rPr lang="en-US" dirty="0" smtClean="0"/>
              <a:t>Michael Pascoe</a:t>
            </a:r>
          </a:p>
          <a:p>
            <a:pPr lvl="0">
              <a:defRPr/>
            </a:pPr>
            <a:r>
              <a:rPr lang="en-US" dirty="0" smtClean="0"/>
              <a:t>Consultant &amp; Co-founder</a:t>
            </a:r>
          </a:p>
          <a:p>
            <a:pPr lvl="0">
              <a:defRPr/>
            </a:pPr>
            <a:r>
              <a:rPr lang="en-US" spc="300" dirty="0" smtClean="0"/>
              <a:t>Olikka</a:t>
            </a:r>
          </a:p>
        </p:txBody>
      </p:sp>
      <p:sp>
        <p:nvSpPr>
          <p:cNvPr id="6" name="Title 1"/>
          <p:cNvSpPr txBox="1">
            <a:spLocks/>
          </p:cNvSpPr>
          <p:nvPr/>
        </p:nvSpPr>
        <p:spPr>
          <a:xfrm>
            <a:off x="334200" y="447366"/>
            <a:ext cx="3605471" cy="2492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b="1" i="0" u="none" strike="noStrike" kern="600" cap="none" spc="40" normalizeH="0" baseline="0" noProof="0" dirty="0" smtClean="0">
                <a:ln w="3175">
                  <a:noFill/>
                </a:ln>
                <a:solidFill>
                  <a:schemeClr val="bg1"/>
                </a:solidFill>
                <a:effectLst/>
                <a:uLnTx/>
                <a:uFillTx/>
                <a:latin typeface="Calibri" pitchFamily="34" charset="0"/>
                <a:ea typeface="+mn-ea"/>
                <a:cs typeface="Arial" charset="0"/>
              </a:rPr>
              <a:t>SESSION CODE: SEC414</a:t>
            </a:r>
            <a:endParaRPr kumimoji="0" lang="en-US" b="1" i="0" u="none" strike="noStrike" kern="600" cap="none" spc="40" normalizeH="0" baseline="0" noProof="0" dirty="0">
              <a:ln w="3175">
                <a:noFill/>
              </a:ln>
              <a:solidFill>
                <a:schemeClr val="bg1"/>
              </a:solidFill>
              <a:effectLst/>
              <a:uLnTx/>
              <a:uFillTx/>
              <a:latin typeface="Calibri" pitchFamily="34" charset="0"/>
              <a:ea typeface="+mn-ea"/>
              <a:cs typeface="Arial" charset="0"/>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a:spLocks noGrp="1"/>
          </p:cNvSpPr>
          <p:nvPr>
            <p:ph idx="1"/>
          </p:nvPr>
        </p:nvSpPr>
        <p:spPr>
          <a:xfrm>
            <a:off x="354009" y="1705371"/>
            <a:ext cx="5976664" cy="4506679"/>
          </a:xfrm>
        </p:spPr>
        <p:txBody>
          <a:bodyPr>
            <a:noAutofit/>
          </a:bodyPr>
          <a:lstStyle/>
          <a:p>
            <a:pPr marL="0" indent="0">
              <a:buNone/>
            </a:pPr>
            <a:r>
              <a:rPr lang="en-US" sz="7200" dirty="0" smtClean="0"/>
              <a:t>No multi</a:t>
            </a:r>
            <a:r>
              <a:rPr lang="en-US" sz="1000" dirty="0" smtClean="0"/>
              <a:t> </a:t>
            </a:r>
            <a:r>
              <a:rPr lang="en-US" sz="7200" dirty="0" smtClean="0"/>
              <a:t>-tier primary</a:t>
            </a:r>
            <a:br>
              <a:rPr lang="en-US" sz="7200" dirty="0" smtClean="0"/>
            </a:br>
            <a:r>
              <a:rPr lang="en-US" sz="7200" dirty="0" smtClean="0"/>
              <a:t>sites</a:t>
            </a:r>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Primary Sites</a:t>
            </a:r>
            <a:endParaRPr lang="en-US" dirty="0">
              <a:solidFill>
                <a:schemeClr val="accent2"/>
              </a:solidFill>
            </a:endParaRPr>
          </a:p>
        </p:txBody>
      </p:sp>
      <p:sp>
        <p:nvSpPr>
          <p:cNvPr id="5" name="Footer Placeholder 4"/>
          <p:cNvSpPr>
            <a:spLocks noGrp="1"/>
          </p:cNvSpPr>
          <p:nvPr>
            <p:ph type="ftr" sz="quarter" idx="11"/>
          </p:nvPr>
        </p:nvSpPr>
        <p:spPr>
          <a:xfrm>
            <a:off x="3263159" y="6525344"/>
            <a:ext cx="2895600" cy="365125"/>
          </a:xfrm>
        </p:spPr>
        <p:txBody>
          <a:bodyPr/>
          <a:lstStyle/>
          <a:p>
            <a:r>
              <a:rPr lang="en-AU" dirty="0" smtClean="0"/>
              <a:t>(c) 2011 Microsoft. All rights reserved.</a:t>
            </a:r>
            <a:endParaRPr lang="en-AU" dirty="0"/>
          </a:p>
        </p:txBody>
      </p:sp>
      <p:grpSp>
        <p:nvGrpSpPr>
          <p:cNvPr id="97" name="Group 193"/>
          <p:cNvGrpSpPr/>
          <p:nvPr/>
        </p:nvGrpSpPr>
        <p:grpSpPr>
          <a:xfrm>
            <a:off x="4979726" y="5509374"/>
            <a:ext cx="1075807" cy="871954"/>
            <a:chOff x="559673" y="4114800"/>
            <a:chExt cx="1434038" cy="871954"/>
          </a:xfrm>
        </p:grpSpPr>
        <p:pic>
          <p:nvPicPr>
            <p:cNvPr id="9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99"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03" name="Straight Connector 102"/>
          <p:cNvCxnSpPr>
            <a:stCxn id="98" idx="0"/>
          </p:cNvCxnSpPr>
          <p:nvPr/>
        </p:nvCxnSpPr>
        <p:spPr>
          <a:xfrm flipV="1">
            <a:off x="5446029" y="4824545"/>
            <a:ext cx="324648" cy="68482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06" name="Group 91"/>
          <p:cNvGrpSpPr/>
          <p:nvPr/>
        </p:nvGrpSpPr>
        <p:grpSpPr>
          <a:xfrm>
            <a:off x="5725919" y="4228702"/>
            <a:ext cx="1018446" cy="957016"/>
            <a:chOff x="4886114" y="542441"/>
            <a:chExt cx="1357574" cy="957016"/>
          </a:xfrm>
        </p:grpSpPr>
        <p:grpSp>
          <p:nvGrpSpPr>
            <p:cNvPr id="107" name="Group 64"/>
            <p:cNvGrpSpPr/>
            <p:nvPr/>
          </p:nvGrpSpPr>
          <p:grpSpPr>
            <a:xfrm>
              <a:off x="4945776" y="542441"/>
              <a:ext cx="619125" cy="619609"/>
              <a:chOff x="3086100" y="3276600"/>
              <a:chExt cx="990600" cy="990600"/>
            </a:xfrm>
          </p:grpSpPr>
          <p:pic>
            <p:nvPicPr>
              <p:cNvPr id="109"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3086100" y="3276600"/>
                <a:ext cx="990600" cy="990600"/>
              </a:xfrm>
              <a:prstGeom prst="rect">
                <a:avLst/>
              </a:prstGeom>
              <a:noFill/>
            </p:spPr>
          </p:pic>
          <p:pic>
            <p:nvPicPr>
              <p:cNvPr id="110" name="Picture 3" descr="C:\Users\davidra\Documents\ClipArtforPowerpoint\DVD_ART36\Artwork_Imagery\Icons - Illustrations\_ WINDOWS SERVER ICONS\Misc\Database cylinder.png"/>
              <p:cNvPicPr>
                <a:picLocks noChangeAspect="1" noChangeArrowheads="1"/>
              </p:cNvPicPr>
              <p:nvPr/>
            </p:nvPicPr>
            <p:blipFill>
              <a:blip r:embed="rId5"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08" name="Intranet"/>
            <p:cNvSpPr/>
            <p:nvPr/>
          </p:nvSpPr>
          <p:spPr bwMode="auto">
            <a:xfrm>
              <a:off x="4886114" y="1160903"/>
              <a:ext cx="1357574" cy="338554"/>
            </a:xfrm>
            <a:prstGeom prst="rect">
              <a:avLst/>
            </a:prstGeom>
          </p:spPr>
          <p:txBody>
            <a:bodyPr wrap="square">
              <a:spAutoFit/>
            </a:bodyPr>
            <a:lstStyle/>
            <a:p>
              <a:pPr algn="l" defTabSz="1096963" rtl="0">
                <a:defRPr/>
              </a:pPr>
              <a:r>
                <a:rPr lang="en-US" sz="1600" b="1" dirty="0" smtClean="0"/>
                <a:t>Primary</a:t>
              </a:r>
              <a:endParaRPr lang="en-US" sz="1600" b="1" dirty="0"/>
            </a:p>
          </p:txBody>
        </p:sp>
      </p:grpSp>
      <p:cxnSp>
        <p:nvCxnSpPr>
          <p:cNvPr id="111" name="Straight Connector 110"/>
          <p:cNvCxnSpPr>
            <a:stCxn id="109" idx="0"/>
          </p:cNvCxnSpPr>
          <p:nvPr/>
        </p:nvCxnSpPr>
        <p:spPr>
          <a:xfrm flipH="1" flipV="1">
            <a:off x="6002256" y="3671708"/>
            <a:ext cx="654" cy="556994"/>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12" name="Group 91"/>
          <p:cNvGrpSpPr/>
          <p:nvPr/>
        </p:nvGrpSpPr>
        <p:grpSpPr>
          <a:xfrm>
            <a:off x="5670968" y="2745463"/>
            <a:ext cx="857222" cy="939671"/>
            <a:chOff x="4908985" y="542441"/>
            <a:chExt cx="1142666" cy="939671"/>
          </a:xfrm>
        </p:grpSpPr>
        <p:grpSp>
          <p:nvGrpSpPr>
            <p:cNvPr id="113" name="Group 64"/>
            <p:cNvGrpSpPr/>
            <p:nvPr/>
          </p:nvGrpSpPr>
          <p:grpSpPr>
            <a:xfrm>
              <a:off x="4945776" y="542441"/>
              <a:ext cx="619125" cy="619609"/>
              <a:chOff x="3086100" y="3276600"/>
              <a:chExt cx="990600" cy="990600"/>
            </a:xfrm>
          </p:grpSpPr>
          <p:pic>
            <p:nvPicPr>
              <p:cNvPr id="11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3086100" y="3276600"/>
                <a:ext cx="990600" cy="990600"/>
              </a:xfrm>
              <a:prstGeom prst="rect">
                <a:avLst/>
              </a:prstGeom>
              <a:noFill/>
            </p:spPr>
          </p:pic>
          <p:pic>
            <p:nvPicPr>
              <p:cNvPr id="116" name="Picture 3" descr="C:\Users\davidra\Documents\ClipArtforPowerpoint\DVD_ART36\Artwork_Imagery\Icons - Illustrations\_ WINDOWS SERVER ICONS\Misc\Database cylinder.png"/>
              <p:cNvPicPr>
                <a:picLocks noChangeAspect="1" noChangeArrowheads="1"/>
              </p:cNvPicPr>
              <p:nvPr/>
            </p:nvPicPr>
            <p:blipFill>
              <a:blip r:embed="rId5"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14" name="Intranet"/>
            <p:cNvSpPr/>
            <p:nvPr/>
          </p:nvSpPr>
          <p:spPr bwMode="auto">
            <a:xfrm>
              <a:off x="4908985" y="1143558"/>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grpSp>
        <p:nvGrpSpPr>
          <p:cNvPr id="127" name="Group 126"/>
          <p:cNvGrpSpPr/>
          <p:nvPr/>
        </p:nvGrpSpPr>
        <p:grpSpPr>
          <a:xfrm>
            <a:off x="7349390" y="2828897"/>
            <a:ext cx="1471082" cy="879935"/>
            <a:chOff x="439902" y="3807097"/>
            <a:chExt cx="1960932" cy="879935"/>
          </a:xfrm>
        </p:grpSpPr>
        <p:grpSp>
          <p:nvGrpSpPr>
            <p:cNvPr id="128" name="Group 127"/>
            <p:cNvGrpSpPr/>
            <p:nvPr/>
          </p:nvGrpSpPr>
          <p:grpSpPr>
            <a:xfrm>
              <a:off x="439902" y="3807097"/>
              <a:ext cx="812588" cy="620156"/>
              <a:chOff x="439902" y="3807097"/>
              <a:chExt cx="812588" cy="620156"/>
            </a:xfrm>
          </p:grpSpPr>
          <p:pic>
            <p:nvPicPr>
              <p:cNvPr id="13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13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29" name="Intranet"/>
            <p:cNvSpPr/>
            <p:nvPr/>
          </p:nvSpPr>
          <p:spPr bwMode="auto">
            <a:xfrm>
              <a:off x="586199" y="4348478"/>
              <a:ext cx="1814635" cy="338554"/>
            </a:xfrm>
            <a:prstGeom prst="rect">
              <a:avLst/>
            </a:prstGeom>
          </p:spPr>
          <p:txBody>
            <a:bodyPr wrap="square">
              <a:spAutoFit/>
            </a:bodyPr>
            <a:lstStyle/>
            <a:p>
              <a:pPr algn="l" defTabSz="1096963" rtl="0">
                <a:defRPr/>
              </a:pPr>
              <a:r>
                <a:rPr lang="en-US" sz="1600" b="1" dirty="0" smtClean="0"/>
                <a:t>DP</a:t>
              </a:r>
              <a:endParaRPr lang="en-US" sz="1600" b="1" dirty="0"/>
            </a:p>
          </p:txBody>
        </p:sp>
      </p:grpSp>
      <p:cxnSp>
        <p:nvCxnSpPr>
          <p:cNvPr id="144" name="Straight Connector 143"/>
          <p:cNvCxnSpPr/>
          <p:nvPr/>
        </p:nvCxnSpPr>
        <p:spPr>
          <a:xfrm flipV="1">
            <a:off x="4695332" y="3407272"/>
            <a:ext cx="1030587" cy="82464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52" name="Straight Connector 151"/>
          <p:cNvCxnSpPr/>
          <p:nvPr/>
        </p:nvCxnSpPr>
        <p:spPr>
          <a:xfrm flipH="1" flipV="1">
            <a:off x="6055534" y="3055267"/>
            <a:ext cx="1408508" cy="8370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54" name="Group 193"/>
          <p:cNvGrpSpPr/>
          <p:nvPr/>
        </p:nvGrpSpPr>
        <p:grpSpPr>
          <a:xfrm>
            <a:off x="7140763" y="4148641"/>
            <a:ext cx="1075807" cy="871954"/>
            <a:chOff x="559673" y="4114800"/>
            <a:chExt cx="1434038" cy="871954"/>
          </a:xfrm>
        </p:grpSpPr>
        <p:pic>
          <p:nvPicPr>
            <p:cNvPr id="155"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156"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57" name="Straight Connector 156"/>
          <p:cNvCxnSpPr>
            <a:stCxn id="155" idx="0"/>
          </p:cNvCxnSpPr>
          <p:nvPr/>
        </p:nvCxnSpPr>
        <p:spPr>
          <a:xfrm flipH="1" flipV="1">
            <a:off x="6235142" y="3346580"/>
            <a:ext cx="1371924" cy="80206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42" name="Group 193"/>
          <p:cNvGrpSpPr/>
          <p:nvPr/>
        </p:nvGrpSpPr>
        <p:grpSpPr>
          <a:xfrm>
            <a:off x="4213241" y="4231914"/>
            <a:ext cx="1075807" cy="871954"/>
            <a:chOff x="559673" y="4114800"/>
            <a:chExt cx="1434038" cy="871954"/>
          </a:xfrm>
        </p:grpSpPr>
        <p:pic>
          <p:nvPicPr>
            <p:cNvPr id="243"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244"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grpSp>
        <p:nvGrpSpPr>
          <p:cNvPr id="273" name="Group 193"/>
          <p:cNvGrpSpPr/>
          <p:nvPr/>
        </p:nvGrpSpPr>
        <p:grpSpPr>
          <a:xfrm>
            <a:off x="3119436" y="4291145"/>
            <a:ext cx="1075807" cy="871954"/>
            <a:chOff x="559673" y="4114800"/>
            <a:chExt cx="1434038" cy="871954"/>
          </a:xfrm>
        </p:grpSpPr>
        <p:pic>
          <p:nvPicPr>
            <p:cNvPr id="274"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275"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276" name="Straight Connector 275"/>
          <p:cNvCxnSpPr/>
          <p:nvPr/>
        </p:nvCxnSpPr>
        <p:spPr>
          <a:xfrm flipV="1">
            <a:off x="3629986" y="3222699"/>
            <a:ext cx="1978367" cy="103116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60" name="TextBox 59"/>
          <p:cNvSpPr txBox="1"/>
          <p:nvPr/>
        </p:nvSpPr>
        <p:spPr>
          <a:xfrm>
            <a:off x="5614630" y="3484317"/>
            <a:ext cx="1188132" cy="1862048"/>
          </a:xfrm>
          <a:prstGeom prst="rect">
            <a:avLst/>
          </a:prstGeom>
          <a:noFill/>
        </p:spPr>
        <p:txBody>
          <a:bodyPr wrap="square" rtlCol="0">
            <a:spAutoFit/>
          </a:bodyPr>
          <a:lstStyle/>
          <a:p>
            <a:r>
              <a:rPr lang="en-AU" sz="11500" dirty="0" smtClean="0">
                <a:solidFill>
                  <a:srgbClr val="FF0000"/>
                </a:solidFill>
                <a:effectLst>
                  <a:outerShdw blurRad="38100" dist="38100" dir="2700000" algn="tl">
                    <a:srgbClr val="000000">
                      <a:alpha val="43137"/>
                    </a:srgbClr>
                  </a:outerShdw>
                </a:effectLst>
              </a:rPr>
              <a:t>x</a:t>
            </a:r>
            <a:endParaRPr lang="en-AU" sz="11500" dirty="0">
              <a:solidFill>
                <a:srgbClr val="FF0000"/>
              </a:solidFill>
              <a:effectLst>
                <a:outerShdw blurRad="38100" dist="38100" dir="2700000" algn="tl">
                  <a:srgbClr val="000000">
                    <a:alpha val="43137"/>
                  </a:srgbClr>
                </a:outerShdw>
              </a:effectLst>
            </a:endParaRPr>
          </a:p>
        </p:txBody>
      </p:sp>
      <p:cxnSp>
        <p:nvCxnSpPr>
          <p:cNvPr id="66" name="Straight Connector 65"/>
          <p:cNvCxnSpPr/>
          <p:nvPr/>
        </p:nvCxnSpPr>
        <p:spPr>
          <a:xfrm flipV="1">
            <a:off x="5418196" y="3515857"/>
            <a:ext cx="352481" cy="1989657"/>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3712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par>
                          <p:cTn id="7" fill="hold">
                            <p:stCondLst>
                              <p:cond delay="1501"/>
                            </p:stCondLst>
                            <p:childTnLst>
                              <p:par>
                                <p:cTn id="8" presetID="10" presetClass="entr" presetSubtype="0" fill="hold" nodeType="afterEffect">
                                  <p:stCondLst>
                                    <p:cond delay="100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nodeType="withEffect">
                                  <p:stCondLst>
                                    <p:cond delay="100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par>
                                <p:cTn id="14" presetID="10" presetClass="entr" presetSubtype="0" fill="hold" nodeType="withEffect">
                                  <p:stCondLst>
                                    <p:cond delay="100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nodeType="withEffect">
                                  <p:stCondLst>
                                    <p:cond delay="100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44"/>
                                        </p:tgtEl>
                                        <p:attrNameLst>
                                          <p:attrName>style.visibility</p:attrName>
                                        </p:attrNameLst>
                                      </p:cBhvr>
                                      <p:to>
                                        <p:strVal val="visible"/>
                                      </p:to>
                                    </p:set>
                                    <p:animEffect transition="in" filter="fade">
                                      <p:cBhvr>
                                        <p:cTn id="28" dur="500"/>
                                        <p:tgtEl>
                                          <p:spTgt spid="144"/>
                                        </p:tgtEl>
                                      </p:cBhvr>
                                    </p:animEffect>
                                  </p:childTnLst>
                                </p:cTn>
                              </p:par>
                              <p:par>
                                <p:cTn id="29" presetID="10" presetClass="entr" presetSubtype="0" fill="hold" nodeType="withEffect">
                                  <p:stCondLst>
                                    <p:cond delay="1000"/>
                                  </p:stCondLst>
                                  <p:childTnLst>
                                    <p:set>
                                      <p:cBhvr>
                                        <p:cTn id="30" dur="1" fill="hold">
                                          <p:stCondLst>
                                            <p:cond delay="0"/>
                                          </p:stCondLst>
                                        </p:cTn>
                                        <p:tgtEl>
                                          <p:spTgt spid="152"/>
                                        </p:tgtEl>
                                        <p:attrNameLst>
                                          <p:attrName>style.visibility</p:attrName>
                                        </p:attrNameLst>
                                      </p:cBhvr>
                                      <p:to>
                                        <p:strVal val="visible"/>
                                      </p:to>
                                    </p:set>
                                    <p:animEffect transition="in" filter="fade">
                                      <p:cBhvr>
                                        <p:cTn id="31" dur="500"/>
                                        <p:tgtEl>
                                          <p:spTgt spid="152"/>
                                        </p:tgtEl>
                                      </p:cBhvr>
                                    </p:animEffect>
                                  </p:childTnLst>
                                </p:cTn>
                              </p:par>
                              <p:par>
                                <p:cTn id="32" presetID="10" presetClass="entr" presetSubtype="0" fill="hold" nodeType="withEffect">
                                  <p:stCondLst>
                                    <p:cond delay="1000"/>
                                  </p:stCondLst>
                                  <p:childTnLst>
                                    <p:set>
                                      <p:cBhvr>
                                        <p:cTn id="33" dur="1" fill="hold">
                                          <p:stCondLst>
                                            <p:cond delay="0"/>
                                          </p:stCondLst>
                                        </p:cTn>
                                        <p:tgtEl>
                                          <p:spTgt spid="154"/>
                                        </p:tgtEl>
                                        <p:attrNameLst>
                                          <p:attrName>style.visibility</p:attrName>
                                        </p:attrNameLst>
                                      </p:cBhvr>
                                      <p:to>
                                        <p:strVal val="visible"/>
                                      </p:to>
                                    </p:set>
                                    <p:animEffect transition="in" filter="fade">
                                      <p:cBhvr>
                                        <p:cTn id="34" dur="500"/>
                                        <p:tgtEl>
                                          <p:spTgt spid="154"/>
                                        </p:tgtEl>
                                      </p:cBhvr>
                                    </p:animEffect>
                                  </p:childTnLst>
                                </p:cTn>
                              </p:par>
                              <p:par>
                                <p:cTn id="35" presetID="10" presetClass="entr" presetSubtype="0" fill="hold" nodeType="withEffect">
                                  <p:stCondLst>
                                    <p:cond delay="1000"/>
                                  </p:stCondLst>
                                  <p:childTnLst>
                                    <p:set>
                                      <p:cBhvr>
                                        <p:cTn id="36" dur="1" fill="hold">
                                          <p:stCondLst>
                                            <p:cond delay="0"/>
                                          </p:stCondLst>
                                        </p:cTn>
                                        <p:tgtEl>
                                          <p:spTgt spid="157"/>
                                        </p:tgtEl>
                                        <p:attrNameLst>
                                          <p:attrName>style.visibility</p:attrName>
                                        </p:attrNameLst>
                                      </p:cBhvr>
                                      <p:to>
                                        <p:strVal val="visible"/>
                                      </p:to>
                                    </p:set>
                                    <p:animEffect transition="in" filter="fade">
                                      <p:cBhvr>
                                        <p:cTn id="37" dur="500"/>
                                        <p:tgtEl>
                                          <p:spTgt spid="157"/>
                                        </p:tgtEl>
                                      </p:cBhvr>
                                    </p:animEffect>
                                  </p:childTnLst>
                                </p:cTn>
                              </p:par>
                              <p:par>
                                <p:cTn id="38" presetID="10" presetClass="entr" presetSubtype="0" fill="hold" nodeType="withEffect">
                                  <p:stCondLst>
                                    <p:cond delay="1000"/>
                                  </p:stCondLst>
                                  <p:childTnLst>
                                    <p:set>
                                      <p:cBhvr>
                                        <p:cTn id="39" dur="1" fill="hold">
                                          <p:stCondLst>
                                            <p:cond delay="0"/>
                                          </p:stCondLst>
                                        </p:cTn>
                                        <p:tgtEl>
                                          <p:spTgt spid="242"/>
                                        </p:tgtEl>
                                        <p:attrNameLst>
                                          <p:attrName>style.visibility</p:attrName>
                                        </p:attrNameLst>
                                      </p:cBhvr>
                                      <p:to>
                                        <p:strVal val="visible"/>
                                      </p:to>
                                    </p:set>
                                    <p:animEffect transition="in" filter="fade">
                                      <p:cBhvr>
                                        <p:cTn id="40" dur="500"/>
                                        <p:tgtEl>
                                          <p:spTgt spid="242"/>
                                        </p:tgtEl>
                                      </p:cBhvr>
                                    </p:animEffect>
                                  </p:childTnLst>
                                </p:cTn>
                              </p:par>
                              <p:par>
                                <p:cTn id="41" presetID="10" presetClass="entr" presetSubtype="0" fill="hold" nodeType="withEffect">
                                  <p:stCondLst>
                                    <p:cond delay="1000"/>
                                  </p:stCondLst>
                                  <p:childTnLst>
                                    <p:set>
                                      <p:cBhvr>
                                        <p:cTn id="42" dur="1" fill="hold">
                                          <p:stCondLst>
                                            <p:cond delay="0"/>
                                          </p:stCondLst>
                                        </p:cTn>
                                        <p:tgtEl>
                                          <p:spTgt spid="273"/>
                                        </p:tgtEl>
                                        <p:attrNameLst>
                                          <p:attrName>style.visibility</p:attrName>
                                        </p:attrNameLst>
                                      </p:cBhvr>
                                      <p:to>
                                        <p:strVal val="visible"/>
                                      </p:to>
                                    </p:set>
                                    <p:animEffect transition="in" filter="fade">
                                      <p:cBhvr>
                                        <p:cTn id="43" dur="500"/>
                                        <p:tgtEl>
                                          <p:spTgt spid="273"/>
                                        </p:tgtEl>
                                      </p:cBhvr>
                                    </p:animEffect>
                                  </p:childTnLst>
                                </p:cTn>
                              </p:par>
                              <p:par>
                                <p:cTn id="44" presetID="10" presetClass="entr" presetSubtype="0" fill="hold" nodeType="withEffect">
                                  <p:stCondLst>
                                    <p:cond delay="1000"/>
                                  </p:stCondLst>
                                  <p:childTnLst>
                                    <p:set>
                                      <p:cBhvr>
                                        <p:cTn id="45" dur="1" fill="hold">
                                          <p:stCondLst>
                                            <p:cond delay="0"/>
                                          </p:stCondLst>
                                        </p:cTn>
                                        <p:tgtEl>
                                          <p:spTgt spid="276"/>
                                        </p:tgtEl>
                                        <p:attrNameLst>
                                          <p:attrName>style.visibility</p:attrName>
                                        </p:attrNameLst>
                                      </p:cBhvr>
                                      <p:to>
                                        <p:strVal val="visible"/>
                                      </p:to>
                                    </p:set>
                                    <p:animEffect transition="in" filter="fade">
                                      <p:cBhvr>
                                        <p:cTn id="46" dur="500"/>
                                        <p:tgtEl>
                                          <p:spTgt spid="27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ppt_w</p:attrName>
                                        </p:attrNameLst>
                                      </p:cBhvr>
                                      <p:tavLst>
                                        <p:tav tm="0">
                                          <p:val>
                                            <p:fltVal val="0"/>
                                          </p:val>
                                        </p:tav>
                                        <p:tav tm="100000">
                                          <p:val>
                                            <p:strVal val="#ppt_w"/>
                                          </p:val>
                                        </p:tav>
                                      </p:tavLst>
                                    </p:anim>
                                    <p:anim calcmode="lin" valueType="num">
                                      <p:cBhvr>
                                        <p:cTn id="52" dur="500" fill="hold"/>
                                        <p:tgtEl>
                                          <p:spTgt spid="60"/>
                                        </p:tgtEl>
                                        <p:attrNameLst>
                                          <p:attrName>ppt_h</p:attrName>
                                        </p:attrNameLst>
                                      </p:cBhvr>
                                      <p:tavLst>
                                        <p:tav tm="0">
                                          <p:val>
                                            <p:fltVal val="0"/>
                                          </p:val>
                                        </p:tav>
                                        <p:tav tm="100000">
                                          <p:val>
                                            <p:strVal val="#ppt_h"/>
                                          </p:val>
                                        </p:tav>
                                      </p:tavLst>
                                    </p:anim>
                                    <p:animEffect transition="in" filter="fade">
                                      <p:cBhvr>
                                        <p:cTn id="53" dur="500"/>
                                        <p:tgtEl>
                                          <p:spTgt spid="60"/>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103"/>
                                        </p:tgtEl>
                                      </p:cBhvr>
                                    </p:animEffect>
                                    <p:set>
                                      <p:cBhvr>
                                        <p:cTn id="57" dur="1" fill="hold">
                                          <p:stCondLst>
                                            <p:cond delay="499"/>
                                          </p:stCondLst>
                                        </p:cTn>
                                        <p:tgtEl>
                                          <p:spTgt spid="10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1"/>
                                        </p:tgtEl>
                                      </p:cBhvr>
                                    </p:animEffect>
                                    <p:set>
                                      <p:cBhvr>
                                        <p:cTn id="60" dur="1" fill="hold">
                                          <p:stCondLst>
                                            <p:cond delay="499"/>
                                          </p:stCondLst>
                                        </p:cTn>
                                        <p:tgtEl>
                                          <p:spTgt spid="111"/>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uiExpand="1" build="p"/>
      <p:bldP spid="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a:solidFill>
                  <a:schemeClr val="accent2"/>
                </a:solidFill>
              </a:rPr>
              <a:t>Primary Sites</a:t>
            </a:r>
            <a:endParaRPr lang="en-US" dirty="0">
              <a:solidFill>
                <a:schemeClr val="accent2"/>
              </a:solidFill>
            </a:endParaRPr>
          </a:p>
        </p:txBody>
      </p:sp>
      <p:sp>
        <p:nvSpPr>
          <p:cNvPr id="5" name="Footer Placeholder 4"/>
          <p:cNvSpPr>
            <a:spLocks noGrp="1"/>
          </p:cNvSpPr>
          <p:nvPr>
            <p:ph type="ftr" sz="quarter" idx="11"/>
          </p:nvPr>
        </p:nvSpPr>
        <p:spPr>
          <a:xfrm>
            <a:off x="3263159" y="6453336"/>
            <a:ext cx="2895600" cy="365125"/>
          </a:xfrm>
        </p:spPr>
        <p:txBody>
          <a:bodyPr/>
          <a:lstStyle/>
          <a:p>
            <a:r>
              <a:rPr lang="en-AU" dirty="0" smtClean="0"/>
              <a:t>(c) 2011 Microsoft. All rights reserved.</a:t>
            </a:r>
            <a:endParaRPr lang="en-AU" dirty="0"/>
          </a:p>
        </p:txBody>
      </p:sp>
      <p:grpSp>
        <p:nvGrpSpPr>
          <p:cNvPr id="86" name="Group 91"/>
          <p:cNvGrpSpPr/>
          <p:nvPr/>
        </p:nvGrpSpPr>
        <p:grpSpPr>
          <a:xfrm>
            <a:off x="5737776" y="2219679"/>
            <a:ext cx="1587851" cy="619609"/>
            <a:chOff x="4945776" y="542441"/>
            <a:chExt cx="2116583" cy="619609"/>
          </a:xfrm>
        </p:grpSpPr>
        <p:grpSp>
          <p:nvGrpSpPr>
            <p:cNvPr id="87" name="Group 64"/>
            <p:cNvGrpSpPr/>
            <p:nvPr/>
          </p:nvGrpSpPr>
          <p:grpSpPr>
            <a:xfrm>
              <a:off x="4945776" y="542441"/>
              <a:ext cx="619125" cy="619609"/>
              <a:chOff x="3086100" y="3276600"/>
              <a:chExt cx="990600" cy="990600"/>
            </a:xfrm>
          </p:grpSpPr>
          <p:pic>
            <p:nvPicPr>
              <p:cNvPr id="89"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90"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88" name="Intranet"/>
            <p:cNvSpPr/>
            <p:nvPr/>
          </p:nvSpPr>
          <p:spPr bwMode="auto">
            <a:xfrm>
              <a:off x="5516098" y="758465"/>
              <a:ext cx="1546261" cy="338554"/>
            </a:xfrm>
            <a:prstGeom prst="rect">
              <a:avLst/>
            </a:prstGeom>
          </p:spPr>
          <p:txBody>
            <a:bodyPr wrap="none">
              <a:spAutoFit/>
            </a:bodyPr>
            <a:lstStyle/>
            <a:p>
              <a:pPr algn="l" defTabSz="1096963" rtl="0">
                <a:defRPr/>
              </a:pPr>
              <a:r>
                <a:rPr lang="en-US" sz="1600" b="1" dirty="0" smtClean="0"/>
                <a:t>Central Site</a:t>
              </a:r>
              <a:endParaRPr lang="en-US" sz="1600" b="1" dirty="0"/>
            </a:p>
          </p:txBody>
        </p:sp>
      </p:grpSp>
      <p:grpSp>
        <p:nvGrpSpPr>
          <p:cNvPr id="91" name="Group 91"/>
          <p:cNvGrpSpPr/>
          <p:nvPr/>
        </p:nvGrpSpPr>
        <p:grpSpPr>
          <a:xfrm>
            <a:off x="4355976" y="3583685"/>
            <a:ext cx="1288116" cy="619609"/>
            <a:chOff x="4945776" y="542441"/>
            <a:chExt cx="1717042" cy="619609"/>
          </a:xfrm>
        </p:grpSpPr>
        <p:grpSp>
          <p:nvGrpSpPr>
            <p:cNvPr id="92" name="Group 64"/>
            <p:cNvGrpSpPr/>
            <p:nvPr/>
          </p:nvGrpSpPr>
          <p:grpSpPr>
            <a:xfrm>
              <a:off x="4945776" y="542441"/>
              <a:ext cx="619125" cy="619609"/>
              <a:chOff x="3086100" y="3276600"/>
              <a:chExt cx="990600" cy="990600"/>
            </a:xfrm>
          </p:grpSpPr>
          <p:pic>
            <p:nvPicPr>
              <p:cNvPr id="94"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9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93" name="Intranet"/>
            <p:cNvSpPr/>
            <p:nvPr/>
          </p:nvSpPr>
          <p:spPr bwMode="auto">
            <a:xfrm>
              <a:off x="5520152" y="720226"/>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cxnSp>
        <p:nvCxnSpPr>
          <p:cNvPr id="96" name="Straight Connector 95"/>
          <p:cNvCxnSpPr>
            <a:stCxn id="94" idx="0"/>
          </p:cNvCxnSpPr>
          <p:nvPr/>
        </p:nvCxnSpPr>
        <p:spPr>
          <a:xfrm flipV="1">
            <a:off x="4588208" y="2806680"/>
            <a:ext cx="1225524" cy="777005"/>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00" name="Group 193"/>
          <p:cNvGrpSpPr/>
          <p:nvPr/>
        </p:nvGrpSpPr>
        <p:grpSpPr>
          <a:xfrm>
            <a:off x="3280169" y="5040619"/>
            <a:ext cx="1075807" cy="871954"/>
            <a:chOff x="559673" y="4114800"/>
            <a:chExt cx="1434038" cy="871954"/>
          </a:xfrm>
        </p:grpSpPr>
        <p:pic>
          <p:nvPicPr>
            <p:cNvPr id="101"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02"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04" name="Straight Connector 103"/>
          <p:cNvCxnSpPr>
            <a:stCxn id="101" idx="0"/>
          </p:cNvCxnSpPr>
          <p:nvPr/>
        </p:nvCxnSpPr>
        <p:spPr>
          <a:xfrm flipV="1">
            <a:off x="3746472" y="4219701"/>
            <a:ext cx="805934" cy="82091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33" name="Straight Connector 132"/>
          <p:cNvCxnSpPr/>
          <p:nvPr/>
        </p:nvCxnSpPr>
        <p:spPr>
          <a:xfrm flipH="1" flipV="1">
            <a:off x="6137011" y="2806680"/>
            <a:ext cx="877088" cy="725402"/>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273" name="Group 193"/>
          <p:cNvGrpSpPr/>
          <p:nvPr/>
        </p:nvGrpSpPr>
        <p:grpSpPr>
          <a:xfrm>
            <a:off x="4576313" y="5026824"/>
            <a:ext cx="1075807" cy="871954"/>
            <a:chOff x="559673" y="4114800"/>
            <a:chExt cx="1434038" cy="871954"/>
          </a:xfrm>
        </p:grpSpPr>
        <p:pic>
          <p:nvPicPr>
            <p:cNvPr id="274"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275"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276" name="Straight Connector 275"/>
          <p:cNvCxnSpPr>
            <a:stCxn id="274" idx="0"/>
            <a:endCxn id="94" idx="2"/>
          </p:cNvCxnSpPr>
          <p:nvPr/>
        </p:nvCxnSpPr>
        <p:spPr>
          <a:xfrm flipH="1" flipV="1">
            <a:off x="4588208" y="4203294"/>
            <a:ext cx="454408" cy="82353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61" name="Text Placeholder 2"/>
          <p:cNvSpPr txBox="1">
            <a:spLocks/>
          </p:cNvSpPr>
          <p:nvPr/>
        </p:nvSpPr>
        <p:spPr>
          <a:xfrm>
            <a:off x="389220" y="2132568"/>
            <a:ext cx="3214228" cy="35218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7200" dirty="0" smtClean="0"/>
              <a:t>No</a:t>
            </a:r>
            <a:br>
              <a:rPr lang="en-US" sz="7200" dirty="0" smtClean="0"/>
            </a:br>
            <a:r>
              <a:rPr lang="en-US" sz="7200" dirty="0" smtClean="0"/>
              <a:t>central site</a:t>
            </a:r>
          </a:p>
        </p:txBody>
      </p:sp>
      <p:grpSp>
        <p:nvGrpSpPr>
          <p:cNvPr id="77" name="Group 91"/>
          <p:cNvGrpSpPr/>
          <p:nvPr/>
        </p:nvGrpSpPr>
        <p:grpSpPr>
          <a:xfrm>
            <a:off x="6889539" y="3573016"/>
            <a:ext cx="1288116" cy="619609"/>
            <a:chOff x="4945776" y="542441"/>
            <a:chExt cx="1717042" cy="619609"/>
          </a:xfrm>
        </p:grpSpPr>
        <p:grpSp>
          <p:nvGrpSpPr>
            <p:cNvPr id="78" name="Group 64"/>
            <p:cNvGrpSpPr/>
            <p:nvPr/>
          </p:nvGrpSpPr>
          <p:grpSpPr>
            <a:xfrm>
              <a:off x="4945776" y="542441"/>
              <a:ext cx="619125" cy="619609"/>
              <a:chOff x="3086100" y="3276600"/>
              <a:chExt cx="990600" cy="990600"/>
            </a:xfrm>
          </p:grpSpPr>
          <p:pic>
            <p:nvPicPr>
              <p:cNvPr id="8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81"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79" name="Intranet"/>
            <p:cNvSpPr/>
            <p:nvPr/>
          </p:nvSpPr>
          <p:spPr bwMode="auto">
            <a:xfrm>
              <a:off x="5520152" y="720226"/>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grpSp>
        <p:nvGrpSpPr>
          <p:cNvPr id="82" name="Group 193"/>
          <p:cNvGrpSpPr/>
          <p:nvPr/>
        </p:nvGrpSpPr>
        <p:grpSpPr>
          <a:xfrm>
            <a:off x="5813732" y="5029950"/>
            <a:ext cx="1075807" cy="871954"/>
            <a:chOff x="559673" y="4114800"/>
            <a:chExt cx="1434038" cy="871954"/>
          </a:xfrm>
        </p:grpSpPr>
        <p:pic>
          <p:nvPicPr>
            <p:cNvPr id="83"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84"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85" name="Straight Connector 84"/>
          <p:cNvCxnSpPr>
            <a:stCxn id="83" idx="0"/>
          </p:cNvCxnSpPr>
          <p:nvPr/>
        </p:nvCxnSpPr>
        <p:spPr>
          <a:xfrm flipV="1">
            <a:off x="6280035" y="4209032"/>
            <a:ext cx="805934" cy="82091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05" name="Group 193"/>
          <p:cNvGrpSpPr/>
          <p:nvPr/>
        </p:nvGrpSpPr>
        <p:grpSpPr>
          <a:xfrm>
            <a:off x="7109876" y="5016155"/>
            <a:ext cx="1075807" cy="871954"/>
            <a:chOff x="559673" y="4114800"/>
            <a:chExt cx="1434038" cy="871954"/>
          </a:xfrm>
        </p:grpSpPr>
        <p:pic>
          <p:nvPicPr>
            <p:cNvPr id="117"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18"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19" name="Straight Connector 118"/>
          <p:cNvCxnSpPr>
            <a:stCxn id="117" idx="0"/>
            <a:endCxn id="80" idx="2"/>
          </p:cNvCxnSpPr>
          <p:nvPr/>
        </p:nvCxnSpPr>
        <p:spPr>
          <a:xfrm flipH="1" flipV="1">
            <a:off x="7121771" y="4192625"/>
            <a:ext cx="454408" cy="82353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120" name="TextBox 119"/>
          <p:cNvSpPr txBox="1"/>
          <p:nvPr/>
        </p:nvSpPr>
        <p:spPr>
          <a:xfrm>
            <a:off x="5544108" y="1422936"/>
            <a:ext cx="1188132" cy="1862048"/>
          </a:xfrm>
          <a:prstGeom prst="rect">
            <a:avLst/>
          </a:prstGeom>
          <a:noFill/>
        </p:spPr>
        <p:txBody>
          <a:bodyPr wrap="square" rtlCol="0">
            <a:spAutoFit/>
          </a:bodyPr>
          <a:lstStyle/>
          <a:p>
            <a:r>
              <a:rPr lang="en-AU" sz="11500" dirty="0" smtClean="0">
                <a:solidFill>
                  <a:srgbClr val="FF0000"/>
                </a:solidFill>
                <a:effectLst>
                  <a:outerShdw blurRad="38100" dist="38100" dir="2700000" algn="tl">
                    <a:srgbClr val="000000">
                      <a:alpha val="43137"/>
                    </a:srgbClr>
                  </a:outerShdw>
                </a:effectLst>
              </a:rPr>
              <a:t>x</a:t>
            </a:r>
            <a:endParaRPr lang="en-AU" sz="11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106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601"/>
                            </p:stCondLst>
                            <p:childTnLst>
                              <p:par>
                                <p:cTn id="8" presetID="10" presetClass="entr" presetSubtype="0" fill="hold" nodeType="afterEffect">
                                  <p:stCondLst>
                                    <p:cond delay="100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nodeType="withEffect">
                                  <p:stCondLst>
                                    <p:cond delay="100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nodeType="withEffect">
                                  <p:stCondLst>
                                    <p:cond delay="1000"/>
                                  </p:stCondLst>
                                  <p:childTnLst>
                                    <p:set>
                                      <p:cBhvr>
                                        <p:cTn id="15" dur="1" fill="hold">
                                          <p:stCondLst>
                                            <p:cond delay="0"/>
                                          </p:stCondLst>
                                        </p:cTn>
                                        <p:tgtEl>
                                          <p:spTgt spid="133"/>
                                        </p:tgtEl>
                                        <p:attrNameLst>
                                          <p:attrName>style.visibility</p:attrName>
                                        </p:attrNameLst>
                                      </p:cBhvr>
                                      <p:to>
                                        <p:strVal val="visible"/>
                                      </p:to>
                                    </p:set>
                                    <p:animEffect transition="in" filter="fade">
                                      <p:cBhvr>
                                        <p:cTn id="16" dur="500"/>
                                        <p:tgtEl>
                                          <p:spTgt spid="133"/>
                                        </p:tgtEl>
                                      </p:cBhvr>
                                    </p:animEffect>
                                  </p:childTnLst>
                                </p:cTn>
                              </p:par>
                              <p:par>
                                <p:cTn id="17" presetID="10" presetClass="entr" presetSubtype="0" fill="hold" nodeType="withEffect">
                                  <p:stCondLst>
                                    <p:cond delay="10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500"/>
                                        <p:tgtEl>
                                          <p:spTgt spid="91"/>
                                        </p:tgtEl>
                                      </p:cBhvr>
                                    </p:animEffect>
                                  </p:childTnLst>
                                </p:cTn>
                              </p:par>
                              <p:par>
                                <p:cTn id="20" presetID="10" presetClass="entr" presetSubtype="0" fill="hold" nodeType="withEffect">
                                  <p:stCondLst>
                                    <p:cond delay="100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10" presetClass="entr" presetSubtype="0" fill="hold" nodeType="withEffect">
                                  <p:stCondLst>
                                    <p:cond delay="1000"/>
                                  </p:stCondLst>
                                  <p:childTnLst>
                                    <p:set>
                                      <p:cBhvr>
                                        <p:cTn id="24" dur="1" fill="hold">
                                          <p:stCondLst>
                                            <p:cond delay="0"/>
                                          </p:stCondLst>
                                        </p:cTn>
                                        <p:tgtEl>
                                          <p:spTgt spid="104"/>
                                        </p:tgtEl>
                                        <p:attrNameLst>
                                          <p:attrName>style.visibility</p:attrName>
                                        </p:attrNameLst>
                                      </p:cBhvr>
                                      <p:to>
                                        <p:strVal val="visible"/>
                                      </p:to>
                                    </p:set>
                                    <p:animEffect transition="in" filter="fade">
                                      <p:cBhvr>
                                        <p:cTn id="25" dur="500"/>
                                        <p:tgtEl>
                                          <p:spTgt spid="104"/>
                                        </p:tgtEl>
                                      </p:cBhvr>
                                    </p:animEffect>
                                  </p:childTnLst>
                                </p:cTn>
                              </p:par>
                              <p:par>
                                <p:cTn id="26" presetID="10" presetClass="entr" presetSubtype="0" fill="hold" nodeType="withEffect">
                                  <p:stCondLst>
                                    <p:cond delay="1000"/>
                                  </p:stCondLst>
                                  <p:childTnLst>
                                    <p:set>
                                      <p:cBhvr>
                                        <p:cTn id="27" dur="1" fill="hold">
                                          <p:stCondLst>
                                            <p:cond delay="0"/>
                                          </p:stCondLst>
                                        </p:cTn>
                                        <p:tgtEl>
                                          <p:spTgt spid="273"/>
                                        </p:tgtEl>
                                        <p:attrNameLst>
                                          <p:attrName>style.visibility</p:attrName>
                                        </p:attrNameLst>
                                      </p:cBhvr>
                                      <p:to>
                                        <p:strVal val="visible"/>
                                      </p:to>
                                    </p:set>
                                    <p:animEffect transition="in" filter="fade">
                                      <p:cBhvr>
                                        <p:cTn id="28" dur="500"/>
                                        <p:tgtEl>
                                          <p:spTgt spid="273"/>
                                        </p:tgtEl>
                                      </p:cBhvr>
                                    </p:animEffect>
                                  </p:childTnLst>
                                </p:cTn>
                              </p:par>
                              <p:par>
                                <p:cTn id="29" presetID="10" presetClass="entr" presetSubtype="0" fill="hold" nodeType="withEffect">
                                  <p:stCondLst>
                                    <p:cond delay="1000"/>
                                  </p:stCondLst>
                                  <p:childTnLst>
                                    <p:set>
                                      <p:cBhvr>
                                        <p:cTn id="30" dur="1" fill="hold">
                                          <p:stCondLst>
                                            <p:cond delay="0"/>
                                          </p:stCondLst>
                                        </p:cTn>
                                        <p:tgtEl>
                                          <p:spTgt spid="276"/>
                                        </p:tgtEl>
                                        <p:attrNameLst>
                                          <p:attrName>style.visibility</p:attrName>
                                        </p:attrNameLst>
                                      </p:cBhvr>
                                      <p:to>
                                        <p:strVal val="visible"/>
                                      </p:to>
                                    </p:set>
                                    <p:animEffect transition="in" filter="fade">
                                      <p:cBhvr>
                                        <p:cTn id="31" dur="500"/>
                                        <p:tgtEl>
                                          <p:spTgt spid="276"/>
                                        </p:tgtEl>
                                      </p:cBhvr>
                                    </p:animEffect>
                                  </p:childTnLst>
                                </p:cTn>
                              </p:par>
                              <p:par>
                                <p:cTn id="32" presetID="10" presetClass="entr" presetSubtype="0" fill="hold" nodeType="withEffect">
                                  <p:stCondLst>
                                    <p:cond delay="100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0" presetClass="entr" presetSubtype="0" fill="hold" nodeType="withEffect">
                                  <p:stCondLst>
                                    <p:cond delay="100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500"/>
                                        <p:tgtEl>
                                          <p:spTgt spid="82"/>
                                        </p:tgtEl>
                                      </p:cBhvr>
                                    </p:animEffect>
                                  </p:childTnLst>
                                </p:cTn>
                              </p:par>
                              <p:par>
                                <p:cTn id="38" presetID="10" presetClass="entr" presetSubtype="0" fill="hold" nodeType="withEffect">
                                  <p:stCondLst>
                                    <p:cond delay="100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500"/>
                                        <p:tgtEl>
                                          <p:spTgt spid="85"/>
                                        </p:tgtEl>
                                      </p:cBhvr>
                                    </p:animEffect>
                                  </p:childTnLst>
                                </p:cTn>
                              </p:par>
                              <p:par>
                                <p:cTn id="41" presetID="10" presetClass="entr" presetSubtype="0" fill="hold" nodeType="withEffect">
                                  <p:stCondLst>
                                    <p:cond delay="100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500"/>
                                        <p:tgtEl>
                                          <p:spTgt spid="105"/>
                                        </p:tgtEl>
                                      </p:cBhvr>
                                    </p:animEffect>
                                  </p:childTnLst>
                                </p:cTn>
                              </p:par>
                              <p:par>
                                <p:cTn id="44" presetID="10" presetClass="entr" presetSubtype="0" fill="hold" nodeType="withEffect">
                                  <p:stCondLst>
                                    <p:cond delay="100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500"/>
                                        <p:tgtEl>
                                          <p:spTgt spid="11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2" nodeType="clickEffect">
                                  <p:stCondLst>
                                    <p:cond delay="0"/>
                                  </p:stCondLst>
                                  <p:childTnLst>
                                    <p:set>
                                      <p:cBhvr>
                                        <p:cTn id="50" dur="1" fill="hold">
                                          <p:stCondLst>
                                            <p:cond delay="0"/>
                                          </p:stCondLst>
                                        </p:cTn>
                                        <p:tgtEl>
                                          <p:spTgt spid="120"/>
                                        </p:tgtEl>
                                        <p:attrNameLst>
                                          <p:attrName>style.visibility</p:attrName>
                                        </p:attrNameLst>
                                      </p:cBhvr>
                                      <p:to>
                                        <p:strVal val="visible"/>
                                      </p:to>
                                    </p:set>
                                    <p:anim calcmode="lin" valueType="num">
                                      <p:cBhvr>
                                        <p:cTn id="51" dur="500" fill="hold"/>
                                        <p:tgtEl>
                                          <p:spTgt spid="120"/>
                                        </p:tgtEl>
                                        <p:attrNameLst>
                                          <p:attrName>ppt_w</p:attrName>
                                        </p:attrNameLst>
                                      </p:cBhvr>
                                      <p:tavLst>
                                        <p:tav tm="0">
                                          <p:val>
                                            <p:fltVal val="0"/>
                                          </p:val>
                                        </p:tav>
                                        <p:tav tm="100000">
                                          <p:val>
                                            <p:strVal val="#ppt_w"/>
                                          </p:val>
                                        </p:tav>
                                      </p:tavLst>
                                    </p:anim>
                                    <p:anim calcmode="lin" valueType="num">
                                      <p:cBhvr>
                                        <p:cTn id="52" dur="500" fill="hold"/>
                                        <p:tgtEl>
                                          <p:spTgt spid="120"/>
                                        </p:tgtEl>
                                        <p:attrNameLst>
                                          <p:attrName>ppt_h</p:attrName>
                                        </p:attrNameLst>
                                      </p:cBhvr>
                                      <p:tavLst>
                                        <p:tav tm="0">
                                          <p:val>
                                            <p:fltVal val="0"/>
                                          </p:val>
                                        </p:tav>
                                        <p:tav tm="100000">
                                          <p:val>
                                            <p:strVal val="#ppt_h"/>
                                          </p:val>
                                        </p:tav>
                                      </p:tavLst>
                                    </p:anim>
                                    <p:animEffect transition="in" filter="fade">
                                      <p:cBhvr>
                                        <p:cTn id="53" dur="500"/>
                                        <p:tgtEl>
                                          <p:spTgt spid="1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0"/>
                                        </p:tgtEl>
                                      </p:cBhvr>
                                    </p:animEffect>
                                    <p:set>
                                      <p:cBhvr>
                                        <p:cTn id="58" dur="1" fill="hold">
                                          <p:stCondLst>
                                            <p:cond delay="499"/>
                                          </p:stCondLst>
                                        </p:cTn>
                                        <p:tgtEl>
                                          <p:spTgt spid="1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6"/>
                                        </p:tgtEl>
                                      </p:cBhvr>
                                    </p:animEffect>
                                    <p:set>
                                      <p:cBhvr>
                                        <p:cTn id="61" dur="1" fill="hold">
                                          <p:stCondLst>
                                            <p:cond delay="499"/>
                                          </p:stCondLst>
                                        </p:cTn>
                                        <p:tgtEl>
                                          <p:spTgt spid="8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96"/>
                                        </p:tgtEl>
                                      </p:cBhvr>
                                    </p:animEffect>
                                    <p:set>
                                      <p:cBhvr>
                                        <p:cTn id="64" dur="1" fill="hold">
                                          <p:stCondLst>
                                            <p:cond delay="499"/>
                                          </p:stCondLst>
                                        </p:cTn>
                                        <p:tgtEl>
                                          <p:spTgt spid="9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33"/>
                                        </p:tgtEl>
                                      </p:cBhvr>
                                    </p:animEffect>
                                    <p:set>
                                      <p:cBhvr>
                                        <p:cTn id="67" dur="1" fill="hold">
                                          <p:stCondLst>
                                            <p:cond delay="499"/>
                                          </p:stCondLst>
                                        </p:cTn>
                                        <p:tgtEl>
                                          <p:spTgt spid="1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20" grpId="1"/>
      <p:bldP spid="120"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92022155"/>
              </p:ext>
            </p:extLst>
          </p:nvPr>
        </p:nvGraphicFramePr>
        <p:xfrm>
          <a:off x="467544" y="1831760"/>
          <a:ext cx="3960440" cy="3613464"/>
        </p:xfrm>
        <a:graphic>
          <a:graphicData uri="http://schemas.openxmlformats.org/drawingml/2006/table">
            <a:tbl>
              <a:tblPr firstRow="1" bandRow="1">
                <a:tableStyleId>{B301B821-A1FF-4177-AEE7-76D212191A09}</a:tableStyleId>
              </a:tblPr>
              <a:tblGrid>
                <a:gridCol w="3960440"/>
              </a:tblGrid>
              <a:tr h="263525">
                <a:tc>
                  <a:txBody>
                    <a:bodyPr/>
                    <a:lstStyle/>
                    <a:p>
                      <a:pPr marL="0" algn="ctr" defTabSz="914099" rtl="0" eaLnBrk="1" fontAlgn="base" latinLnBrk="0" hangingPunct="1">
                        <a:spcBef>
                          <a:spcPct val="0"/>
                        </a:spcBef>
                        <a:spcAft>
                          <a:spcPct val="0"/>
                        </a:spcAft>
                      </a:pPr>
                      <a:r>
                        <a:rPr lang="en-US" sz="2800" kern="1200" dirty="0" smtClean="0">
                          <a:effectLst/>
                        </a:rPr>
                        <a:t>Reasons for </a:t>
                      </a:r>
                      <a:r>
                        <a:rPr lang="en-US" sz="2800" kern="1200" baseline="0" dirty="0" smtClean="0">
                          <a:effectLst/>
                        </a:rPr>
                        <a:t>multiple 2012 primary sites</a:t>
                      </a:r>
                      <a:endParaRPr lang="en-US" sz="2800" kern="1200" dirty="0" smtClean="0">
                        <a:solidFill>
                          <a:srgbClr val="FFFFFF"/>
                        </a:solidFill>
                        <a:effectLst/>
                        <a:latin typeface="Calibri" pitchFamily="34" charset="0"/>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solidFill>
                            <a:schemeClr val="dk1"/>
                          </a:solidFill>
                          <a:effectLst/>
                          <a:latin typeface="+mn-lt"/>
                          <a:ea typeface="+mn-ea"/>
                          <a:cs typeface="+mn-cs"/>
                        </a:rPr>
                        <a:t>Scale – More than 100,000 clients</a:t>
                      </a: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solidFill>
                            <a:schemeClr val="dk1"/>
                          </a:solidFill>
                          <a:effectLst/>
                          <a:latin typeface="+mn-lt"/>
                          <a:ea typeface="+mn-ea"/>
                          <a:cs typeface="+mn-cs"/>
                        </a:rPr>
                        <a:t>Reduce</a:t>
                      </a:r>
                      <a:r>
                        <a:rPr lang="en-US" sz="1800" kern="1200" baseline="0" dirty="0" smtClean="0">
                          <a:solidFill>
                            <a:schemeClr val="dk1"/>
                          </a:solidFill>
                          <a:effectLst/>
                          <a:latin typeface="+mn-lt"/>
                          <a:ea typeface="+mn-ea"/>
                          <a:cs typeface="+mn-cs"/>
                        </a:rPr>
                        <a:t> impact of site failure</a:t>
                      </a:r>
                      <a:br>
                        <a:rPr lang="en-US" sz="1800" kern="1200" baseline="0" dirty="0" smtClean="0">
                          <a:solidFill>
                            <a:schemeClr val="dk1"/>
                          </a:solidFill>
                          <a:effectLst/>
                          <a:latin typeface="+mn-lt"/>
                          <a:ea typeface="+mn-ea"/>
                          <a:cs typeface="+mn-cs"/>
                        </a:rPr>
                      </a:br>
                      <a:r>
                        <a:rPr lang="en-US" sz="1800" kern="1200" baseline="0" dirty="0" smtClean="0">
                          <a:solidFill>
                            <a:schemeClr val="dk1"/>
                          </a:solidFill>
                          <a:effectLst/>
                          <a:latin typeface="+mn-lt"/>
                          <a:ea typeface="+mn-ea"/>
                          <a:cs typeface="+mn-cs"/>
                        </a:rPr>
                        <a:t>(engineer for HA)</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solidFill>
                            <a:schemeClr val="dk1"/>
                          </a:solidFill>
                          <a:effectLst/>
                          <a:latin typeface="+mn-lt"/>
                          <a:ea typeface="+mn-ea"/>
                          <a:cs typeface="+mn-cs"/>
                        </a:rPr>
                        <a:t>LOCAL</a:t>
                      </a:r>
                      <a:r>
                        <a:rPr lang="en-US" sz="1800" kern="1200" baseline="0" dirty="0" smtClean="0">
                          <a:solidFill>
                            <a:schemeClr val="dk1"/>
                          </a:solidFill>
                          <a:effectLst/>
                          <a:latin typeface="+mn-lt"/>
                          <a:ea typeface="+mn-ea"/>
                          <a:cs typeface="+mn-cs"/>
                        </a:rPr>
                        <a:t> point of connectivity</a:t>
                      </a:r>
                      <a:br>
                        <a:rPr lang="en-US" sz="1800" kern="1200" baseline="0" dirty="0" smtClean="0">
                          <a:solidFill>
                            <a:schemeClr val="dk1"/>
                          </a:solidFill>
                          <a:effectLst/>
                          <a:latin typeface="+mn-lt"/>
                          <a:ea typeface="+mn-ea"/>
                          <a:cs typeface="+mn-cs"/>
                        </a:rPr>
                      </a:br>
                      <a:r>
                        <a:rPr lang="en-US" sz="1800" kern="1200" baseline="0" dirty="0" smtClean="0">
                          <a:solidFill>
                            <a:schemeClr val="dk1"/>
                          </a:solidFill>
                          <a:effectLst/>
                          <a:latin typeface="+mn-lt"/>
                          <a:ea typeface="+mn-ea"/>
                          <a:cs typeface="+mn-cs"/>
                        </a:rPr>
                        <a:t>for administration</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solidFill>
                            <a:schemeClr val="dk1"/>
                          </a:solidFill>
                          <a:effectLst/>
                          <a:latin typeface="+mn-lt"/>
                          <a:ea typeface="+mn-ea"/>
                          <a:cs typeface="+mn-cs"/>
                        </a:rPr>
                        <a:t>Political / Commercial</a:t>
                      </a:r>
                      <a:r>
                        <a:rPr lang="en-US" sz="1800" kern="1200" baseline="0" dirty="0" smtClean="0">
                          <a:solidFill>
                            <a:schemeClr val="dk1"/>
                          </a:solidFill>
                          <a:effectLst/>
                          <a:latin typeface="+mn-lt"/>
                          <a:ea typeface="+mn-ea"/>
                          <a:cs typeface="+mn-cs"/>
                        </a:rPr>
                        <a:t> reasons</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solidFill>
                            <a:schemeClr val="dk1"/>
                          </a:solidFill>
                          <a:effectLst/>
                          <a:latin typeface="+mn-lt"/>
                          <a:ea typeface="+mn-ea"/>
                          <a:cs typeface="+mn-cs"/>
                        </a:rPr>
                        <a:t>Content</a:t>
                      </a:r>
                      <a:r>
                        <a:rPr lang="en-US" sz="1800" kern="1200" baseline="0" dirty="0" smtClean="0">
                          <a:solidFill>
                            <a:schemeClr val="dk1"/>
                          </a:solidFill>
                          <a:effectLst/>
                          <a:latin typeface="+mn-lt"/>
                          <a:ea typeface="+mn-ea"/>
                          <a:cs typeface="+mn-cs"/>
                        </a:rPr>
                        <a:t> regulation</a:t>
                      </a:r>
                      <a:endParaRPr lang="en-US" sz="1800" kern="1200" dirty="0" smtClean="0">
                        <a:solidFill>
                          <a:schemeClr val="dk1"/>
                        </a:solidFill>
                        <a:effectLst/>
                        <a:latin typeface="+mn-lt"/>
                        <a:ea typeface="+mn-ea"/>
                        <a:cs typeface="+mn-cs"/>
                      </a:endParaRPr>
                    </a:p>
                  </a:txBody>
                  <a:tcPr marL="89777" marR="89777" anchor="ctr"/>
                </a:tc>
              </a:tr>
            </a:tbl>
          </a:graphicData>
        </a:graphic>
      </p:graphicFrame>
      <p:sp>
        <p:nvSpPr>
          <p:cNvPr id="3" name="Footer Placeholder 2"/>
          <p:cNvSpPr>
            <a:spLocks noGrp="1"/>
          </p:cNvSpPr>
          <p:nvPr>
            <p:ph type="ftr" sz="quarter" idx="11"/>
          </p:nvPr>
        </p:nvSpPr>
        <p:spPr>
          <a:xfrm>
            <a:off x="3124200" y="6376243"/>
            <a:ext cx="2895600" cy="365125"/>
          </a:xfrm>
        </p:spPr>
        <p:txBody>
          <a:bodyPr/>
          <a:lstStyle/>
          <a:p>
            <a:r>
              <a:rPr lang="en-AU" smtClean="0"/>
              <a:t>(c) 2011 Microsoft. All rights reserved.</a:t>
            </a:r>
            <a:endParaRPr lang="en-AU" dirty="0"/>
          </a:p>
        </p:txBody>
      </p:sp>
      <p:graphicFrame>
        <p:nvGraphicFramePr>
          <p:cNvPr id="8" name="Content Placeholder 3"/>
          <p:cNvGraphicFramePr>
            <a:graphicFrameLocks/>
          </p:cNvGraphicFramePr>
          <p:nvPr>
            <p:extLst>
              <p:ext uri="{D42A27DB-BD31-4B8C-83A1-F6EECF244321}">
                <p14:modId xmlns:p14="http://schemas.microsoft.com/office/powerpoint/2010/main" val="4042473399"/>
              </p:ext>
            </p:extLst>
          </p:nvPr>
        </p:nvGraphicFramePr>
        <p:xfrm>
          <a:off x="4788024" y="1844824"/>
          <a:ext cx="3960440" cy="3575364"/>
        </p:xfrm>
        <a:graphic>
          <a:graphicData uri="http://schemas.openxmlformats.org/drawingml/2006/table">
            <a:tbl>
              <a:tblPr firstRow="1" bandRow="1">
                <a:tableStyleId>{9DCAF9ED-07DC-4A11-8D7F-57B35C25682E}</a:tableStyleId>
              </a:tblPr>
              <a:tblGrid>
                <a:gridCol w="3960440"/>
              </a:tblGrid>
              <a:tr h="0">
                <a:tc>
                  <a:txBody>
                    <a:bodyPr/>
                    <a:lstStyle/>
                    <a:p>
                      <a:pPr marL="0" algn="ctr" defTabSz="914099" rtl="0" eaLnBrk="1" fontAlgn="base" latinLnBrk="0" hangingPunct="1">
                        <a:spcBef>
                          <a:spcPct val="0"/>
                        </a:spcBef>
                        <a:spcAft>
                          <a:spcPct val="0"/>
                        </a:spcAft>
                      </a:pPr>
                      <a:r>
                        <a:rPr lang="en-US" sz="2800" kern="1200" dirty="0" smtClean="0">
                          <a:effectLst/>
                        </a:rPr>
                        <a:t>Multiple primary</a:t>
                      </a:r>
                      <a:r>
                        <a:rPr lang="en-US" sz="2800" kern="1200" baseline="0" dirty="0" smtClean="0">
                          <a:effectLst/>
                        </a:rPr>
                        <a:t> sites </a:t>
                      </a:r>
                      <a:r>
                        <a:rPr lang="en-US" sz="2800" kern="1200" dirty="0" smtClean="0">
                          <a:effectLst/>
                        </a:rPr>
                        <a:t>NO LONGER needed for:</a:t>
                      </a:r>
                      <a:endParaRPr lang="en-US" sz="2800" kern="1200" dirty="0" smtClean="0">
                        <a:solidFill>
                          <a:srgbClr val="FFFFFF"/>
                        </a:solidFill>
                        <a:effectLst/>
                        <a:latin typeface="Calibri" pitchFamily="34" charset="0"/>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effectLst/>
                        </a:rPr>
                        <a:t>Client settings</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effectLst/>
                        </a:rPr>
                        <a:t>Content routing for deep </a:t>
                      </a:r>
                      <a:br>
                        <a:rPr lang="en-US" sz="1800" kern="1200" dirty="0" smtClean="0">
                          <a:effectLst/>
                        </a:rPr>
                      </a:br>
                      <a:r>
                        <a:rPr lang="en-US" sz="1800" kern="1200" dirty="0" smtClean="0">
                          <a:effectLst/>
                        </a:rPr>
                        <a:t>network hierarchies</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marR="0" indent="0" algn="ctr" defTabSz="914099" rtl="0" eaLnBrk="1" fontAlgn="base" latinLnBrk="0" hangingPunct="1">
                        <a:lnSpc>
                          <a:spcPct val="100000"/>
                        </a:lnSpc>
                        <a:spcBef>
                          <a:spcPts val="0"/>
                        </a:spcBef>
                        <a:spcAft>
                          <a:spcPts val="0"/>
                        </a:spcAft>
                        <a:buClrTx/>
                        <a:buSzTx/>
                        <a:buFontTx/>
                        <a:buNone/>
                        <a:tabLst/>
                        <a:defRPr/>
                      </a:pPr>
                      <a:endParaRPr lang="en-US" sz="500" kern="1200" dirty="0" smtClean="0">
                        <a:effectLst/>
                      </a:endParaRPr>
                    </a:p>
                    <a:p>
                      <a:pPr marL="0" marR="0" indent="0" algn="ctr" defTabSz="914099" rtl="0" eaLnBrk="1" fontAlgn="base" latinLnBrk="0" hangingPunct="1">
                        <a:lnSpc>
                          <a:spcPct val="100000"/>
                        </a:lnSpc>
                        <a:spcBef>
                          <a:spcPts val="0"/>
                        </a:spcBef>
                        <a:spcAft>
                          <a:spcPts val="0"/>
                        </a:spcAft>
                        <a:buClrTx/>
                        <a:buSzTx/>
                        <a:buFontTx/>
                        <a:buNone/>
                        <a:tabLst/>
                        <a:defRPr/>
                      </a:pPr>
                      <a:r>
                        <a:rPr lang="en-US" sz="1800" kern="1200" dirty="0" err="1" smtClean="0">
                          <a:effectLst/>
                        </a:rPr>
                        <a:t>Decentralised</a:t>
                      </a:r>
                      <a:r>
                        <a:rPr lang="en-US" sz="1800" kern="1200" dirty="0" smtClean="0">
                          <a:effectLst/>
                        </a:rPr>
                        <a:t> administration</a:t>
                      </a:r>
                      <a:endParaRPr lang="en-US" sz="800" kern="1200" dirty="0" smtClean="0">
                        <a:effectLst/>
                      </a:endParaRPr>
                    </a:p>
                    <a:p>
                      <a:pPr marL="0" marR="0" indent="0" algn="ctr" defTabSz="914099" rtl="0" eaLnBrk="1" fontAlgn="base" latinLnBrk="0" hangingPunct="1">
                        <a:lnSpc>
                          <a:spcPct val="100000"/>
                        </a:lnSpc>
                        <a:spcBef>
                          <a:spcPts val="0"/>
                        </a:spcBef>
                        <a:spcAft>
                          <a:spcPts val="0"/>
                        </a:spcAft>
                        <a:buClrTx/>
                        <a:buSzTx/>
                        <a:buFontTx/>
                        <a:buNone/>
                        <a:tabLst/>
                        <a:defRPr/>
                      </a:pPr>
                      <a:endParaRPr lang="en-US" sz="105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effectLst/>
                        </a:rPr>
                        <a:t>Languages</a:t>
                      </a:r>
                      <a:endParaRPr lang="en-US" sz="1800" kern="1200" dirty="0" smtClean="0">
                        <a:solidFill>
                          <a:schemeClr val="dk1"/>
                        </a:solidFill>
                        <a:effectLst/>
                        <a:latin typeface="+mn-lt"/>
                        <a:ea typeface="+mn-ea"/>
                        <a:cs typeface="+mn-cs"/>
                      </a:endParaRPr>
                    </a:p>
                  </a:txBody>
                  <a:tcPr marL="89777" marR="89777" anchor="ctr"/>
                </a:tc>
              </a:tr>
              <a:tr h="462808">
                <a:tc>
                  <a:txBody>
                    <a:bodyPr/>
                    <a:lstStyle/>
                    <a:p>
                      <a:pPr marL="0" algn="ctr" defTabSz="914099" rtl="0" eaLnBrk="1" fontAlgn="base" latinLnBrk="0" hangingPunct="1">
                        <a:spcBef>
                          <a:spcPct val="0"/>
                        </a:spcBef>
                        <a:spcAft>
                          <a:spcPct val="0"/>
                        </a:spcAft>
                        <a:defRPr/>
                      </a:pPr>
                      <a:r>
                        <a:rPr lang="en-US" sz="1800" kern="1200" dirty="0" smtClean="0">
                          <a:effectLst/>
                        </a:rPr>
                        <a:t>Logical data</a:t>
                      </a:r>
                      <a:r>
                        <a:rPr lang="en-US" sz="1800" kern="1200" baseline="0" dirty="0" smtClean="0">
                          <a:effectLst/>
                        </a:rPr>
                        <a:t> separation</a:t>
                      </a:r>
                      <a:endParaRPr lang="en-US" sz="1800" kern="1200" dirty="0" smtClean="0">
                        <a:solidFill>
                          <a:schemeClr val="dk1"/>
                        </a:solidFill>
                        <a:effectLst/>
                        <a:latin typeface="+mn-lt"/>
                        <a:ea typeface="+mn-ea"/>
                        <a:cs typeface="+mn-cs"/>
                      </a:endParaRPr>
                    </a:p>
                  </a:txBody>
                  <a:tcPr marL="89777" marR="89777" anchor="ctr"/>
                </a:tc>
              </a:tr>
            </a:tbl>
          </a:graphicData>
        </a:graphic>
      </p:graphicFrame>
      <p:sp>
        <p:nvSpPr>
          <p:cNvPr id="10" name="Title 1"/>
          <p:cNvSpPr>
            <a:spLocks noGrp="1"/>
          </p:cNvSpPr>
          <p:nvPr>
            <p:ph type="title"/>
          </p:nvPr>
        </p:nvSpPr>
        <p:spPr>
          <a:xfrm>
            <a:off x="457200" y="341784"/>
            <a:ext cx="8229600" cy="1143000"/>
          </a:xfrm>
        </p:spPr>
        <p:txBody>
          <a:bodyPr>
            <a:normAutofit fontScale="90000"/>
          </a:bodyPr>
          <a:lstStyle/>
          <a:p>
            <a:r>
              <a:rPr lang="en-US" dirty="0" smtClean="0"/>
              <a:t>Hierarchy</a:t>
            </a:r>
            <a:br>
              <a:rPr lang="en-US" dirty="0" smtClean="0"/>
            </a:br>
            <a:r>
              <a:rPr lang="en-AU" sz="3600" dirty="0" smtClean="0">
                <a:solidFill>
                  <a:schemeClr val="accent2"/>
                </a:solidFill>
              </a:rPr>
              <a:t>Reduce Primary Sites</a:t>
            </a:r>
            <a:endParaRPr lang="en-US" dirty="0">
              <a:solidFill>
                <a:schemeClr val="accent2"/>
              </a:solidFill>
            </a:endParaRPr>
          </a:p>
        </p:txBody>
      </p:sp>
      <p:sp>
        <p:nvSpPr>
          <p:cNvPr id="11" name="&quot;No&quot; Symbol 10"/>
          <p:cNvSpPr/>
          <p:nvPr/>
        </p:nvSpPr>
        <p:spPr bwMode="auto">
          <a:xfrm>
            <a:off x="5336792" y="2835520"/>
            <a:ext cx="2808312" cy="2520280"/>
          </a:xfrm>
          <a:prstGeom prst="noSmoking">
            <a:avLst/>
          </a:prstGeom>
          <a:gradFill>
            <a:gsLst>
              <a:gs pos="0">
                <a:schemeClr val="accent2">
                  <a:shade val="45000"/>
                  <a:satMod val="155000"/>
                  <a:alpha val="17000"/>
                </a:schemeClr>
              </a:gs>
              <a:gs pos="0">
                <a:srgbClr val="FF0000">
                  <a:alpha val="46000"/>
                </a:srgbClr>
              </a:gs>
            </a:gsLst>
          </a:gra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069811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a:solidFill>
                  <a:schemeClr val="accent2"/>
                </a:solidFill>
              </a:rPr>
              <a:t>Primary Sites</a:t>
            </a:r>
            <a:endParaRPr lang="en-US" dirty="0">
              <a:solidFill>
                <a:schemeClr val="accent2"/>
              </a:solidFill>
            </a:endParaRPr>
          </a:p>
        </p:txBody>
      </p:sp>
      <p:sp>
        <p:nvSpPr>
          <p:cNvPr id="5" name="Footer Placeholder 4"/>
          <p:cNvSpPr>
            <a:spLocks noGrp="1"/>
          </p:cNvSpPr>
          <p:nvPr>
            <p:ph type="ftr" sz="quarter" idx="11"/>
          </p:nvPr>
        </p:nvSpPr>
        <p:spPr>
          <a:xfrm>
            <a:off x="3263159" y="6381328"/>
            <a:ext cx="2895600" cy="365125"/>
          </a:xfrm>
        </p:spPr>
        <p:txBody>
          <a:bodyPr/>
          <a:lstStyle/>
          <a:p>
            <a:r>
              <a:rPr lang="en-AU" dirty="0" smtClean="0"/>
              <a:t>(c) 2011 Microsoft. All rights reserved.</a:t>
            </a:r>
            <a:endParaRPr lang="en-AU" dirty="0"/>
          </a:p>
        </p:txBody>
      </p:sp>
      <p:grpSp>
        <p:nvGrpSpPr>
          <p:cNvPr id="91" name="Group 91"/>
          <p:cNvGrpSpPr/>
          <p:nvPr/>
        </p:nvGrpSpPr>
        <p:grpSpPr>
          <a:xfrm>
            <a:off x="4355976" y="3583685"/>
            <a:ext cx="1288116" cy="619609"/>
            <a:chOff x="4945776" y="542441"/>
            <a:chExt cx="1717042" cy="619609"/>
          </a:xfrm>
        </p:grpSpPr>
        <p:grpSp>
          <p:nvGrpSpPr>
            <p:cNvPr id="92" name="Group 64"/>
            <p:cNvGrpSpPr/>
            <p:nvPr/>
          </p:nvGrpSpPr>
          <p:grpSpPr>
            <a:xfrm>
              <a:off x="4945776" y="542441"/>
              <a:ext cx="619125" cy="619609"/>
              <a:chOff x="3086100" y="3276600"/>
              <a:chExt cx="990600" cy="990600"/>
            </a:xfrm>
          </p:grpSpPr>
          <p:pic>
            <p:nvPicPr>
              <p:cNvPr id="94"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9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93" name="Intranet"/>
            <p:cNvSpPr/>
            <p:nvPr/>
          </p:nvSpPr>
          <p:spPr bwMode="auto">
            <a:xfrm>
              <a:off x="5520152" y="720226"/>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grpSp>
        <p:nvGrpSpPr>
          <p:cNvPr id="100" name="Group 193"/>
          <p:cNvGrpSpPr/>
          <p:nvPr/>
        </p:nvGrpSpPr>
        <p:grpSpPr>
          <a:xfrm>
            <a:off x="3280169" y="5040619"/>
            <a:ext cx="1075807" cy="871954"/>
            <a:chOff x="559673" y="4114800"/>
            <a:chExt cx="1434038" cy="871954"/>
          </a:xfrm>
        </p:grpSpPr>
        <p:pic>
          <p:nvPicPr>
            <p:cNvPr id="101"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02"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04" name="Straight Connector 103"/>
          <p:cNvCxnSpPr>
            <a:stCxn id="101" idx="0"/>
          </p:cNvCxnSpPr>
          <p:nvPr/>
        </p:nvCxnSpPr>
        <p:spPr>
          <a:xfrm flipV="1">
            <a:off x="3746472" y="4219701"/>
            <a:ext cx="805934" cy="82091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73" name="Group 193"/>
          <p:cNvGrpSpPr/>
          <p:nvPr/>
        </p:nvGrpSpPr>
        <p:grpSpPr>
          <a:xfrm>
            <a:off x="4576313" y="5026824"/>
            <a:ext cx="1075807" cy="871954"/>
            <a:chOff x="559673" y="4114800"/>
            <a:chExt cx="1434038" cy="871954"/>
          </a:xfrm>
        </p:grpSpPr>
        <p:pic>
          <p:nvPicPr>
            <p:cNvPr id="274"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275"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276" name="Straight Connector 275"/>
          <p:cNvCxnSpPr>
            <a:stCxn id="274" idx="0"/>
            <a:endCxn id="94" idx="2"/>
          </p:cNvCxnSpPr>
          <p:nvPr/>
        </p:nvCxnSpPr>
        <p:spPr>
          <a:xfrm flipH="1" flipV="1">
            <a:off x="4588208" y="4203294"/>
            <a:ext cx="454408" cy="82353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61" name="Text Placeholder 2"/>
          <p:cNvSpPr txBox="1">
            <a:spLocks/>
          </p:cNvSpPr>
          <p:nvPr/>
        </p:nvSpPr>
        <p:spPr>
          <a:xfrm>
            <a:off x="558372" y="1837536"/>
            <a:ext cx="8456995" cy="47643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6600" dirty="0" smtClean="0"/>
              <a:t>How to link </a:t>
            </a:r>
            <a:br>
              <a:rPr lang="en-US" sz="6600" dirty="0" smtClean="0"/>
            </a:br>
            <a:r>
              <a:rPr lang="en-US" sz="6600" dirty="0" smtClean="0"/>
              <a:t>multiple </a:t>
            </a:r>
            <a:br>
              <a:rPr lang="en-US" sz="6600" dirty="0" smtClean="0"/>
            </a:br>
            <a:r>
              <a:rPr lang="en-US" sz="6600" dirty="0" smtClean="0"/>
              <a:t>primary </a:t>
            </a:r>
            <a:br>
              <a:rPr lang="en-US" sz="6600" dirty="0" smtClean="0"/>
            </a:br>
            <a:r>
              <a:rPr lang="en-US" sz="6600" dirty="0" smtClean="0"/>
              <a:t>sites? </a:t>
            </a:r>
          </a:p>
        </p:txBody>
      </p:sp>
      <p:grpSp>
        <p:nvGrpSpPr>
          <p:cNvPr id="77" name="Group 91"/>
          <p:cNvGrpSpPr/>
          <p:nvPr/>
        </p:nvGrpSpPr>
        <p:grpSpPr>
          <a:xfrm>
            <a:off x="6889539" y="3573016"/>
            <a:ext cx="1288116" cy="619609"/>
            <a:chOff x="4945776" y="542441"/>
            <a:chExt cx="1717042" cy="619609"/>
          </a:xfrm>
        </p:grpSpPr>
        <p:grpSp>
          <p:nvGrpSpPr>
            <p:cNvPr id="78" name="Group 64"/>
            <p:cNvGrpSpPr/>
            <p:nvPr/>
          </p:nvGrpSpPr>
          <p:grpSpPr>
            <a:xfrm>
              <a:off x="4945776" y="542441"/>
              <a:ext cx="619125" cy="619609"/>
              <a:chOff x="3086100" y="3276600"/>
              <a:chExt cx="990600" cy="990600"/>
            </a:xfrm>
          </p:grpSpPr>
          <p:pic>
            <p:nvPicPr>
              <p:cNvPr id="8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81"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79" name="Intranet"/>
            <p:cNvSpPr/>
            <p:nvPr/>
          </p:nvSpPr>
          <p:spPr bwMode="auto">
            <a:xfrm>
              <a:off x="5520152" y="720226"/>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grpSp>
        <p:nvGrpSpPr>
          <p:cNvPr id="82" name="Group 193"/>
          <p:cNvGrpSpPr/>
          <p:nvPr/>
        </p:nvGrpSpPr>
        <p:grpSpPr>
          <a:xfrm>
            <a:off x="5813732" y="5029950"/>
            <a:ext cx="1075807" cy="871954"/>
            <a:chOff x="559673" y="4114800"/>
            <a:chExt cx="1434038" cy="871954"/>
          </a:xfrm>
        </p:grpSpPr>
        <p:pic>
          <p:nvPicPr>
            <p:cNvPr id="83"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84"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85" name="Straight Connector 84"/>
          <p:cNvCxnSpPr>
            <a:stCxn id="83" idx="0"/>
          </p:cNvCxnSpPr>
          <p:nvPr/>
        </p:nvCxnSpPr>
        <p:spPr>
          <a:xfrm flipV="1">
            <a:off x="6280035" y="4209032"/>
            <a:ext cx="805934" cy="82091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05" name="Group 193"/>
          <p:cNvGrpSpPr/>
          <p:nvPr/>
        </p:nvGrpSpPr>
        <p:grpSpPr>
          <a:xfrm>
            <a:off x="7109876" y="5016155"/>
            <a:ext cx="1075807" cy="871954"/>
            <a:chOff x="559673" y="4114800"/>
            <a:chExt cx="1434038" cy="871954"/>
          </a:xfrm>
        </p:grpSpPr>
        <p:pic>
          <p:nvPicPr>
            <p:cNvPr id="117"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18"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19" name="Straight Connector 118"/>
          <p:cNvCxnSpPr>
            <a:stCxn id="117" idx="0"/>
            <a:endCxn id="80" idx="2"/>
          </p:cNvCxnSpPr>
          <p:nvPr/>
        </p:nvCxnSpPr>
        <p:spPr>
          <a:xfrm flipH="1" flipV="1">
            <a:off x="7121771" y="4192625"/>
            <a:ext cx="454408" cy="82353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40" name="Group 91"/>
          <p:cNvGrpSpPr/>
          <p:nvPr/>
        </p:nvGrpSpPr>
        <p:grpSpPr>
          <a:xfrm>
            <a:off x="5737777" y="2219679"/>
            <a:ext cx="2906417" cy="619609"/>
            <a:chOff x="4945776" y="542441"/>
            <a:chExt cx="3874213" cy="619609"/>
          </a:xfrm>
        </p:grpSpPr>
        <p:grpSp>
          <p:nvGrpSpPr>
            <p:cNvPr id="41" name="Group 64"/>
            <p:cNvGrpSpPr/>
            <p:nvPr/>
          </p:nvGrpSpPr>
          <p:grpSpPr>
            <a:xfrm>
              <a:off x="4945776" y="542441"/>
              <a:ext cx="619125" cy="619609"/>
              <a:chOff x="3086100" y="3276600"/>
              <a:chExt cx="990600" cy="990600"/>
            </a:xfrm>
          </p:grpSpPr>
          <p:pic>
            <p:nvPicPr>
              <p:cNvPr id="43"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44"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42" name="Intranet"/>
            <p:cNvSpPr/>
            <p:nvPr/>
          </p:nvSpPr>
          <p:spPr bwMode="auto">
            <a:xfrm>
              <a:off x="5516098" y="758465"/>
              <a:ext cx="3303891" cy="338554"/>
            </a:xfrm>
            <a:prstGeom prst="rect">
              <a:avLst/>
            </a:prstGeom>
          </p:spPr>
          <p:txBody>
            <a:bodyPr wrap="none">
              <a:spAutoFit/>
            </a:bodyPr>
            <a:lstStyle/>
            <a:p>
              <a:pPr algn="l" defTabSz="1096963" rtl="0">
                <a:defRPr/>
              </a:pPr>
              <a:r>
                <a:rPr lang="en-US" sz="1600" b="1" dirty="0" smtClean="0"/>
                <a:t>Central Administration Site</a:t>
              </a:r>
              <a:endParaRPr lang="en-US" sz="1600" b="1" dirty="0"/>
            </a:p>
          </p:txBody>
        </p:sp>
      </p:grpSp>
      <p:cxnSp>
        <p:nvCxnSpPr>
          <p:cNvPr id="45" name="Straight Connector 44"/>
          <p:cNvCxnSpPr/>
          <p:nvPr/>
        </p:nvCxnSpPr>
        <p:spPr>
          <a:xfrm flipV="1">
            <a:off x="4588208" y="2806680"/>
            <a:ext cx="1225524" cy="777005"/>
          </a:xfrm>
          <a:prstGeom prst="line">
            <a:avLst/>
          </a:prstGeom>
          <a:ln>
            <a:solidFill>
              <a:schemeClr val="bg1">
                <a:lumMod val="50000"/>
                <a:alpha val="61000"/>
              </a:schemeClr>
            </a:solidFill>
          </a:ln>
        </p:spPr>
        <p:style>
          <a:lnRef idx="2">
            <a:schemeClr val="accent4"/>
          </a:lnRef>
          <a:fillRef idx="0">
            <a:schemeClr val="accent4"/>
          </a:fillRef>
          <a:effectRef idx="1">
            <a:schemeClr val="accent4"/>
          </a:effectRef>
          <a:fontRef idx="minor">
            <a:schemeClr val="tx1"/>
          </a:fontRef>
        </p:style>
      </p:cxnSp>
      <p:cxnSp>
        <p:nvCxnSpPr>
          <p:cNvPr id="46" name="Straight Connector 45"/>
          <p:cNvCxnSpPr>
            <a:endCxn id="44" idx="2"/>
          </p:cNvCxnSpPr>
          <p:nvPr/>
        </p:nvCxnSpPr>
        <p:spPr>
          <a:xfrm flipH="1" flipV="1">
            <a:off x="6041465" y="2838141"/>
            <a:ext cx="978807" cy="734876"/>
          </a:xfrm>
          <a:prstGeom prst="line">
            <a:avLst/>
          </a:prstGeom>
          <a:ln>
            <a:solidFill>
              <a:schemeClr val="bg1">
                <a:lumMod val="50000"/>
                <a:alpha val="61000"/>
              </a:schemeClr>
            </a:solidFill>
          </a:ln>
        </p:spPr>
        <p:style>
          <a:lnRef idx="2">
            <a:schemeClr val="accent4"/>
          </a:lnRef>
          <a:fillRef idx="0">
            <a:schemeClr val="accent4"/>
          </a:fillRef>
          <a:effectRef idx="1">
            <a:schemeClr val="accent4"/>
          </a:effectRef>
          <a:fontRef idx="minor">
            <a:schemeClr val="tx1"/>
          </a:fontRef>
        </p:style>
      </p:cxnSp>
      <p:sp>
        <p:nvSpPr>
          <p:cNvPr id="38" name="Text Placeholder 2"/>
          <p:cNvSpPr txBox="1">
            <a:spLocks/>
          </p:cNvSpPr>
          <p:nvPr/>
        </p:nvSpPr>
        <p:spPr>
          <a:xfrm>
            <a:off x="3491880" y="2618097"/>
            <a:ext cx="5535129" cy="36912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000" dirty="0" smtClean="0">
                <a:solidFill>
                  <a:schemeClr val="accent6"/>
                </a:solidFill>
              </a:rPr>
              <a:t>Central Administration Site (CAS) </a:t>
            </a:r>
          </a:p>
        </p:txBody>
      </p:sp>
    </p:spTree>
    <p:extLst>
      <p:ext uri="{BB962C8B-B14F-4D97-AF65-F5344CB8AC3E}">
        <p14:creationId xmlns:p14="http://schemas.microsoft.com/office/powerpoint/2010/main" val="66323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wd">
                                    <p:tmAbs val="300"/>
                                  </p:iterate>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100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100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par>
                                <p:cTn id="24" presetID="10" presetClass="entr" presetSubtype="0" fill="hold" nodeType="withEffect">
                                  <p:stCondLst>
                                    <p:cond delay="1000"/>
                                  </p:stCondLst>
                                  <p:childTnLst>
                                    <p:set>
                                      <p:cBhvr>
                                        <p:cTn id="25" dur="1" fill="hold">
                                          <p:stCondLst>
                                            <p:cond delay="0"/>
                                          </p:stCondLst>
                                        </p:cTn>
                                        <p:tgtEl>
                                          <p:spTgt spid="104"/>
                                        </p:tgtEl>
                                        <p:attrNameLst>
                                          <p:attrName>style.visibility</p:attrName>
                                        </p:attrNameLst>
                                      </p:cBhvr>
                                      <p:to>
                                        <p:strVal val="visible"/>
                                      </p:to>
                                    </p:set>
                                    <p:animEffect transition="in" filter="fade">
                                      <p:cBhvr>
                                        <p:cTn id="26" dur="500"/>
                                        <p:tgtEl>
                                          <p:spTgt spid="104"/>
                                        </p:tgtEl>
                                      </p:cBhvr>
                                    </p:animEffect>
                                  </p:childTnLst>
                                </p:cTn>
                              </p:par>
                              <p:par>
                                <p:cTn id="27" presetID="10" presetClass="entr" presetSubtype="0" fill="hold" nodeType="withEffect">
                                  <p:stCondLst>
                                    <p:cond delay="1000"/>
                                  </p:stCondLst>
                                  <p:childTnLst>
                                    <p:set>
                                      <p:cBhvr>
                                        <p:cTn id="28" dur="1" fill="hold">
                                          <p:stCondLst>
                                            <p:cond delay="0"/>
                                          </p:stCondLst>
                                        </p:cTn>
                                        <p:tgtEl>
                                          <p:spTgt spid="273"/>
                                        </p:tgtEl>
                                        <p:attrNameLst>
                                          <p:attrName>style.visibility</p:attrName>
                                        </p:attrNameLst>
                                      </p:cBhvr>
                                      <p:to>
                                        <p:strVal val="visible"/>
                                      </p:to>
                                    </p:set>
                                    <p:animEffect transition="in" filter="fade">
                                      <p:cBhvr>
                                        <p:cTn id="29" dur="500"/>
                                        <p:tgtEl>
                                          <p:spTgt spid="273"/>
                                        </p:tgtEl>
                                      </p:cBhvr>
                                    </p:animEffect>
                                  </p:childTnLst>
                                </p:cTn>
                              </p:par>
                              <p:par>
                                <p:cTn id="30" presetID="10" presetClass="entr" presetSubtype="0" fill="hold" nodeType="withEffect">
                                  <p:stCondLst>
                                    <p:cond delay="1000"/>
                                  </p:stCondLst>
                                  <p:childTnLst>
                                    <p:set>
                                      <p:cBhvr>
                                        <p:cTn id="31" dur="1" fill="hold">
                                          <p:stCondLst>
                                            <p:cond delay="0"/>
                                          </p:stCondLst>
                                        </p:cTn>
                                        <p:tgtEl>
                                          <p:spTgt spid="276"/>
                                        </p:tgtEl>
                                        <p:attrNameLst>
                                          <p:attrName>style.visibility</p:attrName>
                                        </p:attrNameLst>
                                      </p:cBhvr>
                                      <p:to>
                                        <p:strVal val="visible"/>
                                      </p:to>
                                    </p:set>
                                    <p:animEffect transition="in" filter="fade">
                                      <p:cBhvr>
                                        <p:cTn id="32" dur="500"/>
                                        <p:tgtEl>
                                          <p:spTgt spid="276"/>
                                        </p:tgtEl>
                                      </p:cBhvr>
                                    </p:animEffect>
                                  </p:childTnLst>
                                </p:cTn>
                              </p:par>
                              <p:par>
                                <p:cTn id="33" presetID="10" presetClass="entr" presetSubtype="0" fill="hold" nodeType="withEffect">
                                  <p:stCondLst>
                                    <p:cond delay="100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100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nodeType="withEffect">
                                  <p:stCondLst>
                                    <p:cond delay="100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500"/>
                                        <p:tgtEl>
                                          <p:spTgt spid="85"/>
                                        </p:tgtEl>
                                      </p:cBhvr>
                                    </p:animEffect>
                                  </p:childTnLst>
                                </p:cTn>
                              </p:par>
                              <p:par>
                                <p:cTn id="42" presetID="10" presetClass="entr" presetSubtype="0" fill="hold" nodeType="withEffect">
                                  <p:stCondLst>
                                    <p:cond delay="100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par>
                                <p:cTn id="45" presetID="10" presetClass="entr" presetSubtype="0" fill="hold" nodeType="withEffect">
                                  <p:stCondLst>
                                    <p:cond delay="1000"/>
                                  </p:stCondLst>
                                  <p:childTnLst>
                                    <p:set>
                                      <p:cBhvr>
                                        <p:cTn id="46" dur="1" fill="hold">
                                          <p:stCondLst>
                                            <p:cond delay="0"/>
                                          </p:stCondLst>
                                        </p:cTn>
                                        <p:tgtEl>
                                          <p:spTgt spid="119"/>
                                        </p:tgtEl>
                                        <p:attrNameLst>
                                          <p:attrName>style.visibility</p:attrName>
                                        </p:attrNameLst>
                                      </p:cBhvr>
                                      <p:to>
                                        <p:strVal val="visible"/>
                                      </p:to>
                                    </p:set>
                                    <p:animEffect transition="in" filter="fade">
                                      <p:cBhvr>
                                        <p:cTn id="47" dur="500"/>
                                        <p:tgtEl>
                                          <p:spTgt spid="119"/>
                                        </p:tgtEl>
                                      </p:cBhvr>
                                    </p:animEffect>
                                  </p:childTnLst>
                                </p:cTn>
                              </p:par>
                            </p:childTnLst>
                          </p:cTn>
                        </p:par>
                        <p:par>
                          <p:cTn id="48" fill="hold">
                            <p:stCondLst>
                              <p:cond delay="2000"/>
                            </p:stCondLst>
                            <p:childTnLst>
                              <p:par>
                                <p:cTn id="49" presetID="10" presetClass="entr" presetSubtype="0" fill="hold" nodeType="afterEffect">
                                  <p:stCondLst>
                                    <p:cond delay="100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1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10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80728"/>
            <a:ext cx="8784976" cy="5400600"/>
          </a:xfrm>
        </p:spPr>
        <p:txBody>
          <a:bodyPr>
            <a:noAutofit/>
          </a:bodyPr>
          <a:lstStyle/>
          <a:p>
            <a:pPr algn="r"/>
            <a:r>
              <a:rPr lang="en-US" sz="13800" dirty="0" smtClean="0"/>
              <a:t>Secondary Sites</a:t>
            </a:r>
            <a:endParaRPr lang="en-US" sz="13800"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5029220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a:spLocks noGrp="1"/>
          </p:cNvSpPr>
          <p:nvPr>
            <p:ph idx="1"/>
          </p:nvPr>
        </p:nvSpPr>
        <p:spPr>
          <a:xfrm>
            <a:off x="354008" y="1705371"/>
            <a:ext cx="6448753" cy="4506679"/>
          </a:xfrm>
        </p:spPr>
        <p:txBody>
          <a:bodyPr>
            <a:noAutofit/>
          </a:bodyPr>
          <a:lstStyle/>
          <a:p>
            <a:pPr marL="0" indent="0">
              <a:buNone/>
            </a:pPr>
            <a:r>
              <a:rPr lang="en-US" sz="7200" dirty="0" smtClean="0"/>
              <a:t>Secondary</a:t>
            </a:r>
            <a:r>
              <a:rPr lang="en-US" sz="7200" dirty="0"/>
              <a:t> </a:t>
            </a:r>
            <a:r>
              <a:rPr lang="en-US" sz="7200" dirty="0" smtClean="0"/>
              <a:t>Site replication</a:t>
            </a:r>
            <a:br>
              <a:rPr lang="en-US" sz="7200" dirty="0" smtClean="0"/>
            </a:br>
            <a:r>
              <a:rPr lang="en-US" sz="7200" dirty="0" smtClean="0"/>
              <a:t>now via</a:t>
            </a:r>
            <a:br>
              <a:rPr lang="en-US" sz="7200" dirty="0" smtClean="0"/>
            </a:br>
            <a:r>
              <a:rPr lang="en-US" sz="7200" dirty="0" smtClean="0"/>
              <a:t>SQL</a:t>
            </a:r>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Secondary Sites</a:t>
            </a:r>
            <a:endParaRPr lang="en-US" dirty="0">
              <a:solidFill>
                <a:schemeClr val="accent2"/>
              </a:solidFill>
            </a:endParaRPr>
          </a:p>
        </p:txBody>
      </p:sp>
      <p:sp>
        <p:nvSpPr>
          <p:cNvPr id="5" name="Footer Placeholder 4"/>
          <p:cNvSpPr>
            <a:spLocks noGrp="1"/>
          </p:cNvSpPr>
          <p:nvPr>
            <p:ph type="ftr" sz="quarter" idx="11"/>
          </p:nvPr>
        </p:nvSpPr>
        <p:spPr>
          <a:xfrm>
            <a:off x="3374768" y="6525344"/>
            <a:ext cx="2895600" cy="365125"/>
          </a:xfrm>
        </p:spPr>
        <p:txBody>
          <a:bodyPr/>
          <a:lstStyle/>
          <a:p>
            <a:r>
              <a:rPr lang="en-AU" dirty="0" smtClean="0"/>
              <a:t>(c) 2011 Microsoft. All rights reserved.</a:t>
            </a:r>
            <a:endParaRPr lang="en-AU" dirty="0"/>
          </a:p>
        </p:txBody>
      </p:sp>
      <p:grpSp>
        <p:nvGrpSpPr>
          <p:cNvPr id="97" name="Group 193"/>
          <p:cNvGrpSpPr/>
          <p:nvPr/>
        </p:nvGrpSpPr>
        <p:grpSpPr>
          <a:xfrm>
            <a:off x="4895498" y="5054114"/>
            <a:ext cx="1836742" cy="1443037"/>
            <a:chOff x="559673" y="4114800"/>
            <a:chExt cx="1434038" cy="871954"/>
          </a:xfrm>
        </p:grpSpPr>
        <p:pic>
          <p:nvPicPr>
            <p:cNvPr id="9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99"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grpSp>
        <p:nvGrpSpPr>
          <p:cNvPr id="127" name="Group 126"/>
          <p:cNvGrpSpPr/>
          <p:nvPr/>
        </p:nvGrpSpPr>
        <p:grpSpPr>
          <a:xfrm>
            <a:off x="7575652" y="3481446"/>
            <a:ext cx="2511600" cy="1456245"/>
            <a:chOff x="439903" y="3807097"/>
            <a:chExt cx="1960931" cy="879935"/>
          </a:xfrm>
        </p:grpSpPr>
        <p:grpSp>
          <p:nvGrpSpPr>
            <p:cNvPr id="128" name="Group 127"/>
            <p:cNvGrpSpPr/>
            <p:nvPr/>
          </p:nvGrpSpPr>
          <p:grpSpPr>
            <a:xfrm>
              <a:off x="439903" y="3807097"/>
              <a:ext cx="687575" cy="620156"/>
              <a:chOff x="439903" y="3807097"/>
              <a:chExt cx="687575" cy="620156"/>
            </a:xfrm>
          </p:grpSpPr>
          <p:pic>
            <p:nvPicPr>
              <p:cNvPr id="13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3" y="3807097"/>
                <a:ext cx="687575" cy="620156"/>
              </a:xfrm>
              <a:prstGeom prst="rect">
                <a:avLst/>
              </a:prstGeom>
              <a:noFill/>
            </p:spPr>
          </p:pic>
          <p:pic>
            <p:nvPicPr>
              <p:cNvPr id="13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761940" y="4149710"/>
                <a:ext cx="312534" cy="198768"/>
              </a:xfrm>
              <a:prstGeom prst="rect">
                <a:avLst/>
              </a:prstGeom>
              <a:noFill/>
            </p:spPr>
          </p:pic>
        </p:grpSp>
        <p:sp>
          <p:nvSpPr>
            <p:cNvPr id="129" name="Intranet"/>
            <p:cNvSpPr/>
            <p:nvPr/>
          </p:nvSpPr>
          <p:spPr bwMode="auto">
            <a:xfrm>
              <a:off x="586199" y="4348478"/>
              <a:ext cx="1814635" cy="338554"/>
            </a:xfrm>
            <a:prstGeom prst="rect">
              <a:avLst/>
            </a:prstGeom>
          </p:spPr>
          <p:txBody>
            <a:bodyPr wrap="square">
              <a:spAutoFit/>
            </a:bodyPr>
            <a:lstStyle/>
            <a:p>
              <a:pPr algn="l" defTabSz="1096963" rtl="0">
                <a:defRPr/>
              </a:pPr>
              <a:r>
                <a:rPr lang="en-US" sz="1600" b="1" dirty="0" smtClean="0"/>
                <a:t>DP</a:t>
              </a:r>
              <a:endParaRPr lang="en-US" sz="1600" b="1" dirty="0"/>
            </a:p>
          </p:txBody>
        </p:sp>
      </p:grpSp>
      <p:cxnSp>
        <p:nvCxnSpPr>
          <p:cNvPr id="144" name="Straight Connector 143"/>
          <p:cNvCxnSpPr/>
          <p:nvPr/>
        </p:nvCxnSpPr>
        <p:spPr>
          <a:xfrm flipV="1">
            <a:off x="4143989" y="3673518"/>
            <a:ext cx="1411288" cy="119564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52" name="Straight Connector 151"/>
          <p:cNvCxnSpPr/>
          <p:nvPr/>
        </p:nvCxnSpPr>
        <p:spPr>
          <a:xfrm flipH="1" flipV="1">
            <a:off x="6344615" y="3481446"/>
            <a:ext cx="1383316" cy="39905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54" name="Group 193"/>
          <p:cNvGrpSpPr/>
          <p:nvPr/>
        </p:nvGrpSpPr>
        <p:grpSpPr>
          <a:xfrm>
            <a:off x="6687619" y="5026068"/>
            <a:ext cx="1836742" cy="1443037"/>
            <a:chOff x="559673" y="4114800"/>
            <a:chExt cx="1434038" cy="871954"/>
          </a:xfrm>
        </p:grpSpPr>
        <p:pic>
          <p:nvPicPr>
            <p:cNvPr id="155"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156"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57" name="Straight Connector 156"/>
          <p:cNvCxnSpPr>
            <a:stCxn id="155" idx="0"/>
          </p:cNvCxnSpPr>
          <p:nvPr/>
        </p:nvCxnSpPr>
        <p:spPr>
          <a:xfrm flipH="1" flipV="1">
            <a:off x="6344615" y="3880500"/>
            <a:ext cx="1139130" cy="114556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42" name="Group 193"/>
          <p:cNvGrpSpPr/>
          <p:nvPr/>
        </p:nvGrpSpPr>
        <p:grpSpPr>
          <a:xfrm>
            <a:off x="3347864" y="4745922"/>
            <a:ext cx="1836742" cy="1443037"/>
            <a:chOff x="559673" y="4114800"/>
            <a:chExt cx="1434038" cy="871954"/>
          </a:xfrm>
        </p:grpSpPr>
        <p:pic>
          <p:nvPicPr>
            <p:cNvPr id="243"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244"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66" name="Straight Connector 65"/>
          <p:cNvCxnSpPr>
            <a:stCxn id="98" idx="0"/>
          </p:cNvCxnSpPr>
          <p:nvPr/>
        </p:nvCxnSpPr>
        <p:spPr>
          <a:xfrm flipV="1">
            <a:off x="5691624" y="4212927"/>
            <a:ext cx="122245" cy="841187"/>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40" name="Picture 4" descr="C:\Users\davidra\Documents\ClipArtforPowerpoint\DVD_ART35\Artwork_Imagery\Icons - Illustrations\_WINDOWS SERVER ICONS\Misc\Database cylinder.png"/>
          <p:cNvPicPr>
            <a:picLocks noChangeAspect="1" noChangeArrowheads="1"/>
          </p:cNvPicPr>
          <p:nvPr/>
        </p:nvPicPr>
        <p:blipFill>
          <a:blip r:embed="rId6" cstate="print"/>
          <a:srcRect/>
          <a:stretch>
            <a:fillRect/>
          </a:stretch>
        </p:blipFill>
        <p:spPr bwMode="auto">
          <a:xfrm>
            <a:off x="5691624" y="5467442"/>
            <a:ext cx="251745" cy="412299"/>
          </a:xfrm>
          <a:prstGeom prst="rect">
            <a:avLst/>
          </a:prstGeom>
          <a:noFill/>
        </p:spPr>
      </p:pic>
      <p:pic>
        <p:nvPicPr>
          <p:cNvPr id="54" name="Picture 4" descr="C:\Users\davidra\Documents\ClipArtforPowerpoint\DVD_ART35\Artwork_Imagery\Icons - Illustrations\_WINDOWS SERVER ICONS\Misc\Database cylinder.png"/>
          <p:cNvPicPr>
            <a:picLocks noChangeAspect="1" noChangeArrowheads="1"/>
          </p:cNvPicPr>
          <p:nvPr/>
        </p:nvPicPr>
        <p:blipFill>
          <a:blip r:embed="rId6" cstate="print"/>
          <a:srcRect/>
          <a:stretch>
            <a:fillRect/>
          </a:stretch>
        </p:blipFill>
        <p:spPr bwMode="auto">
          <a:xfrm>
            <a:off x="7488607" y="5467441"/>
            <a:ext cx="251745" cy="412299"/>
          </a:xfrm>
          <a:prstGeom prst="rect">
            <a:avLst/>
          </a:prstGeom>
          <a:noFill/>
        </p:spPr>
      </p:pic>
      <p:pic>
        <p:nvPicPr>
          <p:cNvPr id="55" name="Picture 4" descr="C:\Users\davidra\Documents\ClipArtforPowerpoint\DVD_ART35\Artwork_Imagery\Icons - Illustrations\_WINDOWS SERVER ICONS\Misc\Database cylinder.png"/>
          <p:cNvPicPr>
            <a:picLocks noChangeAspect="1" noChangeArrowheads="1"/>
          </p:cNvPicPr>
          <p:nvPr/>
        </p:nvPicPr>
        <p:blipFill>
          <a:blip r:embed="rId6" cstate="print"/>
          <a:srcRect/>
          <a:stretch>
            <a:fillRect/>
          </a:stretch>
        </p:blipFill>
        <p:spPr bwMode="auto">
          <a:xfrm>
            <a:off x="4120337" y="5167322"/>
            <a:ext cx="251745" cy="412299"/>
          </a:xfrm>
          <a:prstGeom prst="rect">
            <a:avLst/>
          </a:prstGeom>
          <a:noFill/>
        </p:spPr>
      </p:pic>
      <p:cxnSp>
        <p:nvCxnSpPr>
          <p:cNvPr id="58" name="Straight Arrow Connector 57"/>
          <p:cNvCxnSpPr/>
          <p:nvPr/>
        </p:nvCxnSpPr>
        <p:spPr>
          <a:xfrm flipH="1">
            <a:off x="4372082" y="3789040"/>
            <a:ext cx="1576040" cy="1398256"/>
          </a:xfrm>
          <a:prstGeom prst="straightConnector1">
            <a:avLst/>
          </a:pr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5935810" y="3941440"/>
            <a:ext cx="164712" cy="1554048"/>
          </a:xfrm>
          <a:prstGeom prst="straightConnector1">
            <a:avLst/>
          </a:pr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endCxn id="54" idx="0"/>
          </p:cNvCxnSpPr>
          <p:nvPr/>
        </p:nvCxnSpPr>
        <p:spPr>
          <a:xfrm>
            <a:off x="6192118" y="3909204"/>
            <a:ext cx="1422362" cy="1558237"/>
          </a:xfrm>
          <a:prstGeom prst="straightConnector1">
            <a:avLst/>
          </a:pr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12" name="Group 91"/>
          <p:cNvGrpSpPr/>
          <p:nvPr/>
        </p:nvGrpSpPr>
        <p:grpSpPr>
          <a:xfrm>
            <a:off x="5504505" y="2885684"/>
            <a:ext cx="1463548" cy="1555105"/>
            <a:chOff x="4908985" y="542441"/>
            <a:chExt cx="1142666" cy="939671"/>
          </a:xfrm>
        </p:grpSpPr>
        <p:grpSp>
          <p:nvGrpSpPr>
            <p:cNvPr id="113" name="Group 64"/>
            <p:cNvGrpSpPr/>
            <p:nvPr/>
          </p:nvGrpSpPr>
          <p:grpSpPr>
            <a:xfrm>
              <a:off x="4945776" y="542441"/>
              <a:ext cx="619125" cy="619609"/>
              <a:chOff x="3086100" y="3276600"/>
              <a:chExt cx="990600" cy="990600"/>
            </a:xfrm>
          </p:grpSpPr>
          <p:pic>
            <p:nvPicPr>
              <p:cNvPr id="11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3086100" y="3276600"/>
                <a:ext cx="990600" cy="990600"/>
              </a:xfrm>
              <a:prstGeom prst="rect">
                <a:avLst/>
              </a:prstGeom>
              <a:noFill/>
            </p:spPr>
          </p:pic>
          <p:pic>
            <p:nvPicPr>
              <p:cNvPr id="116" name="Picture 3" descr="C:\Users\davidra\Documents\ClipArtforPowerpoint\DVD_ART36\Artwork_Imagery\Icons - Illustrations\_ WINDOWS SERVER ICONS\Misc\Database cylinder.png"/>
              <p:cNvPicPr>
                <a:picLocks noChangeAspect="1" noChangeArrowheads="1"/>
              </p:cNvPicPr>
              <p:nvPr/>
            </p:nvPicPr>
            <p:blipFill>
              <a:blip r:embed="rId7"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14" name="Intranet"/>
            <p:cNvSpPr/>
            <p:nvPr/>
          </p:nvSpPr>
          <p:spPr bwMode="auto">
            <a:xfrm>
              <a:off x="4908985" y="1143558"/>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spTree>
    <p:extLst>
      <p:ext uri="{BB962C8B-B14F-4D97-AF65-F5344CB8AC3E}">
        <p14:creationId xmlns:p14="http://schemas.microsoft.com/office/powerpoint/2010/main" val="400640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par>
                          <p:cTn id="7" fill="hold">
                            <p:stCondLst>
                              <p:cond delay="1501"/>
                            </p:stCondLst>
                            <p:childTnLst>
                              <p:par>
                                <p:cTn id="8" presetID="10" presetClass="entr" presetSubtype="0" fill="hold" nodeType="afterEffect">
                                  <p:stCondLst>
                                    <p:cond delay="100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nodeType="withEffect">
                                  <p:stCondLst>
                                    <p:cond delay="100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nodeType="withEffect">
                                  <p:stCondLst>
                                    <p:cond delay="1000"/>
                                  </p:stCondLst>
                                  <p:childTnLst>
                                    <p:set>
                                      <p:cBhvr>
                                        <p:cTn id="15" dur="1" fill="hold">
                                          <p:stCondLst>
                                            <p:cond delay="0"/>
                                          </p:stCondLst>
                                        </p:cTn>
                                        <p:tgtEl>
                                          <p:spTgt spid="127"/>
                                        </p:tgtEl>
                                        <p:attrNameLst>
                                          <p:attrName>style.visibility</p:attrName>
                                        </p:attrNameLst>
                                      </p:cBhvr>
                                      <p:to>
                                        <p:strVal val="visible"/>
                                      </p:to>
                                    </p:set>
                                    <p:animEffect transition="in" filter="fade">
                                      <p:cBhvr>
                                        <p:cTn id="16" dur="500"/>
                                        <p:tgtEl>
                                          <p:spTgt spid="127"/>
                                        </p:tgtEl>
                                      </p:cBhvr>
                                    </p:animEffect>
                                  </p:childTnLst>
                                </p:cTn>
                              </p:par>
                              <p:par>
                                <p:cTn id="17" presetID="10" presetClass="entr" presetSubtype="0" fill="hold" nodeType="withEffect">
                                  <p:stCondLst>
                                    <p:cond delay="100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500"/>
                                        <p:tgtEl>
                                          <p:spTgt spid="144"/>
                                        </p:tgtEl>
                                      </p:cBhvr>
                                    </p:animEffect>
                                  </p:childTnLst>
                                </p:cTn>
                              </p:par>
                              <p:par>
                                <p:cTn id="20" presetID="10" presetClass="entr" presetSubtype="0" fill="hold" nodeType="withEffect">
                                  <p:stCondLst>
                                    <p:cond delay="100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par>
                                <p:cTn id="23" presetID="10" presetClass="entr" presetSubtype="0" fill="hold" nodeType="withEffect">
                                  <p:stCondLst>
                                    <p:cond delay="100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
                                        <p:tgtEl>
                                          <p:spTgt spid="154"/>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500"/>
                                        <p:tgtEl>
                                          <p:spTgt spid="157"/>
                                        </p:tgtEl>
                                      </p:cBhvr>
                                    </p:animEffect>
                                  </p:childTnLst>
                                </p:cTn>
                              </p:par>
                              <p:par>
                                <p:cTn id="29" presetID="10" presetClass="entr" presetSubtype="0" fill="hold" nodeType="withEffect">
                                  <p:stCondLst>
                                    <p:cond delay="1000"/>
                                  </p:stCondLst>
                                  <p:childTnLst>
                                    <p:set>
                                      <p:cBhvr>
                                        <p:cTn id="30" dur="1" fill="hold">
                                          <p:stCondLst>
                                            <p:cond delay="0"/>
                                          </p:stCondLst>
                                        </p:cTn>
                                        <p:tgtEl>
                                          <p:spTgt spid="242"/>
                                        </p:tgtEl>
                                        <p:attrNameLst>
                                          <p:attrName>style.visibility</p:attrName>
                                        </p:attrNameLst>
                                      </p:cBhvr>
                                      <p:to>
                                        <p:strVal val="visible"/>
                                      </p:to>
                                    </p:set>
                                    <p:animEffect transition="in" filter="fade">
                                      <p:cBhvr>
                                        <p:cTn id="31" dur="500"/>
                                        <p:tgtEl>
                                          <p:spTgt spid="242"/>
                                        </p:tgtEl>
                                      </p:cBhvr>
                                    </p:animEffect>
                                  </p:childTnLst>
                                </p:cTn>
                              </p:par>
                              <p:par>
                                <p:cTn id="32" presetID="10" presetClass="entr" presetSubtype="0" fill="hold" nodeType="withEffect">
                                  <p:stCondLst>
                                    <p:cond delay="100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500"/>
                                        <p:tgtEl>
                                          <p:spTgt spid="58"/>
                                        </p:tgtEl>
                                      </p:cBhvr>
                                    </p:animEffect>
                                  </p:childTnLst>
                                </p:cTn>
                              </p:par>
                            </p:childTnLst>
                          </p:cTn>
                        </p:par>
                        <p:par>
                          <p:cTn id="50" fill="hold">
                            <p:stCondLst>
                              <p:cond delay="1000"/>
                            </p:stCondLst>
                            <p:childTnLst>
                              <p:par>
                                <p:cTn id="51" presetID="22" presetClass="entr" presetSubtype="1" fill="hold"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up)">
                                      <p:cBhvr>
                                        <p:cTn id="53" dur="500"/>
                                        <p:tgtEl>
                                          <p:spTgt spid="62"/>
                                        </p:tgtEl>
                                      </p:cBhvr>
                                    </p:animEffect>
                                  </p:childTnLst>
                                </p:cTn>
                              </p:par>
                            </p:childTnLst>
                          </p:cTn>
                        </p:par>
                        <p:par>
                          <p:cTn id="54" fill="hold">
                            <p:stCondLst>
                              <p:cond delay="1500"/>
                            </p:stCondLst>
                            <p:childTnLst>
                              <p:par>
                                <p:cTn id="55" presetID="22" presetClass="entr" presetSubtype="1"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up)">
                                      <p:cBhvr>
                                        <p:cTn id="5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Secondary Sites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4" name="Content Placeholder 3"/>
          <p:cNvSpPr>
            <a:spLocks noGrp="1"/>
          </p:cNvSpPr>
          <p:nvPr>
            <p:ph idx="1"/>
          </p:nvPr>
        </p:nvSpPr>
        <p:spPr/>
        <p:txBody>
          <a:bodyPr/>
          <a:lstStyle/>
          <a:p>
            <a:r>
              <a:rPr lang="en-AU" sz="4400" dirty="0" smtClean="0"/>
              <a:t>MP + DP installed by default</a:t>
            </a:r>
            <a:br>
              <a:rPr lang="en-AU" sz="4400" dirty="0" smtClean="0"/>
            </a:br>
            <a:endParaRPr lang="en-AU" sz="4400" dirty="0" smtClean="0"/>
          </a:p>
          <a:p>
            <a:r>
              <a:rPr lang="en-AU" sz="4400" dirty="0" smtClean="0"/>
              <a:t>Other functions are still   </a:t>
            </a:r>
            <a:br>
              <a:rPr lang="en-AU" sz="4400" dirty="0" smtClean="0"/>
            </a:br>
            <a:r>
              <a:rPr lang="en-AU" sz="4400" dirty="0" smtClean="0"/>
              <a:t> available too (SMP, PXE)</a:t>
            </a:r>
          </a:p>
          <a:p>
            <a:endParaRPr lang="en-AU" dirty="0"/>
          </a:p>
        </p:txBody>
      </p:sp>
    </p:spTree>
    <p:extLst>
      <p:ext uri="{BB962C8B-B14F-4D97-AF65-F5344CB8AC3E}">
        <p14:creationId xmlns:p14="http://schemas.microsoft.com/office/powerpoint/2010/main" val="3428385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y Box Files\Management\Marketing\Events\Tech Ed 2011\images\_purchased\iStock_000016671247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3970" y="1556792"/>
            <a:ext cx="7989409" cy="53012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56792"/>
            <a:ext cx="3203848" cy="5472608"/>
          </a:xfrm>
          <a:prstGeom prst="rect">
            <a:avLst/>
          </a:prstGeom>
          <a:solidFill>
            <a:srgbClr val="F38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 Placeholder 2"/>
          <p:cNvSpPr>
            <a:spLocks noGrp="1"/>
          </p:cNvSpPr>
          <p:nvPr>
            <p:ph idx="1"/>
          </p:nvPr>
        </p:nvSpPr>
        <p:spPr>
          <a:xfrm>
            <a:off x="374772" y="1484784"/>
            <a:ext cx="8394456" cy="5184576"/>
          </a:xfrm>
        </p:spPr>
        <p:txBody>
          <a:bodyPr>
            <a:noAutofit/>
          </a:bodyPr>
          <a:lstStyle/>
          <a:p>
            <a:pPr marL="0" indent="0">
              <a:buNone/>
            </a:pPr>
            <a:r>
              <a:rPr lang="en-US" sz="5400" dirty="0" smtClean="0">
                <a:solidFill>
                  <a:schemeClr val="tx1">
                    <a:lumMod val="65000"/>
                    <a:lumOff val="35000"/>
                  </a:schemeClr>
                </a:solidFill>
              </a:rPr>
              <a:t>Site communication </a:t>
            </a:r>
            <a:br>
              <a:rPr lang="en-US" sz="5400" dirty="0" smtClean="0">
                <a:solidFill>
                  <a:schemeClr val="tx1">
                    <a:lumMod val="65000"/>
                    <a:lumOff val="35000"/>
                  </a:schemeClr>
                </a:solidFill>
              </a:rPr>
            </a:br>
            <a:r>
              <a:rPr lang="en-US" sz="5400" dirty="0" smtClean="0">
                <a:solidFill>
                  <a:schemeClr val="tx1">
                    <a:lumMod val="65000"/>
                    <a:lumOff val="35000"/>
                  </a:schemeClr>
                </a:solidFill>
              </a:rPr>
              <a:t>is totally </a:t>
            </a:r>
            <a:br>
              <a:rPr lang="en-US" sz="5400" dirty="0" smtClean="0">
                <a:solidFill>
                  <a:schemeClr val="tx1">
                    <a:lumMod val="65000"/>
                    <a:lumOff val="35000"/>
                  </a:schemeClr>
                </a:solidFill>
              </a:rPr>
            </a:br>
            <a:r>
              <a:rPr lang="en-US" sz="5400" dirty="0" smtClean="0">
                <a:solidFill>
                  <a:schemeClr val="tx1">
                    <a:lumMod val="65000"/>
                    <a:lumOff val="35000"/>
                  </a:schemeClr>
                </a:solidFill>
              </a:rPr>
              <a:t>different,</a:t>
            </a:r>
            <a:br>
              <a:rPr lang="en-US" sz="5400" dirty="0" smtClean="0">
                <a:solidFill>
                  <a:schemeClr val="tx1">
                    <a:lumMod val="65000"/>
                    <a:lumOff val="35000"/>
                  </a:schemeClr>
                </a:solidFill>
              </a:rPr>
            </a:br>
            <a:r>
              <a:rPr lang="en-US" sz="5400" dirty="0" smtClean="0">
                <a:solidFill>
                  <a:schemeClr val="tx1">
                    <a:lumMod val="65000"/>
                    <a:lumOff val="35000"/>
                  </a:schemeClr>
                </a:solidFill>
              </a:rPr>
              <a:t>otherwise </a:t>
            </a:r>
            <a:br>
              <a:rPr lang="en-US" sz="5400" dirty="0" smtClean="0">
                <a:solidFill>
                  <a:schemeClr val="tx1">
                    <a:lumMod val="65000"/>
                    <a:lumOff val="35000"/>
                  </a:schemeClr>
                </a:solidFill>
              </a:rPr>
            </a:br>
            <a:r>
              <a:rPr lang="en-US" sz="5400" dirty="0" smtClean="0">
                <a:solidFill>
                  <a:schemeClr val="tx1">
                    <a:lumMod val="65000"/>
                    <a:lumOff val="35000"/>
                  </a:schemeClr>
                </a:solidFill>
              </a:rPr>
              <a:t>not much </a:t>
            </a:r>
            <a:br>
              <a:rPr lang="en-US" sz="5400" dirty="0" smtClean="0">
                <a:solidFill>
                  <a:schemeClr val="tx1">
                    <a:lumMod val="65000"/>
                    <a:lumOff val="35000"/>
                  </a:schemeClr>
                </a:solidFill>
              </a:rPr>
            </a:br>
            <a:r>
              <a:rPr lang="en-US" sz="5400" dirty="0" smtClean="0">
                <a:solidFill>
                  <a:schemeClr val="tx1">
                    <a:lumMod val="65000"/>
                    <a:lumOff val="35000"/>
                  </a:schemeClr>
                </a:solidFill>
              </a:rPr>
              <a:t>changed</a:t>
            </a:r>
            <a:r>
              <a:rPr lang="en-US" sz="4800" dirty="0" smtClean="0"/>
              <a:t/>
            </a:r>
            <a:br>
              <a:rPr lang="en-US" sz="4800" dirty="0" smtClean="0"/>
            </a:br>
            <a:endParaRPr lang="en-US" sz="4800" dirty="0" smtClean="0"/>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Secondary Sites</a:t>
            </a:r>
            <a:endParaRPr lang="en-US" dirty="0">
              <a:solidFill>
                <a:schemeClr val="accent2"/>
              </a:solidFill>
            </a:endParaRPr>
          </a:p>
        </p:txBody>
      </p:sp>
      <p:sp>
        <p:nvSpPr>
          <p:cNvPr id="5" name="Footer Placeholder 4"/>
          <p:cNvSpPr>
            <a:spLocks noGrp="1"/>
          </p:cNvSpPr>
          <p:nvPr>
            <p:ph type="ftr" sz="quarter" idx="11"/>
          </p:nvPr>
        </p:nvSpPr>
        <p:spPr>
          <a:xfrm>
            <a:off x="3347864" y="6520259"/>
            <a:ext cx="2895600" cy="365125"/>
          </a:xfrm>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9187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980728"/>
            <a:ext cx="8928992" cy="5400600"/>
          </a:xfrm>
        </p:spPr>
        <p:txBody>
          <a:bodyPr>
            <a:noAutofit/>
          </a:bodyPr>
          <a:lstStyle/>
          <a:p>
            <a:pPr algn="r"/>
            <a:r>
              <a:rPr lang="en-US" sz="13000" dirty="0" smtClean="0"/>
              <a:t>Distribution Points</a:t>
            </a:r>
            <a:endParaRPr lang="en-US" sz="13000"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3930659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a:spLocks noGrp="1"/>
          </p:cNvSpPr>
          <p:nvPr>
            <p:ph idx="1"/>
          </p:nvPr>
        </p:nvSpPr>
        <p:spPr>
          <a:xfrm>
            <a:off x="251520" y="2060848"/>
            <a:ext cx="3600400" cy="4506679"/>
          </a:xfrm>
        </p:spPr>
        <p:txBody>
          <a:bodyPr>
            <a:noAutofit/>
          </a:bodyPr>
          <a:lstStyle/>
          <a:p>
            <a:pPr marL="0" indent="0">
              <a:buNone/>
            </a:pPr>
            <a:r>
              <a:rPr lang="en-US" sz="6000" dirty="0" smtClean="0"/>
              <a:t>Traffic to</a:t>
            </a:r>
            <a:br>
              <a:rPr lang="en-US" sz="6000" dirty="0" smtClean="0"/>
            </a:br>
            <a:r>
              <a:rPr lang="en-US" sz="6000" dirty="0" smtClean="0"/>
              <a:t>DPs </a:t>
            </a:r>
            <a:br>
              <a:rPr lang="en-US" sz="6000" dirty="0" smtClean="0"/>
            </a:br>
            <a:r>
              <a:rPr lang="en-US" sz="6000" dirty="0" smtClean="0"/>
              <a:t>can be </a:t>
            </a:r>
            <a:r>
              <a:rPr lang="en-US" sz="6600" dirty="0" smtClean="0"/>
              <a:t/>
            </a:r>
            <a:br>
              <a:rPr lang="en-US" sz="6600" dirty="0" smtClean="0"/>
            </a:br>
            <a:r>
              <a:rPr lang="en-US" sz="6000" dirty="0" smtClean="0"/>
              <a:t>managed</a:t>
            </a:r>
            <a:endParaRPr lang="en-US" sz="6600" dirty="0" smtClean="0"/>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5" name="Footer Placeholder 4"/>
          <p:cNvSpPr>
            <a:spLocks noGrp="1"/>
          </p:cNvSpPr>
          <p:nvPr>
            <p:ph type="ftr" sz="quarter" idx="11"/>
          </p:nvPr>
        </p:nvSpPr>
        <p:spPr>
          <a:xfrm>
            <a:off x="107504" y="6476269"/>
            <a:ext cx="2895600" cy="365125"/>
          </a:xfrm>
        </p:spPr>
        <p:txBody>
          <a:bodyPr/>
          <a:lstStyle/>
          <a:p>
            <a:r>
              <a:rPr lang="en-AU" dirty="0" smtClean="0"/>
              <a:t>(c) 2011 Microsoft. All rights reserved.</a:t>
            </a:r>
            <a:endParaRPr lang="en-AU" dirty="0"/>
          </a:p>
        </p:txBody>
      </p:sp>
      <p:sp>
        <p:nvSpPr>
          <p:cNvPr id="3" name="TextBox 2"/>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pic>
        <p:nvPicPr>
          <p:cNvPr id="44034" name="Picture 2" descr="O:\My Box Files\Management\Marketing\Events\Tech Ed 2011\images\_purchased\iStock_000002250017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551459"/>
            <a:ext cx="6336704" cy="536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dirty="0" smtClean="0">
                <a:solidFill>
                  <a:schemeClr val="accent2"/>
                </a:solidFill>
              </a:rPr>
              <a:t>You are…?</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pic>
        <p:nvPicPr>
          <p:cNvPr id="38914" name="Picture 2" descr="O:\My Box Files\Management\Marketing\Events\Tech Ed 2011\images\_purchased\iStock_000002286111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0"/>
            <a:ext cx="10485431" cy="6957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2"/>
          <p:cNvSpPr>
            <a:spLocks noGrp="1"/>
          </p:cNvSpPr>
          <p:nvPr>
            <p:ph idx="1"/>
          </p:nvPr>
        </p:nvSpPr>
        <p:spPr>
          <a:xfrm>
            <a:off x="24227" y="1891718"/>
            <a:ext cx="7848602" cy="4345594"/>
          </a:xfrm>
        </p:spPr>
        <p:txBody>
          <a:bodyPr vert="horz">
            <a:noAutofit/>
          </a:bodyPr>
          <a:lstStyle/>
          <a:p>
            <a:pPr marL="400050" lvl="1" indent="0">
              <a:buNone/>
            </a:pPr>
            <a:r>
              <a:rPr lang="en-US" sz="4400" dirty="0" smtClean="0"/>
              <a:t>DP management </a:t>
            </a:r>
            <a:br>
              <a:rPr lang="en-US" sz="4400" dirty="0" smtClean="0"/>
            </a:br>
            <a:r>
              <a:rPr lang="en-US" sz="4400" dirty="0" smtClean="0"/>
              <a:t>gets a </a:t>
            </a:r>
            <a:br>
              <a:rPr lang="en-US" sz="4400" dirty="0" smtClean="0"/>
            </a:br>
            <a:r>
              <a:rPr lang="en-US" sz="4400" dirty="0" smtClean="0"/>
              <a:t>make-</a:t>
            </a:r>
            <a:br>
              <a:rPr lang="en-US" sz="4400" dirty="0" smtClean="0"/>
            </a:br>
            <a:r>
              <a:rPr lang="en-US" sz="4400" dirty="0" smtClean="0"/>
              <a:t>over</a:t>
            </a:r>
            <a:endParaRPr lang="en-US" sz="4800" dirty="0" smtClean="0"/>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5" name="Footer Placeholder 4"/>
          <p:cNvSpPr>
            <a:spLocks noGrp="1"/>
          </p:cNvSpPr>
          <p:nvPr>
            <p:ph type="ftr" sz="quarter" idx="11"/>
          </p:nvPr>
        </p:nvSpPr>
        <p:spPr>
          <a:xfrm>
            <a:off x="107504" y="6476269"/>
            <a:ext cx="2895600" cy="365125"/>
          </a:xfrm>
        </p:spPr>
        <p:txBody>
          <a:bodyPr/>
          <a:lstStyle/>
          <a:p>
            <a:r>
              <a:rPr lang="en-AU" dirty="0" smtClean="0"/>
              <a:t>(c) 2011 Microsoft. All rights reserved.</a:t>
            </a:r>
            <a:endParaRPr lang="en-AU" dirty="0"/>
          </a:p>
        </p:txBody>
      </p:sp>
      <p:sp>
        <p:nvSpPr>
          <p:cNvPr id="8" name="Text Placeholder 2"/>
          <p:cNvSpPr txBox="1">
            <a:spLocks/>
          </p:cNvSpPr>
          <p:nvPr/>
        </p:nvSpPr>
        <p:spPr>
          <a:xfrm>
            <a:off x="2306779" y="2708920"/>
            <a:ext cx="6552728" cy="39604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600" dirty="0" smtClean="0"/>
              <a:t>Packages </a:t>
            </a:r>
            <a:r>
              <a:rPr lang="en-AU" sz="3600" dirty="0"/>
              <a:t>remain assigned </a:t>
            </a:r>
            <a:r>
              <a:rPr lang="en-AU" sz="3600" dirty="0" smtClean="0"/>
              <a:t/>
            </a:r>
            <a:br>
              <a:rPr lang="en-AU" sz="3600" dirty="0" smtClean="0"/>
            </a:br>
            <a:r>
              <a:rPr lang="en-AU" sz="3600" dirty="0" smtClean="0"/>
              <a:t>to </a:t>
            </a:r>
            <a:r>
              <a:rPr lang="en-AU" sz="3600" dirty="0"/>
              <a:t>DP Groups</a:t>
            </a:r>
          </a:p>
          <a:p>
            <a:r>
              <a:rPr lang="en-AU" sz="3600" dirty="0" smtClean="0"/>
              <a:t>New </a:t>
            </a:r>
            <a:r>
              <a:rPr lang="en-AU" sz="3600" dirty="0"/>
              <a:t>"content library" on DPs</a:t>
            </a:r>
          </a:p>
          <a:p>
            <a:r>
              <a:rPr lang="en-AU" sz="3600" dirty="0" smtClean="0"/>
              <a:t>GUI </a:t>
            </a:r>
            <a:r>
              <a:rPr lang="en-AU" sz="3600" dirty="0"/>
              <a:t>improvements</a:t>
            </a:r>
          </a:p>
          <a:p>
            <a:r>
              <a:rPr lang="en-AU" sz="3600" dirty="0" smtClean="0"/>
              <a:t>Easy </a:t>
            </a:r>
            <a:r>
              <a:rPr lang="en-AU" sz="3600" dirty="0"/>
              <a:t>and sensible pre-stage</a:t>
            </a:r>
            <a:endParaRPr lang="en-US" dirty="0" smtClean="0"/>
          </a:p>
          <a:p>
            <a:pPr marL="0" indent="0">
              <a:buNone/>
            </a:pPr>
            <a:endParaRPr lang="en-US" dirty="0" smtClean="0"/>
          </a:p>
        </p:txBody>
      </p:sp>
      <p:pic>
        <p:nvPicPr>
          <p:cNvPr id="6" name="Picture 5" descr="O:\My Box Files\Management\Marketing\Events\Tech Ed 2011\images\_purchased\iStock_000010331644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564904"/>
            <a:ext cx="5904093" cy="3917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8274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6"/>
                                        </p:tgtEl>
                                        <p:attrNameLst>
                                          <p:attrName>ppt_x</p:attrName>
                                        </p:attrNameLst>
                                      </p:cBhvr>
                                      <p:tavLst>
                                        <p:tav tm="0">
                                          <p:val>
                                            <p:strVal val="ppt_x"/>
                                          </p:val>
                                        </p:tav>
                                        <p:tav tm="100000">
                                          <p:val>
                                            <p:strVal val="ppt_x"/>
                                          </p:val>
                                        </p:tav>
                                      </p:tavLst>
                                    </p:anim>
                                    <p:anim calcmode="lin" valueType="num">
                                      <p:cBhvr additive="base">
                                        <p:cTn id="14" dur="500"/>
                                        <p:tgtEl>
                                          <p:spTgt spid="6"/>
                                        </p:tgtEl>
                                        <p:attrNameLst>
                                          <p:attrName>ppt_y</p:attrName>
                                        </p:attrNameLst>
                                      </p:cBhvr>
                                      <p:tavLst>
                                        <p:tav tm="0">
                                          <p:val>
                                            <p:strVal val="ppt_y"/>
                                          </p:val>
                                        </p:tav>
                                        <p:tav tm="100000">
                                          <p:val>
                                            <p:strVal val="1+ppt_h/2"/>
                                          </p:val>
                                        </p:tav>
                                      </p:tavLst>
                                    </p:anim>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5271392" y="3306521"/>
            <a:ext cx="3621088" cy="2354727"/>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endParaRPr lang="en-US" sz="5400" dirty="0" smtClean="0">
              <a:solidFill>
                <a:srgbClr val="000000"/>
              </a:solidFill>
              <a:latin typeface="Calibri" pitchFamily="34" charset="0"/>
            </a:endParaRPr>
          </a:p>
          <a:p>
            <a:pPr algn="ctr" defTabSz="914099" fontAlgn="base">
              <a:spcBef>
                <a:spcPct val="0"/>
              </a:spcBef>
              <a:spcAft>
                <a:spcPct val="0"/>
              </a:spcAft>
            </a:pPr>
            <a:endParaRPr lang="en-US" sz="5400" dirty="0">
              <a:solidFill>
                <a:srgbClr val="000000"/>
              </a:solidFill>
              <a:latin typeface="Calibri" pitchFamily="34" charset="0"/>
            </a:endParaRPr>
          </a:p>
          <a:p>
            <a:pPr algn="ctr" defTabSz="914099" fontAlgn="base">
              <a:spcBef>
                <a:spcPct val="0"/>
              </a:spcBef>
              <a:spcAft>
                <a:spcPct val="0"/>
              </a:spcAft>
            </a:pPr>
            <a:r>
              <a:rPr lang="en-US" sz="5400" dirty="0" smtClean="0">
                <a:solidFill>
                  <a:srgbClr val="000000"/>
                </a:solidFill>
                <a:latin typeface="Calibri" pitchFamily="34" charset="0"/>
              </a:rPr>
              <a:t>Client</a:t>
            </a:r>
          </a:p>
        </p:txBody>
      </p:sp>
      <p:sp>
        <p:nvSpPr>
          <p:cNvPr id="9" name="Rounded Rectangle 8"/>
          <p:cNvSpPr/>
          <p:nvPr/>
        </p:nvSpPr>
        <p:spPr bwMode="auto">
          <a:xfrm>
            <a:off x="190752" y="3284984"/>
            <a:ext cx="4597272" cy="237626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5400" dirty="0" smtClean="0">
              <a:solidFill>
                <a:srgbClr val="FFFFFF"/>
              </a:solidFill>
              <a:latin typeface="Calibri" pitchFamily="34" charset="0"/>
            </a:endParaRPr>
          </a:p>
          <a:p>
            <a:pPr algn="ctr" defTabSz="914099"/>
            <a:endParaRPr lang="en-US" sz="5400" dirty="0">
              <a:solidFill>
                <a:srgbClr val="FFFFFF"/>
              </a:solidFill>
              <a:latin typeface="Calibri" pitchFamily="34" charset="0"/>
            </a:endParaRPr>
          </a:p>
          <a:p>
            <a:pPr algn="ctr" defTabSz="914099"/>
            <a:r>
              <a:rPr lang="en-US" sz="5400" dirty="0" smtClean="0">
                <a:solidFill>
                  <a:srgbClr val="FFFFFF"/>
                </a:solidFill>
                <a:latin typeface="Calibri" pitchFamily="34" charset="0"/>
              </a:rPr>
              <a:t>Server</a:t>
            </a:r>
          </a:p>
        </p:txBody>
      </p:sp>
      <p:sp>
        <p:nvSpPr>
          <p:cNvPr id="2" name="Title 1"/>
          <p:cNvSpPr>
            <a:spLocks noGrp="1"/>
          </p:cNvSpPr>
          <p:nvPr>
            <p:ph type="title"/>
          </p:nvPr>
        </p:nvSpPr>
        <p:spPr/>
        <p:txBody>
          <a:bodyPr>
            <a:normAutofit fontScale="90000"/>
          </a:bodyPr>
          <a:lstStyle/>
          <a:p>
            <a:r>
              <a:rPr lang="en-US" dirty="0"/>
              <a:t>Hierarchy</a:t>
            </a:r>
            <a:r>
              <a:rPr lang="en-US" dirty="0" smtClean="0"/>
              <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3" name="Text Placeholder 2"/>
          <p:cNvSpPr>
            <a:spLocks noGrp="1"/>
          </p:cNvSpPr>
          <p:nvPr>
            <p:ph idx="1"/>
          </p:nvPr>
        </p:nvSpPr>
        <p:spPr>
          <a:xfrm>
            <a:off x="457200" y="3356992"/>
            <a:ext cx="4269160" cy="2448272"/>
          </a:xfrm>
        </p:spPr>
        <p:txBody>
          <a:bodyPr>
            <a:normAutofit/>
          </a:bodyPr>
          <a:lstStyle/>
          <a:p>
            <a:r>
              <a:rPr lang="en-US" dirty="0" smtClean="0">
                <a:solidFill>
                  <a:schemeClr val="tx1">
                    <a:lumMod val="75000"/>
                    <a:lumOff val="25000"/>
                  </a:schemeClr>
                </a:solidFill>
              </a:rPr>
              <a:t>Standard DP</a:t>
            </a:r>
          </a:p>
          <a:p>
            <a:r>
              <a:rPr lang="en-US" dirty="0" smtClean="0">
                <a:solidFill>
                  <a:schemeClr val="tx1">
                    <a:lumMod val="75000"/>
                    <a:lumOff val="25000"/>
                  </a:schemeClr>
                </a:solidFill>
              </a:rPr>
              <a:t>Server Share DP</a:t>
            </a:r>
          </a:p>
          <a:p>
            <a:r>
              <a:rPr lang="en-US" dirty="0" smtClean="0">
                <a:solidFill>
                  <a:schemeClr val="tx1">
                    <a:lumMod val="75000"/>
                    <a:lumOff val="25000"/>
                  </a:schemeClr>
                </a:solidFill>
              </a:rPr>
              <a:t>PXE Service Point (PSP)</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5436096" y="3395475"/>
            <a:ext cx="3240360" cy="1833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lumMod val="75000"/>
                    <a:lumOff val="25000"/>
                  </a:schemeClr>
                </a:solidFill>
              </a:rPr>
              <a:t>Branch DP</a:t>
            </a:r>
          </a:p>
          <a:p>
            <a:pPr marL="0" indent="0">
              <a:buNone/>
            </a:pPr>
            <a:endParaRPr lang="en-US" dirty="0" smtClean="0"/>
          </a:p>
        </p:txBody>
      </p:sp>
      <p:sp>
        <p:nvSpPr>
          <p:cNvPr id="7" name="Text Placeholder 2"/>
          <p:cNvSpPr txBox="1">
            <a:spLocks/>
          </p:cNvSpPr>
          <p:nvPr/>
        </p:nvSpPr>
        <p:spPr>
          <a:xfrm>
            <a:off x="518864" y="1988840"/>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600" dirty="0" smtClean="0"/>
              <a:t>2007</a:t>
            </a:r>
          </a:p>
        </p:txBody>
      </p:sp>
      <p:sp>
        <p:nvSpPr>
          <p:cNvPr id="11" name="Text Placeholder 2"/>
          <p:cNvSpPr txBox="1">
            <a:spLocks/>
          </p:cNvSpPr>
          <p:nvPr/>
        </p:nvSpPr>
        <p:spPr>
          <a:xfrm>
            <a:off x="510076" y="1988840"/>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600" dirty="0" smtClean="0"/>
              <a:t>2012</a:t>
            </a:r>
          </a:p>
        </p:txBody>
      </p:sp>
      <p:sp>
        <p:nvSpPr>
          <p:cNvPr id="12" name="Rounded Rectangle 11"/>
          <p:cNvSpPr/>
          <p:nvPr/>
        </p:nvSpPr>
        <p:spPr bwMode="auto">
          <a:xfrm>
            <a:off x="487220" y="3140968"/>
            <a:ext cx="8189236" cy="1728192"/>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Distribution Point</a:t>
            </a:r>
          </a:p>
          <a:p>
            <a:pPr algn="ctr" defTabSz="914099"/>
            <a:endParaRPr lang="en-US" sz="2800" dirty="0" smtClean="0">
              <a:solidFill>
                <a:srgbClr val="FFFFFF"/>
              </a:solidFill>
              <a:latin typeface="Calibri" pitchFamily="34" charset="0"/>
            </a:endParaRPr>
          </a:p>
        </p:txBody>
      </p:sp>
    </p:spTree>
    <p:extLst>
      <p:ext uri="{BB962C8B-B14F-4D97-AF65-F5344CB8AC3E}">
        <p14:creationId xmlns:p14="http://schemas.microsoft.com/office/powerpoint/2010/main" val="21348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1"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5553862" y="5711533"/>
            <a:ext cx="3056148"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Windows 7</a:t>
            </a:r>
          </a:p>
        </p:txBody>
      </p:sp>
      <p:sp>
        <p:nvSpPr>
          <p:cNvPr id="10" name="Rounded Rectangle 9"/>
          <p:cNvSpPr/>
          <p:nvPr/>
        </p:nvSpPr>
        <p:spPr bwMode="auto">
          <a:xfrm>
            <a:off x="5271392" y="3306521"/>
            <a:ext cx="3621088" cy="2354727"/>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endParaRPr lang="en-US" sz="5400" dirty="0" smtClean="0">
              <a:solidFill>
                <a:srgbClr val="000000"/>
              </a:solidFill>
              <a:latin typeface="Calibri" pitchFamily="34" charset="0"/>
            </a:endParaRPr>
          </a:p>
          <a:p>
            <a:pPr algn="ctr" defTabSz="914099" fontAlgn="base">
              <a:spcBef>
                <a:spcPct val="0"/>
              </a:spcBef>
              <a:spcAft>
                <a:spcPct val="0"/>
              </a:spcAft>
            </a:pPr>
            <a:endParaRPr lang="en-US" sz="5400" dirty="0">
              <a:solidFill>
                <a:srgbClr val="000000"/>
              </a:solidFill>
              <a:latin typeface="Calibri" pitchFamily="34" charset="0"/>
            </a:endParaRPr>
          </a:p>
          <a:p>
            <a:pPr algn="ctr" defTabSz="914099" fontAlgn="base">
              <a:spcBef>
                <a:spcPct val="0"/>
              </a:spcBef>
              <a:spcAft>
                <a:spcPct val="0"/>
              </a:spcAft>
            </a:pPr>
            <a:r>
              <a:rPr lang="en-US" sz="5400" dirty="0" smtClean="0">
                <a:solidFill>
                  <a:srgbClr val="000000"/>
                </a:solidFill>
                <a:latin typeface="Calibri" pitchFamily="34" charset="0"/>
              </a:rPr>
              <a:t>Client</a:t>
            </a:r>
          </a:p>
        </p:txBody>
      </p:sp>
      <p:sp>
        <p:nvSpPr>
          <p:cNvPr id="9" name="Rounded Rectangle 8"/>
          <p:cNvSpPr/>
          <p:nvPr/>
        </p:nvSpPr>
        <p:spPr bwMode="auto">
          <a:xfrm>
            <a:off x="190752" y="3284984"/>
            <a:ext cx="4597272" cy="237626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5400" dirty="0" smtClean="0">
              <a:solidFill>
                <a:srgbClr val="FFFFFF"/>
              </a:solidFill>
              <a:latin typeface="Calibri" pitchFamily="34" charset="0"/>
            </a:endParaRPr>
          </a:p>
          <a:p>
            <a:pPr algn="ctr" defTabSz="914099"/>
            <a:endParaRPr lang="en-US" sz="5400" dirty="0">
              <a:solidFill>
                <a:srgbClr val="FFFFFF"/>
              </a:solidFill>
              <a:latin typeface="Calibri" pitchFamily="34" charset="0"/>
            </a:endParaRPr>
          </a:p>
          <a:p>
            <a:pPr algn="ctr" defTabSz="914099"/>
            <a:r>
              <a:rPr lang="en-US" sz="5400" dirty="0" smtClean="0">
                <a:solidFill>
                  <a:srgbClr val="FFFFFF"/>
                </a:solidFill>
                <a:latin typeface="Calibri" pitchFamily="34" charset="0"/>
              </a:rPr>
              <a:t>Server</a:t>
            </a:r>
          </a:p>
        </p:txBody>
      </p:sp>
      <p:sp>
        <p:nvSpPr>
          <p:cNvPr id="2" name="Title 1"/>
          <p:cNvSpPr>
            <a:spLocks noGrp="1"/>
          </p:cNvSpPr>
          <p:nvPr>
            <p:ph type="title"/>
          </p:nvPr>
        </p:nvSpPr>
        <p:spPr/>
        <p:txBody>
          <a:bodyPr>
            <a:normAutofit fontScale="90000"/>
          </a:bodyPr>
          <a:lstStyle/>
          <a:p>
            <a:r>
              <a:rPr lang="en-US" dirty="0"/>
              <a:t>Hierarchy</a:t>
            </a:r>
            <a:r>
              <a:rPr lang="en-US" dirty="0" smtClean="0"/>
              <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3" name="Text Placeholder 2"/>
          <p:cNvSpPr>
            <a:spLocks noGrp="1"/>
          </p:cNvSpPr>
          <p:nvPr>
            <p:ph idx="1"/>
          </p:nvPr>
        </p:nvSpPr>
        <p:spPr>
          <a:xfrm>
            <a:off x="457200" y="3356992"/>
            <a:ext cx="4269160" cy="2448272"/>
          </a:xfrm>
        </p:spPr>
        <p:txBody>
          <a:bodyPr>
            <a:normAutofit/>
          </a:bodyPr>
          <a:lstStyle/>
          <a:p>
            <a:r>
              <a:rPr lang="en-US" dirty="0" smtClean="0">
                <a:solidFill>
                  <a:schemeClr val="tx1">
                    <a:lumMod val="75000"/>
                    <a:lumOff val="25000"/>
                  </a:schemeClr>
                </a:solidFill>
              </a:rPr>
              <a:t>Standard DP</a:t>
            </a:r>
          </a:p>
          <a:p>
            <a:r>
              <a:rPr lang="en-US" dirty="0" smtClean="0">
                <a:solidFill>
                  <a:schemeClr val="tx1">
                    <a:lumMod val="75000"/>
                    <a:lumOff val="25000"/>
                  </a:schemeClr>
                </a:solidFill>
              </a:rPr>
              <a:t>Server Share DP</a:t>
            </a:r>
          </a:p>
          <a:p>
            <a:r>
              <a:rPr lang="en-US" dirty="0" smtClean="0">
                <a:solidFill>
                  <a:schemeClr val="tx1">
                    <a:lumMod val="75000"/>
                    <a:lumOff val="25000"/>
                  </a:schemeClr>
                </a:solidFill>
              </a:rPr>
              <a:t>PXE Service Point (PSP)</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5436096" y="3395475"/>
            <a:ext cx="3240360" cy="1833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lumMod val="75000"/>
                    <a:lumOff val="25000"/>
                  </a:schemeClr>
                </a:solidFill>
              </a:rPr>
              <a:t>Branch DP</a:t>
            </a:r>
          </a:p>
          <a:p>
            <a:pPr marL="0" indent="0">
              <a:buNone/>
            </a:pPr>
            <a:endParaRPr lang="en-US" dirty="0" smtClean="0"/>
          </a:p>
        </p:txBody>
      </p:sp>
      <p:sp>
        <p:nvSpPr>
          <p:cNvPr id="7" name="Text Placeholder 2"/>
          <p:cNvSpPr txBox="1">
            <a:spLocks/>
          </p:cNvSpPr>
          <p:nvPr/>
        </p:nvSpPr>
        <p:spPr>
          <a:xfrm>
            <a:off x="689188" y="5711533"/>
            <a:ext cx="3600400"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2003 SP2</a:t>
            </a:r>
          </a:p>
        </p:txBody>
      </p:sp>
      <p:sp>
        <p:nvSpPr>
          <p:cNvPr id="11" name="Rounded Rectangle 10"/>
          <p:cNvSpPr/>
          <p:nvPr/>
        </p:nvSpPr>
        <p:spPr bwMode="auto">
          <a:xfrm>
            <a:off x="487220" y="3140968"/>
            <a:ext cx="8189236" cy="1728192"/>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Distribution Point</a:t>
            </a:r>
          </a:p>
          <a:p>
            <a:pPr algn="ctr" defTabSz="914099"/>
            <a:endParaRPr lang="en-US" sz="2800" dirty="0" smtClean="0">
              <a:solidFill>
                <a:srgbClr val="FFFFFF"/>
              </a:solidFill>
              <a:latin typeface="Calibri" pitchFamily="34" charset="0"/>
            </a:endParaRPr>
          </a:p>
        </p:txBody>
      </p:sp>
      <p:sp>
        <p:nvSpPr>
          <p:cNvPr id="12" name="Text Placeholder 2"/>
          <p:cNvSpPr txBox="1">
            <a:spLocks/>
          </p:cNvSpPr>
          <p:nvPr/>
        </p:nvSpPr>
        <p:spPr>
          <a:xfrm>
            <a:off x="5888242" y="5711533"/>
            <a:ext cx="2336068"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Vista SP2</a:t>
            </a:r>
          </a:p>
        </p:txBody>
      </p:sp>
      <p:sp>
        <p:nvSpPr>
          <p:cNvPr id="13" name="Text Placeholder 2"/>
          <p:cNvSpPr txBox="1">
            <a:spLocks/>
          </p:cNvSpPr>
          <p:nvPr/>
        </p:nvSpPr>
        <p:spPr>
          <a:xfrm>
            <a:off x="518864" y="1988840"/>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600" dirty="0" smtClean="0"/>
              <a:t>2012</a:t>
            </a:r>
          </a:p>
        </p:txBody>
      </p:sp>
    </p:spTree>
    <p:extLst>
      <p:ext uri="{BB962C8B-B14F-4D97-AF65-F5344CB8AC3E}">
        <p14:creationId xmlns:p14="http://schemas.microsoft.com/office/powerpoint/2010/main" val="17207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5553862" y="5711533"/>
            <a:ext cx="3056148"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Windows 7</a:t>
            </a:r>
          </a:p>
        </p:txBody>
      </p:sp>
      <p:sp>
        <p:nvSpPr>
          <p:cNvPr id="10" name="Rounded Rectangle 9"/>
          <p:cNvSpPr/>
          <p:nvPr/>
        </p:nvSpPr>
        <p:spPr bwMode="auto">
          <a:xfrm>
            <a:off x="5271392" y="3306521"/>
            <a:ext cx="3621088" cy="2354727"/>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endParaRPr lang="en-US" sz="5400" dirty="0" smtClean="0">
              <a:solidFill>
                <a:srgbClr val="000000"/>
              </a:solidFill>
              <a:latin typeface="Calibri" pitchFamily="34" charset="0"/>
            </a:endParaRPr>
          </a:p>
          <a:p>
            <a:pPr algn="ctr" defTabSz="914099" fontAlgn="base">
              <a:spcBef>
                <a:spcPct val="0"/>
              </a:spcBef>
              <a:spcAft>
                <a:spcPct val="0"/>
              </a:spcAft>
            </a:pPr>
            <a:endParaRPr lang="en-US" sz="5400" dirty="0">
              <a:solidFill>
                <a:srgbClr val="000000"/>
              </a:solidFill>
              <a:latin typeface="Calibri" pitchFamily="34" charset="0"/>
            </a:endParaRPr>
          </a:p>
          <a:p>
            <a:pPr algn="ctr" defTabSz="914099" fontAlgn="base">
              <a:spcBef>
                <a:spcPct val="0"/>
              </a:spcBef>
              <a:spcAft>
                <a:spcPct val="0"/>
              </a:spcAft>
            </a:pPr>
            <a:r>
              <a:rPr lang="en-US" sz="5400" dirty="0" smtClean="0">
                <a:solidFill>
                  <a:srgbClr val="000000"/>
                </a:solidFill>
                <a:latin typeface="Calibri" pitchFamily="34" charset="0"/>
              </a:rPr>
              <a:t>Client</a:t>
            </a:r>
          </a:p>
        </p:txBody>
      </p:sp>
      <p:sp>
        <p:nvSpPr>
          <p:cNvPr id="9" name="Rounded Rectangle 8"/>
          <p:cNvSpPr/>
          <p:nvPr/>
        </p:nvSpPr>
        <p:spPr bwMode="auto">
          <a:xfrm>
            <a:off x="190752" y="3284984"/>
            <a:ext cx="4597272" cy="237626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5400" dirty="0" smtClean="0">
              <a:solidFill>
                <a:srgbClr val="FFFFFF"/>
              </a:solidFill>
              <a:latin typeface="Calibri" pitchFamily="34" charset="0"/>
            </a:endParaRPr>
          </a:p>
          <a:p>
            <a:pPr algn="ctr" defTabSz="914099"/>
            <a:endParaRPr lang="en-US" sz="5400" dirty="0">
              <a:solidFill>
                <a:srgbClr val="FFFFFF"/>
              </a:solidFill>
              <a:latin typeface="Calibri" pitchFamily="34" charset="0"/>
            </a:endParaRPr>
          </a:p>
          <a:p>
            <a:pPr algn="ctr" defTabSz="914099"/>
            <a:r>
              <a:rPr lang="en-US" sz="5400" dirty="0" smtClean="0">
                <a:solidFill>
                  <a:srgbClr val="FFFFFF"/>
                </a:solidFill>
                <a:latin typeface="Calibri" pitchFamily="34" charset="0"/>
              </a:rPr>
              <a:t>Server</a:t>
            </a:r>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3" name="Text Placeholder 2"/>
          <p:cNvSpPr>
            <a:spLocks noGrp="1"/>
          </p:cNvSpPr>
          <p:nvPr>
            <p:ph idx="1"/>
          </p:nvPr>
        </p:nvSpPr>
        <p:spPr>
          <a:xfrm>
            <a:off x="457200" y="3356992"/>
            <a:ext cx="4269160" cy="2448272"/>
          </a:xfrm>
        </p:spPr>
        <p:txBody>
          <a:bodyPr>
            <a:normAutofit/>
          </a:bodyPr>
          <a:lstStyle/>
          <a:p>
            <a:r>
              <a:rPr lang="en-US" dirty="0" smtClean="0">
                <a:solidFill>
                  <a:schemeClr val="tx1">
                    <a:lumMod val="75000"/>
                    <a:lumOff val="25000"/>
                  </a:schemeClr>
                </a:solidFill>
              </a:rPr>
              <a:t>Standard DP</a:t>
            </a:r>
          </a:p>
          <a:p>
            <a:r>
              <a:rPr lang="en-US" dirty="0" smtClean="0">
                <a:solidFill>
                  <a:schemeClr val="tx1">
                    <a:lumMod val="75000"/>
                    <a:lumOff val="25000"/>
                  </a:schemeClr>
                </a:solidFill>
              </a:rPr>
              <a:t>Server Share DP</a:t>
            </a:r>
          </a:p>
          <a:p>
            <a:r>
              <a:rPr lang="en-US" dirty="0" smtClean="0">
                <a:solidFill>
                  <a:schemeClr val="tx1">
                    <a:lumMod val="75000"/>
                    <a:lumOff val="25000"/>
                  </a:schemeClr>
                </a:solidFill>
              </a:rPr>
              <a:t>PXE Service Point (PSP)</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5436096" y="3395475"/>
            <a:ext cx="3240360" cy="1833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lumMod val="75000"/>
                    <a:lumOff val="25000"/>
                  </a:schemeClr>
                </a:solidFill>
              </a:rPr>
              <a:t>Branch DP</a:t>
            </a:r>
          </a:p>
          <a:p>
            <a:pPr marL="0" indent="0">
              <a:buNone/>
            </a:pPr>
            <a:endParaRPr lang="en-US" dirty="0" smtClean="0"/>
          </a:p>
        </p:txBody>
      </p:sp>
      <p:sp>
        <p:nvSpPr>
          <p:cNvPr id="7" name="Text Placeholder 2"/>
          <p:cNvSpPr txBox="1">
            <a:spLocks/>
          </p:cNvSpPr>
          <p:nvPr/>
        </p:nvSpPr>
        <p:spPr>
          <a:xfrm>
            <a:off x="689188" y="5711533"/>
            <a:ext cx="3600400"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2003 SP2</a:t>
            </a:r>
          </a:p>
        </p:txBody>
      </p:sp>
      <p:sp>
        <p:nvSpPr>
          <p:cNvPr id="11" name="Rounded Rectangle 10"/>
          <p:cNvSpPr/>
          <p:nvPr/>
        </p:nvSpPr>
        <p:spPr bwMode="auto">
          <a:xfrm>
            <a:off x="487220" y="3140968"/>
            <a:ext cx="8189236" cy="1728192"/>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Distribution Point</a:t>
            </a:r>
          </a:p>
          <a:p>
            <a:pPr algn="ctr" defTabSz="914099"/>
            <a:endParaRPr lang="en-US" sz="2800" dirty="0" smtClean="0">
              <a:solidFill>
                <a:srgbClr val="FFFFFF"/>
              </a:solidFill>
              <a:latin typeface="Calibri" pitchFamily="34" charset="0"/>
            </a:endParaRPr>
          </a:p>
        </p:txBody>
      </p:sp>
      <p:sp>
        <p:nvSpPr>
          <p:cNvPr id="13" name="Text Placeholder 2"/>
          <p:cNvSpPr txBox="1">
            <a:spLocks/>
          </p:cNvSpPr>
          <p:nvPr/>
        </p:nvSpPr>
        <p:spPr>
          <a:xfrm>
            <a:off x="518864" y="1988840"/>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600" dirty="0" smtClean="0"/>
              <a:t>2012</a:t>
            </a:r>
          </a:p>
        </p:txBody>
      </p:sp>
      <p:sp>
        <p:nvSpPr>
          <p:cNvPr id="15" name="Rounded Rectangle 14"/>
          <p:cNvSpPr/>
          <p:nvPr/>
        </p:nvSpPr>
        <p:spPr bwMode="auto">
          <a:xfrm>
            <a:off x="1591650" y="4149080"/>
            <a:ext cx="6392748" cy="576064"/>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400" dirty="0" smtClean="0">
                <a:solidFill>
                  <a:srgbClr val="FFFFFF"/>
                </a:solidFill>
                <a:latin typeface="Calibri" pitchFamily="34" charset="0"/>
              </a:rPr>
              <a:t>PXE</a:t>
            </a:r>
            <a:r>
              <a:rPr lang="en-US" sz="3200" dirty="0" smtClean="0">
                <a:solidFill>
                  <a:srgbClr val="FFFFFF"/>
                </a:solidFill>
                <a:latin typeface="Calibri" pitchFamily="34" charset="0"/>
              </a:rPr>
              <a:t> Feature</a:t>
            </a:r>
          </a:p>
        </p:txBody>
      </p:sp>
    </p:spTree>
    <p:extLst>
      <p:ext uri="{BB962C8B-B14F-4D97-AF65-F5344CB8AC3E}">
        <p14:creationId xmlns:p14="http://schemas.microsoft.com/office/powerpoint/2010/main" val="692349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5553862" y="5711533"/>
            <a:ext cx="3056148"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Windows 7</a:t>
            </a:r>
          </a:p>
        </p:txBody>
      </p:sp>
      <p:sp>
        <p:nvSpPr>
          <p:cNvPr id="10" name="Rounded Rectangle 9"/>
          <p:cNvSpPr/>
          <p:nvPr/>
        </p:nvSpPr>
        <p:spPr bwMode="auto">
          <a:xfrm>
            <a:off x="5271392" y="3306521"/>
            <a:ext cx="3621088" cy="2354727"/>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endParaRPr lang="en-US" sz="5400" dirty="0" smtClean="0">
              <a:solidFill>
                <a:srgbClr val="000000"/>
              </a:solidFill>
              <a:latin typeface="Calibri" pitchFamily="34" charset="0"/>
            </a:endParaRPr>
          </a:p>
          <a:p>
            <a:pPr algn="ctr" defTabSz="914099" fontAlgn="base">
              <a:spcBef>
                <a:spcPct val="0"/>
              </a:spcBef>
              <a:spcAft>
                <a:spcPct val="0"/>
              </a:spcAft>
            </a:pPr>
            <a:endParaRPr lang="en-US" sz="5400" dirty="0">
              <a:solidFill>
                <a:srgbClr val="000000"/>
              </a:solidFill>
              <a:latin typeface="Calibri" pitchFamily="34" charset="0"/>
            </a:endParaRPr>
          </a:p>
          <a:p>
            <a:pPr algn="ctr" defTabSz="914099" fontAlgn="base">
              <a:spcBef>
                <a:spcPct val="0"/>
              </a:spcBef>
              <a:spcAft>
                <a:spcPct val="0"/>
              </a:spcAft>
            </a:pPr>
            <a:r>
              <a:rPr lang="en-US" sz="5400" dirty="0" smtClean="0">
                <a:solidFill>
                  <a:srgbClr val="000000"/>
                </a:solidFill>
                <a:latin typeface="Calibri" pitchFamily="34" charset="0"/>
              </a:rPr>
              <a:t>Client</a:t>
            </a:r>
          </a:p>
        </p:txBody>
      </p:sp>
      <p:sp>
        <p:nvSpPr>
          <p:cNvPr id="9" name="Rounded Rectangle 8"/>
          <p:cNvSpPr/>
          <p:nvPr/>
        </p:nvSpPr>
        <p:spPr bwMode="auto">
          <a:xfrm>
            <a:off x="190752" y="3284984"/>
            <a:ext cx="4597272" cy="237626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5400" dirty="0" smtClean="0">
              <a:solidFill>
                <a:srgbClr val="FFFFFF"/>
              </a:solidFill>
              <a:latin typeface="Calibri" pitchFamily="34" charset="0"/>
            </a:endParaRPr>
          </a:p>
          <a:p>
            <a:pPr algn="ctr" defTabSz="914099"/>
            <a:endParaRPr lang="en-US" sz="5400" dirty="0">
              <a:solidFill>
                <a:srgbClr val="FFFFFF"/>
              </a:solidFill>
              <a:latin typeface="Calibri" pitchFamily="34" charset="0"/>
            </a:endParaRPr>
          </a:p>
          <a:p>
            <a:pPr algn="ctr" defTabSz="914099"/>
            <a:r>
              <a:rPr lang="en-US" sz="5400" dirty="0" smtClean="0">
                <a:solidFill>
                  <a:srgbClr val="FFFFFF"/>
                </a:solidFill>
                <a:latin typeface="Calibri" pitchFamily="34" charset="0"/>
              </a:rPr>
              <a:t>Server</a:t>
            </a:r>
          </a:p>
        </p:txBody>
      </p: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Distribution Points</a:t>
            </a:r>
            <a:endParaRPr lang="en-US" dirty="0">
              <a:solidFill>
                <a:schemeClr val="accent2"/>
              </a:solidFill>
            </a:endParaRPr>
          </a:p>
        </p:txBody>
      </p:sp>
      <p:sp>
        <p:nvSpPr>
          <p:cNvPr id="3" name="Text Placeholder 2"/>
          <p:cNvSpPr>
            <a:spLocks noGrp="1"/>
          </p:cNvSpPr>
          <p:nvPr>
            <p:ph idx="1"/>
          </p:nvPr>
        </p:nvSpPr>
        <p:spPr>
          <a:xfrm>
            <a:off x="457200" y="3356992"/>
            <a:ext cx="4269160" cy="2448272"/>
          </a:xfrm>
        </p:spPr>
        <p:txBody>
          <a:bodyPr>
            <a:normAutofit/>
          </a:bodyPr>
          <a:lstStyle/>
          <a:p>
            <a:r>
              <a:rPr lang="en-US" dirty="0" smtClean="0">
                <a:solidFill>
                  <a:schemeClr val="tx1">
                    <a:lumMod val="75000"/>
                    <a:lumOff val="25000"/>
                  </a:schemeClr>
                </a:solidFill>
              </a:rPr>
              <a:t>Standard DP</a:t>
            </a:r>
          </a:p>
          <a:p>
            <a:r>
              <a:rPr lang="en-US" dirty="0" smtClean="0">
                <a:solidFill>
                  <a:schemeClr val="tx1">
                    <a:lumMod val="75000"/>
                    <a:lumOff val="25000"/>
                  </a:schemeClr>
                </a:solidFill>
              </a:rPr>
              <a:t>Server Share DP</a:t>
            </a:r>
          </a:p>
          <a:p>
            <a:r>
              <a:rPr lang="en-US" dirty="0" smtClean="0">
                <a:solidFill>
                  <a:schemeClr val="tx1">
                    <a:lumMod val="75000"/>
                    <a:lumOff val="25000"/>
                  </a:schemeClr>
                </a:solidFill>
              </a:rPr>
              <a:t>PXE Service Point (PSP)</a:t>
            </a:r>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
        <p:nvSpPr>
          <p:cNvPr id="6" name="Text Placeholder 2"/>
          <p:cNvSpPr txBox="1">
            <a:spLocks/>
          </p:cNvSpPr>
          <p:nvPr/>
        </p:nvSpPr>
        <p:spPr>
          <a:xfrm>
            <a:off x="5436096" y="3395475"/>
            <a:ext cx="3240360" cy="18337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lumMod val="75000"/>
                    <a:lumOff val="25000"/>
                  </a:schemeClr>
                </a:solidFill>
              </a:rPr>
              <a:t>Branch DP</a:t>
            </a:r>
          </a:p>
          <a:p>
            <a:pPr marL="0" indent="0">
              <a:buNone/>
            </a:pPr>
            <a:endParaRPr lang="en-US" dirty="0" smtClean="0"/>
          </a:p>
        </p:txBody>
      </p:sp>
      <p:sp>
        <p:nvSpPr>
          <p:cNvPr id="7" name="Text Placeholder 2"/>
          <p:cNvSpPr txBox="1">
            <a:spLocks/>
          </p:cNvSpPr>
          <p:nvPr/>
        </p:nvSpPr>
        <p:spPr>
          <a:xfrm>
            <a:off x="689188" y="5711533"/>
            <a:ext cx="3600400" cy="6697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4000" dirty="0" smtClean="0"/>
              <a:t>2003 SP2</a:t>
            </a:r>
          </a:p>
        </p:txBody>
      </p:sp>
      <p:sp>
        <p:nvSpPr>
          <p:cNvPr id="11" name="Rounded Rectangle 10"/>
          <p:cNvSpPr/>
          <p:nvPr/>
        </p:nvSpPr>
        <p:spPr bwMode="auto">
          <a:xfrm>
            <a:off x="487220" y="3140968"/>
            <a:ext cx="8189236" cy="1728192"/>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Distribution Point</a:t>
            </a:r>
          </a:p>
          <a:p>
            <a:pPr algn="ctr" defTabSz="914099"/>
            <a:endParaRPr lang="en-US" sz="2800" dirty="0" smtClean="0">
              <a:solidFill>
                <a:srgbClr val="FFFFFF"/>
              </a:solidFill>
              <a:latin typeface="Calibri" pitchFamily="34" charset="0"/>
            </a:endParaRPr>
          </a:p>
        </p:txBody>
      </p:sp>
      <p:sp>
        <p:nvSpPr>
          <p:cNvPr id="13" name="Text Placeholder 2"/>
          <p:cNvSpPr txBox="1">
            <a:spLocks/>
          </p:cNvSpPr>
          <p:nvPr/>
        </p:nvSpPr>
        <p:spPr>
          <a:xfrm>
            <a:off x="518864" y="1988840"/>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Segoe UI" pitchFamily="34" charset="0"/>
              <a:buNone/>
            </a:pPr>
            <a:r>
              <a:rPr lang="en-US" sz="6600" dirty="0" smtClean="0"/>
              <a:t>2012</a:t>
            </a:r>
          </a:p>
        </p:txBody>
      </p:sp>
      <p:sp>
        <p:nvSpPr>
          <p:cNvPr id="15" name="Rounded Rectangle 14"/>
          <p:cNvSpPr/>
          <p:nvPr/>
        </p:nvSpPr>
        <p:spPr bwMode="auto">
          <a:xfrm>
            <a:off x="885432" y="4221088"/>
            <a:ext cx="3168352" cy="666928"/>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400" dirty="0" smtClean="0">
                <a:solidFill>
                  <a:srgbClr val="FFFFFF"/>
                </a:solidFill>
                <a:latin typeface="Calibri" pitchFamily="34" charset="0"/>
              </a:rPr>
              <a:t>PXE</a:t>
            </a:r>
            <a:r>
              <a:rPr lang="en-US" sz="3200" dirty="0" smtClean="0">
                <a:solidFill>
                  <a:srgbClr val="FFFFFF"/>
                </a:solidFill>
                <a:latin typeface="Calibri" pitchFamily="34" charset="0"/>
              </a:rPr>
              <a:t> Feature</a:t>
            </a:r>
          </a:p>
        </p:txBody>
      </p:sp>
      <p:sp>
        <p:nvSpPr>
          <p:cNvPr id="16" name="Rounded Rectangle 15"/>
          <p:cNvSpPr/>
          <p:nvPr/>
        </p:nvSpPr>
        <p:spPr bwMode="auto">
          <a:xfrm>
            <a:off x="899592" y="4933223"/>
            <a:ext cx="3168352" cy="691642"/>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chemeClr val="bg1"/>
                </a:solidFill>
                <a:latin typeface="Calibri" pitchFamily="34" charset="0"/>
              </a:rPr>
              <a:t>WDS</a:t>
            </a:r>
          </a:p>
        </p:txBody>
      </p:sp>
    </p:spTree>
    <p:extLst>
      <p:ext uri="{BB962C8B-B14F-4D97-AF65-F5344CB8AC3E}">
        <p14:creationId xmlns:p14="http://schemas.microsoft.com/office/powerpoint/2010/main" val="363753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smtClean="0">
                <a:solidFill>
                  <a:schemeClr val="accent2"/>
                </a:solidFill>
              </a:rPr>
              <a:t>Remote Sites</a:t>
            </a:r>
            <a:endParaRPr lang="en-US" dirty="0">
              <a:solidFill>
                <a:schemeClr val="accent2"/>
              </a:solidFill>
            </a:endParaRPr>
          </a:p>
        </p:txBody>
      </p:sp>
      <p:sp>
        <p:nvSpPr>
          <p:cNvPr id="3" name="Text Placeholder 2"/>
          <p:cNvSpPr>
            <a:spLocks noGrp="1"/>
          </p:cNvSpPr>
          <p:nvPr>
            <p:ph idx="1"/>
          </p:nvPr>
        </p:nvSpPr>
        <p:spPr>
          <a:xfrm>
            <a:off x="395536" y="1916832"/>
            <a:ext cx="7344816" cy="4248472"/>
          </a:xfrm>
        </p:spPr>
        <p:txBody>
          <a:bodyPr>
            <a:noAutofit/>
          </a:bodyPr>
          <a:lstStyle/>
          <a:p>
            <a:pPr marL="0" indent="0">
              <a:buNone/>
            </a:pPr>
            <a:r>
              <a:rPr lang="en-US" sz="9600" dirty="0" smtClean="0"/>
              <a:t>DPs good. Why use </a:t>
            </a:r>
            <a:r>
              <a:rPr lang="en-US" sz="9600" dirty="0" err="1" smtClean="0"/>
              <a:t>Secondaries</a:t>
            </a:r>
            <a:r>
              <a:rPr lang="en-US" sz="9600" dirty="0" smtClean="0"/>
              <a:t>?</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extLst>
      <p:ext uri="{BB962C8B-B14F-4D97-AF65-F5344CB8AC3E}">
        <p14:creationId xmlns:p14="http://schemas.microsoft.com/office/powerpoint/2010/main" val="169140064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60648"/>
            <a:ext cx="6192688" cy="1944216"/>
          </a:xfrm>
        </p:spPr>
        <p:txBody>
          <a:bodyPr/>
          <a:lstStyle/>
          <a:p>
            <a:r>
              <a:rPr lang="en-AU" dirty="0" smtClean="0"/>
              <a:t>2007 Secondary </a:t>
            </a:r>
            <a:r>
              <a:rPr lang="en-AU" dirty="0"/>
              <a:t>Site Features</a:t>
            </a:r>
            <a:br>
              <a:rPr lang="en-AU" dirty="0"/>
            </a:br>
            <a:r>
              <a:rPr lang="en-AU" sz="1800" dirty="0" smtClean="0"/>
              <a:t/>
            </a:r>
            <a:br>
              <a:rPr lang="en-AU" sz="1800" dirty="0" smtClean="0"/>
            </a:br>
            <a:r>
              <a:rPr lang="en-AU" dirty="0" smtClean="0"/>
              <a:t>Benefits Split</a:t>
            </a:r>
            <a:endParaRPr lang="en-US" dirty="0"/>
          </a:p>
        </p:txBody>
      </p:sp>
      <p:graphicFrame>
        <p:nvGraphicFramePr>
          <p:cNvPr id="3" name="Chart 2"/>
          <p:cNvGraphicFramePr/>
          <p:nvPr>
            <p:extLst>
              <p:ext uri="{D42A27DB-BD31-4B8C-83A1-F6EECF244321}">
                <p14:modId xmlns:p14="http://schemas.microsoft.com/office/powerpoint/2010/main" val="82032626"/>
              </p:ext>
            </p:extLst>
          </p:nvPr>
        </p:nvGraphicFramePr>
        <p:xfrm>
          <a:off x="323528" y="1268760"/>
          <a:ext cx="8424936" cy="6624736"/>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Why Secondary Sites?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539552" y="2060848"/>
            <a:ext cx="8064896" cy="3960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400" dirty="0"/>
              <a:t>Local MP </a:t>
            </a:r>
            <a:r>
              <a:rPr lang="en-US" sz="4400" dirty="0" smtClean="0"/>
              <a:t>(+ DB)</a:t>
            </a:r>
          </a:p>
          <a:p>
            <a:r>
              <a:rPr lang="en-US" sz="4400" dirty="0" smtClean="0"/>
              <a:t>Manage upstream bandwidth</a:t>
            </a:r>
          </a:p>
          <a:p>
            <a:r>
              <a:rPr lang="en-US" sz="4400" dirty="0" smtClean="0"/>
              <a:t>Local client push</a:t>
            </a:r>
          </a:p>
          <a:p>
            <a:r>
              <a:rPr lang="en-US" sz="4400" dirty="0" smtClean="0"/>
              <a:t>Multi-hop networks</a:t>
            </a:r>
            <a:br>
              <a:rPr lang="en-US" sz="4400" dirty="0" smtClean="0"/>
            </a:br>
            <a:r>
              <a:rPr lang="en-US" sz="4400" dirty="0" smtClean="0"/>
              <a:t>(content routing)</a:t>
            </a:r>
          </a:p>
        </p:txBody>
      </p:sp>
    </p:spTree>
    <p:extLst>
      <p:ext uri="{BB962C8B-B14F-4D97-AF65-F5344CB8AC3E}">
        <p14:creationId xmlns:p14="http://schemas.microsoft.com/office/powerpoint/2010/main" val="233462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H="1" flipV="1">
            <a:off x="4281757" y="5251872"/>
            <a:ext cx="1152128" cy="372780"/>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538902" y="2948996"/>
            <a:ext cx="1290200" cy="1432699"/>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1817" y="2708685"/>
            <a:ext cx="2440143" cy="704007"/>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409785" y="5614504"/>
            <a:ext cx="878067" cy="176035"/>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156176" y="2836628"/>
            <a:ext cx="1512169" cy="777508"/>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Secondary Site and Content Routing</a:t>
            </a:r>
            <a:endParaRPr lang="en-US" dirty="0">
              <a:solidFill>
                <a:schemeClr val="accent2"/>
              </a:solidFill>
            </a:endParaRPr>
          </a:p>
        </p:txBody>
      </p:sp>
      <p:sp>
        <p:nvSpPr>
          <p:cNvPr id="5" name="Footer Placeholder 4"/>
          <p:cNvSpPr>
            <a:spLocks noGrp="1"/>
          </p:cNvSpPr>
          <p:nvPr>
            <p:ph type="ftr" sz="quarter" idx="11"/>
          </p:nvPr>
        </p:nvSpPr>
        <p:spPr>
          <a:xfrm>
            <a:off x="3161876" y="6381328"/>
            <a:ext cx="2895600" cy="365125"/>
          </a:xfrm>
        </p:spPr>
        <p:txBody>
          <a:bodyPr/>
          <a:lstStyle/>
          <a:p>
            <a:r>
              <a:rPr lang="en-AU" smtClean="0"/>
              <a:t>(c) 2011 Microsoft. All rights reserved.</a:t>
            </a:r>
            <a:endParaRPr lang="en-AU" dirty="0"/>
          </a:p>
        </p:txBody>
      </p:sp>
      <p:sp>
        <p:nvSpPr>
          <p:cNvPr id="3" name="Oval 2"/>
          <p:cNvSpPr/>
          <p:nvPr/>
        </p:nvSpPr>
        <p:spPr>
          <a:xfrm>
            <a:off x="4141536" y="1772816"/>
            <a:ext cx="2843361" cy="1727721"/>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2902029" y="3808736"/>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1748" y="4636828"/>
            <a:ext cx="1468484" cy="1581124"/>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611560" y="3056223"/>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7235115" y="3556708"/>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193"/>
          <p:cNvGrpSpPr/>
          <p:nvPr/>
        </p:nvGrpSpPr>
        <p:grpSpPr>
          <a:xfrm>
            <a:off x="3058531" y="4421538"/>
            <a:ext cx="1083005" cy="1016724"/>
            <a:chOff x="794818" y="4095421"/>
            <a:chExt cx="1443632" cy="1016724"/>
          </a:xfrm>
        </p:grpSpPr>
        <p:pic>
          <p:nvPicPr>
            <p:cNvPr id="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610526" y="4095421"/>
              <a:ext cx="381298" cy="533400"/>
            </a:xfrm>
            <a:prstGeom prst="rect">
              <a:avLst/>
            </a:prstGeom>
            <a:noFill/>
          </p:spPr>
        </p:pic>
        <p:sp>
          <p:nvSpPr>
            <p:cNvPr id="9" name="Intranet"/>
            <p:cNvSpPr/>
            <p:nvPr/>
          </p:nvSpPr>
          <p:spPr bwMode="auto">
            <a:xfrm>
              <a:off x="794818" y="4527370"/>
              <a:ext cx="1443632" cy="584775"/>
            </a:xfrm>
            <a:prstGeom prst="rect">
              <a:avLst/>
            </a:prstGeom>
          </p:spPr>
          <p:txBody>
            <a:bodyPr wrap="square">
              <a:spAutoFit/>
            </a:bodyPr>
            <a:lstStyle/>
            <a:p>
              <a:pPr algn="ctr" defTabSz="1096963" rtl="0">
                <a:defRPr/>
              </a:pPr>
              <a:r>
                <a:rPr lang="en-US" sz="1600" b="1" dirty="0"/>
                <a:t>Secondary </a:t>
              </a:r>
              <a:r>
                <a:rPr lang="en-US" sz="1600" b="1" dirty="0" smtClean="0"/>
                <a:t>Site X</a:t>
              </a:r>
              <a:endParaRPr lang="en-US" sz="1600" b="1" dirty="0"/>
            </a:p>
          </p:txBody>
        </p:sp>
      </p:grpSp>
      <p:cxnSp>
        <p:nvCxnSpPr>
          <p:cNvPr id="10" name="Straight Connector 9"/>
          <p:cNvCxnSpPr>
            <a:stCxn id="8" idx="0"/>
          </p:cNvCxnSpPr>
          <p:nvPr/>
        </p:nvCxnSpPr>
        <p:spPr>
          <a:xfrm flipV="1">
            <a:off x="3813494" y="2923406"/>
            <a:ext cx="1344672" cy="1498132"/>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grpSp>
        <p:nvGrpSpPr>
          <p:cNvPr id="11" name="Group 10"/>
          <p:cNvGrpSpPr/>
          <p:nvPr/>
        </p:nvGrpSpPr>
        <p:grpSpPr>
          <a:xfrm>
            <a:off x="5259309" y="4936984"/>
            <a:ext cx="1222445" cy="1204197"/>
            <a:chOff x="-2927" y="3721635"/>
            <a:chExt cx="1629502" cy="1204197"/>
          </a:xfrm>
        </p:grpSpPr>
        <p:grpSp>
          <p:nvGrpSpPr>
            <p:cNvPr id="12" name="Group 11"/>
            <p:cNvGrpSpPr/>
            <p:nvPr/>
          </p:nvGrpSpPr>
          <p:grpSpPr>
            <a:xfrm>
              <a:off x="439902" y="3721635"/>
              <a:ext cx="812588" cy="626843"/>
              <a:chOff x="439902" y="3721635"/>
              <a:chExt cx="812588" cy="626843"/>
            </a:xfrm>
          </p:grpSpPr>
          <p:pic>
            <p:nvPicPr>
              <p:cNvPr id="14"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pic>
            <p:nvPicPr>
              <p:cNvPr id="15"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3"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6" name="Straight Connector 15"/>
          <p:cNvCxnSpPr/>
          <p:nvPr/>
        </p:nvCxnSpPr>
        <p:spPr>
          <a:xfrm>
            <a:off x="3896355" y="4840982"/>
            <a:ext cx="1755765" cy="59728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18" name="Intranet"/>
          <p:cNvSpPr/>
          <p:nvPr/>
        </p:nvSpPr>
        <p:spPr bwMode="auto">
          <a:xfrm>
            <a:off x="5436832" y="2380741"/>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cxnSp>
        <p:nvCxnSpPr>
          <p:cNvPr id="42" name="Straight Connector 41"/>
          <p:cNvCxnSpPr/>
          <p:nvPr/>
        </p:nvCxnSpPr>
        <p:spPr>
          <a:xfrm>
            <a:off x="5403817" y="2764620"/>
            <a:ext cx="2231512" cy="114352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35" name="Group 34"/>
          <p:cNvGrpSpPr/>
          <p:nvPr/>
        </p:nvGrpSpPr>
        <p:grpSpPr>
          <a:xfrm>
            <a:off x="7382003" y="3622636"/>
            <a:ext cx="1222445" cy="1086200"/>
            <a:chOff x="-48098" y="3839632"/>
            <a:chExt cx="1629502" cy="1086200"/>
          </a:xfrm>
        </p:grpSpPr>
        <p:grpSp>
          <p:nvGrpSpPr>
            <p:cNvPr id="37" name="Group 36"/>
            <p:cNvGrpSpPr/>
            <p:nvPr/>
          </p:nvGrpSpPr>
          <p:grpSpPr>
            <a:xfrm>
              <a:off x="145836" y="3839632"/>
              <a:ext cx="812588" cy="620156"/>
              <a:chOff x="145836" y="3839632"/>
              <a:chExt cx="812588" cy="620156"/>
            </a:xfrm>
          </p:grpSpPr>
          <p:pic>
            <p:nvPicPr>
              <p:cNvPr id="4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6" y="3839632"/>
                <a:ext cx="812588" cy="620156"/>
              </a:xfrm>
              <a:prstGeom prst="rect">
                <a:avLst/>
              </a:prstGeom>
              <a:noFill/>
            </p:spPr>
          </p:pic>
          <p:pic>
            <p:nvPicPr>
              <p:cNvPr id="4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38" name="Intranet"/>
            <p:cNvSpPr/>
            <p:nvPr/>
          </p:nvSpPr>
          <p:spPr bwMode="auto">
            <a:xfrm>
              <a:off x="-48098"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62" name="Group 61"/>
          <p:cNvGrpSpPr/>
          <p:nvPr/>
        </p:nvGrpSpPr>
        <p:grpSpPr>
          <a:xfrm>
            <a:off x="827584" y="3420820"/>
            <a:ext cx="1222445" cy="1118735"/>
            <a:chOff x="-318579" y="3807097"/>
            <a:chExt cx="1629502" cy="1118735"/>
          </a:xfrm>
        </p:grpSpPr>
        <p:grpSp>
          <p:nvGrpSpPr>
            <p:cNvPr id="63" name="Group 62"/>
            <p:cNvGrpSpPr/>
            <p:nvPr/>
          </p:nvGrpSpPr>
          <p:grpSpPr>
            <a:xfrm>
              <a:off x="439902" y="3807097"/>
              <a:ext cx="812588" cy="620156"/>
              <a:chOff x="439902" y="3807097"/>
              <a:chExt cx="812588" cy="620156"/>
            </a:xfrm>
          </p:grpSpPr>
          <p:pic>
            <p:nvPicPr>
              <p:cNvPr id="6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4" name="Intranet"/>
            <p:cNvSpPr/>
            <p:nvPr/>
          </p:nvSpPr>
          <p:spPr bwMode="auto">
            <a:xfrm>
              <a:off x="-318579"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7" name="Straight Connector 66"/>
          <p:cNvCxnSpPr/>
          <p:nvPr/>
        </p:nvCxnSpPr>
        <p:spPr>
          <a:xfrm flipH="1">
            <a:off x="1835696" y="2719295"/>
            <a:ext cx="3312369" cy="97513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17"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5027077" y="2352311"/>
            <a:ext cx="464464" cy="619609"/>
          </a:xfrm>
          <a:prstGeom prst="rect">
            <a:avLst/>
          </a:prstGeom>
          <a:noFill/>
        </p:spPr>
      </p:pic>
      <p:cxnSp>
        <p:nvCxnSpPr>
          <p:cNvPr id="79" name="Straight Arrow Connector 78"/>
          <p:cNvCxnSpPr/>
          <p:nvPr/>
        </p:nvCxnSpPr>
        <p:spPr>
          <a:xfrm flipH="1">
            <a:off x="3956518" y="2980644"/>
            <a:ext cx="1335562" cy="165618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864100" y="2665319"/>
            <a:ext cx="1876252" cy="979705"/>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1912409" y="2550018"/>
            <a:ext cx="2912596" cy="786363"/>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997887" y="4677400"/>
            <a:ext cx="1654233" cy="569662"/>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026176" y="5198479"/>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5" name="Group 44"/>
          <p:cNvGrpSpPr/>
          <p:nvPr/>
        </p:nvGrpSpPr>
        <p:grpSpPr>
          <a:xfrm>
            <a:off x="7005430" y="4936984"/>
            <a:ext cx="1222445" cy="1204197"/>
            <a:chOff x="-2927" y="3721635"/>
            <a:chExt cx="1629502" cy="1204197"/>
          </a:xfrm>
        </p:grpSpPr>
        <p:grpSp>
          <p:nvGrpSpPr>
            <p:cNvPr id="46" name="Group 45"/>
            <p:cNvGrpSpPr/>
            <p:nvPr/>
          </p:nvGrpSpPr>
          <p:grpSpPr>
            <a:xfrm>
              <a:off x="439902" y="3721635"/>
              <a:ext cx="812588" cy="626843"/>
              <a:chOff x="439902" y="3721635"/>
              <a:chExt cx="812588" cy="626843"/>
            </a:xfrm>
          </p:grpSpPr>
          <p:pic>
            <p:nvPicPr>
              <p:cNvPr id="49"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pic>
            <p:nvPicPr>
              <p:cNvPr id="48"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grpSp>
        <p:sp>
          <p:nvSpPr>
            <p:cNvPr id="47"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52" name="Straight Connector 51"/>
          <p:cNvCxnSpPr/>
          <p:nvPr/>
        </p:nvCxnSpPr>
        <p:spPr>
          <a:xfrm>
            <a:off x="5403817" y="2948996"/>
            <a:ext cx="2123674" cy="201747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55" name="Straight Arrow Connector 54"/>
          <p:cNvCxnSpPr/>
          <p:nvPr/>
        </p:nvCxnSpPr>
        <p:spPr>
          <a:xfrm flipH="1">
            <a:off x="3203849" y="2836628"/>
            <a:ext cx="1800199" cy="1888516"/>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131840" y="4840982"/>
            <a:ext cx="2664296" cy="933561"/>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864100" y="5790539"/>
            <a:ext cx="1517903" cy="5825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8854499">
            <a:off x="3694672" y="3218343"/>
            <a:ext cx="747320" cy="369332"/>
          </a:xfrm>
          <a:prstGeom prst="rect">
            <a:avLst/>
          </a:prstGeom>
          <a:noFill/>
        </p:spPr>
        <p:txBody>
          <a:bodyPr wrap="none" rtlCol="0">
            <a:spAutoFit/>
          </a:bodyPr>
          <a:lstStyle/>
          <a:p>
            <a:r>
              <a:rPr lang="en-AU" dirty="0" smtClean="0"/>
              <a:t>Link A</a:t>
            </a:r>
            <a:endParaRPr lang="en-AU" dirty="0"/>
          </a:p>
        </p:txBody>
      </p:sp>
      <p:sp>
        <p:nvSpPr>
          <p:cNvPr id="53" name="TextBox 52"/>
          <p:cNvSpPr txBox="1"/>
          <p:nvPr/>
        </p:nvSpPr>
        <p:spPr>
          <a:xfrm rot="1113557">
            <a:off x="4391696" y="5471670"/>
            <a:ext cx="739305" cy="369332"/>
          </a:xfrm>
          <a:prstGeom prst="rect">
            <a:avLst/>
          </a:prstGeom>
          <a:noFill/>
        </p:spPr>
        <p:txBody>
          <a:bodyPr wrap="none" rtlCol="0">
            <a:spAutoFit/>
          </a:bodyPr>
          <a:lstStyle/>
          <a:p>
            <a:r>
              <a:rPr lang="en-AU" dirty="0" smtClean="0"/>
              <a:t>Link B</a:t>
            </a:r>
            <a:endParaRPr lang="en-AU" dirty="0"/>
          </a:p>
        </p:txBody>
      </p:sp>
    </p:spTree>
    <p:extLst>
      <p:ext uri="{BB962C8B-B14F-4D97-AF65-F5344CB8AC3E}">
        <p14:creationId xmlns:p14="http://schemas.microsoft.com/office/powerpoint/2010/main" val="2841411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26" presetClass="emph" presetSubtype="0" fill="hold" grpId="0" nodeType="with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par>
                                <p:cTn id="12" presetID="26" presetClass="emph" presetSubtype="0" fill="hold" nodeType="withEffect">
                                  <p:stCondLst>
                                    <p:cond delay="0"/>
                                  </p:stCondLst>
                                  <p:childTnLst>
                                    <p:animEffect transition="out" filter="fade">
                                      <p:cBhvr>
                                        <p:cTn id="13" dur="500" tmFilter="0, 0; .2, .5; .8, .5; 1, 0"/>
                                        <p:tgtEl>
                                          <p:spTgt spid="17"/>
                                        </p:tgtEl>
                                      </p:cBhvr>
                                    </p:animEffect>
                                    <p:animScale>
                                      <p:cBhvr>
                                        <p:cTn id="14" dur="250" autoRev="1" fill="hold"/>
                                        <p:tgtEl>
                                          <p:spTgt spid="17"/>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35"/>
                                        </p:tgtEl>
                                      </p:cBhvr>
                                    </p:animEffect>
                                    <p:animScale>
                                      <p:cBhvr>
                                        <p:cTn id="23" dur="250" autoRev="1" fill="hold"/>
                                        <p:tgtEl>
                                          <p:spTgt spid="35"/>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62"/>
                                        </p:tgtEl>
                                      </p:cBhvr>
                                    </p:animEffect>
                                    <p:animScale>
                                      <p:cBhvr>
                                        <p:cTn id="26" dur="250" autoRev="1" fill="hold"/>
                                        <p:tgtEl>
                                          <p:spTgt spid="62"/>
                                        </p:tgtEl>
                                      </p:cBhvr>
                                      <p:by x="105000" y="105000"/>
                                    </p:animScale>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26" presetClass="emph" presetSubtype="0" fill="hold" nodeType="with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26" presetClass="emph" presetSubtype="0" fill="hold" nodeType="with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up)">
                                      <p:cBhvr>
                                        <p:cTn id="60" dur="500"/>
                                        <p:tgtEl>
                                          <p:spTgt spid="80"/>
                                        </p:tgtEl>
                                      </p:cBhvr>
                                    </p:animEffect>
                                  </p:childTnLst>
                                </p:cTn>
                              </p:par>
                              <p:par>
                                <p:cTn id="61" presetID="22" presetClass="entr" presetSubtype="1" fill="hold"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up)">
                                      <p:cBhvr>
                                        <p:cTn id="63" dur="500"/>
                                        <p:tgtEl>
                                          <p:spTgt spid="8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97"/>
                                        </p:tgtEl>
                                        <p:attrNameLst>
                                          <p:attrName>style.visibility</p:attrName>
                                        </p:attrNameLst>
                                      </p:cBhvr>
                                      <p:to>
                                        <p:strVal val="visible"/>
                                      </p:to>
                                    </p:set>
                                    <p:animEffect transition="in" filter="wipe(up)">
                                      <p:cBhvr>
                                        <p:cTn id="73" dur="500"/>
                                        <p:tgtEl>
                                          <p:spTgt spid="9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childTnLst>
                                </p:cTn>
                              </p:par>
                              <p:par>
                                <p:cTn id="78" presetID="26" presetClass="emph" presetSubtype="0" fill="hold" grpId="1" nodeType="withEffect">
                                  <p:stCondLst>
                                    <p:cond delay="0"/>
                                  </p:stCondLst>
                                  <p:childTnLst>
                                    <p:animEffect transition="out" filter="fade">
                                      <p:cBhvr>
                                        <p:cTn id="79" dur="500" tmFilter="0, 0; .2, .5; .8, .5; 1, 0"/>
                                        <p:tgtEl>
                                          <p:spTgt spid="43"/>
                                        </p:tgtEl>
                                      </p:cBhvr>
                                    </p:animEffect>
                                    <p:animScale>
                                      <p:cBhvr>
                                        <p:cTn id="80" dur="250" autoRev="1" fill="hold"/>
                                        <p:tgtEl>
                                          <p:spTgt spid="43"/>
                                        </p:tgtEl>
                                      </p:cBhvr>
                                      <p:by x="105000" y="105000"/>
                                    </p:animScale>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26" presetClass="emph" presetSubtype="0" fill="hold" nodeType="withEffect">
                                  <p:stCondLst>
                                    <p:cond delay="0"/>
                                  </p:stCondLst>
                                  <p:childTnLst>
                                    <p:animEffect transition="out" filter="fade">
                                      <p:cBhvr>
                                        <p:cTn id="90" dur="500" tmFilter="0, 0; .2, .5; .8, .5; 1, 0"/>
                                        <p:tgtEl>
                                          <p:spTgt spid="45"/>
                                        </p:tgtEl>
                                      </p:cBhvr>
                                    </p:animEffect>
                                    <p:animScale>
                                      <p:cBhvr>
                                        <p:cTn id="91" dur="250" autoRev="1" fill="hold"/>
                                        <p:tgtEl>
                                          <p:spTgt spid="45"/>
                                        </p:tgtEl>
                                      </p:cBhvr>
                                      <p:by x="105000" y="105000"/>
                                    </p:animScale>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up)">
                                      <p:cBhvr>
                                        <p:cTn id="100" dur="500"/>
                                        <p:tgtEl>
                                          <p:spTgt spid="55"/>
                                        </p:tgtEl>
                                      </p:cBhvr>
                                    </p:animEffect>
                                  </p:childTnLst>
                                </p:cTn>
                              </p:par>
                            </p:childTnLst>
                          </p:cTn>
                        </p:par>
                        <p:par>
                          <p:cTn id="101" fill="hold">
                            <p:stCondLst>
                              <p:cond delay="500"/>
                            </p:stCondLst>
                            <p:childTnLst>
                              <p:par>
                                <p:cTn id="102" presetID="22" presetClass="entr" presetSubtype="1" fill="hold" nodeType="after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up)">
                                      <p:cBhvr>
                                        <p:cTn id="104" dur="500"/>
                                        <p:tgtEl>
                                          <p:spTgt spid="58"/>
                                        </p:tgtEl>
                                      </p:cBhvr>
                                    </p:animEffect>
                                  </p:childTnLst>
                                </p:cTn>
                              </p:par>
                            </p:childTnLst>
                          </p:cTn>
                        </p:par>
                        <p:par>
                          <p:cTn id="105" fill="hold">
                            <p:stCondLst>
                              <p:cond delay="1000"/>
                            </p:stCondLst>
                            <p:childTnLst>
                              <p:par>
                                <p:cTn id="106" presetID="22" presetClass="entr" presetSubtype="8" fill="hold" nodeType="after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wipe(left)">
                                      <p:cBhvr>
                                        <p:cTn id="10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43" grpId="0" animBg="1"/>
      <p:bldP spid="4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H="1" flipV="1">
            <a:off x="4281757" y="5251872"/>
            <a:ext cx="1152128" cy="372780"/>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538902" y="2948996"/>
            <a:ext cx="1290200" cy="1432699"/>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1817" y="2708685"/>
            <a:ext cx="2440143" cy="704007"/>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409785" y="5614504"/>
            <a:ext cx="878067" cy="176035"/>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156176" y="2836628"/>
            <a:ext cx="1512169" cy="777508"/>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a:solidFill>
                  <a:schemeClr val="accent2"/>
                </a:solidFill>
              </a:rPr>
              <a:t>Secondary Site and Content Routing</a:t>
            </a:r>
            <a:endParaRPr lang="en-US" dirty="0">
              <a:solidFill>
                <a:schemeClr val="accent2"/>
              </a:solidFill>
            </a:endParaRPr>
          </a:p>
        </p:txBody>
      </p:sp>
      <p:sp>
        <p:nvSpPr>
          <p:cNvPr id="5" name="Footer Placeholder 4"/>
          <p:cNvSpPr>
            <a:spLocks noGrp="1"/>
          </p:cNvSpPr>
          <p:nvPr>
            <p:ph type="ftr" sz="quarter" idx="11"/>
          </p:nvPr>
        </p:nvSpPr>
        <p:spPr>
          <a:xfrm>
            <a:off x="3161876" y="6381328"/>
            <a:ext cx="2895600" cy="365125"/>
          </a:xfrm>
        </p:spPr>
        <p:txBody>
          <a:bodyPr/>
          <a:lstStyle/>
          <a:p>
            <a:r>
              <a:rPr lang="en-AU" smtClean="0"/>
              <a:t>(c) 2011 Microsoft. All rights reserved.</a:t>
            </a:r>
            <a:endParaRPr lang="en-AU" dirty="0"/>
          </a:p>
        </p:txBody>
      </p:sp>
      <p:sp>
        <p:nvSpPr>
          <p:cNvPr id="3" name="Oval 2"/>
          <p:cNvSpPr/>
          <p:nvPr/>
        </p:nvSpPr>
        <p:spPr>
          <a:xfrm>
            <a:off x="4141536" y="1772816"/>
            <a:ext cx="2843361" cy="1727721"/>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2902029" y="3808736"/>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1748" y="4800204"/>
            <a:ext cx="1468484" cy="1509116"/>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611560" y="3056223"/>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7235115" y="3556708"/>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193"/>
          <p:cNvGrpSpPr/>
          <p:nvPr/>
        </p:nvGrpSpPr>
        <p:grpSpPr>
          <a:xfrm>
            <a:off x="3058531" y="4421538"/>
            <a:ext cx="1083005" cy="1016724"/>
            <a:chOff x="794818" y="4095421"/>
            <a:chExt cx="1443632" cy="1016724"/>
          </a:xfrm>
        </p:grpSpPr>
        <p:pic>
          <p:nvPicPr>
            <p:cNvPr id="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610526" y="4095421"/>
              <a:ext cx="381298" cy="533400"/>
            </a:xfrm>
            <a:prstGeom prst="rect">
              <a:avLst/>
            </a:prstGeom>
            <a:noFill/>
          </p:spPr>
        </p:pic>
        <p:sp>
          <p:nvSpPr>
            <p:cNvPr id="9" name="Intranet"/>
            <p:cNvSpPr/>
            <p:nvPr/>
          </p:nvSpPr>
          <p:spPr bwMode="auto">
            <a:xfrm>
              <a:off x="794818" y="4527370"/>
              <a:ext cx="1443632" cy="584775"/>
            </a:xfrm>
            <a:prstGeom prst="rect">
              <a:avLst/>
            </a:prstGeom>
          </p:spPr>
          <p:txBody>
            <a:bodyPr wrap="square">
              <a:spAutoFit/>
            </a:bodyPr>
            <a:lstStyle/>
            <a:p>
              <a:pPr algn="ctr" defTabSz="1096963" rtl="0">
                <a:defRPr/>
              </a:pPr>
              <a:r>
                <a:rPr lang="en-US" sz="1600" b="1" dirty="0"/>
                <a:t>Secondary </a:t>
              </a:r>
              <a:r>
                <a:rPr lang="en-US" sz="1600" b="1" dirty="0" smtClean="0"/>
                <a:t>Site X</a:t>
              </a:r>
              <a:endParaRPr lang="en-US" sz="1600" b="1" dirty="0"/>
            </a:p>
          </p:txBody>
        </p:sp>
      </p:grpSp>
      <p:cxnSp>
        <p:nvCxnSpPr>
          <p:cNvPr id="10" name="Straight Connector 9"/>
          <p:cNvCxnSpPr>
            <a:stCxn id="8" idx="0"/>
          </p:cNvCxnSpPr>
          <p:nvPr/>
        </p:nvCxnSpPr>
        <p:spPr>
          <a:xfrm flipV="1">
            <a:off x="3813494" y="2923406"/>
            <a:ext cx="1344672" cy="1498132"/>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grpSp>
        <p:nvGrpSpPr>
          <p:cNvPr id="11" name="Group 10"/>
          <p:cNvGrpSpPr/>
          <p:nvPr/>
        </p:nvGrpSpPr>
        <p:grpSpPr>
          <a:xfrm>
            <a:off x="5259309" y="4936984"/>
            <a:ext cx="1222445" cy="1204197"/>
            <a:chOff x="-2927" y="3721635"/>
            <a:chExt cx="1629502" cy="1204197"/>
          </a:xfrm>
        </p:grpSpPr>
        <p:grpSp>
          <p:nvGrpSpPr>
            <p:cNvPr id="12" name="Group 11"/>
            <p:cNvGrpSpPr/>
            <p:nvPr/>
          </p:nvGrpSpPr>
          <p:grpSpPr>
            <a:xfrm>
              <a:off x="439902" y="3721635"/>
              <a:ext cx="812588" cy="626843"/>
              <a:chOff x="439902" y="3721635"/>
              <a:chExt cx="812588" cy="626843"/>
            </a:xfrm>
          </p:grpSpPr>
          <p:pic>
            <p:nvPicPr>
              <p:cNvPr id="14"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pic>
            <p:nvPicPr>
              <p:cNvPr id="15"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3"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6" name="Straight Connector 15"/>
          <p:cNvCxnSpPr/>
          <p:nvPr/>
        </p:nvCxnSpPr>
        <p:spPr>
          <a:xfrm>
            <a:off x="3896355" y="4840982"/>
            <a:ext cx="1755765" cy="59728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18" name="Intranet"/>
          <p:cNvSpPr/>
          <p:nvPr/>
        </p:nvSpPr>
        <p:spPr bwMode="auto">
          <a:xfrm>
            <a:off x="5436832" y="2380741"/>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cxnSp>
        <p:nvCxnSpPr>
          <p:cNvPr id="42" name="Straight Connector 41"/>
          <p:cNvCxnSpPr/>
          <p:nvPr/>
        </p:nvCxnSpPr>
        <p:spPr>
          <a:xfrm>
            <a:off x="5403817" y="2764620"/>
            <a:ext cx="2231512" cy="114352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35" name="Group 34"/>
          <p:cNvGrpSpPr/>
          <p:nvPr/>
        </p:nvGrpSpPr>
        <p:grpSpPr>
          <a:xfrm>
            <a:off x="7382003" y="3622636"/>
            <a:ext cx="1222445" cy="1086200"/>
            <a:chOff x="-48098" y="3839632"/>
            <a:chExt cx="1629502" cy="1086200"/>
          </a:xfrm>
        </p:grpSpPr>
        <p:grpSp>
          <p:nvGrpSpPr>
            <p:cNvPr id="37" name="Group 36"/>
            <p:cNvGrpSpPr/>
            <p:nvPr/>
          </p:nvGrpSpPr>
          <p:grpSpPr>
            <a:xfrm>
              <a:off x="145836" y="3839632"/>
              <a:ext cx="812588" cy="620156"/>
              <a:chOff x="145836" y="3839632"/>
              <a:chExt cx="812588" cy="620156"/>
            </a:xfrm>
          </p:grpSpPr>
          <p:pic>
            <p:nvPicPr>
              <p:cNvPr id="4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6" y="3839632"/>
                <a:ext cx="812588" cy="620156"/>
              </a:xfrm>
              <a:prstGeom prst="rect">
                <a:avLst/>
              </a:prstGeom>
              <a:noFill/>
            </p:spPr>
          </p:pic>
          <p:pic>
            <p:nvPicPr>
              <p:cNvPr id="4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38" name="Intranet"/>
            <p:cNvSpPr/>
            <p:nvPr/>
          </p:nvSpPr>
          <p:spPr bwMode="auto">
            <a:xfrm>
              <a:off x="-48098"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62" name="Group 61"/>
          <p:cNvGrpSpPr/>
          <p:nvPr/>
        </p:nvGrpSpPr>
        <p:grpSpPr>
          <a:xfrm>
            <a:off x="827584" y="3420820"/>
            <a:ext cx="1222445" cy="1118735"/>
            <a:chOff x="-318579" y="3807097"/>
            <a:chExt cx="1629502" cy="1118735"/>
          </a:xfrm>
        </p:grpSpPr>
        <p:grpSp>
          <p:nvGrpSpPr>
            <p:cNvPr id="63" name="Group 62"/>
            <p:cNvGrpSpPr/>
            <p:nvPr/>
          </p:nvGrpSpPr>
          <p:grpSpPr>
            <a:xfrm>
              <a:off x="439902" y="3807097"/>
              <a:ext cx="812588" cy="620156"/>
              <a:chOff x="439902" y="3807097"/>
              <a:chExt cx="812588" cy="620156"/>
            </a:xfrm>
          </p:grpSpPr>
          <p:pic>
            <p:nvPicPr>
              <p:cNvPr id="6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4" name="Intranet"/>
            <p:cNvSpPr/>
            <p:nvPr/>
          </p:nvSpPr>
          <p:spPr bwMode="auto">
            <a:xfrm>
              <a:off x="-318579"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7" name="Straight Connector 66"/>
          <p:cNvCxnSpPr/>
          <p:nvPr/>
        </p:nvCxnSpPr>
        <p:spPr>
          <a:xfrm flipH="1">
            <a:off x="1835696" y="2719295"/>
            <a:ext cx="3312369" cy="97513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17"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5027077" y="2352311"/>
            <a:ext cx="464464" cy="619609"/>
          </a:xfrm>
          <a:prstGeom prst="rect">
            <a:avLst/>
          </a:prstGeom>
          <a:noFill/>
        </p:spPr>
      </p:pic>
      <p:sp>
        <p:nvSpPr>
          <p:cNvPr id="43" name="Oval 42"/>
          <p:cNvSpPr/>
          <p:nvPr/>
        </p:nvSpPr>
        <p:spPr>
          <a:xfrm>
            <a:off x="7026176" y="5198479"/>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5" name="Group 44"/>
          <p:cNvGrpSpPr/>
          <p:nvPr/>
        </p:nvGrpSpPr>
        <p:grpSpPr>
          <a:xfrm>
            <a:off x="7005430" y="4936984"/>
            <a:ext cx="1222445" cy="1204197"/>
            <a:chOff x="-2927" y="3721635"/>
            <a:chExt cx="1629502" cy="1204197"/>
          </a:xfrm>
        </p:grpSpPr>
        <p:grpSp>
          <p:nvGrpSpPr>
            <p:cNvPr id="46" name="Group 45"/>
            <p:cNvGrpSpPr/>
            <p:nvPr/>
          </p:nvGrpSpPr>
          <p:grpSpPr>
            <a:xfrm>
              <a:off x="439902" y="3721635"/>
              <a:ext cx="812588" cy="626843"/>
              <a:chOff x="439902" y="3721635"/>
              <a:chExt cx="812588" cy="626843"/>
            </a:xfrm>
          </p:grpSpPr>
          <p:pic>
            <p:nvPicPr>
              <p:cNvPr id="49"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pic>
            <p:nvPicPr>
              <p:cNvPr id="48"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grpSp>
        <p:sp>
          <p:nvSpPr>
            <p:cNvPr id="47"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52" name="Straight Connector 51"/>
          <p:cNvCxnSpPr/>
          <p:nvPr/>
        </p:nvCxnSpPr>
        <p:spPr>
          <a:xfrm>
            <a:off x="4211960" y="4421538"/>
            <a:ext cx="3315531" cy="54493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54" name="Straight Arrow Connector 53"/>
          <p:cNvCxnSpPr/>
          <p:nvPr/>
        </p:nvCxnSpPr>
        <p:spPr>
          <a:xfrm flipH="1">
            <a:off x="3956518" y="2980644"/>
            <a:ext cx="1335562" cy="165618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864100" y="2665319"/>
            <a:ext cx="1876252" cy="979705"/>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997887" y="4677400"/>
            <a:ext cx="1654233" cy="569662"/>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838133" y="4966470"/>
            <a:ext cx="1958003" cy="808073"/>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864100" y="5790539"/>
            <a:ext cx="1517903" cy="5825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1912409" y="2550018"/>
            <a:ext cx="2912596" cy="786363"/>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8854499">
            <a:off x="3694672" y="3218343"/>
            <a:ext cx="747320" cy="369332"/>
          </a:xfrm>
          <a:prstGeom prst="rect">
            <a:avLst/>
          </a:prstGeom>
          <a:noFill/>
        </p:spPr>
        <p:txBody>
          <a:bodyPr wrap="none" rtlCol="0">
            <a:spAutoFit/>
          </a:bodyPr>
          <a:lstStyle/>
          <a:p>
            <a:r>
              <a:rPr lang="en-AU" dirty="0" smtClean="0"/>
              <a:t>Link A</a:t>
            </a:r>
            <a:endParaRPr lang="en-AU" dirty="0"/>
          </a:p>
        </p:txBody>
      </p:sp>
      <p:sp>
        <p:nvSpPr>
          <p:cNvPr id="53" name="TextBox 52"/>
          <p:cNvSpPr txBox="1"/>
          <p:nvPr/>
        </p:nvSpPr>
        <p:spPr>
          <a:xfrm rot="1113557">
            <a:off x="4391696" y="5471670"/>
            <a:ext cx="739305" cy="369332"/>
          </a:xfrm>
          <a:prstGeom prst="rect">
            <a:avLst/>
          </a:prstGeom>
          <a:noFill/>
        </p:spPr>
        <p:txBody>
          <a:bodyPr wrap="none" rtlCol="0">
            <a:spAutoFit/>
          </a:bodyPr>
          <a:lstStyle/>
          <a:p>
            <a:r>
              <a:rPr lang="en-AU" dirty="0" smtClean="0"/>
              <a:t>Link B</a:t>
            </a:r>
            <a:endParaRPr lang="en-AU" dirty="0"/>
          </a:p>
        </p:txBody>
      </p:sp>
    </p:spTree>
    <p:extLst>
      <p:ext uri="{BB962C8B-B14F-4D97-AF65-F5344CB8AC3E}">
        <p14:creationId xmlns:p14="http://schemas.microsoft.com/office/powerpoint/2010/main" val="87931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45"/>
                                        </p:tgtEl>
                                      </p:cBhvr>
                                    </p:animEffect>
                                    <p:animScale>
                                      <p:cBhvr>
                                        <p:cTn id="9" dur="250" autoRev="1" fill="hold"/>
                                        <p:tgtEl>
                                          <p:spTgt spid="45"/>
                                        </p:tgtEl>
                                      </p:cBhvr>
                                      <p:by x="105000" y="105000"/>
                                    </p:animScale>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up)">
                                      <p:cBhvr>
                                        <p:cTn id="18" dur="500"/>
                                        <p:tgtEl>
                                          <p:spTgt spid="60"/>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4002740" y="3501059"/>
            <a:ext cx="1623649" cy="932148"/>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SLP</a:t>
            </a:r>
          </a:p>
        </p:txBody>
      </p:sp>
      <p:sp>
        <p:nvSpPr>
          <p:cNvPr id="25" name="Rounded Rectangle 24"/>
          <p:cNvSpPr/>
          <p:nvPr/>
        </p:nvSpPr>
        <p:spPr bwMode="auto">
          <a:xfrm>
            <a:off x="6473354" y="3237285"/>
            <a:ext cx="2349651" cy="1419401"/>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chemeClr val="bg1"/>
                </a:solidFill>
                <a:latin typeface="Calibri" pitchFamily="34" charset="0"/>
              </a:rPr>
              <a:t>PSP</a:t>
            </a:r>
          </a:p>
        </p:txBody>
      </p:sp>
      <p:sp>
        <p:nvSpPr>
          <p:cNvPr id="17" name="Rounded Rectangle 16"/>
          <p:cNvSpPr/>
          <p:nvPr/>
        </p:nvSpPr>
        <p:spPr bwMode="auto">
          <a:xfrm>
            <a:off x="5817732" y="1106318"/>
            <a:ext cx="2501327" cy="1602602"/>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MP</a:t>
            </a:r>
          </a:p>
        </p:txBody>
      </p:sp>
      <p:sp>
        <p:nvSpPr>
          <p:cNvPr id="24" name="Rounded Rectangle 23"/>
          <p:cNvSpPr/>
          <p:nvPr/>
        </p:nvSpPr>
        <p:spPr bwMode="auto">
          <a:xfrm>
            <a:off x="4514569" y="2300229"/>
            <a:ext cx="2349651" cy="1272788"/>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SMP</a:t>
            </a: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11" name="Rounded Rectangle 10"/>
          <p:cNvSpPr/>
          <p:nvPr/>
        </p:nvSpPr>
        <p:spPr bwMode="auto">
          <a:xfrm>
            <a:off x="1752737" y="4985384"/>
            <a:ext cx="2349651" cy="1336260"/>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a:solidFill>
                  <a:srgbClr val="FFFFFF"/>
                </a:solidFill>
                <a:latin typeface="Calibri" pitchFamily="34" charset="0"/>
              </a:rPr>
              <a:t>PS</a:t>
            </a:r>
          </a:p>
        </p:txBody>
      </p:sp>
      <p:sp>
        <p:nvSpPr>
          <p:cNvPr id="13" name="Rounded Rectangle 12"/>
          <p:cNvSpPr/>
          <p:nvPr/>
        </p:nvSpPr>
        <p:spPr bwMode="auto">
          <a:xfrm>
            <a:off x="2927563" y="4271221"/>
            <a:ext cx="1650166" cy="1101007"/>
          </a:xfrm>
          <a:prstGeom prst="roundRect">
            <a:avLst>
              <a:gd name="adj" fmla="val 9033"/>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chemeClr val="bg1"/>
                </a:solidFill>
                <a:latin typeface="Calibri" pitchFamily="34" charset="0"/>
              </a:rPr>
              <a:t>CS</a:t>
            </a:r>
          </a:p>
        </p:txBody>
      </p:sp>
      <p:sp>
        <p:nvSpPr>
          <p:cNvPr id="15" name="Rounded Rectangle 14"/>
          <p:cNvSpPr/>
          <p:nvPr/>
        </p:nvSpPr>
        <p:spPr bwMode="auto">
          <a:xfrm>
            <a:off x="188614" y="3696186"/>
            <a:ext cx="2349651" cy="1419401"/>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SS</a:t>
            </a:r>
          </a:p>
        </p:txBody>
      </p:sp>
      <p:sp>
        <p:nvSpPr>
          <p:cNvPr id="18" name="Rounded Rectangle 17"/>
          <p:cNvSpPr/>
          <p:nvPr/>
        </p:nvSpPr>
        <p:spPr bwMode="auto">
          <a:xfrm>
            <a:off x="518070" y="2563632"/>
            <a:ext cx="2004631" cy="1347306"/>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BDP</a:t>
            </a:r>
          </a:p>
        </p:txBody>
      </p:sp>
      <p:sp>
        <p:nvSpPr>
          <p:cNvPr id="16" name="Rounded Rectangle 15"/>
          <p:cNvSpPr/>
          <p:nvPr/>
        </p:nvSpPr>
        <p:spPr bwMode="auto">
          <a:xfrm>
            <a:off x="1520385" y="1534191"/>
            <a:ext cx="3203369" cy="1419401"/>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9600" dirty="0" smtClean="0">
                <a:solidFill>
                  <a:srgbClr val="FFFFFF"/>
                </a:solidFill>
                <a:latin typeface="Calibri" pitchFamily="34" charset="0"/>
              </a:rPr>
              <a:t>DP</a:t>
            </a:r>
          </a:p>
        </p:txBody>
      </p:sp>
      <p:sp>
        <p:nvSpPr>
          <p:cNvPr id="19" name="Rounded Rectangle 18"/>
          <p:cNvSpPr/>
          <p:nvPr/>
        </p:nvSpPr>
        <p:spPr bwMode="auto">
          <a:xfrm>
            <a:off x="403081" y="4949298"/>
            <a:ext cx="1845595" cy="912628"/>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a:solidFill>
                  <a:srgbClr val="FFFFFF"/>
                </a:solidFill>
                <a:latin typeface="Calibri" pitchFamily="34" charset="0"/>
              </a:rPr>
              <a:t>OSD</a:t>
            </a:r>
          </a:p>
        </p:txBody>
      </p:sp>
      <p:sp>
        <p:nvSpPr>
          <p:cNvPr id="20" name="Rounded Rectangle 19"/>
          <p:cNvSpPr/>
          <p:nvPr/>
        </p:nvSpPr>
        <p:spPr bwMode="auto">
          <a:xfrm>
            <a:off x="6228184" y="5498290"/>
            <a:ext cx="2090875" cy="823354"/>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6600" dirty="0" smtClean="0">
                <a:solidFill>
                  <a:srgbClr val="FFFFFF"/>
                </a:solidFill>
                <a:latin typeface="Calibri" pitchFamily="34" charset="0"/>
              </a:rPr>
              <a:t>FSP</a:t>
            </a:r>
          </a:p>
        </p:txBody>
      </p:sp>
      <p:sp>
        <p:nvSpPr>
          <p:cNvPr id="21" name="Rounded Rectangle 20"/>
          <p:cNvSpPr/>
          <p:nvPr/>
        </p:nvSpPr>
        <p:spPr bwMode="auto">
          <a:xfrm>
            <a:off x="4300212" y="5115587"/>
            <a:ext cx="2160240" cy="1092444"/>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RSP</a:t>
            </a:r>
          </a:p>
        </p:txBody>
      </p:sp>
      <p:sp>
        <p:nvSpPr>
          <p:cNvPr id="22" name="Rounded Rectangle 21"/>
          <p:cNvSpPr/>
          <p:nvPr/>
        </p:nvSpPr>
        <p:spPr bwMode="auto">
          <a:xfrm>
            <a:off x="4002740" y="1366077"/>
            <a:ext cx="1685553" cy="1008199"/>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RP</a:t>
            </a:r>
          </a:p>
        </p:txBody>
      </p:sp>
      <p:sp>
        <p:nvSpPr>
          <p:cNvPr id="23" name="Rounded Rectangle 22"/>
          <p:cNvSpPr/>
          <p:nvPr/>
        </p:nvSpPr>
        <p:spPr bwMode="auto">
          <a:xfrm>
            <a:off x="6460452" y="4367859"/>
            <a:ext cx="1728192" cy="915045"/>
          </a:xfrm>
          <a:prstGeom prst="roundRect">
            <a:avLst>
              <a:gd name="adj" fmla="val 9033"/>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fontAlgn="base">
              <a:spcBef>
                <a:spcPct val="0"/>
              </a:spcBef>
              <a:spcAft>
                <a:spcPct val="0"/>
              </a:spcAft>
            </a:pPr>
            <a:r>
              <a:rPr lang="en-US" sz="5400" dirty="0" smtClean="0">
                <a:solidFill>
                  <a:srgbClr val="000000"/>
                </a:solidFill>
                <a:latin typeface="Calibri" pitchFamily="34" charset="0"/>
              </a:rPr>
              <a:t>SUP</a:t>
            </a:r>
          </a:p>
        </p:txBody>
      </p:sp>
      <p:sp>
        <p:nvSpPr>
          <p:cNvPr id="26" name="Rounded Rectangle 25"/>
          <p:cNvSpPr/>
          <p:nvPr/>
        </p:nvSpPr>
        <p:spPr bwMode="auto">
          <a:xfrm>
            <a:off x="4965757" y="4433207"/>
            <a:ext cx="1445072" cy="849697"/>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400" dirty="0" smtClean="0">
                <a:solidFill>
                  <a:srgbClr val="FFFFFF"/>
                </a:solidFill>
                <a:latin typeface="Calibri" pitchFamily="34" charset="0"/>
              </a:rPr>
              <a:t>SHV</a:t>
            </a:r>
          </a:p>
        </p:txBody>
      </p:sp>
      <p:sp>
        <p:nvSpPr>
          <p:cNvPr id="27" name="Rounded Rectangle 26"/>
          <p:cNvSpPr/>
          <p:nvPr/>
        </p:nvSpPr>
        <p:spPr bwMode="auto">
          <a:xfrm>
            <a:off x="2088122" y="3186769"/>
            <a:ext cx="1678882" cy="1065721"/>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000" dirty="0" smtClean="0">
                <a:solidFill>
                  <a:srgbClr val="FFFFFF"/>
                </a:solidFill>
                <a:latin typeface="Calibri" pitchFamily="34" charset="0"/>
              </a:rPr>
              <a:t>PKG</a:t>
            </a:r>
          </a:p>
        </p:txBody>
      </p:sp>
      <p:sp>
        <p:nvSpPr>
          <p:cNvPr id="28" name="Rounded Rectangle 27"/>
          <p:cNvSpPr/>
          <p:nvPr/>
        </p:nvSpPr>
        <p:spPr bwMode="auto">
          <a:xfrm>
            <a:off x="129088" y="1834155"/>
            <a:ext cx="1623649" cy="932148"/>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5400" dirty="0" smtClean="0">
                <a:solidFill>
                  <a:srgbClr val="FFFFFF"/>
                </a:solidFill>
                <a:latin typeface="Calibri" pitchFamily="34" charset="0"/>
              </a:rPr>
              <a:t>SMS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 fill="hold"/>
                                        <p:tgtEl>
                                          <p:spTgt spid="9"/>
                                        </p:tgtEl>
                                        <p:attrNameLst>
                                          <p:attrName>ppt_w</p:attrName>
                                        </p:attrNameLst>
                                      </p:cBhvr>
                                      <p:tavLst>
                                        <p:tav tm="0">
                                          <p:val>
                                            <p:fltVal val="0"/>
                                          </p:val>
                                        </p:tav>
                                        <p:tav tm="100000">
                                          <p:val>
                                            <p:strVal val="#ppt_w"/>
                                          </p:val>
                                        </p:tav>
                                      </p:tavLst>
                                    </p:anim>
                                    <p:anim calcmode="lin" valueType="num">
                                      <p:cBhvr>
                                        <p:cTn id="8" dur="200" fill="hold"/>
                                        <p:tgtEl>
                                          <p:spTgt spid="9"/>
                                        </p:tgtEl>
                                        <p:attrNameLst>
                                          <p:attrName>ppt_h</p:attrName>
                                        </p:attrNameLst>
                                      </p:cBhvr>
                                      <p:tavLst>
                                        <p:tav tm="0">
                                          <p:val>
                                            <p:fltVal val="0"/>
                                          </p:val>
                                        </p:tav>
                                        <p:tav tm="100000">
                                          <p:val>
                                            <p:strVal val="#ppt_h"/>
                                          </p:val>
                                        </p:tav>
                                      </p:tavLst>
                                    </p:anim>
                                    <p:animEffect transition="in" filter="fade">
                                      <p:cBhvr>
                                        <p:cTn id="9" dur="200"/>
                                        <p:tgtEl>
                                          <p:spTgt spid="9"/>
                                        </p:tgtEl>
                                      </p:cBhvr>
                                    </p:animEffect>
                                  </p:childTnLst>
                                </p:cTn>
                              </p:par>
                            </p:childTnLst>
                          </p:cTn>
                        </p:par>
                        <p:par>
                          <p:cTn id="10" fill="hold">
                            <p:stCondLst>
                              <p:cond delay="2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00" fill="hold"/>
                                        <p:tgtEl>
                                          <p:spTgt spid="25"/>
                                        </p:tgtEl>
                                        <p:attrNameLst>
                                          <p:attrName>ppt_w</p:attrName>
                                        </p:attrNameLst>
                                      </p:cBhvr>
                                      <p:tavLst>
                                        <p:tav tm="0">
                                          <p:val>
                                            <p:fltVal val="0"/>
                                          </p:val>
                                        </p:tav>
                                        <p:tav tm="100000">
                                          <p:val>
                                            <p:strVal val="#ppt_w"/>
                                          </p:val>
                                        </p:tav>
                                      </p:tavLst>
                                    </p:anim>
                                    <p:anim calcmode="lin" valueType="num">
                                      <p:cBhvr>
                                        <p:cTn id="14" dur="200" fill="hold"/>
                                        <p:tgtEl>
                                          <p:spTgt spid="25"/>
                                        </p:tgtEl>
                                        <p:attrNameLst>
                                          <p:attrName>ppt_h</p:attrName>
                                        </p:attrNameLst>
                                      </p:cBhvr>
                                      <p:tavLst>
                                        <p:tav tm="0">
                                          <p:val>
                                            <p:fltVal val="0"/>
                                          </p:val>
                                        </p:tav>
                                        <p:tav tm="100000">
                                          <p:val>
                                            <p:strVal val="#ppt_h"/>
                                          </p:val>
                                        </p:tav>
                                      </p:tavLst>
                                    </p:anim>
                                    <p:animEffect transition="in" filter="fade">
                                      <p:cBhvr>
                                        <p:cTn id="15" dur="200"/>
                                        <p:tgtEl>
                                          <p:spTgt spid="25"/>
                                        </p:tgtEl>
                                      </p:cBhvr>
                                    </p:animEffect>
                                  </p:childTnLst>
                                </p:cTn>
                              </p:par>
                            </p:childTnLst>
                          </p:cTn>
                        </p:par>
                        <p:par>
                          <p:cTn id="16" fill="hold">
                            <p:stCondLst>
                              <p:cond delay="4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00" fill="hold"/>
                                        <p:tgtEl>
                                          <p:spTgt spid="17"/>
                                        </p:tgtEl>
                                        <p:attrNameLst>
                                          <p:attrName>ppt_w</p:attrName>
                                        </p:attrNameLst>
                                      </p:cBhvr>
                                      <p:tavLst>
                                        <p:tav tm="0">
                                          <p:val>
                                            <p:fltVal val="0"/>
                                          </p:val>
                                        </p:tav>
                                        <p:tav tm="100000">
                                          <p:val>
                                            <p:strVal val="#ppt_w"/>
                                          </p:val>
                                        </p:tav>
                                      </p:tavLst>
                                    </p:anim>
                                    <p:anim calcmode="lin" valueType="num">
                                      <p:cBhvr>
                                        <p:cTn id="20" dur="200" fill="hold"/>
                                        <p:tgtEl>
                                          <p:spTgt spid="17"/>
                                        </p:tgtEl>
                                        <p:attrNameLst>
                                          <p:attrName>ppt_h</p:attrName>
                                        </p:attrNameLst>
                                      </p:cBhvr>
                                      <p:tavLst>
                                        <p:tav tm="0">
                                          <p:val>
                                            <p:fltVal val="0"/>
                                          </p:val>
                                        </p:tav>
                                        <p:tav tm="100000">
                                          <p:val>
                                            <p:strVal val="#ppt_h"/>
                                          </p:val>
                                        </p:tav>
                                      </p:tavLst>
                                    </p:anim>
                                    <p:animEffect transition="in" filter="fade">
                                      <p:cBhvr>
                                        <p:cTn id="21" dur="200"/>
                                        <p:tgtEl>
                                          <p:spTgt spid="17"/>
                                        </p:tgtEl>
                                      </p:cBhvr>
                                    </p:animEffect>
                                  </p:childTnLst>
                                </p:cTn>
                              </p:par>
                            </p:childTnLst>
                          </p:cTn>
                        </p:par>
                        <p:par>
                          <p:cTn id="22" fill="hold">
                            <p:stCondLst>
                              <p:cond delay="60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200" fill="hold"/>
                                        <p:tgtEl>
                                          <p:spTgt spid="24"/>
                                        </p:tgtEl>
                                        <p:attrNameLst>
                                          <p:attrName>ppt_w</p:attrName>
                                        </p:attrNameLst>
                                      </p:cBhvr>
                                      <p:tavLst>
                                        <p:tav tm="0">
                                          <p:val>
                                            <p:fltVal val="0"/>
                                          </p:val>
                                        </p:tav>
                                        <p:tav tm="100000">
                                          <p:val>
                                            <p:strVal val="#ppt_w"/>
                                          </p:val>
                                        </p:tav>
                                      </p:tavLst>
                                    </p:anim>
                                    <p:anim calcmode="lin" valueType="num">
                                      <p:cBhvr>
                                        <p:cTn id="26" dur="200" fill="hold"/>
                                        <p:tgtEl>
                                          <p:spTgt spid="24"/>
                                        </p:tgtEl>
                                        <p:attrNameLst>
                                          <p:attrName>ppt_h</p:attrName>
                                        </p:attrNameLst>
                                      </p:cBhvr>
                                      <p:tavLst>
                                        <p:tav tm="0">
                                          <p:val>
                                            <p:fltVal val="0"/>
                                          </p:val>
                                        </p:tav>
                                        <p:tav tm="100000">
                                          <p:val>
                                            <p:strVal val="#ppt_h"/>
                                          </p:val>
                                        </p:tav>
                                      </p:tavLst>
                                    </p:anim>
                                    <p:animEffect transition="in" filter="fade">
                                      <p:cBhvr>
                                        <p:cTn id="27" dur="200"/>
                                        <p:tgtEl>
                                          <p:spTgt spid="24"/>
                                        </p:tgtEl>
                                      </p:cBhvr>
                                    </p:animEffect>
                                  </p:childTnLst>
                                </p:cTn>
                              </p:par>
                            </p:childTnLst>
                          </p:cTn>
                        </p:par>
                        <p:par>
                          <p:cTn id="28" fill="hold">
                            <p:stCondLst>
                              <p:cond delay="8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 fill="hold"/>
                                        <p:tgtEl>
                                          <p:spTgt spid="11"/>
                                        </p:tgtEl>
                                        <p:attrNameLst>
                                          <p:attrName>ppt_w</p:attrName>
                                        </p:attrNameLst>
                                      </p:cBhvr>
                                      <p:tavLst>
                                        <p:tav tm="0">
                                          <p:val>
                                            <p:fltVal val="0"/>
                                          </p:val>
                                        </p:tav>
                                        <p:tav tm="100000">
                                          <p:val>
                                            <p:strVal val="#ppt_w"/>
                                          </p:val>
                                        </p:tav>
                                      </p:tavLst>
                                    </p:anim>
                                    <p:anim calcmode="lin" valueType="num">
                                      <p:cBhvr>
                                        <p:cTn id="32" dur="200" fill="hold"/>
                                        <p:tgtEl>
                                          <p:spTgt spid="11"/>
                                        </p:tgtEl>
                                        <p:attrNameLst>
                                          <p:attrName>ppt_h</p:attrName>
                                        </p:attrNameLst>
                                      </p:cBhvr>
                                      <p:tavLst>
                                        <p:tav tm="0">
                                          <p:val>
                                            <p:fltVal val="0"/>
                                          </p:val>
                                        </p:tav>
                                        <p:tav tm="100000">
                                          <p:val>
                                            <p:strVal val="#ppt_h"/>
                                          </p:val>
                                        </p:tav>
                                      </p:tavLst>
                                    </p:anim>
                                    <p:animEffect transition="in" filter="fade">
                                      <p:cBhvr>
                                        <p:cTn id="33" dur="200"/>
                                        <p:tgtEl>
                                          <p:spTgt spid="11"/>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200" fill="hold"/>
                                        <p:tgtEl>
                                          <p:spTgt spid="13"/>
                                        </p:tgtEl>
                                        <p:attrNameLst>
                                          <p:attrName>ppt_w</p:attrName>
                                        </p:attrNameLst>
                                      </p:cBhvr>
                                      <p:tavLst>
                                        <p:tav tm="0">
                                          <p:val>
                                            <p:fltVal val="0"/>
                                          </p:val>
                                        </p:tav>
                                        <p:tav tm="100000">
                                          <p:val>
                                            <p:strVal val="#ppt_w"/>
                                          </p:val>
                                        </p:tav>
                                      </p:tavLst>
                                    </p:anim>
                                    <p:anim calcmode="lin" valueType="num">
                                      <p:cBhvr>
                                        <p:cTn id="38" dur="200" fill="hold"/>
                                        <p:tgtEl>
                                          <p:spTgt spid="13"/>
                                        </p:tgtEl>
                                        <p:attrNameLst>
                                          <p:attrName>ppt_h</p:attrName>
                                        </p:attrNameLst>
                                      </p:cBhvr>
                                      <p:tavLst>
                                        <p:tav tm="0">
                                          <p:val>
                                            <p:fltVal val="0"/>
                                          </p:val>
                                        </p:tav>
                                        <p:tav tm="100000">
                                          <p:val>
                                            <p:strVal val="#ppt_h"/>
                                          </p:val>
                                        </p:tav>
                                      </p:tavLst>
                                    </p:anim>
                                    <p:animEffect transition="in" filter="fade">
                                      <p:cBhvr>
                                        <p:cTn id="39" dur="200"/>
                                        <p:tgtEl>
                                          <p:spTgt spid="13"/>
                                        </p:tgtEl>
                                      </p:cBhvr>
                                    </p:animEffect>
                                  </p:childTnLst>
                                </p:cTn>
                              </p:par>
                            </p:childTnLst>
                          </p:cTn>
                        </p:par>
                        <p:par>
                          <p:cTn id="40" fill="hold">
                            <p:stCondLst>
                              <p:cond delay="12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200" fill="hold"/>
                                        <p:tgtEl>
                                          <p:spTgt spid="15"/>
                                        </p:tgtEl>
                                        <p:attrNameLst>
                                          <p:attrName>ppt_w</p:attrName>
                                        </p:attrNameLst>
                                      </p:cBhvr>
                                      <p:tavLst>
                                        <p:tav tm="0">
                                          <p:val>
                                            <p:fltVal val="0"/>
                                          </p:val>
                                        </p:tav>
                                        <p:tav tm="100000">
                                          <p:val>
                                            <p:strVal val="#ppt_w"/>
                                          </p:val>
                                        </p:tav>
                                      </p:tavLst>
                                    </p:anim>
                                    <p:anim calcmode="lin" valueType="num">
                                      <p:cBhvr>
                                        <p:cTn id="44" dur="200" fill="hold"/>
                                        <p:tgtEl>
                                          <p:spTgt spid="15"/>
                                        </p:tgtEl>
                                        <p:attrNameLst>
                                          <p:attrName>ppt_h</p:attrName>
                                        </p:attrNameLst>
                                      </p:cBhvr>
                                      <p:tavLst>
                                        <p:tav tm="0">
                                          <p:val>
                                            <p:fltVal val="0"/>
                                          </p:val>
                                        </p:tav>
                                        <p:tav tm="100000">
                                          <p:val>
                                            <p:strVal val="#ppt_h"/>
                                          </p:val>
                                        </p:tav>
                                      </p:tavLst>
                                    </p:anim>
                                    <p:animEffect transition="in" filter="fade">
                                      <p:cBhvr>
                                        <p:cTn id="45" dur="200"/>
                                        <p:tgtEl>
                                          <p:spTgt spid="15"/>
                                        </p:tgtEl>
                                      </p:cBhvr>
                                    </p:animEffect>
                                  </p:childTnLst>
                                </p:cTn>
                              </p:par>
                            </p:childTnLst>
                          </p:cTn>
                        </p:par>
                        <p:par>
                          <p:cTn id="46" fill="hold">
                            <p:stCondLst>
                              <p:cond delay="14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00" fill="hold"/>
                                        <p:tgtEl>
                                          <p:spTgt spid="18"/>
                                        </p:tgtEl>
                                        <p:attrNameLst>
                                          <p:attrName>ppt_w</p:attrName>
                                        </p:attrNameLst>
                                      </p:cBhvr>
                                      <p:tavLst>
                                        <p:tav tm="0">
                                          <p:val>
                                            <p:fltVal val="0"/>
                                          </p:val>
                                        </p:tav>
                                        <p:tav tm="100000">
                                          <p:val>
                                            <p:strVal val="#ppt_w"/>
                                          </p:val>
                                        </p:tav>
                                      </p:tavLst>
                                    </p:anim>
                                    <p:anim calcmode="lin" valueType="num">
                                      <p:cBhvr>
                                        <p:cTn id="50" dur="200" fill="hold"/>
                                        <p:tgtEl>
                                          <p:spTgt spid="18"/>
                                        </p:tgtEl>
                                        <p:attrNameLst>
                                          <p:attrName>ppt_h</p:attrName>
                                        </p:attrNameLst>
                                      </p:cBhvr>
                                      <p:tavLst>
                                        <p:tav tm="0">
                                          <p:val>
                                            <p:fltVal val="0"/>
                                          </p:val>
                                        </p:tav>
                                        <p:tav tm="100000">
                                          <p:val>
                                            <p:strVal val="#ppt_h"/>
                                          </p:val>
                                        </p:tav>
                                      </p:tavLst>
                                    </p:anim>
                                    <p:animEffect transition="in" filter="fade">
                                      <p:cBhvr>
                                        <p:cTn id="51" dur="200"/>
                                        <p:tgtEl>
                                          <p:spTgt spid="18"/>
                                        </p:tgtEl>
                                      </p:cBhvr>
                                    </p:animEffect>
                                  </p:childTnLst>
                                </p:cTn>
                              </p:par>
                            </p:childTnLst>
                          </p:cTn>
                        </p:par>
                        <p:par>
                          <p:cTn id="52" fill="hold">
                            <p:stCondLst>
                              <p:cond delay="16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200" fill="hold"/>
                                        <p:tgtEl>
                                          <p:spTgt spid="16"/>
                                        </p:tgtEl>
                                        <p:attrNameLst>
                                          <p:attrName>ppt_w</p:attrName>
                                        </p:attrNameLst>
                                      </p:cBhvr>
                                      <p:tavLst>
                                        <p:tav tm="0">
                                          <p:val>
                                            <p:fltVal val="0"/>
                                          </p:val>
                                        </p:tav>
                                        <p:tav tm="100000">
                                          <p:val>
                                            <p:strVal val="#ppt_w"/>
                                          </p:val>
                                        </p:tav>
                                      </p:tavLst>
                                    </p:anim>
                                    <p:anim calcmode="lin" valueType="num">
                                      <p:cBhvr>
                                        <p:cTn id="56" dur="200" fill="hold"/>
                                        <p:tgtEl>
                                          <p:spTgt spid="16"/>
                                        </p:tgtEl>
                                        <p:attrNameLst>
                                          <p:attrName>ppt_h</p:attrName>
                                        </p:attrNameLst>
                                      </p:cBhvr>
                                      <p:tavLst>
                                        <p:tav tm="0">
                                          <p:val>
                                            <p:fltVal val="0"/>
                                          </p:val>
                                        </p:tav>
                                        <p:tav tm="100000">
                                          <p:val>
                                            <p:strVal val="#ppt_h"/>
                                          </p:val>
                                        </p:tav>
                                      </p:tavLst>
                                    </p:anim>
                                    <p:animEffect transition="in" filter="fade">
                                      <p:cBhvr>
                                        <p:cTn id="57" dur="200"/>
                                        <p:tgtEl>
                                          <p:spTgt spid="16"/>
                                        </p:tgtEl>
                                      </p:cBhvr>
                                    </p:animEffect>
                                  </p:childTnLst>
                                </p:cTn>
                              </p:par>
                            </p:childTnLst>
                          </p:cTn>
                        </p:par>
                        <p:par>
                          <p:cTn id="58" fill="hold">
                            <p:stCondLst>
                              <p:cond delay="18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200" fill="hold"/>
                                        <p:tgtEl>
                                          <p:spTgt spid="19"/>
                                        </p:tgtEl>
                                        <p:attrNameLst>
                                          <p:attrName>ppt_w</p:attrName>
                                        </p:attrNameLst>
                                      </p:cBhvr>
                                      <p:tavLst>
                                        <p:tav tm="0">
                                          <p:val>
                                            <p:fltVal val="0"/>
                                          </p:val>
                                        </p:tav>
                                        <p:tav tm="100000">
                                          <p:val>
                                            <p:strVal val="#ppt_w"/>
                                          </p:val>
                                        </p:tav>
                                      </p:tavLst>
                                    </p:anim>
                                    <p:anim calcmode="lin" valueType="num">
                                      <p:cBhvr>
                                        <p:cTn id="62" dur="200" fill="hold"/>
                                        <p:tgtEl>
                                          <p:spTgt spid="19"/>
                                        </p:tgtEl>
                                        <p:attrNameLst>
                                          <p:attrName>ppt_h</p:attrName>
                                        </p:attrNameLst>
                                      </p:cBhvr>
                                      <p:tavLst>
                                        <p:tav tm="0">
                                          <p:val>
                                            <p:fltVal val="0"/>
                                          </p:val>
                                        </p:tav>
                                        <p:tav tm="100000">
                                          <p:val>
                                            <p:strVal val="#ppt_h"/>
                                          </p:val>
                                        </p:tav>
                                      </p:tavLst>
                                    </p:anim>
                                    <p:animEffect transition="in" filter="fade">
                                      <p:cBhvr>
                                        <p:cTn id="63" dur="200"/>
                                        <p:tgtEl>
                                          <p:spTgt spid="19"/>
                                        </p:tgtEl>
                                      </p:cBhvr>
                                    </p:animEffect>
                                  </p:child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00" fill="hold"/>
                                        <p:tgtEl>
                                          <p:spTgt spid="20"/>
                                        </p:tgtEl>
                                        <p:attrNameLst>
                                          <p:attrName>ppt_w</p:attrName>
                                        </p:attrNameLst>
                                      </p:cBhvr>
                                      <p:tavLst>
                                        <p:tav tm="0">
                                          <p:val>
                                            <p:fltVal val="0"/>
                                          </p:val>
                                        </p:tav>
                                        <p:tav tm="100000">
                                          <p:val>
                                            <p:strVal val="#ppt_w"/>
                                          </p:val>
                                        </p:tav>
                                      </p:tavLst>
                                    </p:anim>
                                    <p:anim calcmode="lin" valueType="num">
                                      <p:cBhvr>
                                        <p:cTn id="68" dur="200" fill="hold"/>
                                        <p:tgtEl>
                                          <p:spTgt spid="20"/>
                                        </p:tgtEl>
                                        <p:attrNameLst>
                                          <p:attrName>ppt_h</p:attrName>
                                        </p:attrNameLst>
                                      </p:cBhvr>
                                      <p:tavLst>
                                        <p:tav tm="0">
                                          <p:val>
                                            <p:fltVal val="0"/>
                                          </p:val>
                                        </p:tav>
                                        <p:tav tm="100000">
                                          <p:val>
                                            <p:strVal val="#ppt_h"/>
                                          </p:val>
                                        </p:tav>
                                      </p:tavLst>
                                    </p:anim>
                                    <p:animEffect transition="in" filter="fade">
                                      <p:cBhvr>
                                        <p:cTn id="69" dur="200"/>
                                        <p:tgtEl>
                                          <p:spTgt spid="20"/>
                                        </p:tgtEl>
                                      </p:cBhvr>
                                    </p:animEffect>
                                  </p:childTnLst>
                                </p:cTn>
                              </p:par>
                            </p:childTnLst>
                          </p:cTn>
                        </p:par>
                        <p:par>
                          <p:cTn id="70" fill="hold">
                            <p:stCondLst>
                              <p:cond delay="220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200" fill="hold"/>
                                        <p:tgtEl>
                                          <p:spTgt spid="21"/>
                                        </p:tgtEl>
                                        <p:attrNameLst>
                                          <p:attrName>ppt_w</p:attrName>
                                        </p:attrNameLst>
                                      </p:cBhvr>
                                      <p:tavLst>
                                        <p:tav tm="0">
                                          <p:val>
                                            <p:fltVal val="0"/>
                                          </p:val>
                                        </p:tav>
                                        <p:tav tm="100000">
                                          <p:val>
                                            <p:strVal val="#ppt_w"/>
                                          </p:val>
                                        </p:tav>
                                      </p:tavLst>
                                    </p:anim>
                                    <p:anim calcmode="lin" valueType="num">
                                      <p:cBhvr>
                                        <p:cTn id="74" dur="200" fill="hold"/>
                                        <p:tgtEl>
                                          <p:spTgt spid="21"/>
                                        </p:tgtEl>
                                        <p:attrNameLst>
                                          <p:attrName>ppt_h</p:attrName>
                                        </p:attrNameLst>
                                      </p:cBhvr>
                                      <p:tavLst>
                                        <p:tav tm="0">
                                          <p:val>
                                            <p:fltVal val="0"/>
                                          </p:val>
                                        </p:tav>
                                        <p:tav tm="100000">
                                          <p:val>
                                            <p:strVal val="#ppt_h"/>
                                          </p:val>
                                        </p:tav>
                                      </p:tavLst>
                                    </p:anim>
                                    <p:animEffect transition="in" filter="fade">
                                      <p:cBhvr>
                                        <p:cTn id="75" dur="200"/>
                                        <p:tgtEl>
                                          <p:spTgt spid="21"/>
                                        </p:tgtEl>
                                      </p:cBhvr>
                                    </p:animEffect>
                                  </p:childTnLst>
                                </p:cTn>
                              </p:par>
                            </p:childTnLst>
                          </p:cTn>
                        </p:par>
                        <p:par>
                          <p:cTn id="76" fill="hold">
                            <p:stCondLst>
                              <p:cond delay="24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00" fill="hold"/>
                                        <p:tgtEl>
                                          <p:spTgt spid="22"/>
                                        </p:tgtEl>
                                        <p:attrNameLst>
                                          <p:attrName>ppt_w</p:attrName>
                                        </p:attrNameLst>
                                      </p:cBhvr>
                                      <p:tavLst>
                                        <p:tav tm="0">
                                          <p:val>
                                            <p:fltVal val="0"/>
                                          </p:val>
                                        </p:tav>
                                        <p:tav tm="100000">
                                          <p:val>
                                            <p:strVal val="#ppt_w"/>
                                          </p:val>
                                        </p:tav>
                                      </p:tavLst>
                                    </p:anim>
                                    <p:anim calcmode="lin" valueType="num">
                                      <p:cBhvr>
                                        <p:cTn id="80" dur="200" fill="hold"/>
                                        <p:tgtEl>
                                          <p:spTgt spid="22"/>
                                        </p:tgtEl>
                                        <p:attrNameLst>
                                          <p:attrName>ppt_h</p:attrName>
                                        </p:attrNameLst>
                                      </p:cBhvr>
                                      <p:tavLst>
                                        <p:tav tm="0">
                                          <p:val>
                                            <p:fltVal val="0"/>
                                          </p:val>
                                        </p:tav>
                                        <p:tav tm="100000">
                                          <p:val>
                                            <p:strVal val="#ppt_h"/>
                                          </p:val>
                                        </p:tav>
                                      </p:tavLst>
                                    </p:anim>
                                    <p:animEffect transition="in" filter="fade">
                                      <p:cBhvr>
                                        <p:cTn id="81" dur="200"/>
                                        <p:tgtEl>
                                          <p:spTgt spid="22"/>
                                        </p:tgtEl>
                                      </p:cBhvr>
                                    </p:animEffect>
                                  </p:childTnLst>
                                </p:cTn>
                              </p:par>
                            </p:childTnLst>
                          </p:cTn>
                        </p:par>
                        <p:par>
                          <p:cTn id="82" fill="hold">
                            <p:stCondLst>
                              <p:cond delay="2600"/>
                            </p:stCondLst>
                            <p:childTnLst>
                              <p:par>
                                <p:cTn id="83" presetID="53" presetClass="entr" presetSubtype="16"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200" fill="hold"/>
                                        <p:tgtEl>
                                          <p:spTgt spid="23"/>
                                        </p:tgtEl>
                                        <p:attrNameLst>
                                          <p:attrName>ppt_w</p:attrName>
                                        </p:attrNameLst>
                                      </p:cBhvr>
                                      <p:tavLst>
                                        <p:tav tm="0">
                                          <p:val>
                                            <p:fltVal val="0"/>
                                          </p:val>
                                        </p:tav>
                                        <p:tav tm="100000">
                                          <p:val>
                                            <p:strVal val="#ppt_w"/>
                                          </p:val>
                                        </p:tav>
                                      </p:tavLst>
                                    </p:anim>
                                    <p:anim calcmode="lin" valueType="num">
                                      <p:cBhvr>
                                        <p:cTn id="86" dur="200" fill="hold"/>
                                        <p:tgtEl>
                                          <p:spTgt spid="23"/>
                                        </p:tgtEl>
                                        <p:attrNameLst>
                                          <p:attrName>ppt_h</p:attrName>
                                        </p:attrNameLst>
                                      </p:cBhvr>
                                      <p:tavLst>
                                        <p:tav tm="0">
                                          <p:val>
                                            <p:fltVal val="0"/>
                                          </p:val>
                                        </p:tav>
                                        <p:tav tm="100000">
                                          <p:val>
                                            <p:strVal val="#ppt_h"/>
                                          </p:val>
                                        </p:tav>
                                      </p:tavLst>
                                    </p:anim>
                                    <p:animEffect transition="in" filter="fade">
                                      <p:cBhvr>
                                        <p:cTn id="87" dur="200"/>
                                        <p:tgtEl>
                                          <p:spTgt spid="23"/>
                                        </p:tgtEl>
                                      </p:cBhvr>
                                    </p:animEffect>
                                  </p:childTnLst>
                                </p:cTn>
                              </p:par>
                            </p:childTnLst>
                          </p:cTn>
                        </p:par>
                        <p:par>
                          <p:cTn id="88" fill="hold">
                            <p:stCondLst>
                              <p:cond delay="2800"/>
                            </p:stCondLst>
                            <p:childTnLst>
                              <p:par>
                                <p:cTn id="89" presetID="53" presetClass="entr" presetSubtype="16"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200" fill="hold"/>
                                        <p:tgtEl>
                                          <p:spTgt spid="26"/>
                                        </p:tgtEl>
                                        <p:attrNameLst>
                                          <p:attrName>ppt_w</p:attrName>
                                        </p:attrNameLst>
                                      </p:cBhvr>
                                      <p:tavLst>
                                        <p:tav tm="0">
                                          <p:val>
                                            <p:fltVal val="0"/>
                                          </p:val>
                                        </p:tav>
                                        <p:tav tm="100000">
                                          <p:val>
                                            <p:strVal val="#ppt_w"/>
                                          </p:val>
                                        </p:tav>
                                      </p:tavLst>
                                    </p:anim>
                                    <p:anim calcmode="lin" valueType="num">
                                      <p:cBhvr>
                                        <p:cTn id="92" dur="200" fill="hold"/>
                                        <p:tgtEl>
                                          <p:spTgt spid="26"/>
                                        </p:tgtEl>
                                        <p:attrNameLst>
                                          <p:attrName>ppt_h</p:attrName>
                                        </p:attrNameLst>
                                      </p:cBhvr>
                                      <p:tavLst>
                                        <p:tav tm="0">
                                          <p:val>
                                            <p:fltVal val="0"/>
                                          </p:val>
                                        </p:tav>
                                        <p:tav tm="100000">
                                          <p:val>
                                            <p:strVal val="#ppt_h"/>
                                          </p:val>
                                        </p:tav>
                                      </p:tavLst>
                                    </p:anim>
                                    <p:animEffect transition="in" filter="fade">
                                      <p:cBhvr>
                                        <p:cTn id="93" dur="200"/>
                                        <p:tgtEl>
                                          <p:spTgt spid="26"/>
                                        </p:tgtEl>
                                      </p:cBhvr>
                                    </p:animEffect>
                                  </p:childTnLst>
                                </p:cTn>
                              </p:par>
                            </p:childTnLst>
                          </p:cTn>
                        </p:par>
                        <p:par>
                          <p:cTn id="94" fill="hold">
                            <p:stCondLst>
                              <p:cond delay="3000"/>
                            </p:stCondLst>
                            <p:childTnLst>
                              <p:par>
                                <p:cTn id="95" presetID="53" presetClass="entr" presetSubtype="16"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200" fill="hold"/>
                                        <p:tgtEl>
                                          <p:spTgt spid="27"/>
                                        </p:tgtEl>
                                        <p:attrNameLst>
                                          <p:attrName>ppt_w</p:attrName>
                                        </p:attrNameLst>
                                      </p:cBhvr>
                                      <p:tavLst>
                                        <p:tav tm="0">
                                          <p:val>
                                            <p:fltVal val="0"/>
                                          </p:val>
                                        </p:tav>
                                        <p:tav tm="100000">
                                          <p:val>
                                            <p:strVal val="#ppt_w"/>
                                          </p:val>
                                        </p:tav>
                                      </p:tavLst>
                                    </p:anim>
                                    <p:anim calcmode="lin" valueType="num">
                                      <p:cBhvr>
                                        <p:cTn id="98" dur="200" fill="hold"/>
                                        <p:tgtEl>
                                          <p:spTgt spid="27"/>
                                        </p:tgtEl>
                                        <p:attrNameLst>
                                          <p:attrName>ppt_h</p:attrName>
                                        </p:attrNameLst>
                                      </p:cBhvr>
                                      <p:tavLst>
                                        <p:tav tm="0">
                                          <p:val>
                                            <p:fltVal val="0"/>
                                          </p:val>
                                        </p:tav>
                                        <p:tav tm="100000">
                                          <p:val>
                                            <p:strVal val="#ppt_h"/>
                                          </p:val>
                                        </p:tav>
                                      </p:tavLst>
                                    </p:anim>
                                    <p:animEffect transition="in" filter="fade">
                                      <p:cBhvr>
                                        <p:cTn id="99" dur="200"/>
                                        <p:tgtEl>
                                          <p:spTgt spid="27"/>
                                        </p:tgtEl>
                                      </p:cBhvr>
                                    </p:animEffect>
                                  </p:childTnLst>
                                </p:cTn>
                              </p:par>
                            </p:childTnLst>
                          </p:cTn>
                        </p:par>
                        <p:par>
                          <p:cTn id="100" fill="hold">
                            <p:stCondLst>
                              <p:cond delay="3200"/>
                            </p:stCondLst>
                            <p:childTnLst>
                              <p:par>
                                <p:cTn id="101" presetID="53" presetClass="entr" presetSubtype="16"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200" fill="hold"/>
                                        <p:tgtEl>
                                          <p:spTgt spid="28"/>
                                        </p:tgtEl>
                                        <p:attrNameLst>
                                          <p:attrName>ppt_w</p:attrName>
                                        </p:attrNameLst>
                                      </p:cBhvr>
                                      <p:tavLst>
                                        <p:tav tm="0">
                                          <p:val>
                                            <p:fltVal val="0"/>
                                          </p:val>
                                        </p:tav>
                                        <p:tav tm="100000">
                                          <p:val>
                                            <p:strVal val="#ppt_w"/>
                                          </p:val>
                                        </p:tav>
                                      </p:tavLst>
                                    </p:anim>
                                    <p:anim calcmode="lin" valueType="num">
                                      <p:cBhvr>
                                        <p:cTn id="104" dur="200" fill="hold"/>
                                        <p:tgtEl>
                                          <p:spTgt spid="28"/>
                                        </p:tgtEl>
                                        <p:attrNameLst>
                                          <p:attrName>ppt_h</p:attrName>
                                        </p:attrNameLst>
                                      </p:cBhvr>
                                      <p:tavLst>
                                        <p:tav tm="0">
                                          <p:val>
                                            <p:fltVal val="0"/>
                                          </p:val>
                                        </p:tav>
                                        <p:tav tm="100000">
                                          <p:val>
                                            <p:strVal val="#ppt_h"/>
                                          </p:val>
                                        </p:tav>
                                      </p:tavLst>
                                    </p:anim>
                                    <p:animEffect transition="in" filter="fade">
                                      <p:cBhvr>
                                        <p:cTn id="105"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17" grpId="0" animBg="1"/>
      <p:bldP spid="24" grpId="0" animBg="1"/>
      <p:bldP spid="11" grpId="0" animBg="1"/>
      <p:bldP spid="13" grpId="0" animBg="1"/>
      <p:bldP spid="15" grpId="0" animBg="1"/>
      <p:bldP spid="18" grpId="0" animBg="1"/>
      <p:bldP spid="16" grpId="0" animBg="1"/>
      <p:bldP spid="19" grpId="0" animBg="1"/>
      <p:bldP spid="20" grpId="0" animBg="1"/>
      <p:bldP spid="21" grpId="0" animBg="1"/>
      <p:bldP spid="22" grpId="0" animBg="1"/>
      <p:bldP spid="23"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H="1" flipV="1">
            <a:off x="4281757" y="5251872"/>
            <a:ext cx="1152128" cy="372780"/>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538902" y="2948996"/>
            <a:ext cx="1290200" cy="1432699"/>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1817" y="2708685"/>
            <a:ext cx="2440143" cy="704007"/>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409785" y="5614504"/>
            <a:ext cx="878067" cy="176035"/>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156176" y="2836628"/>
            <a:ext cx="1512169" cy="777508"/>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a:solidFill>
                  <a:schemeClr val="accent2"/>
                </a:solidFill>
              </a:rPr>
              <a:t>Secondary Site and Content Routing</a:t>
            </a:r>
            <a:endParaRPr lang="en-US" dirty="0">
              <a:solidFill>
                <a:schemeClr val="accent2"/>
              </a:solidFill>
            </a:endParaRPr>
          </a:p>
        </p:txBody>
      </p:sp>
      <p:sp>
        <p:nvSpPr>
          <p:cNvPr id="5" name="Footer Placeholder 4"/>
          <p:cNvSpPr>
            <a:spLocks noGrp="1"/>
          </p:cNvSpPr>
          <p:nvPr>
            <p:ph type="ftr" sz="quarter" idx="11"/>
          </p:nvPr>
        </p:nvSpPr>
        <p:spPr>
          <a:xfrm>
            <a:off x="3161876" y="6381328"/>
            <a:ext cx="2895600" cy="365125"/>
          </a:xfrm>
        </p:spPr>
        <p:txBody>
          <a:bodyPr/>
          <a:lstStyle/>
          <a:p>
            <a:r>
              <a:rPr lang="en-AU" smtClean="0"/>
              <a:t>(c) 2011 Microsoft. All rights reserved.</a:t>
            </a:r>
            <a:endParaRPr lang="en-AU" dirty="0"/>
          </a:p>
        </p:txBody>
      </p:sp>
      <p:sp>
        <p:nvSpPr>
          <p:cNvPr id="3" name="Oval 2"/>
          <p:cNvSpPr/>
          <p:nvPr/>
        </p:nvSpPr>
        <p:spPr>
          <a:xfrm>
            <a:off x="4141536" y="1772816"/>
            <a:ext cx="2843361" cy="1727721"/>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2902029" y="3808736"/>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1748" y="4800204"/>
            <a:ext cx="1468484" cy="1509116"/>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611560" y="3056223"/>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7235115" y="3556708"/>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193"/>
          <p:cNvGrpSpPr/>
          <p:nvPr/>
        </p:nvGrpSpPr>
        <p:grpSpPr>
          <a:xfrm>
            <a:off x="3058531" y="4421538"/>
            <a:ext cx="1083005" cy="1016724"/>
            <a:chOff x="794818" y="4095421"/>
            <a:chExt cx="1443632" cy="1016724"/>
          </a:xfrm>
        </p:grpSpPr>
        <p:pic>
          <p:nvPicPr>
            <p:cNvPr id="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610526" y="4095421"/>
              <a:ext cx="381298" cy="533400"/>
            </a:xfrm>
            <a:prstGeom prst="rect">
              <a:avLst/>
            </a:prstGeom>
            <a:noFill/>
          </p:spPr>
        </p:pic>
        <p:sp>
          <p:nvSpPr>
            <p:cNvPr id="9" name="Intranet"/>
            <p:cNvSpPr/>
            <p:nvPr/>
          </p:nvSpPr>
          <p:spPr bwMode="auto">
            <a:xfrm>
              <a:off x="794818" y="4527370"/>
              <a:ext cx="1443632" cy="584775"/>
            </a:xfrm>
            <a:prstGeom prst="rect">
              <a:avLst/>
            </a:prstGeom>
          </p:spPr>
          <p:txBody>
            <a:bodyPr wrap="square">
              <a:spAutoFit/>
            </a:bodyPr>
            <a:lstStyle/>
            <a:p>
              <a:pPr algn="ctr" defTabSz="1096963" rtl="0">
                <a:defRPr/>
              </a:pPr>
              <a:r>
                <a:rPr lang="en-US" sz="1600" b="1" dirty="0"/>
                <a:t>Secondary </a:t>
              </a:r>
              <a:r>
                <a:rPr lang="en-US" sz="1600" b="1" dirty="0" smtClean="0"/>
                <a:t>Site X</a:t>
              </a:r>
              <a:endParaRPr lang="en-US" sz="1600" b="1" dirty="0"/>
            </a:p>
          </p:txBody>
        </p:sp>
      </p:grpSp>
      <p:cxnSp>
        <p:nvCxnSpPr>
          <p:cNvPr id="10" name="Straight Connector 9"/>
          <p:cNvCxnSpPr>
            <a:stCxn id="8" idx="0"/>
          </p:cNvCxnSpPr>
          <p:nvPr/>
        </p:nvCxnSpPr>
        <p:spPr>
          <a:xfrm flipV="1">
            <a:off x="3813494" y="2923406"/>
            <a:ext cx="1344672" cy="1498132"/>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grpSp>
        <p:nvGrpSpPr>
          <p:cNvPr id="11" name="Group 10"/>
          <p:cNvGrpSpPr/>
          <p:nvPr/>
        </p:nvGrpSpPr>
        <p:grpSpPr>
          <a:xfrm>
            <a:off x="5259309" y="4936984"/>
            <a:ext cx="1222445" cy="1204197"/>
            <a:chOff x="-2927" y="3721635"/>
            <a:chExt cx="1629502" cy="1204197"/>
          </a:xfrm>
        </p:grpSpPr>
        <p:grpSp>
          <p:nvGrpSpPr>
            <p:cNvPr id="12" name="Group 11"/>
            <p:cNvGrpSpPr/>
            <p:nvPr/>
          </p:nvGrpSpPr>
          <p:grpSpPr>
            <a:xfrm>
              <a:off x="439902" y="3721635"/>
              <a:ext cx="812588" cy="626843"/>
              <a:chOff x="439902" y="3721635"/>
              <a:chExt cx="812588" cy="626843"/>
            </a:xfrm>
          </p:grpSpPr>
          <p:pic>
            <p:nvPicPr>
              <p:cNvPr id="14"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pic>
            <p:nvPicPr>
              <p:cNvPr id="15"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3"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6" name="Straight Connector 15"/>
          <p:cNvCxnSpPr/>
          <p:nvPr/>
        </p:nvCxnSpPr>
        <p:spPr>
          <a:xfrm>
            <a:off x="3896355" y="4840982"/>
            <a:ext cx="1755765" cy="59728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18" name="Intranet"/>
          <p:cNvSpPr/>
          <p:nvPr/>
        </p:nvSpPr>
        <p:spPr bwMode="auto">
          <a:xfrm>
            <a:off x="5436832" y="2380741"/>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cxnSp>
        <p:nvCxnSpPr>
          <p:cNvPr id="42" name="Straight Connector 41"/>
          <p:cNvCxnSpPr/>
          <p:nvPr/>
        </p:nvCxnSpPr>
        <p:spPr>
          <a:xfrm>
            <a:off x="5403817" y="2764620"/>
            <a:ext cx="2231512" cy="114352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35" name="Group 34"/>
          <p:cNvGrpSpPr/>
          <p:nvPr/>
        </p:nvGrpSpPr>
        <p:grpSpPr>
          <a:xfrm>
            <a:off x="7382003" y="3622636"/>
            <a:ext cx="1222445" cy="1086200"/>
            <a:chOff x="-48098" y="3839632"/>
            <a:chExt cx="1629502" cy="1086200"/>
          </a:xfrm>
        </p:grpSpPr>
        <p:grpSp>
          <p:nvGrpSpPr>
            <p:cNvPr id="37" name="Group 36"/>
            <p:cNvGrpSpPr/>
            <p:nvPr/>
          </p:nvGrpSpPr>
          <p:grpSpPr>
            <a:xfrm>
              <a:off x="145836" y="3839632"/>
              <a:ext cx="812588" cy="620156"/>
              <a:chOff x="145836" y="3839632"/>
              <a:chExt cx="812588" cy="620156"/>
            </a:xfrm>
          </p:grpSpPr>
          <p:pic>
            <p:nvPicPr>
              <p:cNvPr id="4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6" y="3839632"/>
                <a:ext cx="812588" cy="620156"/>
              </a:xfrm>
              <a:prstGeom prst="rect">
                <a:avLst/>
              </a:prstGeom>
              <a:noFill/>
            </p:spPr>
          </p:pic>
          <p:pic>
            <p:nvPicPr>
              <p:cNvPr id="4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38" name="Intranet"/>
            <p:cNvSpPr/>
            <p:nvPr/>
          </p:nvSpPr>
          <p:spPr bwMode="auto">
            <a:xfrm>
              <a:off x="-48098"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62" name="Group 61"/>
          <p:cNvGrpSpPr/>
          <p:nvPr/>
        </p:nvGrpSpPr>
        <p:grpSpPr>
          <a:xfrm>
            <a:off x="827584" y="3420820"/>
            <a:ext cx="1222445" cy="1118735"/>
            <a:chOff x="-318579" y="3807097"/>
            <a:chExt cx="1629502" cy="1118735"/>
          </a:xfrm>
        </p:grpSpPr>
        <p:grpSp>
          <p:nvGrpSpPr>
            <p:cNvPr id="63" name="Group 62"/>
            <p:cNvGrpSpPr/>
            <p:nvPr/>
          </p:nvGrpSpPr>
          <p:grpSpPr>
            <a:xfrm>
              <a:off x="439902" y="3807097"/>
              <a:ext cx="812588" cy="620156"/>
              <a:chOff x="439902" y="3807097"/>
              <a:chExt cx="812588" cy="620156"/>
            </a:xfrm>
          </p:grpSpPr>
          <p:pic>
            <p:nvPicPr>
              <p:cNvPr id="6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4" name="Intranet"/>
            <p:cNvSpPr/>
            <p:nvPr/>
          </p:nvSpPr>
          <p:spPr bwMode="auto">
            <a:xfrm>
              <a:off x="-318579"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7" name="Straight Connector 66"/>
          <p:cNvCxnSpPr/>
          <p:nvPr/>
        </p:nvCxnSpPr>
        <p:spPr>
          <a:xfrm flipH="1">
            <a:off x="1835696" y="2719295"/>
            <a:ext cx="3312369" cy="97513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17"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5027077" y="2352311"/>
            <a:ext cx="464464" cy="619609"/>
          </a:xfrm>
          <a:prstGeom prst="rect">
            <a:avLst/>
          </a:prstGeom>
          <a:noFill/>
        </p:spPr>
      </p:pic>
      <p:sp>
        <p:nvSpPr>
          <p:cNvPr id="43" name="Oval 42"/>
          <p:cNvSpPr/>
          <p:nvPr/>
        </p:nvSpPr>
        <p:spPr>
          <a:xfrm>
            <a:off x="7026176" y="5198479"/>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0" name="Straight Arrow Connector 49"/>
          <p:cNvCxnSpPr/>
          <p:nvPr/>
        </p:nvCxnSpPr>
        <p:spPr>
          <a:xfrm flipH="1">
            <a:off x="3956518" y="2980644"/>
            <a:ext cx="1335562" cy="165618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864100" y="2665319"/>
            <a:ext cx="1876252" cy="979705"/>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997887" y="4677400"/>
            <a:ext cx="1654233" cy="569662"/>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1912409" y="2550018"/>
            <a:ext cx="2912596" cy="786363"/>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8854499">
            <a:off x="3694672" y="3218343"/>
            <a:ext cx="747320" cy="369332"/>
          </a:xfrm>
          <a:prstGeom prst="rect">
            <a:avLst/>
          </a:prstGeom>
          <a:noFill/>
        </p:spPr>
        <p:txBody>
          <a:bodyPr wrap="none" rtlCol="0">
            <a:spAutoFit/>
          </a:bodyPr>
          <a:lstStyle/>
          <a:p>
            <a:r>
              <a:rPr lang="en-AU" dirty="0" smtClean="0"/>
              <a:t>Link A</a:t>
            </a:r>
            <a:endParaRPr lang="en-AU" dirty="0"/>
          </a:p>
        </p:txBody>
      </p:sp>
      <p:sp>
        <p:nvSpPr>
          <p:cNvPr id="46" name="TextBox 45"/>
          <p:cNvSpPr txBox="1"/>
          <p:nvPr/>
        </p:nvSpPr>
        <p:spPr>
          <a:xfrm rot="1113557">
            <a:off x="4391696" y="5471670"/>
            <a:ext cx="739305" cy="369332"/>
          </a:xfrm>
          <a:prstGeom prst="rect">
            <a:avLst/>
          </a:prstGeom>
          <a:noFill/>
        </p:spPr>
        <p:txBody>
          <a:bodyPr wrap="none" rtlCol="0">
            <a:spAutoFit/>
          </a:bodyPr>
          <a:lstStyle/>
          <a:p>
            <a:r>
              <a:rPr lang="en-AU" dirty="0" smtClean="0"/>
              <a:t>Link B</a:t>
            </a:r>
            <a:endParaRPr lang="en-AU" dirty="0"/>
          </a:p>
        </p:txBody>
      </p:sp>
    </p:spTree>
    <p:extLst>
      <p:ext uri="{BB962C8B-B14F-4D97-AF65-F5344CB8AC3E}">
        <p14:creationId xmlns:p14="http://schemas.microsoft.com/office/powerpoint/2010/main" val="2473090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H="1" flipV="1">
            <a:off x="4281757" y="5251872"/>
            <a:ext cx="1152128" cy="372780"/>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538902" y="2948996"/>
            <a:ext cx="1290200" cy="1432699"/>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771817" y="2708685"/>
            <a:ext cx="2440143" cy="704007"/>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409785" y="5614504"/>
            <a:ext cx="878067" cy="176035"/>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156176" y="2836628"/>
            <a:ext cx="1512169" cy="777508"/>
          </a:xfrm>
          <a:prstGeom prst="line">
            <a:avLst/>
          </a:prstGeom>
          <a:ln w="762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dirty="0">
                <a:solidFill>
                  <a:schemeClr val="accent2"/>
                </a:solidFill>
              </a:rPr>
              <a:t>Secondary Site and Content Routing</a:t>
            </a:r>
            <a:endParaRPr lang="en-US" dirty="0">
              <a:solidFill>
                <a:schemeClr val="accent2"/>
              </a:solidFill>
            </a:endParaRPr>
          </a:p>
        </p:txBody>
      </p:sp>
      <p:sp>
        <p:nvSpPr>
          <p:cNvPr id="5" name="Footer Placeholder 4"/>
          <p:cNvSpPr>
            <a:spLocks noGrp="1"/>
          </p:cNvSpPr>
          <p:nvPr>
            <p:ph type="ftr" sz="quarter" idx="11"/>
          </p:nvPr>
        </p:nvSpPr>
        <p:spPr>
          <a:xfrm>
            <a:off x="3161876" y="6381328"/>
            <a:ext cx="2895600" cy="365125"/>
          </a:xfrm>
        </p:spPr>
        <p:txBody>
          <a:bodyPr/>
          <a:lstStyle/>
          <a:p>
            <a:r>
              <a:rPr lang="en-AU" smtClean="0"/>
              <a:t>(c) 2011 Microsoft. All rights reserved.</a:t>
            </a:r>
            <a:endParaRPr lang="en-AU" dirty="0"/>
          </a:p>
        </p:txBody>
      </p:sp>
      <p:sp>
        <p:nvSpPr>
          <p:cNvPr id="3" name="Oval 2"/>
          <p:cNvSpPr/>
          <p:nvPr/>
        </p:nvSpPr>
        <p:spPr>
          <a:xfrm>
            <a:off x="4141536" y="1772816"/>
            <a:ext cx="2843361" cy="1727721"/>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2902029" y="3808736"/>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1748" y="4800204"/>
            <a:ext cx="1468484" cy="1509116"/>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611560" y="3056223"/>
            <a:ext cx="1872208" cy="1728192"/>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7235115" y="3556708"/>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193"/>
          <p:cNvGrpSpPr/>
          <p:nvPr/>
        </p:nvGrpSpPr>
        <p:grpSpPr>
          <a:xfrm>
            <a:off x="3058531" y="4421538"/>
            <a:ext cx="1083005" cy="1016724"/>
            <a:chOff x="794818" y="4095421"/>
            <a:chExt cx="1443632" cy="1016724"/>
          </a:xfrm>
        </p:grpSpPr>
        <p:pic>
          <p:nvPicPr>
            <p:cNvPr id="8"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610526" y="4095421"/>
              <a:ext cx="381298" cy="533400"/>
            </a:xfrm>
            <a:prstGeom prst="rect">
              <a:avLst/>
            </a:prstGeom>
            <a:noFill/>
          </p:spPr>
        </p:pic>
        <p:sp>
          <p:nvSpPr>
            <p:cNvPr id="9" name="Intranet"/>
            <p:cNvSpPr/>
            <p:nvPr/>
          </p:nvSpPr>
          <p:spPr bwMode="auto">
            <a:xfrm>
              <a:off x="794818" y="4527370"/>
              <a:ext cx="1443632" cy="584775"/>
            </a:xfrm>
            <a:prstGeom prst="rect">
              <a:avLst/>
            </a:prstGeom>
          </p:spPr>
          <p:txBody>
            <a:bodyPr wrap="square">
              <a:spAutoFit/>
            </a:bodyPr>
            <a:lstStyle/>
            <a:p>
              <a:pPr algn="ctr" defTabSz="1096963" rtl="0">
                <a:defRPr/>
              </a:pPr>
              <a:r>
                <a:rPr lang="en-US" sz="1600" b="1" dirty="0"/>
                <a:t>Secondary </a:t>
              </a:r>
              <a:r>
                <a:rPr lang="en-US" sz="1600" b="1" dirty="0" smtClean="0"/>
                <a:t>Site X</a:t>
              </a:r>
              <a:endParaRPr lang="en-US" sz="1600" b="1" dirty="0"/>
            </a:p>
          </p:txBody>
        </p:sp>
      </p:grpSp>
      <p:cxnSp>
        <p:nvCxnSpPr>
          <p:cNvPr id="10" name="Straight Connector 9"/>
          <p:cNvCxnSpPr>
            <a:stCxn id="8" idx="0"/>
          </p:cNvCxnSpPr>
          <p:nvPr/>
        </p:nvCxnSpPr>
        <p:spPr>
          <a:xfrm flipV="1">
            <a:off x="3813494" y="2923406"/>
            <a:ext cx="1344672" cy="1498132"/>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sp>
        <p:nvSpPr>
          <p:cNvPr id="18" name="Intranet"/>
          <p:cNvSpPr/>
          <p:nvPr/>
        </p:nvSpPr>
        <p:spPr bwMode="auto">
          <a:xfrm>
            <a:off x="5436832" y="2380741"/>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cxnSp>
        <p:nvCxnSpPr>
          <p:cNvPr id="42" name="Straight Connector 41"/>
          <p:cNvCxnSpPr/>
          <p:nvPr/>
        </p:nvCxnSpPr>
        <p:spPr>
          <a:xfrm>
            <a:off x="5403817" y="2764620"/>
            <a:ext cx="2231512" cy="114352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35" name="Group 34"/>
          <p:cNvGrpSpPr/>
          <p:nvPr/>
        </p:nvGrpSpPr>
        <p:grpSpPr>
          <a:xfrm>
            <a:off x="7382003" y="3622636"/>
            <a:ext cx="1222445" cy="1086200"/>
            <a:chOff x="-48098" y="3839632"/>
            <a:chExt cx="1629502" cy="1086200"/>
          </a:xfrm>
        </p:grpSpPr>
        <p:grpSp>
          <p:nvGrpSpPr>
            <p:cNvPr id="37" name="Group 36"/>
            <p:cNvGrpSpPr/>
            <p:nvPr/>
          </p:nvGrpSpPr>
          <p:grpSpPr>
            <a:xfrm>
              <a:off x="145836" y="3839632"/>
              <a:ext cx="812588" cy="620156"/>
              <a:chOff x="145836" y="3839632"/>
              <a:chExt cx="812588" cy="620156"/>
            </a:xfrm>
          </p:grpSpPr>
          <p:pic>
            <p:nvPicPr>
              <p:cNvPr id="4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6" y="3839632"/>
                <a:ext cx="812588" cy="620156"/>
              </a:xfrm>
              <a:prstGeom prst="rect">
                <a:avLst/>
              </a:prstGeom>
              <a:noFill/>
            </p:spPr>
          </p:pic>
          <p:pic>
            <p:nvPicPr>
              <p:cNvPr id="4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38" name="Intranet"/>
            <p:cNvSpPr/>
            <p:nvPr/>
          </p:nvSpPr>
          <p:spPr bwMode="auto">
            <a:xfrm>
              <a:off x="-48098"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62" name="Group 61"/>
          <p:cNvGrpSpPr/>
          <p:nvPr/>
        </p:nvGrpSpPr>
        <p:grpSpPr>
          <a:xfrm>
            <a:off x="827584" y="3420820"/>
            <a:ext cx="1222445" cy="1118735"/>
            <a:chOff x="-318579" y="3807097"/>
            <a:chExt cx="1629502" cy="1118735"/>
          </a:xfrm>
        </p:grpSpPr>
        <p:grpSp>
          <p:nvGrpSpPr>
            <p:cNvPr id="63" name="Group 62"/>
            <p:cNvGrpSpPr/>
            <p:nvPr/>
          </p:nvGrpSpPr>
          <p:grpSpPr>
            <a:xfrm>
              <a:off x="439902" y="3807097"/>
              <a:ext cx="812588" cy="620156"/>
              <a:chOff x="439902" y="3807097"/>
              <a:chExt cx="812588" cy="620156"/>
            </a:xfrm>
          </p:grpSpPr>
          <p:pic>
            <p:nvPicPr>
              <p:cNvPr id="6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4" name="Intranet"/>
            <p:cNvSpPr/>
            <p:nvPr/>
          </p:nvSpPr>
          <p:spPr bwMode="auto">
            <a:xfrm>
              <a:off x="-318579"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7" name="Straight Connector 66"/>
          <p:cNvCxnSpPr/>
          <p:nvPr/>
        </p:nvCxnSpPr>
        <p:spPr>
          <a:xfrm flipH="1">
            <a:off x="1835696" y="2719295"/>
            <a:ext cx="3312369" cy="97513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17"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5027077" y="2352311"/>
            <a:ext cx="464464" cy="619609"/>
          </a:xfrm>
          <a:prstGeom prst="rect">
            <a:avLst/>
          </a:prstGeom>
          <a:noFill/>
        </p:spPr>
      </p:pic>
      <p:sp>
        <p:nvSpPr>
          <p:cNvPr id="43" name="Oval 42"/>
          <p:cNvSpPr/>
          <p:nvPr/>
        </p:nvSpPr>
        <p:spPr>
          <a:xfrm>
            <a:off x="7026176" y="5198479"/>
            <a:ext cx="1284337" cy="1152128"/>
          </a:xfrm>
          <a:prstGeom prst="ellips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0" name="Straight Arrow Connector 49"/>
          <p:cNvCxnSpPr/>
          <p:nvPr/>
        </p:nvCxnSpPr>
        <p:spPr>
          <a:xfrm flipH="1">
            <a:off x="3956518" y="2980644"/>
            <a:ext cx="1335562" cy="165618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864100" y="2665319"/>
            <a:ext cx="1876252" cy="979705"/>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45" name="Group 193"/>
          <p:cNvGrpSpPr/>
          <p:nvPr/>
        </p:nvGrpSpPr>
        <p:grpSpPr>
          <a:xfrm>
            <a:off x="5298918" y="5285622"/>
            <a:ext cx="1083005" cy="1016724"/>
            <a:chOff x="794818" y="4095421"/>
            <a:chExt cx="1443632" cy="1016724"/>
          </a:xfrm>
        </p:grpSpPr>
        <p:pic>
          <p:nvPicPr>
            <p:cNvPr id="46"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610526" y="4095421"/>
              <a:ext cx="381298" cy="533400"/>
            </a:xfrm>
            <a:prstGeom prst="rect">
              <a:avLst/>
            </a:prstGeom>
            <a:noFill/>
          </p:spPr>
        </p:pic>
        <p:sp>
          <p:nvSpPr>
            <p:cNvPr id="47" name="Intranet"/>
            <p:cNvSpPr/>
            <p:nvPr/>
          </p:nvSpPr>
          <p:spPr bwMode="auto">
            <a:xfrm>
              <a:off x="794818" y="4527370"/>
              <a:ext cx="1443632" cy="584775"/>
            </a:xfrm>
            <a:prstGeom prst="rect">
              <a:avLst/>
            </a:prstGeom>
          </p:spPr>
          <p:txBody>
            <a:bodyPr wrap="square">
              <a:spAutoFit/>
            </a:bodyPr>
            <a:lstStyle/>
            <a:p>
              <a:pPr algn="ctr" defTabSz="1096963" rtl="0">
                <a:defRPr/>
              </a:pPr>
              <a:r>
                <a:rPr lang="en-US" sz="1600" b="1" dirty="0"/>
                <a:t>Secondary </a:t>
              </a:r>
              <a:r>
                <a:rPr lang="en-US" sz="1600" b="1" dirty="0" smtClean="0"/>
                <a:t>Site Z</a:t>
              </a:r>
              <a:endParaRPr lang="en-US" sz="1600" b="1" dirty="0"/>
            </a:p>
          </p:txBody>
        </p:sp>
      </p:grpSp>
      <p:cxnSp>
        <p:nvCxnSpPr>
          <p:cNvPr id="48" name="Straight Connector 47"/>
          <p:cNvCxnSpPr/>
          <p:nvPr/>
        </p:nvCxnSpPr>
        <p:spPr>
          <a:xfrm flipH="1" flipV="1">
            <a:off x="5403817" y="2948996"/>
            <a:ext cx="624619" cy="2312848"/>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49" name="Straight Arrow Connector 48"/>
          <p:cNvCxnSpPr/>
          <p:nvPr/>
        </p:nvCxnSpPr>
        <p:spPr>
          <a:xfrm flipH="1">
            <a:off x="3131840" y="2836628"/>
            <a:ext cx="1939769" cy="1872208"/>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131840" y="4840982"/>
            <a:ext cx="2664296" cy="933561"/>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956519" y="4708836"/>
            <a:ext cx="1883901" cy="729426"/>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7088068" y="5234214"/>
            <a:ext cx="1222445" cy="1085455"/>
            <a:chOff x="-2927" y="3840377"/>
            <a:chExt cx="1629502" cy="1085455"/>
          </a:xfrm>
        </p:grpSpPr>
        <p:grpSp>
          <p:nvGrpSpPr>
            <p:cNvPr id="57" name="Group 56"/>
            <p:cNvGrpSpPr/>
            <p:nvPr/>
          </p:nvGrpSpPr>
          <p:grpSpPr>
            <a:xfrm>
              <a:off x="439337" y="3840377"/>
              <a:ext cx="812588" cy="620156"/>
              <a:chOff x="439337" y="3840377"/>
              <a:chExt cx="812588" cy="620156"/>
            </a:xfrm>
          </p:grpSpPr>
          <p:pic>
            <p:nvPicPr>
              <p:cNvPr id="59"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pic>
            <p:nvPicPr>
              <p:cNvPr id="6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337" y="3840377"/>
                <a:ext cx="812588" cy="620156"/>
              </a:xfrm>
              <a:prstGeom prst="rect">
                <a:avLst/>
              </a:prstGeom>
              <a:noFill/>
            </p:spPr>
          </p:pic>
        </p:grpSp>
        <p:sp>
          <p:nvSpPr>
            <p:cNvPr id="58"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1" name="Straight Connector 60"/>
          <p:cNvCxnSpPr>
            <a:stCxn id="46" idx="0"/>
          </p:cNvCxnSpPr>
          <p:nvPr/>
        </p:nvCxnSpPr>
        <p:spPr>
          <a:xfrm>
            <a:off x="6053882" y="5285622"/>
            <a:ext cx="1473609" cy="15264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68" name="Straight Arrow Connector 67"/>
          <p:cNvCxnSpPr/>
          <p:nvPr/>
        </p:nvCxnSpPr>
        <p:spPr>
          <a:xfrm>
            <a:off x="6196906" y="5614504"/>
            <a:ext cx="1330585" cy="121124"/>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1912409" y="2550018"/>
            <a:ext cx="2912596" cy="786363"/>
          </a:xfrm>
          <a:prstGeom prst="straightConnector1">
            <a:avLst/>
          </a:prstGeom>
          <a:ln w="76200">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8854499">
            <a:off x="3694672" y="3218343"/>
            <a:ext cx="747320" cy="369332"/>
          </a:xfrm>
          <a:prstGeom prst="rect">
            <a:avLst/>
          </a:prstGeom>
          <a:noFill/>
        </p:spPr>
        <p:txBody>
          <a:bodyPr wrap="none" rtlCol="0">
            <a:spAutoFit/>
          </a:bodyPr>
          <a:lstStyle/>
          <a:p>
            <a:r>
              <a:rPr lang="en-AU" dirty="0" smtClean="0"/>
              <a:t>Link A</a:t>
            </a:r>
            <a:endParaRPr lang="en-AU" dirty="0"/>
          </a:p>
        </p:txBody>
      </p:sp>
      <p:sp>
        <p:nvSpPr>
          <p:cNvPr id="54" name="TextBox 53"/>
          <p:cNvSpPr txBox="1"/>
          <p:nvPr/>
        </p:nvSpPr>
        <p:spPr>
          <a:xfrm rot="1113557">
            <a:off x="4391696" y="5471670"/>
            <a:ext cx="739305" cy="369332"/>
          </a:xfrm>
          <a:prstGeom prst="rect">
            <a:avLst/>
          </a:prstGeom>
          <a:noFill/>
        </p:spPr>
        <p:txBody>
          <a:bodyPr wrap="none" rtlCol="0">
            <a:spAutoFit/>
          </a:bodyPr>
          <a:lstStyle/>
          <a:p>
            <a:r>
              <a:rPr lang="en-AU" dirty="0" smtClean="0"/>
              <a:t>Link B</a:t>
            </a:r>
            <a:endParaRPr lang="en-AU" dirty="0"/>
          </a:p>
        </p:txBody>
      </p:sp>
    </p:spTree>
    <p:extLst>
      <p:ext uri="{BB962C8B-B14F-4D97-AF65-F5344CB8AC3E}">
        <p14:creationId xmlns:p14="http://schemas.microsoft.com/office/powerpoint/2010/main" val="135588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45"/>
                                        </p:tgtEl>
                                      </p:cBhvr>
                                    </p:animEffect>
                                    <p:animScale>
                                      <p:cBhvr>
                                        <p:cTn id="9" dur="250" autoRev="1" fill="hold"/>
                                        <p:tgtEl>
                                          <p:spTgt spid="45"/>
                                        </p:tgtEl>
                                      </p:cBhvr>
                                      <p:by x="105000" y="105000"/>
                                    </p:animScale>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up)">
                                      <p:cBhvr>
                                        <p:cTn id="18" dur="500"/>
                                        <p:tgtEl>
                                          <p:spTgt spid="49"/>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9"/>
                                        </p:tgtEl>
                                      </p:cBhvr>
                                    </p:animEffect>
                                    <p:set>
                                      <p:cBhvr>
                                        <p:cTn id="27" dur="1" fill="hold">
                                          <p:stCondLst>
                                            <p:cond delay="499"/>
                                          </p:stCondLst>
                                        </p:cTn>
                                        <p:tgtEl>
                                          <p:spTgt spid="4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up)">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26" presetClass="emph" presetSubtype="0" fill="hold" nodeType="withEffect">
                                  <p:stCondLst>
                                    <p:cond delay="0"/>
                                  </p:stCondLst>
                                  <p:childTnLst>
                                    <p:animEffect transition="out" filter="fade">
                                      <p:cBhvr>
                                        <p:cTn id="41" dur="500" tmFilter="0, 0; .2, .5; .8, .5; 1, 0"/>
                                        <p:tgtEl>
                                          <p:spTgt spid="56"/>
                                        </p:tgtEl>
                                      </p:cBhvr>
                                    </p:animEffect>
                                    <p:animScale>
                                      <p:cBhvr>
                                        <p:cTn id="42" dur="250" autoRev="1" fill="hold"/>
                                        <p:tgtEl>
                                          <p:spTgt spid="56"/>
                                        </p:tgtEl>
                                      </p:cBhvr>
                                      <p:by x="105000" y="105000"/>
                                    </p:animScale>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Why Secondary Sites?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827584" y="2132856"/>
            <a:ext cx="7848872" cy="396044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Local </a:t>
            </a:r>
            <a:r>
              <a:rPr lang="en-US" sz="3600" dirty="0"/>
              <a:t>MP (+ DB)</a:t>
            </a:r>
          </a:p>
          <a:p>
            <a:r>
              <a:rPr lang="en-US" sz="3600" dirty="0"/>
              <a:t>Manage upstream bandwidth</a:t>
            </a:r>
          </a:p>
          <a:p>
            <a:r>
              <a:rPr lang="en-US" sz="3600" dirty="0"/>
              <a:t>Local client push</a:t>
            </a:r>
          </a:p>
          <a:p>
            <a:r>
              <a:rPr lang="en-US" sz="3600" dirty="0"/>
              <a:t>Multi-hop </a:t>
            </a:r>
            <a:r>
              <a:rPr lang="en-US" sz="3600" dirty="0" smtClean="0"/>
              <a:t>networks (content </a:t>
            </a:r>
            <a:r>
              <a:rPr lang="en-US" sz="3600" dirty="0"/>
              <a:t>routing)</a:t>
            </a:r>
          </a:p>
          <a:p>
            <a:pPr marL="0" indent="0">
              <a:buNone/>
            </a:pPr>
            <a:endParaRPr lang="en-US" sz="3600" dirty="0"/>
          </a:p>
          <a:p>
            <a:r>
              <a:rPr lang="en-US" sz="3600" dirty="0" smtClean="0"/>
              <a:t>Think about: </a:t>
            </a:r>
          </a:p>
          <a:p>
            <a:pPr lvl="1"/>
            <a:r>
              <a:rPr lang="en-US" sz="2800" dirty="0" smtClean="0"/>
              <a:t>PXE</a:t>
            </a:r>
          </a:p>
          <a:p>
            <a:pPr lvl="1"/>
            <a:r>
              <a:rPr lang="en-US" sz="2800" dirty="0" smtClean="0"/>
              <a:t>SMP</a:t>
            </a:r>
          </a:p>
          <a:p>
            <a:endParaRPr lang="en-US" dirty="0" smtClean="0"/>
          </a:p>
          <a:p>
            <a:pPr marL="0" indent="0">
              <a:buNone/>
            </a:pPr>
            <a:endParaRPr lang="en-US" dirty="0" smtClean="0"/>
          </a:p>
        </p:txBody>
      </p:sp>
    </p:spTree>
    <p:extLst>
      <p:ext uri="{BB962C8B-B14F-4D97-AF65-F5344CB8AC3E}">
        <p14:creationId xmlns:p14="http://schemas.microsoft.com/office/powerpoint/2010/main" val="228393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My Box Files\Management\Marketing\Events\Tech Ed 2011\images\_purchased\iStock_000000239246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724954"/>
            <a:ext cx="9194514" cy="91945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solidFill>
                <a:schemeClr val="accent2"/>
              </a:solidFill>
            </a:endParaRPr>
          </a:p>
        </p:txBody>
      </p:sp>
      <p:sp>
        <p:nvSpPr>
          <p:cNvPr id="10" name="Title 1"/>
          <p:cNvSpPr txBox="1">
            <a:spLocks/>
          </p:cNvSpPr>
          <p:nvPr/>
        </p:nvSpPr>
        <p:spPr>
          <a:xfrm>
            <a:off x="4283968" y="-531440"/>
            <a:ext cx="8928992" cy="22322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r>
              <a:rPr lang="en-US" sz="9600" dirty="0" smtClean="0">
                <a:effectLst>
                  <a:outerShdw blurRad="50800" dist="38100" dir="8100000" algn="tr" rotWithShape="0">
                    <a:prstClr val="black">
                      <a:alpha val="40000"/>
                    </a:prstClr>
                  </a:outerShdw>
                </a:effectLst>
              </a:rPr>
              <a:t> in more	</a:t>
            </a:r>
            <a:endParaRPr lang="en-US" sz="9600" dirty="0">
              <a:effectLst>
                <a:outerShdw blurRad="50800" dist="38100" dir="8100000" algn="tr" rotWithShape="0">
                  <a:prstClr val="black">
                    <a:alpha val="40000"/>
                  </a:prstClr>
                </a:outerShdw>
              </a:effectLst>
            </a:endParaRPr>
          </a:p>
        </p:txBody>
      </p:sp>
      <p:sp>
        <p:nvSpPr>
          <p:cNvPr id="11" name="Title 1"/>
          <p:cNvSpPr txBox="1">
            <a:spLocks/>
          </p:cNvSpPr>
          <p:nvPr/>
        </p:nvSpPr>
        <p:spPr>
          <a:xfrm>
            <a:off x="215008" y="350658"/>
            <a:ext cx="8928992" cy="27003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r>
              <a:rPr lang="en-US" sz="13000" dirty="0" smtClean="0">
                <a:effectLst>
                  <a:outerShdw blurRad="50800" dist="38100" dir="8100000" algn="tr" rotWithShape="0">
                    <a:prstClr val="black">
                      <a:alpha val="40000"/>
                    </a:prstClr>
                  </a:outerShdw>
                </a:effectLst>
              </a:rPr>
              <a:t>DPs</a:t>
            </a:r>
          </a:p>
        </p:txBody>
      </p:sp>
      <p:sp>
        <p:nvSpPr>
          <p:cNvPr id="12" name="Title 1"/>
          <p:cNvSpPr txBox="1">
            <a:spLocks/>
          </p:cNvSpPr>
          <p:nvPr/>
        </p:nvSpPr>
        <p:spPr>
          <a:xfrm>
            <a:off x="242627" y="4057340"/>
            <a:ext cx="8928992" cy="295232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baseline="0">
                <a:solidFill>
                  <a:srgbClr val="03C2F1"/>
                </a:solidFill>
                <a:latin typeface="Segoe UI" pitchFamily="34" charset="0"/>
                <a:ea typeface="Segoe UI" pitchFamily="34" charset="0"/>
                <a:cs typeface="Segoe UI" pitchFamily="34" charset="0"/>
              </a:defRPr>
            </a:lvl1pPr>
          </a:lstStyle>
          <a:p>
            <a:pPr algn="r"/>
            <a:r>
              <a:rPr lang="en-US" sz="13000" dirty="0" smtClean="0">
                <a:effectLst>
                  <a:outerShdw blurRad="50800" dist="38100" dir="8100000" algn="tr" rotWithShape="0">
                    <a:prstClr val="black">
                      <a:alpha val="40000"/>
                    </a:prstClr>
                  </a:outerShdw>
                </a:effectLst>
              </a:rPr>
              <a:t>detail  </a:t>
            </a:r>
            <a:endParaRPr lang="en-US" sz="13000" dirty="0">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0271168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O:\My Box Files\Management\Marketing\Events\Tech Ed 2011\images\_purchased\iStock_000014527364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636" y="2471689"/>
            <a:ext cx="5513329" cy="4955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p:cNvSpPr>
            <a:spLocks noGrp="1"/>
          </p:cNvSpPr>
          <p:nvPr>
            <p:ph type="title"/>
          </p:nvPr>
        </p:nvSpPr>
        <p:spPr/>
        <p:txBody>
          <a:bodyPr>
            <a:normAutofit fontScale="90000"/>
          </a:bodyPr>
          <a:lstStyle/>
          <a:p>
            <a:r>
              <a:rPr lang="en-US" dirty="0" smtClean="0"/>
              <a:t>DPs in Detail</a:t>
            </a:r>
            <a:br>
              <a:rPr lang="en-US" dirty="0" smtClean="0"/>
            </a:br>
            <a:r>
              <a:rPr lang="en-AU" dirty="0" smtClean="0">
                <a:solidFill>
                  <a:schemeClr val="accent2"/>
                </a:solidFill>
              </a:rPr>
              <a:t>Content Assignment</a:t>
            </a:r>
            <a:endParaRPr lang="en-US" dirty="0">
              <a:solidFill>
                <a:schemeClr val="accent2"/>
              </a:solidFill>
            </a:endParaRPr>
          </a:p>
        </p:txBody>
      </p:sp>
      <p:sp>
        <p:nvSpPr>
          <p:cNvPr id="9" name="Text Placeholder 2"/>
          <p:cNvSpPr txBox="1">
            <a:spLocks/>
          </p:cNvSpPr>
          <p:nvPr/>
        </p:nvSpPr>
        <p:spPr>
          <a:xfrm>
            <a:off x="4283968" y="1628801"/>
            <a:ext cx="4608512"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4800" dirty="0" smtClean="0"/>
              <a:t>+ good looking  </a:t>
            </a:r>
            <a:br>
              <a:rPr lang="en-US" sz="4800" dirty="0" smtClean="0"/>
            </a:br>
            <a:r>
              <a:rPr lang="en-US" sz="4800" dirty="0" smtClean="0"/>
              <a:t>   </a:t>
            </a:r>
            <a:r>
              <a:rPr lang="en-US" sz="4800" dirty="0" smtClean="0">
                <a:solidFill>
                  <a:schemeClr val="bg1">
                    <a:lumMod val="85000"/>
                  </a:schemeClr>
                </a:solidFill>
              </a:rPr>
              <a:t> </a:t>
            </a:r>
            <a:r>
              <a:rPr lang="en-US" sz="4800" dirty="0" smtClean="0">
                <a:solidFill>
                  <a:schemeClr val="bg1">
                    <a:lumMod val="75000"/>
                  </a:schemeClr>
                </a:solidFill>
              </a:rPr>
              <a:t>wizards</a:t>
            </a:r>
            <a:r>
              <a:rPr lang="en-US" sz="4800" dirty="0" smtClean="0">
                <a:solidFill>
                  <a:schemeClr val="bg1">
                    <a:lumMod val="85000"/>
                  </a:schemeClr>
                </a:solidFill>
              </a:rPr>
              <a:t> </a:t>
            </a:r>
          </a:p>
        </p:txBody>
      </p:sp>
      <p:sp>
        <p:nvSpPr>
          <p:cNvPr id="10" name="Text Placeholder 2"/>
          <p:cNvSpPr txBox="1">
            <a:spLocks/>
          </p:cNvSpPr>
          <p:nvPr/>
        </p:nvSpPr>
        <p:spPr>
          <a:xfrm>
            <a:off x="35496" y="5085184"/>
            <a:ext cx="4824536" cy="18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4800" dirty="0" smtClean="0"/>
              <a:t>+good pre-sta</a:t>
            </a:r>
            <a:r>
              <a:rPr lang="en-US" sz="4800" dirty="0" smtClean="0">
                <a:solidFill>
                  <a:schemeClr val="bg1">
                    <a:lumMod val="75000"/>
                  </a:schemeClr>
                </a:solidFill>
              </a:rPr>
              <a:t>ge</a:t>
            </a:r>
            <a:r>
              <a:rPr lang="en-US" sz="4800" dirty="0" smtClean="0"/>
              <a:t>   </a:t>
            </a:r>
            <a:br>
              <a:rPr lang="en-US" sz="4800" dirty="0" smtClean="0"/>
            </a:br>
            <a:r>
              <a:rPr lang="en-US" sz="4800" dirty="0" smtClean="0"/>
              <a:t>     +more!!</a:t>
            </a:r>
          </a:p>
        </p:txBody>
      </p:sp>
      <p:sp>
        <p:nvSpPr>
          <p:cNvPr id="6" name="Text Placeholder 2"/>
          <p:cNvSpPr>
            <a:spLocks noGrp="1"/>
          </p:cNvSpPr>
          <p:nvPr>
            <p:ph idx="1"/>
          </p:nvPr>
        </p:nvSpPr>
        <p:spPr>
          <a:xfrm>
            <a:off x="-180528" y="1556792"/>
            <a:ext cx="3960948" cy="3456384"/>
          </a:xfrm>
        </p:spPr>
        <p:txBody>
          <a:bodyPr>
            <a:noAutofit/>
          </a:bodyPr>
          <a:lstStyle/>
          <a:p>
            <a:pPr marL="0" indent="0" algn="r">
              <a:buNone/>
            </a:pPr>
            <a:r>
              <a:rPr lang="en-US" sz="7200" dirty="0" smtClean="0"/>
              <a:t>Dynamic DP Groups</a:t>
            </a:r>
          </a:p>
        </p:txBody>
      </p:sp>
    </p:spTree>
    <p:extLst>
      <p:ext uri="{BB962C8B-B14F-4D97-AF65-F5344CB8AC3E}">
        <p14:creationId xmlns:p14="http://schemas.microsoft.com/office/powerpoint/2010/main" val="3084677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601"/>
                            </p:stCondLst>
                            <p:childTnLst>
                              <p:par>
                                <p:cTn id="8" presetID="1" presetClass="entr" presetSubtype="0" fill="hold" grpId="0" nodeType="afterEffect">
                                  <p:stCondLst>
                                    <p:cond delay="1000"/>
                                  </p:stCondLst>
                                  <p:iterate type="wd">
                                    <p:tmAbs val="300"/>
                                  </p:iterate>
                                  <p:childTnLst>
                                    <p:set>
                                      <p:cBhvr>
                                        <p:cTn id="9" dur="1" fill="hold">
                                          <p:stCondLst>
                                            <p:cond delay="0"/>
                                          </p:stCondLst>
                                        </p:cTn>
                                        <p:tgtEl>
                                          <p:spTgt spid="9">
                                            <p:txEl>
                                              <p:pRg st="0" end="0"/>
                                            </p:txEl>
                                          </p:spTgt>
                                        </p:tgtEl>
                                        <p:attrNameLst>
                                          <p:attrName>style.visibility</p:attrName>
                                        </p:attrNameLst>
                                      </p:cBhvr>
                                      <p:to>
                                        <p:strVal val="visible"/>
                                      </p:to>
                                    </p:set>
                                  </p:childTnLst>
                                </p:cTn>
                              </p:par>
                              <p:par>
                                <p:cTn id="10" presetID="10" presetClass="entr" presetSubtype="0" fill="hold" nodeType="withEffect">
                                  <p:stCondLst>
                                    <p:cond delay="1000"/>
                                  </p:stCondLst>
                                  <p:childTnLst>
                                    <p:set>
                                      <p:cBhvr>
                                        <p:cTn id="11" dur="1" fill="hold">
                                          <p:stCondLst>
                                            <p:cond delay="0"/>
                                          </p:stCondLst>
                                        </p:cTn>
                                        <p:tgtEl>
                                          <p:spTgt spid="46082"/>
                                        </p:tgtEl>
                                        <p:attrNameLst>
                                          <p:attrName>style.visibility</p:attrName>
                                        </p:attrNameLst>
                                      </p:cBhvr>
                                      <p:to>
                                        <p:strVal val="visible"/>
                                      </p:to>
                                    </p:set>
                                    <p:animEffect transition="in" filter="fade">
                                      <p:cBhvr>
                                        <p:cTn id="12" dur="3000"/>
                                        <p:tgtEl>
                                          <p:spTgt spid="46082"/>
                                        </p:tgtEl>
                                      </p:cBhvr>
                                    </p:animEffect>
                                  </p:childTnLst>
                                </p:cTn>
                              </p:par>
                              <p:par>
                                <p:cTn id="13" presetID="1" presetClass="entr" presetSubtype="0" fill="hold" grpId="0" nodeType="withEffect">
                                  <p:stCondLst>
                                    <p:cond delay="3000"/>
                                  </p:stCondLst>
                                  <p:iterate type="wd">
                                    <p:tmAbs val="300"/>
                                  </p:iterate>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Arrow Connector 53"/>
          <p:cNvCxnSpPr>
            <a:endCxn id="82" idx="3"/>
          </p:cNvCxnSpPr>
          <p:nvPr/>
        </p:nvCxnSpPr>
        <p:spPr>
          <a:xfrm flipV="1">
            <a:off x="5521999" y="4573448"/>
            <a:ext cx="1529537" cy="185734"/>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6079100" y="6055256"/>
            <a:ext cx="1494259" cy="51349"/>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5466340" y="5112036"/>
            <a:ext cx="2087097" cy="305151"/>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pic>
        <p:nvPicPr>
          <p:cNvPr id="3892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39" y="4934326"/>
            <a:ext cx="873853" cy="7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DPs in Detail</a:t>
            </a:r>
            <a:r>
              <a:rPr lang="en-US" dirty="0" smtClean="0"/>
              <a:t/>
            </a:r>
            <a:br>
              <a:rPr lang="en-US" dirty="0" smtClean="0"/>
            </a:br>
            <a:r>
              <a:rPr lang="en-AU" dirty="0" smtClean="0">
                <a:solidFill>
                  <a:schemeClr val="accent2"/>
                </a:solidFill>
              </a:rPr>
              <a:t>Content Assignment to DPs</a:t>
            </a:r>
            <a:endParaRPr lang="en-US" dirty="0">
              <a:solidFill>
                <a:schemeClr val="accent2"/>
              </a:solidFill>
            </a:endParaRPr>
          </a:p>
        </p:txBody>
      </p:sp>
      <p:sp>
        <p:nvSpPr>
          <p:cNvPr id="5" name="Footer Placeholder 4"/>
          <p:cNvSpPr>
            <a:spLocks noGrp="1"/>
          </p:cNvSpPr>
          <p:nvPr>
            <p:ph type="ftr" sz="quarter" idx="11"/>
          </p:nvPr>
        </p:nvSpPr>
        <p:spPr>
          <a:xfrm>
            <a:off x="6178544" y="6519674"/>
            <a:ext cx="2895600" cy="365125"/>
          </a:xfrm>
        </p:spPr>
        <p:txBody>
          <a:bodyPr/>
          <a:lstStyle/>
          <a:p>
            <a:r>
              <a:rPr lang="en-AU" dirty="0" smtClean="0"/>
              <a:t>(c) 2011 Microsoft. All rights reserved.</a:t>
            </a:r>
            <a:endParaRPr lang="en-AU" dirty="0"/>
          </a:p>
        </p:txBody>
      </p:sp>
      <p:sp>
        <p:nvSpPr>
          <p:cNvPr id="4" name="Oval 3"/>
          <p:cNvSpPr/>
          <p:nvPr/>
        </p:nvSpPr>
        <p:spPr>
          <a:xfrm>
            <a:off x="2457563" y="2522683"/>
            <a:ext cx="1862601" cy="166593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sp>
        <p:nvSpPr>
          <p:cNvPr id="19" name="Oval 18"/>
          <p:cNvSpPr/>
          <p:nvPr/>
        </p:nvSpPr>
        <p:spPr>
          <a:xfrm>
            <a:off x="3921491" y="3786977"/>
            <a:ext cx="1679245" cy="1667467"/>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sp>
        <p:nvSpPr>
          <p:cNvPr id="20" name="Oval 19"/>
          <p:cNvSpPr/>
          <p:nvPr/>
        </p:nvSpPr>
        <p:spPr>
          <a:xfrm>
            <a:off x="5934480" y="2305703"/>
            <a:ext cx="1348388" cy="1240157"/>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grpSp>
        <p:nvGrpSpPr>
          <p:cNvPr id="11" name="Group 10"/>
          <p:cNvGrpSpPr/>
          <p:nvPr/>
        </p:nvGrpSpPr>
        <p:grpSpPr>
          <a:xfrm>
            <a:off x="941325" y="3933056"/>
            <a:ext cx="1222445" cy="864164"/>
            <a:chOff x="-2927" y="3721635"/>
            <a:chExt cx="1629502" cy="864164"/>
          </a:xfrm>
        </p:grpSpPr>
        <p:grpSp>
          <p:nvGrpSpPr>
            <p:cNvPr id="12" name="Group 11"/>
            <p:cNvGrpSpPr/>
            <p:nvPr/>
          </p:nvGrpSpPr>
          <p:grpSpPr>
            <a:xfrm>
              <a:off x="439902" y="3721635"/>
              <a:ext cx="812588" cy="626843"/>
              <a:chOff x="439902" y="3721635"/>
              <a:chExt cx="812588" cy="626843"/>
            </a:xfrm>
          </p:grpSpPr>
          <p:pic>
            <p:nvPicPr>
              <p:cNvPr id="14"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721635"/>
                <a:ext cx="812588" cy="620156"/>
              </a:xfrm>
              <a:prstGeom prst="rect">
                <a:avLst/>
              </a:prstGeom>
              <a:noFill/>
            </p:spPr>
          </p:pic>
          <p:pic>
            <p:nvPicPr>
              <p:cNvPr id="15"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3" name="Intranet"/>
            <p:cNvSpPr/>
            <p:nvPr/>
          </p:nvSpPr>
          <p:spPr bwMode="auto">
            <a:xfrm>
              <a:off x="-2927" y="4247245"/>
              <a:ext cx="1629502" cy="338554"/>
            </a:xfrm>
            <a:prstGeom prst="rect">
              <a:avLst/>
            </a:prstGeom>
          </p:spPr>
          <p:txBody>
            <a:bodyPr wrap="square">
              <a:spAutoFit/>
            </a:bodyPr>
            <a:lstStyle/>
            <a:p>
              <a:pPr algn="ctr" defTabSz="1096963" rtl="0">
                <a:defRPr/>
              </a:pPr>
              <a:r>
                <a:rPr lang="en-US" sz="1600" b="1" dirty="0" smtClean="0"/>
                <a:t>DP 2</a:t>
              </a:r>
              <a:endParaRPr lang="en-US" sz="1600" b="1" dirty="0"/>
            </a:p>
          </p:txBody>
        </p:sp>
      </p:grpSp>
      <p:cxnSp>
        <p:nvCxnSpPr>
          <p:cNvPr id="16" name="Straight Connector 15"/>
          <p:cNvCxnSpPr>
            <a:endCxn id="70" idx="1"/>
          </p:cNvCxnSpPr>
          <p:nvPr/>
        </p:nvCxnSpPr>
        <p:spPr>
          <a:xfrm flipV="1">
            <a:off x="1789349" y="3583949"/>
            <a:ext cx="1932240" cy="56521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42" name="Straight Connector 41"/>
          <p:cNvCxnSpPr>
            <a:endCxn id="59" idx="1"/>
          </p:cNvCxnSpPr>
          <p:nvPr/>
        </p:nvCxnSpPr>
        <p:spPr>
          <a:xfrm>
            <a:off x="1329404" y="3102428"/>
            <a:ext cx="1591333" cy="1412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35" name="Group 34"/>
          <p:cNvGrpSpPr/>
          <p:nvPr/>
        </p:nvGrpSpPr>
        <p:grpSpPr>
          <a:xfrm>
            <a:off x="1621363" y="4845199"/>
            <a:ext cx="1222445" cy="848690"/>
            <a:chOff x="-300088" y="3839632"/>
            <a:chExt cx="1629502" cy="848690"/>
          </a:xfrm>
        </p:grpSpPr>
        <p:grpSp>
          <p:nvGrpSpPr>
            <p:cNvPr id="37" name="Group 36"/>
            <p:cNvGrpSpPr/>
            <p:nvPr/>
          </p:nvGrpSpPr>
          <p:grpSpPr>
            <a:xfrm>
              <a:off x="145835" y="3839632"/>
              <a:ext cx="812588" cy="620156"/>
              <a:chOff x="145835" y="3839632"/>
              <a:chExt cx="812588" cy="620156"/>
            </a:xfrm>
          </p:grpSpPr>
          <p:pic>
            <p:nvPicPr>
              <p:cNvPr id="4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5" y="3839632"/>
                <a:ext cx="812588" cy="620156"/>
              </a:xfrm>
              <a:prstGeom prst="rect">
                <a:avLst/>
              </a:prstGeom>
              <a:noFill/>
            </p:spPr>
          </p:pic>
          <p:pic>
            <p:nvPicPr>
              <p:cNvPr id="4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38" name="Intranet"/>
            <p:cNvSpPr/>
            <p:nvPr/>
          </p:nvSpPr>
          <p:spPr bwMode="auto">
            <a:xfrm>
              <a:off x="-300088" y="4349768"/>
              <a:ext cx="1629502" cy="338554"/>
            </a:xfrm>
            <a:prstGeom prst="rect">
              <a:avLst/>
            </a:prstGeom>
          </p:spPr>
          <p:txBody>
            <a:bodyPr wrap="square">
              <a:spAutoFit/>
            </a:bodyPr>
            <a:lstStyle/>
            <a:p>
              <a:pPr algn="ctr" defTabSz="1096963" rtl="0">
                <a:defRPr/>
              </a:pPr>
              <a:r>
                <a:rPr lang="en-US" sz="1600" b="1" dirty="0" smtClean="0"/>
                <a:t>DP 3</a:t>
              </a:r>
              <a:endParaRPr lang="en-US" sz="1600" b="1" dirty="0"/>
            </a:p>
          </p:txBody>
        </p:sp>
      </p:grpSp>
      <p:grpSp>
        <p:nvGrpSpPr>
          <p:cNvPr id="62" name="Group 61"/>
          <p:cNvGrpSpPr/>
          <p:nvPr/>
        </p:nvGrpSpPr>
        <p:grpSpPr>
          <a:xfrm>
            <a:off x="555229" y="2880748"/>
            <a:ext cx="1222445" cy="836284"/>
            <a:chOff x="38287" y="3807097"/>
            <a:chExt cx="1629502" cy="836284"/>
          </a:xfrm>
        </p:grpSpPr>
        <p:grpSp>
          <p:nvGrpSpPr>
            <p:cNvPr id="63" name="Group 62"/>
            <p:cNvGrpSpPr/>
            <p:nvPr/>
          </p:nvGrpSpPr>
          <p:grpSpPr>
            <a:xfrm>
              <a:off x="439902" y="3807097"/>
              <a:ext cx="812588" cy="620156"/>
              <a:chOff x="439902" y="3807097"/>
              <a:chExt cx="812588" cy="620156"/>
            </a:xfrm>
          </p:grpSpPr>
          <p:pic>
            <p:nvPicPr>
              <p:cNvPr id="6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4" name="Intranet"/>
            <p:cNvSpPr/>
            <p:nvPr/>
          </p:nvSpPr>
          <p:spPr bwMode="auto">
            <a:xfrm>
              <a:off x="38287" y="4304827"/>
              <a:ext cx="1629502" cy="338554"/>
            </a:xfrm>
            <a:prstGeom prst="rect">
              <a:avLst/>
            </a:prstGeom>
          </p:spPr>
          <p:txBody>
            <a:bodyPr wrap="square">
              <a:spAutoFit/>
            </a:bodyPr>
            <a:lstStyle/>
            <a:p>
              <a:pPr algn="ctr" defTabSz="1096963" rtl="0">
                <a:defRPr/>
              </a:pPr>
              <a:r>
                <a:rPr lang="en-US" sz="1600" b="1" dirty="0" smtClean="0"/>
                <a:t>DP 1</a:t>
              </a:r>
            </a:p>
          </p:txBody>
        </p:sp>
      </p:grpSp>
      <p:cxnSp>
        <p:nvCxnSpPr>
          <p:cNvPr id="50" name="Straight Arrow Connector 49"/>
          <p:cNvCxnSpPr/>
          <p:nvPr/>
        </p:nvCxnSpPr>
        <p:spPr>
          <a:xfrm flipH="1" flipV="1">
            <a:off x="4298422" y="3494853"/>
            <a:ext cx="2721850" cy="451754"/>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20" idx="3"/>
          </p:cNvCxnSpPr>
          <p:nvPr/>
        </p:nvCxnSpPr>
        <p:spPr>
          <a:xfrm flipV="1">
            <a:off x="5501891" y="3364243"/>
            <a:ext cx="630056" cy="853423"/>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0" idx="2"/>
          </p:cNvCxnSpPr>
          <p:nvPr/>
        </p:nvCxnSpPr>
        <p:spPr>
          <a:xfrm flipH="1">
            <a:off x="4159151" y="2925782"/>
            <a:ext cx="1775329" cy="0"/>
          </a:xfrm>
          <a:prstGeom prst="straightConnector1">
            <a:avLst/>
          </a:prstGeom>
          <a:ln w="28575">
            <a:solidFill>
              <a:schemeClr val="accent6">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053260" y="2633269"/>
            <a:ext cx="1500177" cy="646331"/>
          </a:xfrm>
          <a:prstGeom prst="rect">
            <a:avLst/>
          </a:prstGeom>
          <a:noFill/>
        </p:spPr>
        <p:txBody>
          <a:bodyPr wrap="square" rtlCol="0">
            <a:spAutoFit/>
          </a:bodyPr>
          <a:lstStyle/>
          <a:p>
            <a:r>
              <a:rPr lang="en-AU" dirty="0" smtClean="0"/>
              <a:t>Melbourne Users</a:t>
            </a:r>
            <a:endParaRPr lang="en-AU" dirty="0"/>
          </a:p>
        </p:txBody>
      </p:sp>
      <p:sp>
        <p:nvSpPr>
          <p:cNvPr id="46" name="TextBox 45"/>
          <p:cNvSpPr txBox="1"/>
          <p:nvPr/>
        </p:nvSpPr>
        <p:spPr>
          <a:xfrm>
            <a:off x="2804996" y="2689884"/>
            <a:ext cx="1311777" cy="646331"/>
          </a:xfrm>
          <a:prstGeom prst="rect">
            <a:avLst/>
          </a:prstGeom>
          <a:noFill/>
        </p:spPr>
        <p:txBody>
          <a:bodyPr wrap="square" rtlCol="0">
            <a:spAutoFit/>
          </a:bodyPr>
          <a:lstStyle/>
          <a:p>
            <a:pPr algn="r"/>
            <a:r>
              <a:rPr lang="en-AU" dirty="0" smtClean="0"/>
              <a:t>Melbourne Main</a:t>
            </a:r>
            <a:endParaRPr lang="en-AU" dirty="0"/>
          </a:p>
        </p:txBody>
      </p:sp>
      <p:cxnSp>
        <p:nvCxnSpPr>
          <p:cNvPr id="49" name="Straight Connector 48"/>
          <p:cNvCxnSpPr/>
          <p:nvPr/>
        </p:nvCxnSpPr>
        <p:spPr>
          <a:xfrm>
            <a:off x="1777674" y="4243134"/>
            <a:ext cx="2492221" cy="249236"/>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56" name="Group 55"/>
          <p:cNvGrpSpPr/>
          <p:nvPr/>
        </p:nvGrpSpPr>
        <p:grpSpPr>
          <a:xfrm>
            <a:off x="2483768" y="3068960"/>
            <a:ext cx="938773" cy="491701"/>
            <a:chOff x="-318579" y="3807097"/>
            <a:chExt cx="1629502" cy="872514"/>
          </a:xfrm>
        </p:grpSpPr>
        <p:grpSp>
          <p:nvGrpSpPr>
            <p:cNvPr id="57" name="Group 56"/>
            <p:cNvGrpSpPr/>
            <p:nvPr/>
          </p:nvGrpSpPr>
          <p:grpSpPr>
            <a:xfrm>
              <a:off x="439902" y="3807097"/>
              <a:ext cx="812588" cy="620156"/>
              <a:chOff x="439902" y="3807097"/>
              <a:chExt cx="812588" cy="620156"/>
            </a:xfrm>
          </p:grpSpPr>
          <p:pic>
            <p:nvPicPr>
              <p:cNvPr id="59"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0"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58" name="Intranet"/>
            <p:cNvSpPr/>
            <p:nvPr/>
          </p:nvSpPr>
          <p:spPr bwMode="auto">
            <a:xfrm>
              <a:off x="-318579" y="4341057"/>
              <a:ext cx="1629502" cy="338554"/>
            </a:xfrm>
            <a:prstGeom prst="rect">
              <a:avLst/>
            </a:prstGeom>
          </p:spPr>
          <p:txBody>
            <a:bodyPr wrap="square">
              <a:spAutoFit/>
            </a:bodyPr>
            <a:lstStyle/>
            <a:p>
              <a:pPr algn="ctr" defTabSz="1096963" rtl="0">
                <a:defRPr/>
              </a:pPr>
              <a:r>
                <a:rPr lang="en-US" sz="1600" b="1" dirty="0" smtClean="0"/>
                <a:t>DP 1</a:t>
              </a:r>
            </a:p>
          </p:txBody>
        </p:sp>
      </p:grpSp>
      <p:grpSp>
        <p:nvGrpSpPr>
          <p:cNvPr id="61" name="Group 60"/>
          <p:cNvGrpSpPr/>
          <p:nvPr/>
        </p:nvGrpSpPr>
        <p:grpSpPr>
          <a:xfrm>
            <a:off x="3284620" y="3409206"/>
            <a:ext cx="938773" cy="639465"/>
            <a:chOff x="-318579" y="3807097"/>
            <a:chExt cx="1629502" cy="1134719"/>
          </a:xfrm>
        </p:grpSpPr>
        <p:grpSp>
          <p:nvGrpSpPr>
            <p:cNvPr id="68" name="Group 67"/>
            <p:cNvGrpSpPr/>
            <p:nvPr/>
          </p:nvGrpSpPr>
          <p:grpSpPr>
            <a:xfrm>
              <a:off x="439902" y="3807097"/>
              <a:ext cx="812588" cy="620156"/>
              <a:chOff x="439902" y="3807097"/>
              <a:chExt cx="812588" cy="620156"/>
            </a:xfrm>
          </p:grpSpPr>
          <p:pic>
            <p:nvPicPr>
              <p:cNvPr id="7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7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9" name="Intranet"/>
            <p:cNvSpPr/>
            <p:nvPr/>
          </p:nvSpPr>
          <p:spPr bwMode="auto">
            <a:xfrm>
              <a:off x="-318579" y="4341058"/>
              <a:ext cx="1629502" cy="600758"/>
            </a:xfrm>
            <a:prstGeom prst="rect">
              <a:avLst/>
            </a:prstGeom>
          </p:spPr>
          <p:txBody>
            <a:bodyPr wrap="square">
              <a:spAutoFit/>
            </a:bodyPr>
            <a:lstStyle/>
            <a:p>
              <a:pPr algn="ctr" defTabSz="1096963" rtl="0">
                <a:defRPr/>
              </a:pPr>
              <a:r>
                <a:rPr lang="en-US" sz="1600" b="1" dirty="0" smtClean="0"/>
                <a:t>DP 2</a:t>
              </a:r>
            </a:p>
          </p:txBody>
        </p:sp>
      </p:grpSp>
      <p:grpSp>
        <p:nvGrpSpPr>
          <p:cNvPr id="72" name="Group 71"/>
          <p:cNvGrpSpPr/>
          <p:nvPr/>
        </p:nvGrpSpPr>
        <p:grpSpPr>
          <a:xfrm>
            <a:off x="3851920" y="4376964"/>
            <a:ext cx="938773" cy="639465"/>
            <a:chOff x="-318579" y="3807097"/>
            <a:chExt cx="1629502" cy="1134719"/>
          </a:xfrm>
        </p:grpSpPr>
        <p:grpSp>
          <p:nvGrpSpPr>
            <p:cNvPr id="73" name="Group 72"/>
            <p:cNvGrpSpPr/>
            <p:nvPr/>
          </p:nvGrpSpPr>
          <p:grpSpPr>
            <a:xfrm>
              <a:off x="439902" y="3807097"/>
              <a:ext cx="812588" cy="620156"/>
              <a:chOff x="439902" y="3807097"/>
              <a:chExt cx="812588" cy="620156"/>
            </a:xfrm>
          </p:grpSpPr>
          <p:pic>
            <p:nvPicPr>
              <p:cNvPr id="7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7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74" name="Intranet"/>
            <p:cNvSpPr/>
            <p:nvPr/>
          </p:nvSpPr>
          <p:spPr bwMode="auto">
            <a:xfrm>
              <a:off x="-318579" y="4341058"/>
              <a:ext cx="1629502" cy="600758"/>
            </a:xfrm>
            <a:prstGeom prst="rect">
              <a:avLst/>
            </a:prstGeom>
          </p:spPr>
          <p:txBody>
            <a:bodyPr wrap="square">
              <a:spAutoFit/>
            </a:bodyPr>
            <a:lstStyle/>
            <a:p>
              <a:pPr algn="ctr" defTabSz="1096963" rtl="0">
                <a:defRPr/>
              </a:pPr>
              <a:r>
                <a:rPr lang="en-US" sz="1600" b="1" dirty="0" smtClean="0"/>
                <a:t>DP 2</a:t>
              </a:r>
            </a:p>
          </p:txBody>
        </p:sp>
      </p:grpSp>
      <p:grpSp>
        <p:nvGrpSpPr>
          <p:cNvPr id="77" name="Group 76"/>
          <p:cNvGrpSpPr/>
          <p:nvPr/>
        </p:nvGrpSpPr>
        <p:grpSpPr>
          <a:xfrm>
            <a:off x="4321306" y="4777722"/>
            <a:ext cx="938773" cy="639465"/>
            <a:chOff x="-318579" y="3807097"/>
            <a:chExt cx="1629502" cy="1134719"/>
          </a:xfrm>
        </p:grpSpPr>
        <p:grpSp>
          <p:nvGrpSpPr>
            <p:cNvPr id="78" name="Group 77"/>
            <p:cNvGrpSpPr/>
            <p:nvPr/>
          </p:nvGrpSpPr>
          <p:grpSpPr>
            <a:xfrm>
              <a:off x="439902" y="3807097"/>
              <a:ext cx="812588" cy="620156"/>
              <a:chOff x="439902" y="3807097"/>
              <a:chExt cx="812588" cy="620156"/>
            </a:xfrm>
          </p:grpSpPr>
          <p:pic>
            <p:nvPicPr>
              <p:cNvPr id="8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8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79" name="Intranet"/>
            <p:cNvSpPr/>
            <p:nvPr/>
          </p:nvSpPr>
          <p:spPr bwMode="auto">
            <a:xfrm>
              <a:off x="-318579" y="4341058"/>
              <a:ext cx="1629502" cy="600758"/>
            </a:xfrm>
            <a:prstGeom prst="rect">
              <a:avLst/>
            </a:prstGeom>
          </p:spPr>
          <p:txBody>
            <a:bodyPr wrap="square">
              <a:spAutoFit/>
            </a:bodyPr>
            <a:lstStyle/>
            <a:p>
              <a:pPr algn="ctr" defTabSz="1096963" rtl="0">
                <a:defRPr/>
              </a:pPr>
              <a:r>
                <a:rPr lang="en-US" sz="1600" b="1" dirty="0" smtClean="0"/>
                <a:t>DP 3</a:t>
              </a:r>
            </a:p>
          </p:txBody>
        </p:sp>
      </p:grpSp>
      <p:sp>
        <p:nvSpPr>
          <p:cNvPr id="82" name="Oval 81"/>
          <p:cNvSpPr/>
          <p:nvPr/>
        </p:nvSpPr>
        <p:spPr>
          <a:xfrm>
            <a:off x="6876256" y="3681689"/>
            <a:ext cx="1196889" cy="1044761"/>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86" name="Oval 85"/>
          <p:cNvSpPr/>
          <p:nvPr/>
        </p:nvSpPr>
        <p:spPr>
          <a:xfrm>
            <a:off x="7380312" y="5112036"/>
            <a:ext cx="1370135" cy="115945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100" name="TextBox 99"/>
          <p:cNvSpPr txBox="1"/>
          <p:nvPr/>
        </p:nvSpPr>
        <p:spPr>
          <a:xfrm>
            <a:off x="4269895" y="3826003"/>
            <a:ext cx="1383855" cy="646331"/>
          </a:xfrm>
          <a:prstGeom prst="rect">
            <a:avLst/>
          </a:prstGeom>
          <a:noFill/>
        </p:spPr>
        <p:txBody>
          <a:bodyPr wrap="square" rtlCol="0">
            <a:spAutoFit/>
          </a:bodyPr>
          <a:lstStyle/>
          <a:p>
            <a:r>
              <a:rPr lang="en-AU" dirty="0" smtClean="0"/>
              <a:t>South Melbourne</a:t>
            </a:r>
            <a:endParaRPr lang="en-AU" dirty="0"/>
          </a:p>
        </p:txBody>
      </p:sp>
      <p:sp>
        <p:nvSpPr>
          <p:cNvPr id="101" name="TextBox 100"/>
          <p:cNvSpPr txBox="1"/>
          <p:nvPr/>
        </p:nvSpPr>
        <p:spPr>
          <a:xfrm>
            <a:off x="6876256" y="3865455"/>
            <a:ext cx="1500177" cy="646331"/>
          </a:xfrm>
          <a:prstGeom prst="rect">
            <a:avLst/>
          </a:prstGeom>
          <a:noFill/>
        </p:spPr>
        <p:txBody>
          <a:bodyPr wrap="square" rtlCol="0">
            <a:spAutoFit/>
          </a:bodyPr>
          <a:lstStyle/>
          <a:p>
            <a:r>
              <a:rPr lang="en-AU" dirty="0" smtClean="0"/>
              <a:t>Melbourne Computers</a:t>
            </a:r>
            <a:endParaRPr lang="en-AU" dirty="0"/>
          </a:p>
        </p:txBody>
      </p:sp>
      <p:sp>
        <p:nvSpPr>
          <p:cNvPr id="102" name="TextBox 101"/>
          <p:cNvSpPr txBox="1"/>
          <p:nvPr/>
        </p:nvSpPr>
        <p:spPr>
          <a:xfrm>
            <a:off x="7452320" y="5235400"/>
            <a:ext cx="1500177" cy="923330"/>
          </a:xfrm>
          <a:prstGeom prst="rect">
            <a:avLst/>
          </a:prstGeom>
          <a:noFill/>
        </p:spPr>
        <p:txBody>
          <a:bodyPr wrap="square" rtlCol="0">
            <a:spAutoFit/>
          </a:bodyPr>
          <a:lstStyle/>
          <a:p>
            <a:r>
              <a:rPr lang="en-AU" dirty="0" smtClean="0"/>
              <a:t>Stock Warehouse Computers</a:t>
            </a:r>
            <a:endParaRPr lang="en-AU" dirty="0"/>
          </a:p>
        </p:txBody>
      </p:sp>
      <p:grpSp>
        <p:nvGrpSpPr>
          <p:cNvPr id="103" name="Group 102"/>
          <p:cNvGrpSpPr/>
          <p:nvPr/>
        </p:nvGrpSpPr>
        <p:grpSpPr>
          <a:xfrm>
            <a:off x="2269435" y="5765616"/>
            <a:ext cx="1222445" cy="839979"/>
            <a:chOff x="-262622" y="3839632"/>
            <a:chExt cx="1629502" cy="839979"/>
          </a:xfrm>
        </p:grpSpPr>
        <p:grpSp>
          <p:nvGrpSpPr>
            <p:cNvPr id="104" name="Group 103"/>
            <p:cNvGrpSpPr/>
            <p:nvPr/>
          </p:nvGrpSpPr>
          <p:grpSpPr>
            <a:xfrm>
              <a:off x="145835" y="3839632"/>
              <a:ext cx="812588" cy="620156"/>
              <a:chOff x="145835" y="3839632"/>
              <a:chExt cx="812588" cy="620156"/>
            </a:xfrm>
          </p:grpSpPr>
          <p:pic>
            <p:nvPicPr>
              <p:cNvPr id="106"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5" y="3839632"/>
                <a:ext cx="812588" cy="620156"/>
              </a:xfrm>
              <a:prstGeom prst="rect">
                <a:avLst/>
              </a:prstGeom>
              <a:noFill/>
            </p:spPr>
          </p:pic>
          <p:pic>
            <p:nvPicPr>
              <p:cNvPr id="107"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105" name="Intranet"/>
            <p:cNvSpPr/>
            <p:nvPr/>
          </p:nvSpPr>
          <p:spPr bwMode="auto">
            <a:xfrm>
              <a:off x="-262622" y="4341057"/>
              <a:ext cx="1629502" cy="338554"/>
            </a:xfrm>
            <a:prstGeom prst="rect">
              <a:avLst/>
            </a:prstGeom>
          </p:spPr>
          <p:txBody>
            <a:bodyPr wrap="square">
              <a:spAutoFit/>
            </a:bodyPr>
            <a:lstStyle/>
            <a:p>
              <a:pPr algn="ctr" defTabSz="1096963" rtl="0">
                <a:defRPr/>
              </a:pPr>
              <a:r>
                <a:rPr lang="en-US" sz="1600" b="1" dirty="0" smtClean="0"/>
                <a:t>DP 4</a:t>
              </a:r>
              <a:endParaRPr lang="en-US" sz="1600" b="1" dirty="0"/>
            </a:p>
          </p:txBody>
        </p:sp>
      </p:grpSp>
      <p:sp>
        <p:nvSpPr>
          <p:cNvPr id="108" name="Oval 107"/>
          <p:cNvSpPr/>
          <p:nvPr/>
        </p:nvSpPr>
        <p:spPr>
          <a:xfrm>
            <a:off x="4932040" y="5537657"/>
            <a:ext cx="1125299" cy="112383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AU"/>
          </a:p>
        </p:txBody>
      </p:sp>
      <p:sp>
        <p:nvSpPr>
          <p:cNvPr id="109" name="TextBox 108"/>
          <p:cNvSpPr txBox="1"/>
          <p:nvPr/>
        </p:nvSpPr>
        <p:spPr>
          <a:xfrm>
            <a:off x="4998308" y="5583970"/>
            <a:ext cx="1383855" cy="369332"/>
          </a:xfrm>
          <a:prstGeom prst="rect">
            <a:avLst/>
          </a:prstGeom>
          <a:noFill/>
        </p:spPr>
        <p:txBody>
          <a:bodyPr wrap="square" rtlCol="0">
            <a:spAutoFit/>
          </a:bodyPr>
          <a:lstStyle/>
          <a:p>
            <a:r>
              <a:rPr lang="en-AU" dirty="0" smtClean="0"/>
              <a:t>Geelong</a:t>
            </a:r>
            <a:endParaRPr lang="en-AU" dirty="0"/>
          </a:p>
        </p:txBody>
      </p:sp>
      <p:grpSp>
        <p:nvGrpSpPr>
          <p:cNvPr id="110" name="Group 109"/>
          <p:cNvGrpSpPr/>
          <p:nvPr/>
        </p:nvGrpSpPr>
        <p:grpSpPr>
          <a:xfrm>
            <a:off x="5303045" y="5880513"/>
            <a:ext cx="938773" cy="661237"/>
            <a:chOff x="156458" y="3807097"/>
            <a:chExt cx="1629502" cy="1173353"/>
          </a:xfrm>
        </p:grpSpPr>
        <p:grpSp>
          <p:nvGrpSpPr>
            <p:cNvPr id="111" name="Group 110"/>
            <p:cNvGrpSpPr/>
            <p:nvPr/>
          </p:nvGrpSpPr>
          <p:grpSpPr>
            <a:xfrm>
              <a:off x="439902" y="3807097"/>
              <a:ext cx="812588" cy="620156"/>
              <a:chOff x="439902" y="3807097"/>
              <a:chExt cx="812588" cy="620156"/>
            </a:xfrm>
          </p:grpSpPr>
          <p:pic>
            <p:nvPicPr>
              <p:cNvPr id="113"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114"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12" name="Intranet"/>
            <p:cNvSpPr/>
            <p:nvPr/>
          </p:nvSpPr>
          <p:spPr bwMode="auto">
            <a:xfrm>
              <a:off x="156458" y="4379692"/>
              <a:ext cx="1629502" cy="600758"/>
            </a:xfrm>
            <a:prstGeom prst="rect">
              <a:avLst/>
            </a:prstGeom>
          </p:spPr>
          <p:txBody>
            <a:bodyPr wrap="square">
              <a:spAutoFit/>
            </a:bodyPr>
            <a:lstStyle/>
            <a:p>
              <a:pPr algn="ctr" defTabSz="1096963" rtl="0">
                <a:defRPr/>
              </a:pPr>
              <a:r>
                <a:rPr lang="en-US" sz="1600" b="1" dirty="0" smtClean="0"/>
                <a:t>DP 4</a:t>
              </a:r>
            </a:p>
          </p:txBody>
        </p:sp>
      </p:grpSp>
      <p:cxnSp>
        <p:nvCxnSpPr>
          <p:cNvPr id="67" name="Straight Connector 66"/>
          <p:cNvCxnSpPr>
            <a:stCxn id="113" idx="1"/>
            <a:endCxn id="106" idx="3"/>
          </p:cNvCxnSpPr>
          <p:nvPr/>
        </p:nvCxnSpPr>
        <p:spPr>
          <a:xfrm flipH="1">
            <a:off x="3185458" y="6055256"/>
            <a:ext cx="2280882" cy="2043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16" name="Straight Connector 115"/>
          <p:cNvCxnSpPr>
            <a:stCxn id="80" idx="1"/>
          </p:cNvCxnSpPr>
          <p:nvPr/>
        </p:nvCxnSpPr>
        <p:spPr>
          <a:xfrm flipH="1">
            <a:off x="2457854" y="4952465"/>
            <a:ext cx="2300421" cy="12616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pic>
        <p:nvPicPr>
          <p:cNvPr id="389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4017841"/>
            <a:ext cx="628148" cy="47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5190" y="5765616"/>
            <a:ext cx="786229" cy="78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2797383"/>
            <a:ext cx="607418" cy="77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5" name="Picture 17" descr="C:\Users\apps\AppData\Local\Microsoft\Windows\Temporary Internet Files\Content.IE5\T9EMVV17\MC90043157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1658" y="1686751"/>
            <a:ext cx="830396" cy="83593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7" descr="C:\Users\apps\AppData\Local\Microsoft\Windows\Temporary Internet Files\Content.IE5\T9EMVV17\MC90043157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85820" y="1624808"/>
            <a:ext cx="830396" cy="83593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7" descr="C:\Users\apps\AppData\Local\Microsoft\Windows\Temporary Internet Files\Content.IE5\T9EMVV17\MC900431573[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0051" y="1640558"/>
            <a:ext cx="830396" cy="835932"/>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p:cNvSpPr txBox="1"/>
          <p:nvPr/>
        </p:nvSpPr>
        <p:spPr>
          <a:xfrm>
            <a:off x="493395" y="1936371"/>
            <a:ext cx="1922642" cy="369332"/>
          </a:xfrm>
          <a:prstGeom prst="rect">
            <a:avLst/>
          </a:prstGeom>
          <a:noFill/>
        </p:spPr>
        <p:txBody>
          <a:bodyPr wrap="none" rtlCol="0">
            <a:spAutoFit/>
          </a:bodyPr>
          <a:lstStyle/>
          <a:p>
            <a:r>
              <a:rPr lang="en-AU" dirty="0" smtClean="0"/>
              <a:t>Distribution Points</a:t>
            </a:r>
            <a:endParaRPr lang="en-AU" dirty="0"/>
          </a:p>
        </p:txBody>
      </p:sp>
      <p:sp>
        <p:nvSpPr>
          <p:cNvPr id="164" name="TextBox 163"/>
          <p:cNvSpPr txBox="1"/>
          <p:nvPr/>
        </p:nvSpPr>
        <p:spPr>
          <a:xfrm>
            <a:off x="3102710" y="1936371"/>
            <a:ext cx="2615075" cy="369332"/>
          </a:xfrm>
          <a:prstGeom prst="rect">
            <a:avLst/>
          </a:prstGeom>
          <a:noFill/>
        </p:spPr>
        <p:txBody>
          <a:bodyPr wrap="none" rtlCol="0">
            <a:spAutoFit/>
          </a:bodyPr>
          <a:lstStyle/>
          <a:p>
            <a:r>
              <a:rPr lang="en-AU" dirty="0" smtClean="0"/>
              <a:t>Distribution  Point Groups</a:t>
            </a:r>
            <a:endParaRPr lang="en-AU" dirty="0"/>
          </a:p>
        </p:txBody>
      </p:sp>
      <p:sp>
        <p:nvSpPr>
          <p:cNvPr id="165" name="TextBox 164"/>
          <p:cNvSpPr txBox="1"/>
          <p:nvPr/>
        </p:nvSpPr>
        <p:spPr>
          <a:xfrm>
            <a:off x="6300192" y="1920051"/>
            <a:ext cx="1212191" cy="369332"/>
          </a:xfrm>
          <a:prstGeom prst="rect">
            <a:avLst/>
          </a:prstGeom>
          <a:noFill/>
        </p:spPr>
        <p:txBody>
          <a:bodyPr wrap="none" rtlCol="0">
            <a:spAutoFit/>
          </a:bodyPr>
          <a:lstStyle/>
          <a:p>
            <a:r>
              <a:rPr lang="en-AU" dirty="0" smtClean="0"/>
              <a:t>Collections</a:t>
            </a:r>
            <a:endParaRPr lang="en-AU" dirty="0"/>
          </a:p>
        </p:txBody>
      </p:sp>
      <p:cxnSp>
        <p:nvCxnSpPr>
          <p:cNvPr id="130" name="Straight Arrow Connector 129"/>
          <p:cNvCxnSpPr/>
          <p:nvPr/>
        </p:nvCxnSpPr>
        <p:spPr>
          <a:xfrm flipH="1">
            <a:off x="1518966" y="2348880"/>
            <a:ext cx="1504818" cy="66416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69" name="Straight Arrow Connector 168"/>
          <p:cNvCxnSpPr/>
          <p:nvPr/>
        </p:nvCxnSpPr>
        <p:spPr>
          <a:xfrm flipH="1">
            <a:off x="2457563" y="2522683"/>
            <a:ext cx="697244" cy="227453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1" name="Straight Arrow Connector 170"/>
          <p:cNvCxnSpPr>
            <a:stCxn id="4" idx="0"/>
          </p:cNvCxnSpPr>
          <p:nvPr/>
        </p:nvCxnSpPr>
        <p:spPr>
          <a:xfrm flipH="1">
            <a:off x="3023784" y="2522683"/>
            <a:ext cx="365080" cy="317438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5" name="Straight Arrow Connector 174"/>
          <p:cNvCxnSpPr/>
          <p:nvPr/>
        </p:nvCxnSpPr>
        <p:spPr>
          <a:xfrm flipH="1">
            <a:off x="4321306" y="2357799"/>
            <a:ext cx="1504818" cy="66416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6" name="Straight Arrow Connector 175"/>
          <p:cNvCxnSpPr>
            <a:stCxn id="20" idx="1"/>
          </p:cNvCxnSpPr>
          <p:nvPr/>
        </p:nvCxnSpPr>
        <p:spPr>
          <a:xfrm flipH="1">
            <a:off x="5717785" y="2487320"/>
            <a:ext cx="414162" cy="303729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0" name="Straight Arrow Connector 179"/>
          <p:cNvCxnSpPr>
            <a:stCxn id="59" idx="1"/>
          </p:cNvCxnSpPr>
          <p:nvPr/>
        </p:nvCxnSpPr>
        <p:spPr>
          <a:xfrm flipH="1" flipV="1">
            <a:off x="1329404" y="3102428"/>
            <a:ext cx="1591333" cy="14127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2" name="Straight Arrow Connector 181"/>
          <p:cNvCxnSpPr>
            <a:stCxn id="70" idx="1"/>
          </p:cNvCxnSpPr>
          <p:nvPr/>
        </p:nvCxnSpPr>
        <p:spPr>
          <a:xfrm flipH="1">
            <a:off x="1789350" y="3583949"/>
            <a:ext cx="1932239" cy="56521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4" name="Straight Arrow Connector 183"/>
          <p:cNvCxnSpPr/>
          <p:nvPr/>
        </p:nvCxnSpPr>
        <p:spPr>
          <a:xfrm flipH="1">
            <a:off x="3185458" y="6055256"/>
            <a:ext cx="2281154" cy="220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nvGrpSpPr>
          <p:cNvPr id="186" name="Group 185"/>
          <p:cNvGrpSpPr/>
          <p:nvPr/>
        </p:nvGrpSpPr>
        <p:grpSpPr>
          <a:xfrm>
            <a:off x="2959576" y="6158730"/>
            <a:ext cx="808385" cy="619483"/>
            <a:chOff x="-262622" y="3839632"/>
            <a:chExt cx="1629502" cy="839979"/>
          </a:xfrm>
        </p:grpSpPr>
        <p:grpSp>
          <p:nvGrpSpPr>
            <p:cNvPr id="187" name="Group 186"/>
            <p:cNvGrpSpPr/>
            <p:nvPr/>
          </p:nvGrpSpPr>
          <p:grpSpPr>
            <a:xfrm>
              <a:off x="145835" y="3839632"/>
              <a:ext cx="812588" cy="620156"/>
              <a:chOff x="145835" y="3839632"/>
              <a:chExt cx="812588" cy="620156"/>
            </a:xfrm>
          </p:grpSpPr>
          <p:pic>
            <p:nvPicPr>
              <p:cNvPr id="189"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5" y="3839632"/>
                <a:ext cx="812588" cy="620156"/>
              </a:xfrm>
              <a:prstGeom prst="rect">
                <a:avLst/>
              </a:prstGeom>
              <a:noFill/>
            </p:spPr>
          </p:pic>
          <p:pic>
            <p:nvPicPr>
              <p:cNvPr id="190"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188" name="Intranet"/>
            <p:cNvSpPr/>
            <p:nvPr/>
          </p:nvSpPr>
          <p:spPr bwMode="auto">
            <a:xfrm>
              <a:off x="-262622" y="4341057"/>
              <a:ext cx="1629502" cy="338554"/>
            </a:xfrm>
            <a:prstGeom prst="rect">
              <a:avLst/>
            </a:prstGeom>
          </p:spPr>
          <p:txBody>
            <a:bodyPr wrap="square">
              <a:spAutoFit/>
            </a:bodyPr>
            <a:lstStyle/>
            <a:p>
              <a:pPr algn="ctr" defTabSz="1096963" rtl="0">
                <a:defRPr/>
              </a:pPr>
              <a:r>
                <a:rPr lang="en-US" sz="1600" b="1" dirty="0" smtClean="0"/>
                <a:t>DP 5</a:t>
              </a:r>
              <a:endParaRPr lang="en-US" sz="1600" b="1" dirty="0"/>
            </a:p>
          </p:txBody>
        </p:sp>
      </p:grpSp>
      <p:grpSp>
        <p:nvGrpSpPr>
          <p:cNvPr id="191" name="Group 190"/>
          <p:cNvGrpSpPr/>
          <p:nvPr/>
        </p:nvGrpSpPr>
        <p:grpSpPr>
          <a:xfrm>
            <a:off x="4932040" y="5961750"/>
            <a:ext cx="808385" cy="619483"/>
            <a:chOff x="-262622" y="3839632"/>
            <a:chExt cx="1629502" cy="839979"/>
          </a:xfrm>
        </p:grpSpPr>
        <p:grpSp>
          <p:nvGrpSpPr>
            <p:cNvPr id="192" name="Group 191"/>
            <p:cNvGrpSpPr/>
            <p:nvPr/>
          </p:nvGrpSpPr>
          <p:grpSpPr>
            <a:xfrm>
              <a:off x="145835" y="3839632"/>
              <a:ext cx="812588" cy="620156"/>
              <a:chOff x="145835" y="3839632"/>
              <a:chExt cx="812588" cy="620156"/>
            </a:xfrm>
          </p:grpSpPr>
          <p:pic>
            <p:nvPicPr>
              <p:cNvPr id="194"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145835" y="3839632"/>
                <a:ext cx="812588" cy="620156"/>
              </a:xfrm>
              <a:prstGeom prst="rect">
                <a:avLst/>
              </a:prstGeom>
              <a:noFill/>
            </p:spPr>
          </p:pic>
          <p:pic>
            <p:nvPicPr>
              <p:cNvPr id="195"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502408" y="4151000"/>
                <a:ext cx="312534" cy="198768"/>
              </a:xfrm>
              <a:prstGeom prst="rect">
                <a:avLst/>
              </a:prstGeom>
              <a:noFill/>
            </p:spPr>
          </p:pic>
        </p:grpSp>
        <p:sp>
          <p:nvSpPr>
            <p:cNvPr id="193" name="Intranet"/>
            <p:cNvSpPr/>
            <p:nvPr/>
          </p:nvSpPr>
          <p:spPr bwMode="auto">
            <a:xfrm>
              <a:off x="-262622" y="4341057"/>
              <a:ext cx="1629502" cy="338554"/>
            </a:xfrm>
            <a:prstGeom prst="rect">
              <a:avLst/>
            </a:prstGeom>
          </p:spPr>
          <p:txBody>
            <a:bodyPr wrap="square">
              <a:spAutoFit/>
            </a:bodyPr>
            <a:lstStyle/>
            <a:p>
              <a:pPr algn="ctr" defTabSz="1096963" rtl="0">
                <a:defRPr/>
              </a:pPr>
              <a:r>
                <a:rPr lang="en-US" sz="1600" b="1" dirty="0" smtClean="0"/>
                <a:t>DP 5</a:t>
              </a:r>
              <a:endParaRPr lang="en-US" sz="1600" b="1" dirty="0"/>
            </a:p>
          </p:txBody>
        </p:sp>
      </p:grpSp>
      <p:cxnSp>
        <p:nvCxnSpPr>
          <p:cNvPr id="196" name="Straight Connector 195"/>
          <p:cNvCxnSpPr>
            <a:endCxn id="189" idx="3"/>
          </p:cNvCxnSpPr>
          <p:nvPr/>
        </p:nvCxnSpPr>
        <p:spPr>
          <a:xfrm flipH="1">
            <a:off x="3565328" y="6245437"/>
            <a:ext cx="1668708" cy="1419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8" name="Straight Arrow Connector 197"/>
          <p:cNvCxnSpPr>
            <a:endCxn id="189" idx="3"/>
          </p:cNvCxnSpPr>
          <p:nvPr/>
        </p:nvCxnSpPr>
        <p:spPr>
          <a:xfrm flipH="1">
            <a:off x="3565328" y="6245437"/>
            <a:ext cx="1668708" cy="14197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08" name="Straight Arrow Connector 207"/>
          <p:cNvCxnSpPr/>
          <p:nvPr/>
        </p:nvCxnSpPr>
        <p:spPr>
          <a:xfrm flipH="1">
            <a:off x="7310114" y="2348880"/>
            <a:ext cx="790278" cy="36937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10" name="Straight Arrow Connector 209"/>
          <p:cNvCxnSpPr>
            <a:stCxn id="152" idx="2"/>
          </p:cNvCxnSpPr>
          <p:nvPr/>
        </p:nvCxnSpPr>
        <p:spPr>
          <a:xfrm>
            <a:off x="8335249" y="2476490"/>
            <a:ext cx="0" cy="260214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13" name="Straight Arrow Connector 212"/>
          <p:cNvCxnSpPr/>
          <p:nvPr/>
        </p:nvCxnSpPr>
        <p:spPr>
          <a:xfrm flipH="1" flipV="1">
            <a:off x="5389089" y="5095687"/>
            <a:ext cx="2085615" cy="31061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9" name="Straight Arrow Connector 218"/>
          <p:cNvCxnSpPr>
            <a:stCxn id="20" idx="3"/>
          </p:cNvCxnSpPr>
          <p:nvPr/>
        </p:nvCxnSpPr>
        <p:spPr>
          <a:xfrm flipH="1">
            <a:off x="5466612" y="3364243"/>
            <a:ext cx="665335" cy="89153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0" name="Straight Arrow Connector 249"/>
          <p:cNvCxnSpPr/>
          <p:nvPr/>
        </p:nvCxnSpPr>
        <p:spPr>
          <a:xfrm flipH="1">
            <a:off x="6030337" y="6055256"/>
            <a:ext cx="1493991" cy="5838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4" name="Straight Arrow Connector 263"/>
          <p:cNvCxnSpPr>
            <a:stCxn id="20" idx="2"/>
          </p:cNvCxnSpPr>
          <p:nvPr/>
        </p:nvCxnSpPr>
        <p:spPr>
          <a:xfrm flipH="1">
            <a:off x="4159151" y="2925782"/>
            <a:ext cx="1775329"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7" name="Straight Arrow Connector 266"/>
          <p:cNvCxnSpPr/>
          <p:nvPr/>
        </p:nvCxnSpPr>
        <p:spPr>
          <a:xfrm flipH="1">
            <a:off x="4159151" y="2261613"/>
            <a:ext cx="3906228" cy="53577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69" name="Straight Arrow Connector 268"/>
          <p:cNvCxnSpPr>
            <a:stCxn id="152" idx="2"/>
          </p:cNvCxnSpPr>
          <p:nvPr/>
        </p:nvCxnSpPr>
        <p:spPr>
          <a:xfrm flipH="1">
            <a:off x="5580112" y="2476490"/>
            <a:ext cx="2755137" cy="214543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71" name="Straight Arrow Connector 270"/>
          <p:cNvCxnSpPr/>
          <p:nvPr/>
        </p:nvCxnSpPr>
        <p:spPr>
          <a:xfrm flipH="1">
            <a:off x="6030337" y="2533565"/>
            <a:ext cx="2346096" cy="334694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15" name="TextBox 114"/>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spTree>
    <p:extLst>
      <p:ext uri="{BB962C8B-B14F-4D97-AF65-F5344CB8AC3E}">
        <p14:creationId xmlns:p14="http://schemas.microsoft.com/office/powerpoint/2010/main" val="2876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35"/>
                                        </p:tgtEl>
                                        <p:attrNameLst>
                                          <p:attrName>style.visibility</p:attrName>
                                        </p:attrNameLst>
                                      </p:cBhvr>
                                      <p:to>
                                        <p:strVal val="visible"/>
                                      </p:to>
                                    </p:set>
                                    <p:animEffect transition="in" filter="fade">
                                      <p:cBhvr>
                                        <p:cTn id="7" dur="500"/>
                                        <p:tgtEl>
                                          <p:spTgt spid="389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up)">
                                      <p:cBhvr>
                                        <p:cTn id="11" dur="500"/>
                                        <p:tgtEl>
                                          <p:spTgt spid="13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wipe(up)">
                                      <p:cBhvr>
                                        <p:cTn id="15" dur="500"/>
                                        <p:tgtEl>
                                          <p:spTgt spid="16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wipe(up)">
                                      <p:cBhvr>
                                        <p:cTn id="19" dur="500"/>
                                        <p:tgtEl>
                                          <p:spTgt spid="1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8935"/>
                                        </p:tgtEl>
                                      </p:cBhvr>
                                    </p:animEffect>
                                    <p:set>
                                      <p:cBhvr>
                                        <p:cTn id="24" dur="1" fill="hold">
                                          <p:stCondLst>
                                            <p:cond delay="499"/>
                                          </p:stCondLst>
                                        </p:cTn>
                                        <p:tgtEl>
                                          <p:spTgt spid="3893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30"/>
                                        </p:tgtEl>
                                      </p:cBhvr>
                                    </p:animEffect>
                                    <p:set>
                                      <p:cBhvr>
                                        <p:cTn id="27" dur="1" fill="hold">
                                          <p:stCondLst>
                                            <p:cond delay="499"/>
                                          </p:stCondLst>
                                        </p:cTn>
                                        <p:tgtEl>
                                          <p:spTgt spid="13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9"/>
                                        </p:tgtEl>
                                      </p:cBhvr>
                                    </p:animEffect>
                                    <p:set>
                                      <p:cBhvr>
                                        <p:cTn id="30" dur="1" fill="hold">
                                          <p:stCondLst>
                                            <p:cond delay="499"/>
                                          </p:stCondLst>
                                        </p:cTn>
                                        <p:tgtEl>
                                          <p:spTgt spid="16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1"/>
                                        </p:tgtEl>
                                      </p:cBhvr>
                                    </p:animEffect>
                                    <p:set>
                                      <p:cBhvr>
                                        <p:cTn id="33" dur="1" fill="hold">
                                          <p:stCondLst>
                                            <p:cond delay="499"/>
                                          </p:stCondLst>
                                        </p:cTn>
                                        <p:tgtEl>
                                          <p:spTgt spid="17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4"/>
                                        </p:tgtEl>
                                        <p:attrNameLst>
                                          <p:attrName>style.visibility</p:attrName>
                                        </p:attrNameLst>
                                      </p:cBhvr>
                                      <p:to>
                                        <p:strVal val="visible"/>
                                      </p:to>
                                    </p:set>
                                    <p:animEffect transition="in" filter="fade">
                                      <p:cBhvr>
                                        <p:cTn id="38" dur="500"/>
                                        <p:tgtEl>
                                          <p:spTgt spid="16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par>
                                <p:cTn id="63" presetID="10" presetClass="entr" presetSubtype="0" fill="hold"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fade">
                                      <p:cBhvr>
                                        <p:cTn id="65" dur="500"/>
                                        <p:tgtEl>
                                          <p:spTgt spid="116"/>
                                        </p:tgtEl>
                                      </p:cBhvr>
                                    </p:animEffect>
                                  </p:childTnLst>
                                </p:cTn>
                              </p:par>
                              <p:par>
                                <p:cTn id="66" presetID="10" presetClass="entr" presetSubtype="0" fill="hold"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par>
                                <p:cTn id="69" presetID="10" presetClass="entr" presetSubtype="0" fill="hold" nodeType="with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fade">
                                      <p:cBhvr>
                                        <p:cTn id="71" dur="500"/>
                                        <p:tgtEl>
                                          <p:spTgt spid="77"/>
                                        </p:tgtEl>
                                      </p:cBhvr>
                                    </p:animEffec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fade">
                                      <p:cBhvr>
                                        <p:cTn id="75" dur="500"/>
                                        <p:tgtEl>
                                          <p:spTgt spid="10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2500"/>
                            </p:stCondLst>
                            <p:childTnLst>
                              <p:par>
                                <p:cTn id="80" presetID="10" presetClass="entr" presetSubtype="0" fill="hold"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0"/>
                                  </p:stCondLst>
                                  <p:childTnLst>
                                    <p:set>
                                      <p:cBhvr>
                                        <p:cTn id="84" dur="1" fill="hold">
                                          <p:stCondLst>
                                            <p:cond delay="0"/>
                                          </p:stCondLst>
                                        </p:cTn>
                                        <p:tgtEl>
                                          <p:spTgt spid="110"/>
                                        </p:tgtEl>
                                        <p:attrNameLst>
                                          <p:attrName>style.visibility</p:attrName>
                                        </p:attrNameLst>
                                      </p:cBhvr>
                                      <p:to>
                                        <p:strVal val="visible"/>
                                      </p:to>
                                    </p:set>
                                    <p:animEffect transition="in" filter="fade">
                                      <p:cBhvr>
                                        <p:cTn id="85" dur="500"/>
                                        <p:tgtEl>
                                          <p:spTgt spid="110"/>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109"/>
                                        </p:tgtEl>
                                        <p:attrNameLst>
                                          <p:attrName>style.visibility</p:attrName>
                                        </p:attrNameLst>
                                      </p:cBhvr>
                                      <p:to>
                                        <p:strVal val="visible"/>
                                      </p:to>
                                    </p:set>
                                    <p:animEffect transition="in" filter="fade">
                                      <p:cBhvr>
                                        <p:cTn id="89" dur="500"/>
                                        <p:tgtEl>
                                          <p:spTgt spid="10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8"/>
                                        </p:tgtEl>
                                        <p:attrNameLst>
                                          <p:attrName>style.visibility</p:attrName>
                                        </p:attrNameLst>
                                      </p:cBhvr>
                                      <p:to>
                                        <p:strVal val="visible"/>
                                      </p:to>
                                    </p:set>
                                    <p:animEffect transition="in" filter="fade">
                                      <p:cBhvr>
                                        <p:cTn id="92" dur="500"/>
                                        <p:tgtEl>
                                          <p:spTgt spid="10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51"/>
                                        </p:tgtEl>
                                        <p:attrNameLst>
                                          <p:attrName>style.visibility</p:attrName>
                                        </p:attrNameLst>
                                      </p:cBhvr>
                                      <p:to>
                                        <p:strVal val="visible"/>
                                      </p:to>
                                    </p:set>
                                    <p:animEffect transition="in" filter="fade">
                                      <p:cBhvr>
                                        <p:cTn id="97" dur="500"/>
                                        <p:tgtEl>
                                          <p:spTgt spid="151"/>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175"/>
                                        </p:tgtEl>
                                        <p:attrNameLst>
                                          <p:attrName>style.visibility</p:attrName>
                                        </p:attrNameLst>
                                      </p:cBhvr>
                                      <p:to>
                                        <p:strVal val="visible"/>
                                      </p:to>
                                    </p:set>
                                    <p:animEffect transition="in" filter="wipe(up)">
                                      <p:cBhvr>
                                        <p:cTn id="101" dur="500"/>
                                        <p:tgtEl>
                                          <p:spTgt spid="175"/>
                                        </p:tgtEl>
                                      </p:cBhvr>
                                    </p:animEffect>
                                  </p:childTnLst>
                                </p:cTn>
                              </p:par>
                            </p:childTnLst>
                          </p:cTn>
                        </p:par>
                        <p:par>
                          <p:cTn id="102" fill="hold">
                            <p:stCondLst>
                              <p:cond delay="1000"/>
                            </p:stCondLst>
                            <p:childTnLst>
                              <p:par>
                                <p:cTn id="103" presetID="22" presetClass="entr" presetSubtype="1" fill="hold" nodeType="afterEffect">
                                  <p:stCondLst>
                                    <p:cond delay="0"/>
                                  </p:stCondLst>
                                  <p:childTnLst>
                                    <p:set>
                                      <p:cBhvr>
                                        <p:cTn id="104" dur="1" fill="hold">
                                          <p:stCondLst>
                                            <p:cond delay="0"/>
                                          </p:stCondLst>
                                        </p:cTn>
                                        <p:tgtEl>
                                          <p:spTgt spid="176"/>
                                        </p:tgtEl>
                                        <p:attrNameLst>
                                          <p:attrName>style.visibility</p:attrName>
                                        </p:attrNameLst>
                                      </p:cBhvr>
                                      <p:to>
                                        <p:strVal val="visible"/>
                                      </p:to>
                                    </p:set>
                                    <p:animEffect transition="in" filter="wipe(up)">
                                      <p:cBhvr>
                                        <p:cTn id="105" dur="500"/>
                                        <p:tgtEl>
                                          <p:spTgt spid="17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wipe(up)">
                                      <p:cBhvr>
                                        <p:cTn id="110" dur="500"/>
                                        <p:tgtEl>
                                          <p:spTgt spid="180"/>
                                        </p:tgtEl>
                                      </p:cBhvr>
                                    </p:animEffect>
                                  </p:childTnLst>
                                </p:cTn>
                              </p:par>
                            </p:childTnLst>
                          </p:cTn>
                        </p:par>
                        <p:par>
                          <p:cTn id="111" fill="hold">
                            <p:stCondLst>
                              <p:cond delay="500"/>
                            </p:stCondLst>
                            <p:childTnLst>
                              <p:par>
                                <p:cTn id="112" presetID="22" presetClass="entr" presetSubtype="1" fill="hold" nodeType="afterEffect">
                                  <p:stCondLst>
                                    <p:cond delay="0"/>
                                  </p:stCondLst>
                                  <p:childTnLst>
                                    <p:set>
                                      <p:cBhvr>
                                        <p:cTn id="113" dur="1" fill="hold">
                                          <p:stCondLst>
                                            <p:cond delay="0"/>
                                          </p:stCondLst>
                                        </p:cTn>
                                        <p:tgtEl>
                                          <p:spTgt spid="182"/>
                                        </p:tgtEl>
                                        <p:attrNameLst>
                                          <p:attrName>style.visibility</p:attrName>
                                        </p:attrNameLst>
                                      </p:cBhvr>
                                      <p:to>
                                        <p:strVal val="visible"/>
                                      </p:to>
                                    </p:set>
                                    <p:animEffect transition="in" filter="wipe(up)">
                                      <p:cBhvr>
                                        <p:cTn id="114" dur="500"/>
                                        <p:tgtEl>
                                          <p:spTgt spid="182"/>
                                        </p:tgtEl>
                                      </p:cBhvr>
                                    </p:animEffect>
                                  </p:childTnLst>
                                </p:cTn>
                              </p:par>
                            </p:childTnLst>
                          </p:cTn>
                        </p:par>
                        <p:par>
                          <p:cTn id="115" fill="hold">
                            <p:stCondLst>
                              <p:cond delay="1000"/>
                            </p:stCondLst>
                            <p:childTnLst>
                              <p:par>
                                <p:cTn id="116" presetID="22" presetClass="entr" presetSubtype="1" fill="hold" nodeType="after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wipe(up)">
                                      <p:cBhvr>
                                        <p:cTn id="118" dur="500"/>
                                        <p:tgtEl>
                                          <p:spTgt spid="184"/>
                                        </p:tgtEl>
                                      </p:cBhvr>
                                    </p:animEffect>
                                  </p:childTnLst>
                                </p:cTn>
                              </p:par>
                            </p:childTnLst>
                          </p:cTn>
                        </p:par>
                      </p:childTnLst>
                    </p:cTn>
                  </p:par>
                  <p:par>
                    <p:cTn id="119" fill="hold">
                      <p:stCondLst>
                        <p:cond delay="indefinite"/>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176"/>
                                        </p:tgtEl>
                                        <p:attrNameLst>
                                          <p:attrName>r</p:attrName>
                                        </p:attrNameLst>
                                      </p:cBhvr>
                                    </p:animRot>
                                    <p:animRot by="-240000">
                                      <p:cBhvr>
                                        <p:cTn id="123" dur="200" fill="hold">
                                          <p:stCondLst>
                                            <p:cond delay="200"/>
                                          </p:stCondLst>
                                        </p:cTn>
                                        <p:tgtEl>
                                          <p:spTgt spid="176"/>
                                        </p:tgtEl>
                                        <p:attrNameLst>
                                          <p:attrName>r</p:attrName>
                                        </p:attrNameLst>
                                      </p:cBhvr>
                                    </p:animRot>
                                    <p:animRot by="240000">
                                      <p:cBhvr>
                                        <p:cTn id="124" dur="200" fill="hold">
                                          <p:stCondLst>
                                            <p:cond delay="400"/>
                                          </p:stCondLst>
                                        </p:cTn>
                                        <p:tgtEl>
                                          <p:spTgt spid="176"/>
                                        </p:tgtEl>
                                        <p:attrNameLst>
                                          <p:attrName>r</p:attrName>
                                        </p:attrNameLst>
                                      </p:cBhvr>
                                    </p:animRot>
                                    <p:animRot by="-240000">
                                      <p:cBhvr>
                                        <p:cTn id="125" dur="200" fill="hold">
                                          <p:stCondLst>
                                            <p:cond delay="600"/>
                                          </p:stCondLst>
                                        </p:cTn>
                                        <p:tgtEl>
                                          <p:spTgt spid="176"/>
                                        </p:tgtEl>
                                        <p:attrNameLst>
                                          <p:attrName>r</p:attrName>
                                        </p:attrNameLst>
                                      </p:cBhvr>
                                    </p:animRot>
                                    <p:animRot by="120000">
                                      <p:cBhvr>
                                        <p:cTn id="126" dur="200" fill="hold">
                                          <p:stCondLst>
                                            <p:cond delay="800"/>
                                          </p:stCondLst>
                                        </p:cTn>
                                        <p:tgtEl>
                                          <p:spTgt spid="176"/>
                                        </p:tgtEl>
                                        <p:attrNameLst>
                                          <p:attrName>r</p:attrName>
                                        </p:attrNameLst>
                                      </p:cBhvr>
                                    </p:animRo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86"/>
                                        </p:tgtEl>
                                        <p:attrNameLst>
                                          <p:attrName>style.visibility</p:attrName>
                                        </p:attrNameLst>
                                      </p:cBhvr>
                                      <p:to>
                                        <p:strVal val="visible"/>
                                      </p:to>
                                    </p:set>
                                    <p:animEffect transition="in" filter="fade">
                                      <p:cBhvr>
                                        <p:cTn id="131" dur="500"/>
                                        <p:tgtEl>
                                          <p:spTgt spid="186"/>
                                        </p:tgtEl>
                                      </p:cBhvr>
                                    </p:animEffec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191"/>
                                        </p:tgtEl>
                                        <p:attrNameLst>
                                          <p:attrName>style.visibility</p:attrName>
                                        </p:attrNameLst>
                                      </p:cBhvr>
                                      <p:to>
                                        <p:strVal val="visible"/>
                                      </p:to>
                                    </p:set>
                                    <p:animEffect transition="in" filter="fade">
                                      <p:cBhvr>
                                        <p:cTn id="135" dur="500"/>
                                        <p:tgtEl>
                                          <p:spTgt spid="191"/>
                                        </p:tgtEl>
                                      </p:cBhvr>
                                    </p:animEffect>
                                  </p:childTnLst>
                                </p:cTn>
                              </p:par>
                              <p:par>
                                <p:cTn id="136" presetID="10" presetClass="entr" presetSubtype="0" fill="hold" nodeType="withEffect">
                                  <p:stCondLst>
                                    <p:cond delay="0"/>
                                  </p:stCondLst>
                                  <p:childTnLst>
                                    <p:set>
                                      <p:cBhvr>
                                        <p:cTn id="137" dur="1" fill="hold">
                                          <p:stCondLst>
                                            <p:cond delay="0"/>
                                          </p:stCondLst>
                                        </p:cTn>
                                        <p:tgtEl>
                                          <p:spTgt spid="196"/>
                                        </p:tgtEl>
                                        <p:attrNameLst>
                                          <p:attrName>style.visibility</p:attrName>
                                        </p:attrNameLst>
                                      </p:cBhvr>
                                      <p:to>
                                        <p:strVal val="visible"/>
                                      </p:to>
                                    </p:set>
                                    <p:animEffect transition="in" filter="fade">
                                      <p:cBhvr>
                                        <p:cTn id="138" dur="500"/>
                                        <p:tgtEl>
                                          <p:spTgt spid="196"/>
                                        </p:tgtEl>
                                      </p:cBhvr>
                                    </p:animEffect>
                                  </p:childTnLst>
                                </p:cTn>
                              </p:par>
                            </p:childTnLst>
                          </p:cTn>
                        </p:par>
                        <p:par>
                          <p:cTn id="139" fill="hold">
                            <p:stCondLst>
                              <p:cond delay="1000"/>
                            </p:stCondLst>
                            <p:childTnLst>
                              <p:par>
                                <p:cTn id="140" presetID="22" presetClass="entr" presetSubtype="1" fill="hold" nodeType="afterEffect">
                                  <p:stCondLst>
                                    <p:cond delay="0"/>
                                  </p:stCondLst>
                                  <p:childTnLst>
                                    <p:set>
                                      <p:cBhvr>
                                        <p:cTn id="141" dur="1" fill="hold">
                                          <p:stCondLst>
                                            <p:cond delay="0"/>
                                          </p:stCondLst>
                                        </p:cTn>
                                        <p:tgtEl>
                                          <p:spTgt spid="198"/>
                                        </p:tgtEl>
                                        <p:attrNameLst>
                                          <p:attrName>style.visibility</p:attrName>
                                        </p:attrNameLst>
                                      </p:cBhvr>
                                      <p:to>
                                        <p:strVal val="visible"/>
                                      </p:to>
                                    </p:set>
                                    <p:animEffect transition="in" filter="wipe(up)">
                                      <p:cBhvr>
                                        <p:cTn id="142" dur="500"/>
                                        <p:tgtEl>
                                          <p:spTgt spid="19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151"/>
                                        </p:tgtEl>
                                      </p:cBhvr>
                                    </p:animEffect>
                                    <p:set>
                                      <p:cBhvr>
                                        <p:cTn id="147" dur="1" fill="hold">
                                          <p:stCondLst>
                                            <p:cond delay="499"/>
                                          </p:stCondLst>
                                        </p:cTn>
                                        <p:tgtEl>
                                          <p:spTgt spid="151"/>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175"/>
                                        </p:tgtEl>
                                      </p:cBhvr>
                                    </p:animEffect>
                                    <p:set>
                                      <p:cBhvr>
                                        <p:cTn id="150" dur="1" fill="hold">
                                          <p:stCondLst>
                                            <p:cond delay="499"/>
                                          </p:stCondLst>
                                        </p:cTn>
                                        <p:tgtEl>
                                          <p:spTgt spid="175"/>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76"/>
                                        </p:tgtEl>
                                      </p:cBhvr>
                                    </p:animEffect>
                                    <p:set>
                                      <p:cBhvr>
                                        <p:cTn id="153" dur="1" fill="hold">
                                          <p:stCondLst>
                                            <p:cond delay="499"/>
                                          </p:stCondLst>
                                        </p:cTn>
                                        <p:tgtEl>
                                          <p:spTgt spid="176"/>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180"/>
                                        </p:tgtEl>
                                      </p:cBhvr>
                                    </p:animEffect>
                                    <p:set>
                                      <p:cBhvr>
                                        <p:cTn id="156" dur="1" fill="hold">
                                          <p:stCondLst>
                                            <p:cond delay="499"/>
                                          </p:stCondLst>
                                        </p:cTn>
                                        <p:tgtEl>
                                          <p:spTgt spid="180"/>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82"/>
                                        </p:tgtEl>
                                      </p:cBhvr>
                                    </p:animEffect>
                                    <p:set>
                                      <p:cBhvr>
                                        <p:cTn id="159" dur="1" fill="hold">
                                          <p:stCondLst>
                                            <p:cond delay="499"/>
                                          </p:stCondLst>
                                        </p:cTn>
                                        <p:tgtEl>
                                          <p:spTgt spid="182"/>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184"/>
                                        </p:tgtEl>
                                      </p:cBhvr>
                                    </p:animEffect>
                                    <p:set>
                                      <p:cBhvr>
                                        <p:cTn id="162" dur="1" fill="hold">
                                          <p:stCondLst>
                                            <p:cond delay="499"/>
                                          </p:stCondLst>
                                        </p:cTn>
                                        <p:tgtEl>
                                          <p:spTgt spid="184"/>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98"/>
                                        </p:tgtEl>
                                      </p:cBhvr>
                                    </p:animEffect>
                                    <p:set>
                                      <p:cBhvr>
                                        <p:cTn id="165" dur="1" fill="hold">
                                          <p:stCondLst>
                                            <p:cond delay="499"/>
                                          </p:stCondLst>
                                        </p:cTn>
                                        <p:tgtEl>
                                          <p:spTgt spid="19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65"/>
                                        </p:tgtEl>
                                        <p:attrNameLst>
                                          <p:attrName>style.visibility</p:attrName>
                                        </p:attrNameLst>
                                      </p:cBhvr>
                                      <p:to>
                                        <p:strVal val="visible"/>
                                      </p:to>
                                    </p:set>
                                    <p:animEffect transition="in" filter="fade">
                                      <p:cBhvr>
                                        <p:cTn id="170" dur="500"/>
                                        <p:tgtEl>
                                          <p:spTgt spid="165"/>
                                        </p:tgtEl>
                                      </p:cBhvr>
                                    </p:animEffect>
                                  </p:childTnLst>
                                </p:cTn>
                              </p:par>
                            </p:childTnLst>
                          </p:cTn>
                        </p:par>
                        <p:par>
                          <p:cTn id="171" fill="hold">
                            <p:stCondLst>
                              <p:cond delay="500"/>
                            </p:stCondLst>
                            <p:childTnLst>
                              <p:par>
                                <p:cTn id="172" presetID="10" presetClass="entr" presetSubtype="0" fill="hold" grpId="0" nodeType="afterEffect">
                                  <p:stCondLst>
                                    <p:cond delay="0"/>
                                  </p:stCondLst>
                                  <p:childTnLst>
                                    <p:set>
                                      <p:cBhvr>
                                        <p:cTn id="173" dur="1" fill="hold">
                                          <p:stCondLst>
                                            <p:cond delay="0"/>
                                          </p:stCondLst>
                                        </p:cTn>
                                        <p:tgtEl>
                                          <p:spTgt spid="20"/>
                                        </p:tgtEl>
                                        <p:attrNameLst>
                                          <p:attrName>style.visibility</p:attrName>
                                        </p:attrNameLst>
                                      </p:cBhvr>
                                      <p:to>
                                        <p:strVal val="visible"/>
                                      </p:to>
                                    </p:set>
                                    <p:animEffect transition="in" filter="fade">
                                      <p:cBhvr>
                                        <p:cTn id="174" dur="500"/>
                                        <p:tgtEl>
                                          <p:spTgt spid="20"/>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45"/>
                                        </p:tgtEl>
                                        <p:attrNameLst>
                                          <p:attrName>style.visibility</p:attrName>
                                        </p:attrNameLst>
                                      </p:cBhvr>
                                      <p:to>
                                        <p:strVal val="visible"/>
                                      </p:to>
                                    </p:set>
                                    <p:animEffect transition="in" filter="fade">
                                      <p:cBhvr>
                                        <p:cTn id="177" dur="500"/>
                                        <p:tgtEl>
                                          <p:spTgt spid="45"/>
                                        </p:tgtEl>
                                      </p:cBhvr>
                                    </p:animEffect>
                                  </p:childTnLst>
                                </p:cTn>
                              </p:par>
                            </p:childTnLst>
                          </p:cTn>
                        </p:par>
                        <p:par>
                          <p:cTn id="178" fill="hold">
                            <p:stCondLst>
                              <p:cond delay="1000"/>
                            </p:stCondLst>
                            <p:childTnLst>
                              <p:par>
                                <p:cTn id="179" presetID="10" presetClass="entr" presetSubtype="0" fill="hold" grpId="0" nodeType="afterEffect">
                                  <p:stCondLst>
                                    <p:cond delay="0"/>
                                  </p:stCondLst>
                                  <p:childTnLst>
                                    <p:set>
                                      <p:cBhvr>
                                        <p:cTn id="180" dur="1" fill="hold">
                                          <p:stCondLst>
                                            <p:cond delay="0"/>
                                          </p:stCondLst>
                                        </p:cTn>
                                        <p:tgtEl>
                                          <p:spTgt spid="82"/>
                                        </p:tgtEl>
                                        <p:attrNameLst>
                                          <p:attrName>style.visibility</p:attrName>
                                        </p:attrNameLst>
                                      </p:cBhvr>
                                      <p:to>
                                        <p:strVal val="visible"/>
                                      </p:to>
                                    </p:set>
                                    <p:animEffect transition="in" filter="fade">
                                      <p:cBhvr>
                                        <p:cTn id="181" dur="500"/>
                                        <p:tgtEl>
                                          <p:spTgt spid="8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01"/>
                                        </p:tgtEl>
                                        <p:attrNameLst>
                                          <p:attrName>style.visibility</p:attrName>
                                        </p:attrNameLst>
                                      </p:cBhvr>
                                      <p:to>
                                        <p:strVal val="visible"/>
                                      </p:to>
                                    </p:set>
                                    <p:animEffect transition="in" filter="fade">
                                      <p:cBhvr>
                                        <p:cTn id="184" dur="500"/>
                                        <p:tgtEl>
                                          <p:spTgt spid="101"/>
                                        </p:tgtEl>
                                      </p:cBhvr>
                                    </p:animEffect>
                                  </p:childTnLst>
                                </p:cTn>
                              </p:par>
                            </p:childTnLst>
                          </p:cTn>
                        </p:par>
                        <p:par>
                          <p:cTn id="185" fill="hold">
                            <p:stCondLst>
                              <p:cond delay="1500"/>
                            </p:stCondLst>
                            <p:childTnLst>
                              <p:par>
                                <p:cTn id="186" presetID="10" presetClass="entr" presetSubtype="0" fill="hold" grpId="0" nodeType="afterEffect">
                                  <p:stCondLst>
                                    <p:cond delay="0"/>
                                  </p:stCondLst>
                                  <p:childTnLst>
                                    <p:set>
                                      <p:cBhvr>
                                        <p:cTn id="187" dur="1" fill="hold">
                                          <p:stCondLst>
                                            <p:cond delay="0"/>
                                          </p:stCondLst>
                                        </p:cTn>
                                        <p:tgtEl>
                                          <p:spTgt spid="86"/>
                                        </p:tgtEl>
                                        <p:attrNameLst>
                                          <p:attrName>style.visibility</p:attrName>
                                        </p:attrNameLst>
                                      </p:cBhvr>
                                      <p:to>
                                        <p:strVal val="visible"/>
                                      </p:to>
                                    </p:set>
                                    <p:animEffect transition="in" filter="fade">
                                      <p:cBhvr>
                                        <p:cTn id="188" dur="500"/>
                                        <p:tgtEl>
                                          <p:spTgt spid="8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2"/>
                                        </p:tgtEl>
                                        <p:attrNameLst>
                                          <p:attrName>style.visibility</p:attrName>
                                        </p:attrNameLst>
                                      </p:cBhvr>
                                      <p:to>
                                        <p:strVal val="visible"/>
                                      </p:to>
                                    </p:set>
                                    <p:animEffect transition="in" filter="fade">
                                      <p:cBhvr>
                                        <p:cTn id="191" dur="500"/>
                                        <p:tgtEl>
                                          <p:spTgt spid="10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55"/>
                                        </p:tgtEl>
                                        <p:attrNameLst>
                                          <p:attrName>style.visibility</p:attrName>
                                        </p:attrNameLst>
                                      </p:cBhvr>
                                      <p:to>
                                        <p:strVal val="visible"/>
                                      </p:to>
                                    </p:set>
                                    <p:animEffect transition="in" filter="fade">
                                      <p:cBhvr>
                                        <p:cTn id="196" dur="500"/>
                                        <p:tgtEl>
                                          <p:spTgt spid="55"/>
                                        </p:tgtEl>
                                      </p:cBhvr>
                                    </p:animEffect>
                                  </p:childTnLst>
                                </p:cTn>
                              </p:par>
                              <p:par>
                                <p:cTn id="197" presetID="10" presetClass="entr" presetSubtype="0"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fade">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fade">
                                      <p:cBhvr>
                                        <p:cTn id="204" dur="500"/>
                                        <p:tgtEl>
                                          <p:spTgt spid="50"/>
                                        </p:tgtEl>
                                      </p:cBhvr>
                                    </p:animEffect>
                                  </p:childTnLst>
                                </p:cTn>
                              </p:par>
                              <p:par>
                                <p:cTn id="205" presetID="10" presetClass="entr" presetSubtype="0" fill="hold" nodeType="with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500"/>
                                        <p:tgtEl>
                                          <p:spTgt spid="54"/>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87"/>
                                        </p:tgtEl>
                                        <p:attrNameLst>
                                          <p:attrName>style.visibility</p:attrName>
                                        </p:attrNameLst>
                                      </p:cBhvr>
                                      <p:to>
                                        <p:strVal val="visible"/>
                                      </p:to>
                                    </p:set>
                                    <p:animEffect transition="in" filter="fade">
                                      <p:cBhvr>
                                        <p:cTn id="212" dur="500"/>
                                        <p:tgtEl>
                                          <p:spTgt spid="87"/>
                                        </p:tgtEl>
                                      </p:cBhvr>
                                    </p:animEffect>
                                  </p:childTnLst>
                                </p:cTn>
                              </p:par>
                              <p:par>
                                <p:cTn id="213" presetID="10" presetClass="entr" presetSubtype="0" fill="hold" nodeType="withEffect">
                                  <p:stCondLst>
                                    <p:cond delay="0"/>
                                  </p:stCondLst>
                                  <p:childTnLst>
                                    <p:set>
                                      <p:cBhvr>
                                        <p:cTn id="214" dur="1" fill="hold">
                                          <p:stCondLst>
                                            <p:cond delay="0"/>
                                          </p:stCondLst>
                                        </p:cTn>
                                        <p:tgtEl>
                                          <p:spTgt spid="133"/>
                                        </p:tgtEl>
                                        <p:attrNameLst>
                                          <p:attrName>style.visibility</p:attrName>
                                        </p:attrNameLst>
                                      </p:cBhvr>
                                      <p:to>
                                        <p:strVal val="visible"/>
                                      </p:to>
                                    </p:set>
                                    <p:animEffect transition="in" filter="fade">
                                      <p:cBhvr>
                                        <p:cTn id="215" dur="500"/>
                                        <p:tgtEl>
                                          <p:spTgt spid="133"/>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152"/>
                                        </p:tgtEl>
                                        <p:attrNameLst>
                                          <p:attrName>style.visibility</p:attrName>
                                        </p:attrNameLst>
                                      </p:cBhvr>
                                      <p:to>
                                        <p:strVal val="visible"/>
                                      </p:to>
                                    </p:set>
                                    <p:animEffect transition="in" filter="fade">
                                      <p:cBhvr>
                                        <p:cTn id="220" dur="500"/>
                                        <p:tgtEl>
                                          <p:spTgt spid="152"/>
                                        </p:tgtEl>
                                      </p:cBhvr>
                                    </p:animEffect>
                                  </p:childTnLst>
                                </p:cTn>
                              </p:par>
                            </p:childTnLst>
                          </p:cTn>
                        </p:par>
                        <p:par>
                          <p:cTn id="221" fill="hold">
                            <p:stCondLst>
                              <p:cond delay="500"/>
                            </p:stCondLst>
                            <p:childTnLst>
                              <p:par>
                                <p:cTn id="222" presetID="22" presetClass="entr" presetSubtype="1" fill="hold" nodeType="afterEffect">
                                  <p:stCondLst>
                                    <p:cond delay="0"/>
                                  </p:stCondLst>
                                  <p:childTnLst>
                                    <p:set>
                                      <p:cBhvr>
                                        <p:cTn id="223" dur="1" fill="hold">
                                          <p:stCondLst>
                                            <p:cond delay="0"/>
                                          </p:stCondLst>
                                        </p:cTn>
                                        <p:tgtEl>
                                          <p:spTgt spid="208"/>
                                        </p:tgtEl>
                                        <p:attrNameLst>
                                          <p:attrName>style.visibility</p:attrName>
                                        </p:attrNameLst>
                                      </p:cBhvr>
                                      <p:to>
                                        <p:strVal val="visible"/>
                                      </p:to>
                                    </p:set>
                                    <p:animEffect transition="in" filter="wipe(up)">
                                      <p:cBhvr>
                                        <p:cTn id="224" dur="500"/>
                                        <p:tgtEl>
                                          <p:spTgt spid="208"/>
                                        </p:tgtEl>
                                      </p:cBhvr>
                                    </p:animEffect>
                                  </p:childTnLst>
                                </p:cTn>
                              </p:par>
                            </p:childTnLst>
                          </p:cTn>
                        </p:par>
                        <p:par>
                          <p:cTn id="225" fill="hold">
                            <p:stCondLst>
                              <p:cond delay="1000"/>
                            </p:stCondLst>
                            <p:childTnLst>
                              <p:par>
                                <p:cTn id="226" presetID="22" presetClass="entr" presetSubtype="1" fill="hold" nodeType="afterEffect">
                                  <p:stCondLst>
                                    <p:cond delay="0"/>
                                  </p:stCondLst>
                                  <p:childTnLst>
                                    <p:set>
                                      <p:cBhvr>
                                        <p:cTn id="227" dur="1" fill="hold">
                                          <p:stCondLst>
                                            <p:cond delay="0"/>
                                          </p:stCondLst>
                                        </p:cTn>
                                        <p:tgtEl>
                                          <p:spTgt spid="210"/>
                                        </p:tgtEl>
                                        <p:attrNameLst>
                                          <p:attrName>style.visibility</p:attrName>
                                        </p:attrNameLst>
                                      </p:cBhvr>
                                      <p:to>
                                        <p:strVal val="visible"/>
                                      </p:to>
                                    </p:set>
                                    <p:animEffect transition="in" filter="wipe(up)">
                                      <p:cBhvr>
                                        <p:cTn id="228" dur="500"/>
                                        <p:tgtEl>
                                          <p:spTgt spid="210"/>
                                        </p:tgtEl>
                                      </p:cBhvr>
                                    </p:animEffect>
                                  </p:childTnLst>
                                </p:cTn>
                              </p:par>
                            </p:childTnLst>
                          </p:cTn>
                        </p:par>
                      </p:childTnLst>
                    </p:cTn>
                  </p:par>
                  <p:par>
                    <p:cTn id="229" fill="hold">
                      <p:stCondLst>
                        <p:cond delay="indefinite"/>
                      </p:stCondLst>
                      <p:childTnLst>
                        <p:par>
                          <p:cTn id="230" fill="hold">
                            <p:stCondLst>
                              <p:cond delay="0"/>
                            </p:stCondLst>
                            <p:childTnLst>
                              <p:par>
                                <p:cTn id="231" presetID="32" presetClass="emph" presetSubtype="0" fill="hold" nodeType="clickEffect">
                                  <p:stCondLst>
                                    <p:cond delay="0"/>
                                  </p:stCondLst>
                                  <p:childTnLst>
                                    <p:animRot by="120000">
                                      <p:cBhvr>
                                        <p:cTn id="232" dur="100" fill="hold">
                                          <p:stCondLst>
                                            <p:cond delay="0"/>
                                          </p:stCondLst>
                                        </p:cTn>
                                        <p:tgtEl>
                                          <p:spTgt spid="208"/>
                                        </p:tgtEl>
                                        <p:attrNameLst>
                                          <p:attrName>r</p:attrName>
                                        </p:attrNameLst>
                                      </p:cBhvr>
                                    </p:animRot>
                                    <p:animRot by="-240000">
                                      <p:cBhvr>
                                        <p:cTn id="233" dur="200" fill="hold">
                                          <p:stCondLst>
                                            <p:cond delay="200"/>
                                          </p:stCondLst>
                                        </p:cTn>
                                        <p:tgtEl>
                                          <p:spTgt spid="208"/>
                                        </p:tgtEl>
                                        <p:attrNameLst>
                                          <p:attrName>r</p:attrName>
                                        </p:attrNameLst>
                                      </p:cBhvr>
                                    </p:animRot>
                                    <p:animRot by="240000">
                                      <p:cBhvr>
                                        <p:cTn id="234" dur="200" fill="hold">
                                          <p:stCondLst>
                                            <p:cond delay="400"/>
                                          </p:stCondLst>
                                        </p:cTn>
                                        <p:tgtEl>
                                          <p:spTgt spid="208"/>
                                        </p:tgtEl>
                                        <p:attrNameLst>
                                          <p:attrName>r</p:attrName>
                                        </p:attrNameLst>
                                      </p:cBhvr>
                                    </p:animRot>
                                    <p:animRot by="-240000">
                                      <p:cBhvr>
                                        <p:cTn id="235" dur="200" fill="hold">
                                          <p:stCondLst>
                                            <p:cond delay="600"/>
                                          </p:stCondLst>
                                        </p:cTn>
                                        <p:tgtEl>
                                          <p:spTgt spid="208"/>
                                        </p:tgtEl>
                                        <p:attrNameLst>
                                          <p:attrName>r</p:attrName>
                                        </p:attrNameLst>
                                      </p:cBhvr>
                                    </p:animRot>
                                    <p:animRot by="120000">
                                      <p:cBhvr>
                                        <p:cTn id="236" dur="200" fill="hold">
                                          <p:stCondLst>
                                            <p:cond delay="800"/>
                                          </p:stCondLst>
                                        </p:cTn>
                                        <p:tgtEl>
                                          <p:spTgt spid="208"/>
                                        </p:tgtEl>
                                        <p:attrNameLst>
                                          <p:attrName>r</p:attrName>
                                        </p:attrNameLst>
                                      </p:cBhvr>
                                    </p:animRot>
                                  </p:childTnLst>
                                </p:cTn>
                              </p:par>
                            </p:childTnLst>
                          </p:cTn>
                        </p:par>
                        <p:par>
                          <p:cTn id="237" fill="hold">
                            <p:stCondLst>
                              <p:cond delay="1000"/>
                            </p:stCondLst>
                            <p:childTnLst>
                              <p:par>
                                <p:cTn id="238" presetID="22" presetClass="entr" presetSubtype="1" fill="hold" nodeType="afterEffect">
                                  <p:stCondLst>
                                    <p:cond delay="0"/>
                                  </p:stCondLst>
                                  <p:childTnLst>
                                    <p:set>
                                      <p:cBhvr>
                                        <p:cTn id="239" dur="1" fill="hold">
                                          <p:stCondLst>
                                            <p:cond delay="0"/>
                                          </p:stCondLst>
                                        </p:cTn>
                                        <p:tgtEl>
                                          <p:spTgt spid="264"/>
                                        </p:tgtEl>
                                        <p:attrNameLst>
                                          <p:attrName>style.visibility</p:attrName>
                                        </p:attrNameLst>
                                      </p:cBhvr>
                                      <p:to>
                                        <p:strVal val="visible"/>
                                      </p:to>
                                    </p:set>
                                    <p:animEffect transition="in" filter="wipe(up)">
                                      <p:cBhvr>
                                        <p:cTn id="240" dur="500"/>
                                        <p:tgtEl>
                                          <p:spTgt spid="264"/>
                                        </p:tgtEl>
                                      </p:cBhvr>
                                    </p:animEffect>
                                  </p:childTnLst>
                                </p:cTn>
                              </p:par>
                            </p:childTnLst>
                          </p:cTn>
                        </p:par>
                        <p:par>
                          <p:cTn id="241" fill="hold">
                            <p:stCondLst>
                              <p:cond delay="1500"/>
                            </p:stCondLst>
                            <p:childTnLst>
                              <p:par>
                                <p:cTn id="242" presetID="22" presetClass="entr" presetSubtype="1" fill="hold" nodeType="afterEffect">
                                  <p:stCondLst>
                                    <p:cond delay="0"/>
                                  </p:stCondLst>
                                  <p:childTnLst>
                                    <p:set>
                                      <p:cBhvr>
                                        <p:cTn id="243" dur="1" fill="hold">
                                          <p:stCondLst>
                                            <p:cond delay="0"/>
                                          </p:stCondLst>
                                        </p:cTn>
                                        <p:tgtEl>
                                          <p:spTgt spid="219"/>
                                        </p:tgtEl>
                                        <p:attrNameLst>
                                          <p:attrName>style.visibility</p:attrName>
                                        </p:attrNameLst>
                                      </p:cBhvr>
                                      <p:to>
                                        <p:strVal val="visible"/>
                                      </p:to>
                                    </p:set>
                                    <p:animEffect transition="in" filter="wipe(up)">
                                      <p:cBhvr>
                                        <p:cTn id="244" dur="500"/>
                                        <p:tgtEl>
                                          <p:spTgt spid="219"/>
                                        </p:tgtEl>
                                      </p:cBhvr>
                                    </p:animEffect>
                                  </p:childTnLst>
                                </p:cTn>
                              </p:par>
                            </p:childTnLst>
                          </p:cTn>
                        </p:par>
                        <p:par>
                          <p:cTn id="245" fill="hold">
                            <p:stCondLst>
                              <p:cond delay="2000"/>
                            </p:stCondLst>
                            <p:childTnLst>
                              <p:par>
                                <p:cTn id="246" presetID="32" presetClass="emph" presetSubtype="0" fill="hold" nodeType="afterEffect">
                                  <p:stCondLst>
                                    <p:cond delay="0"/>
                                  </p:stCondLst>
                                  <p:childTnLst>
                                    <p:animRot by="120000">
                                      <p:cBhvr>
                                        <p:cTn id="247" dur="100" fill="hold">
                                          <p:stCondLst>
                                            <p:cond delay="0"/>
                                          </p:stCondLst>
                                        </p:cTn>
                                        <p:tgtEl>
                                          <p:spTgt spid="210"/>
                                        </p:tgtEl>
                                        <p:attrNameLst>
                                          <p:attrName>r</p:attrName>
                                        </p:attrNameLst>
                                      </p:cBhvr>
                                    </p:animRot>
                                    <p:animRot by="-240000">
                                      <p:cBhvr>
                                        <p:cTn id="248" dur="200" fill="hold">
                                          <p:stCondLst>
                                            <p:cond delay="200"/>
                                          </p:stCondLst>
                                        </p:cTn>
                                        <p:tgtEl>
                                          <p:spTgt spid="210"/>
                                        </p:tgtEl>
                                        <p:attrNameLst>
                                          <p:attrName>r</p:attrName>
                                        </p:attrNameLst>
                                      </p:cBhvr>
                                    </p:animRot>
                                    <p:animRot by="240000">
                                      <p:cBhvr>
                                        <p:cTn id="249" dur="200" fill="hold">
                                          <p:stCondLst>
                                            <p:cond delay="400"/>
                                          </p:stCondLst>
                                        </p:cTn>
                                        <p:tgtEl>
                                          <p:spTgt spid="210"/>
                                        </p:tgtEl>
                                        <p:attrNameLst>
                                          <p:attrName>r</p:attrName>
                                        </p:attrNameLst>
                                      </p:cBhvr>
                                    </p:animRot>
                                    <p:animRot by="-240000">
                                      <p:cBhvr>
                                        <p:cTn id="250" dur="200" fill="hold">
                                          <p:stCondLst>
                                            <p:cond delay="600"/>
                                          </p:stCondLst>
                                        </p:cTn>
                                        <p:tgtEl>
                                          <p:spTgt spid="210"/>
                                        </p:tgtEl>
                                        <p:attrNameLst>
                                          <p:attrName>r</p:attrName>
                                        </p:attrNameLst>
                                      </p:cBhvr>
                                    </p:animRot>
                                    <p:animRot by="120000">
                                      <p:cBhvr>
                                        <p:cTn id="251" dur="200" fill="hold">
                                          <p:stCondLst>
                                            <p:cond delay="800"/>
                                          </p:stCondLst>
                                        </p:cTn>
                                        <p:tgtEl>
                                          <p:spTgt spid="210"/>
                                        </p:tgtEl>
                                        <p:attrNameLst>
                                          <p:attrName>r</p:attrName>
                                        </p:attrNameLst>
                                      </p:cBhvr>
                                    </p:animRot>
                                  </p:childTnLst>
                                </p:cTn>
                              </p:par>
                            </p:childTnLst>
                          </p:cTn>
                        </p:par>
                        <p:par>
                          <p:cTn id="252" fill="hold">
                            <p:stCondLst>
                              <p:cond delay="3000"/>
                            </p:stCondLst>
                            <p:childTnLst>
                              <p:par>
                                <p:cTn id="253" presetID="22" presetClass="entr" presetSubtype="1" fill="hold" nodeType="afterEffect">
                                  <p:stCondLst>
                                    <p:cond delay="0"/>
                                  </p:stCondLst>
                                  <p:childTnLst>
                                    <p:set>
                                      <p:cBhvr>
                                        <p:cTn id="254" dur="1" fill="hold">
                                          <p:stCondLst>
                                            <p:cond delay="0"/>
                                          </p:stCondLst>
                                        </p:cTn>
                                        <p:tgtEl>
                                          <p:spTgt spid="213"/>
                                        </p:tgtEl>
                                        <p:attrNameLst>
                                          <p:attrName>style.visibility</p:attrName>
                                        </p:attrNameLst>
                                      </p:cBhvr>
                                      <p:to>
                                        <p:strVal val="visible"/>
                                      </p:to>
                                    </p:set>
                                    <p:animEffect transition="in" filter="wipe(up)">
                                      <p:cBhvr>
                                        <p:cTn id="255" dur="500"/>
                                        <p:tgtEl>
                                          <p:spTgt spid="213"/>
                                        </p:tgtEl>
                                      </p:cBhvr>
                                    </p:animEffect>
                                  </p:childTnLst>
                                </p:cTn>
                              </p:par>
                            </p:childTnLst>
                          </p:cTn>
                        </p:par>
                        <p:par>
                          <p:cTn id="256" fill="hold">
                            <p:stCondLst>
                              <p:cond delay="3500"/>
                            </p:stCondLst>
                            <p:childTnLst>
                              <p:par>
                                <p:cTn id="257" presetID="22" presetClass="entr" presetSubtype="1" fill="hold" nodeType="afterEffect">
                                  <p:stCondLst>
                                    <p:cond delay="0"/>
                                  </p:stCondLst>
                                  <p:childTnLst>
                                    <p:set>
                                      <p:cBhvr>
                                        <p:cTn id="258" dur="1" fill="hold">
                                          <p:stCondLst>
                                            <p:cond delay="0"/>
                                          </p:stCondLst>
                                        </p:cTn>
                                        <p:tgtEl>
                                          <p:spTgt spid="250"/>
                                        </p:tgtEl>
                                        <p:attrNameLst>
                                          <p:attrName>style.visibility</p:attrName>
                                        </p:attrNameLst>
                                      </p:cBhvr>
                                      <p:to>
                                        <p:strVal val="visible"/>
                                      </p:to>
                                    </p:set>
                                    <p:animEffect transition="in" filter="wipe(up)">
                                      <p:cBhvr>
                                        <p:cTn id="259" dur="500"/>
                                        <p:tgtEl>
                                          <p:spTgt spid="250"/>
                                        </p:tgtEl>
                                      </p:cBhvr>
                                    </p:animEffect>
                                  </p:childTnLst>
                                </p:cTn>
                              </p:par>
                            </p:childTnLst>
                          </p:cTn>
                        </p:par>
                      </p:childTnLst>
                    </p:cTn>
                  </p:par>
                  <p:par>
                    <p:cTn id="260" fill="hold">
                      <p:stCondLst>
                        <p:cond delay="indefinite"/>
                      </p:stCondLst>
                      <p:childTnLst>
                        <p:par>
                          <p:cTn id="261" fill="hold">
                            <p:stCondLst>
                              <p:cond delay="0"/>
                            </p:stCondLst>
                            <p:childTnLst>
                              <p:par>
                                <p:cTn id="262" presetID="22" presetClass="entr" presetSubtype="1" fill="hold" nodeType="clickEffect">
                                  <p:stCondLst>
                                    <p:cond delay="0"/>
                                  </p:stCondLst>
                                  <p:childTnLst>
                                    <p:set>
                                      <p:cBhvr>
                                        <p:cTn id="263" dur="1" fill="hold">
                                          <p:stCondLst>
                                            <p:cond delay="0"/>
                                          </p:stCondLst>
                                        </p:cTn>
                                        <p:tgtEl>
                                          <p:spTgt spid="267"/>
                                        </p:tgtEl>
                                        <p:attrNameLst>
                                          <p:attrName>style.visibility</p:attrName>
                                        </p:attrNameLst>
                                      </p:cBhvr>
                                      <p:to>
                                        <p:strVal val="visible"/>
                                      </p:to>
                                    </p:set>
                                    <p:animEffect transition="in" filter="wipe(up)">
                                      <p:cBhvr>
                                        <p:cTn id="264" dur="500"/>
                                        <p:tgtEl>
                                          <p:spTgt spid="267"/>
                                        </p:tgtEl>
                                      </p:cBhvr>
                                    </p:animEffect>
                                  </p:childTnLst>
                                </p:cTn>
                              </p:par>
                            </p:childTnLst>
                          </p:cTn>
                        </p:par>
                        <p:par>
                          <p:cTn id="265" fill="hold">
                            <p:stCondLst>
                              <p:cond delay="500"/>
                            </p:stCondLst>
                            <p:childTnLst>
                              <p:par>
                                <p:cTn id="266" presetID="10" presetClass="exit" presetSubtype="0" fill="hold" nodeType="afterEffect">
                                  <p:stCondLst>
                                    <p:cond delay="0"/>
                                  </p:stCondLst>
                                  <p:childTnLst>
                                    <p:animEffect transition="out" filter="fade">
                                      <p:cBhvr>
                                        <p:cTn id="267" dur="500"/>
                                        <p:tgtEl>
                                          <p:spTgt spid="264"/>
                                        </p:tgtEl>
                                      </p:cBhvr>
                                    </p:animEffect>
                                    <p:set>
                                      <p:cBhvr>
                                        <p:cTn id="268" dur="1" fill="hold">
                                          <p:stCondLst>
                                            <p:cond delay="499"/>
                                          </p:stCondLst>
                                        </p:cTn>
                                        <p:tgtEl>
                                          <p:spTgt spid="264"/>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22" presetClass="entr" presetSubtype="1" fill="hold" nodeType="clickEffect">
                                  <p:stCondLst>
                                    <p:cond delay="0"/>
                                  </p:stCondLst>
                                  <p:childTnLst>
                                    <p:set>
                                      <p:cBhvr>
                                        <p:cTn id="272" dur="1" fill="hold">
                                          <p:stCondLst>
                                            <p:cond delay="0"/>
                                          </p:stCondLst>
                                        </p:cTn>
                                        <p:tgtEl>
                                          <p:spTgt spid="269"/>
                                        </p:tgtEl>
                                        <p:attrNameLst>
                                          <p:attrName>style.visibility</p:attrName>
                                        </p:attrNameLst>
                                      </p:cBhvr>
                                      <p:to>
                                        <p:strVal val="visible"/>
                                      </p:to>
                                    </p:set>
                                    <p:animEffect transition="in" filter="wipe(up)">
                                      <p:cBhvr>
                                        <p:cTn id="273" dur="500"/>
                                        <p:tgtEl>
                                          <p:spTgt spid="269"/>
                                        </p:tgtEl>
                                      </p:cBhvr>
                                    </p:animEffect>
                                  </p:childTnLst>
                                </p:cTn>
                              </p:par>
                            </p:childTnLst>
                          </p:cTn>
                        </p:par>
                        <p:par>
                          <p:cTn id="274" fill="hold">
                            <p:stCondLst>
                              <p:cond delay="500"/>
                            </p:stCondLst>
                            <p:childTnLst>
                              <p:par>
                                <p:cTn id="275" presetID="10" presetClass="exit" presetSubtype="0" fill="hold" nodeType="afterEffect">
                                  <p:stCondLst>
                                    <p:cond delay="0"/>
                                  </p:stCondLst>
                                  <p:childTnLst>
                                    <p:animEffect transition="out" filter="fade">
                                      <p:cBhvr>
                                        <p:cTn id="276" dur="500"/>
                                        <p:tgtEl>
                                          <p:spTgt spid="219"/>
                                        </p:tgtEl>
                                      </p:cBhvr>
                                    </p:animEffect>
                                    <p:set>
                                      <p:cBhvr>
                                        <p:cTn id="277" dur="1" fill="hold">
                                          <p:stCondLst>
                                            <p:cond delay="499"/>
                                          </p:stCondLst>
                                        </p:cTn>
                                        <p:tgtEl>
                                          <p:spTgt spid="219"/>
                                        </p:tgtEl>
                                        <p:attrNameLst>
                                          <p:attrName>style.visibility</p:attrName>
                                        </p:attrNameLst>
                                      </p:cBhvr>
                                      <p:to>
                                        <p:strVal val="hidden"/>
                                      </p:to>
                                    </p:set>
                                  </p:childTnLst>
                                </p:cTn>
                              </p:par>
                            </p:childTnLst>
                          </p:cTn>
                        </p:par>
                        <p:par>
                          <p:cTn id="278" fill="hold">
                            <p:stCondLst>
                              <p:cond delay="1000"/>
                            </p:stCondLst>
                            <p:childTnLst>
                              <p:par>
                                <p:cTn id="279" presetID="10" presetClass="exit" presetSubtype="0" fill="hold" nodeType="afterEffect">
                                  <p:stCondLst>
                                    <p:cond delay="0"/>
                                  </p:stCondLst>
                                  <p:childTnLst>
                                    <p:animEffect transition="out" filter="fade">
                                      <p:cBhvr>
                                        <p:cTn id="280" dur="500"/>
                                        <p:tgtEl>
                                          <p:spTgt spid="213"/>
                                        </p:tgtEl>
                                      </p:cBhvr>
                                    </p:animEffect>
                                    <p:set>
                                      <p:cBhvr>
                                        <p:cTn id="281" dur="1" fill="hold">
                                          <p:stCondLst>
                                            <p:cond delay="499"/>
                                          </p:stCondLst>
                                        </p:cTn>
                                        <p:tgtEl>
                                          <p:spTgt spid="213"/>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22" presetClass="entr" presetSubtype="1" fill="hold" nodeType="clickEffect">
                                  <p:stCondLst>
                                    <p:cond delay="0"/>
                                  </p:stCondLst>
                                  <p:childTnLst>
                                    <p:set>
                                      <p:cBhvr>
                                        <p:cTn id="285" dur="1" fill="hold">
                                          <p:stCondLst>
                                            <p:cond delay="0"/>
                                          </p:stCondLst>
                                        </p:cTn>
                                        <p:tgtEl>
                                          <p:spTgt spid="271"/>
                                        </p:tgtEl>
                                        <p:attrNameLst>
                                          <p:attrName>style.visibility</p:attrName>
                                        </p:attrNameLst>
                                      </p:cBhvr>
                                      <p:to>
                                        <p:strVal val="visible"/>
                                      </p:to>
                                    </p:set>
                                    <p:animEffect transition="in" filter="wipe(up)">
                                      <p:cBhvr>
                                        <p:cTn id="286" dur="500"/>
                                        <p:tgtEl>
                                          <p:spTgt spid="271"/>
                                        </p:tgtEl>
                                      </p:cBhvr>
                                    </p:animEffect>
                                  </p:childTnLst>
                                </p:cTn>
                              </p:par>
                            </p:childTnLst>
                          </p:cTn>
                        </p:par>
                        <p:par>
                          <p:cTn id="287" fill="hold">
                            <p:stCondLst>
                              <p:cond delay="500"/>
                            </p:stCondLst>
                            <p:childTnLst>
                              <p:par>
                                <p:cTn id="288" presetID="10" presetClass="exit" presetSubtype="0" fill="hold" nodeType="afterEffect">
                                  <p:stCondLst>
                                    <p:cond delay="0"/>
                                  </p:stCondLst>
                                  <p:childTnLst>
                                    <p:animEffect transition="out" filter="fade">
                                      <p:cBhvr>
                                        <p:cTn id="289" dur="500"/>
                                        <p:tgtEl>
                                          <p:spTgt spid="250"/>
                                        </p:tgtEl>
                                      </p:cBhvr>
                                    </p:animEffect>
                                    <p:set>
                                      <p:cBhvr>
                                        <p:cTn id="290" dur="1" fill="hold">
                                          <p:stCondLst>
                                            <p:cond delay="499"/>
                                          </p:stCondLst>
                                        </p:cTn>
                                        <p:tgtEl>
                                          <p:spTgt spid="250"/>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0" presetClass="exit" presetSubtype="0" fill="hold" nodeType="clickEffect">
                                  <p:stCondLst>
                                    <p:cond delay="0"/>
                                  </p:stCondLst>
                                  <p:childTnLst>
                                    <p:animEffect transition="out" filter="fade">
                                      <p:cBhvr>
                                        <p:cTn id="294" dur="500"/>
                                        <p:tgtEl>
                                          <p:spTgt spid="208"/>
                                        </p:tgtEl>
                                      </p:cBhvr>
                                    </p:animEffect>
                                    <p:set>
                                      <p:cBhvr>
                                        <p:cTn id="295" dur="1" fill="hold">
                                          <p:stCondLst>
                                            <p:cond delay="499"/>
                                          </p:stCondLst>
                                        </p:cTn>
                                        <p:tgtEl>
                                          <p:spTgt spid="208"/>
                                        </p:tgtEl>
                                        <p:attrNameLst>
                                          <p:attrName>style.visibility</p:attrName>
                                        </p:attrNameLst>
                                      </p:cBhvr>
                                      <p:to>
                                        <p:strVal val="hidden"/>
                                      </p:to>
                                    </p:set>
                                  </p:childTnLst>
                                </p:cTn>
                              </p:par>
                            </p:childTnLst>
                          </p:cTn>
                        </p:par>
                        <p:par>
                          <p:cTn id="296" fill="hold">
                            <p:stCondLst>
                              <p:cond delay="500"/>
                            </p:stCondLst>
                            <p:childTnLst>
                              <p:par>
                                <p:cTn id="297" presetID="10" presetClass="exit" presetSubtype="0" fill="hold" nodeType="afterEffect">
                                  <p:stCondLst>
                                    <p:cond delay="0"/>
                                  </p:stCondLst>
                                  <p:childTnLst>
                                    <p:animEffect transition="out" filter="fade">
                                      <p:cBhvr>
                                        <p:cTn id="298" dur="500"/>
                                        <p:tgtEl>
                                          <p:spTgt spid="210"/>
                                        </p:tgtEl>
                                      </p:cBhvr>
                                    </p:animEffect>
                                    <p:set>
                                      <p:cBhvr>
                                        <p:cTn id="299" dur="1" fill="hold">
                                          <p:stCondLst>
                                            <p:cond delay="499"/>
                                          </p:stCondLst>
                                        </p:cTn>
                                        <p:tgtEl>
                                          <p:spTgt spid="210"/>
                                        </p:tgtEl>
                                        <p:attrNameLst>
                                          <p:attrName>style.visibility</p:attrName>
                                        </p:attrNameLst>
                                      </p:cBhvr>
                                      <p:to>
                                        <p:strVal val="hidden"/>
                                      </p:to>
                                    </p:set>
                                  </p:childTnLst>
                                </p:cTn>
                              </p:par>
                              <p:par>
                                <p:cTn id="300" presetID="1" presetClass="entr" presetSubtype="0" fill="hold" grpId="0" nodeType="withEffect">
                                  <p:stCondLst>
                                    <p:cond delay="0"/>
                                  </p:stCondLst>
                                  <p:childTnLst>
                                    <p:set>
                                      <p:cBhvr>
                                        <p:cTn id="301" dur="1" fill="hold">
                                          <p:stCondLst>
                                            <p:cond delay="0"/>
                                          </p:stCondLst>
                                        </p:cTn>
                                        <p:tgtEl>
                                          <p:spTgt spid="115"/>
                                        </p:tgtEl>
                                        <p:attrNameLst>
                                          <p:attrName>style.visibility</p:attrName>
                                        </p:attrNameLst>
                                      </p:cBhvr>
                                      <p:to>
                                        <p:strVal val="visible"/>
                                      </p:to>
                                    </p:set>
                                  </p:childTnLst>
                                </p:cTn>
                              </p:par>
                            </p:childTnLst>
                          </p:cTn>
                        </p:par>
                      </p:childTnLst>
                    </p:cTn>
                  </p:par>
                  <p:par>
                    <p:cTn id="302" fill="hold">
                      <p:stCondLst>
                        <p:cond delay="indefinite"/>
                      </p:stCondLst>
                      <p:childTnLst>
                        <p:par>
                          <p:cTn id="303" fill="hold">
                            <p:stCondLst>
                              <p:cond delay="0"/>
                            </p:stCondLst>
                            <p:childTnLst>
                              <p:par>
                                <p:cTn id="304" presetID="1" presetClass="exit" presetSubtype="0" fill="hold" grpId="1" nodeType="clickEffect">
                                  <p:stCondLst>
                                    <p:cond delay="0"/>
                                  </p:stCondLst>
                                  <p:childTnLst>
                                    <p:set>
                                      <p:cBhvr>
                                        <p:cTn id="305" dur="1" fill="hold">
                                          <p:stCondLst>
                                            <p:cond delay="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45" grpId="0"/>
      <p:bldP spid="46" grpId="0"/>
      <p:bldP spid="82" grpId="0" animBg="1"/>
      <p:bldP spid="86" grpId="0" animBg="1"/>
      <p:bldP spid="100" grpId="0"/>
      <p:bldP spid="101" grpId="0"/>
      <p:bldP spid="102" grpId="0"/>
      <p:bldP spid="108" grpId="0" animBg="1"/>
      <p:bldP spid="109" grpId="0"/>
      <p:bldP spid="164" grpId="0"/>
      <p:bldP spid="165" grpId="0"/>
      <p:bldP spid="115" grpId="0"/>
      <p:bldP spid="11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DPs in Detail</a:t>
            </a:r>
            <a:br>
              <a:rPr lang="en-US" dirty="0" smtClean="0"/>
            </a:br>
            <a:r>
              <a:rPr lang="en-AU" sz="3600" dirty="0" smtClean="0">
                <a:solidFill>
                  <a:schemeClr val="accent2"/>
                </a:solidFill>
              </a:rPr>
              <a:t>Package Storage</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8" name="Text Placeholder 2"/>
          <p:cNvSpPr txBox="1">
            <a:spLocks/>
          </p:cNvSpPr>
          <p:nvPr/>
        </p:nvSpPr>
        <p:spPr>
          <a:xfrm>
            <a:off x="6732240" y="2564904"/>
            <a:ext cx="2664295" cy="54427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4800" dirty="0" smtClean="0"/>
              <a:t>single instance storage</a:t>
            </a:r>
          </a:p>
        </p:txBody>
      </p:sp>
      <p:pic>
        <p:nvPicPr>
          <p:cNvPr id="47106" name="Picture 2" descr="O:\My Box Files\Management\Marketing\Events\Tech Ed 2011\images\_purchased\iStock_000006766990X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t="15096" b="-15096"/>
          <a:stretch/>
        </p:blipFill>
        <p:spPr bwMode="auto">
          <a:xfrm>
            <a:off x="-1260648" y="2430413"/>
            <a:ext cx="7974608" cy="5247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 Placeholder 2"/>
          <p:cNvSpPr>
            <a:spLocks noGrp="1"/>
          </p:cNvSpPr>
          <p:nvPr>
            <p:ph idx="1"/>
          </p:nvPr>
        </p:nvSpPr>
        <p:spPr>
          <a:xfrm>
            <a:off x="211479" y="1484784"/>
            <a:ext cx="6592769" cy="4506679"/>
          </a:xfrm>
        </p:spPr>
        <p:txBody>
          <a:bodyPr>
            <a:noAutofit/>
          </a:bodyPr>
          <a:lstStyle/>
          <a:p>
            <a:pPr marL="0" indent="0">
              <a:buNone/>
            </a:pPr>
            <a:r>
              <a:rPr lang="en-US" sz="7200" dirty="0" smtClean="0"/>
              <a:t>Content Library</a:t>
            </a:r>
          </a:p>
        </p:txBody>
      </p:sp>
    </p:spTree>
    <p:extLst>
      <p:ext uri="{BB962C8B-B14F-4D97-AF65-F5344CB8AC3E}">
        <p14:creationId xmlns:p14="http://schemas.microsoft.com/office/powerpoint/2010/main" val="12925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301"/>
                            </p:stCondLst>
                            <p:childTnLst>
                              <p:par>
                                <p:cTn id="8" presetID="1" presetClass="entr" presetSubtype="0" fill="hold" grpId="0" nodeType="afterEffect">
                                  <p:stCondLst>
                                    <p:cond delay="1000"/>
                                  </p:stCondLst>
                                  <p:iterate type="wd">
                                    <p:tmAbs val="300"/>
                                  </p:iterate>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DPs in Detail</a:t>
            </a:r>
            <a:r>
              <a:rPr lang="en-US" dirty="0" smtClean="0"/>
              <a:t/>
            </a:r>
            <a:br>
              <a:rPr lang="en-US" dirty="0" smtClean="0"/>
            </a:br>
            <a:r>
              <a:rPr lang="en-AU" sz="3600" dirty="0" smtClean="0">
                <a:solidFill>
                  <a:schemeClr val="accent2"/>
                </a:solidFill>
              </a:rPr>
              <a:t>Content Library</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7" name="Rounded Rectangle 6"/>
          <p:cNvSpPr/>
          <p:nvPr/>
        </p:nvSpPr>
        <p:spPr bwMode="auto">
          <a:xfrm>
            <a:off x="467544" y="2483376"/>
            <a:ext cx="1872208" cy="3240360"/>
          </a:xfrm>
          <a:prstGeom prst="roundRect">
            <a:avLst>
              <a:gd name="adj" fmla="val 9033"/>
            </a:avLst>
          </a:prstGeom>
          <a:solidFill>
            <a:schemeClr val="bg1"/>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2000" dirty="0" smtClean="0">
              <a:solidFill>
                <a:srgbClr val="FFFFFF"/>
              </a:solidFill>
              <a:latin typeface="Calibri" pitchFamily="34" charset="0"/>
            </a:endParaRPr>
          </a:p>
        </p:txBody>
      </p:sp>
      <p:sp>
        <p:nvSpPr>
          <p:cNvPr id="8" name="Rounded Rectangle 7"/>
          <p:cNvSpPr/>
          <p:nvPr/>
        </p:nvSpPr>
        <p:spPr bwMode="auto">
          <a:xfrm>
            <a:off x="6012160" y="2483376"/>
            <a:ext cx="2723920" cy="3249880"/>
          </a:xfrm>
          <a:prstGeom prst="roundRect">
            <a:avLst>
              <a:gd name="adj" fmla="val 9033"/>
            </a:avLst>
          </a:prstGeom>
          <a:solidFill>
            <a:schemeClr val="bg1"/>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2000" dirty="0" smtClean="0">
              <a:solidFill>
                <a:srgbClr val="FFFFFF"/>
              </a:solidFill>
              <a:latin typeface="Calibri" pitchFamily="34" charset="0"/>
            </a:endParaRPr>
          </a:p>
        </p:txBody>
      </p:sp>
      <p:sp>
        <p:nvSpPr>
          <p:cNvPr id="9" name="Rounded Rectangle 8"/>
          <p:cNvSpPr/>
          <p:nvPr/>
        </p:nvSpPr>
        <p:spPr bwMode="auto">
          <a:xfrm>
            <a:off x="2669312" y="2483376"/>
            <a:ext cx="3054816" cy="3240360"/>
          </a:xfrm>
          <a:prstGeom prst="roundRect">
            <a:avLst>
              <a:gd name="adj" fmla="val 9033"/>
            </a:avLst>
          </a:prstGeom>
          <a:solidFill>
            <a:schemeClr val="bg1"/>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2000" dirty="0" smtClean="0">
              <a:solidFill>
                <a:srgbClr val="FFFFFF"/>
              </a:solidFill>
              <a:latin typeface="Calibri" pitchFamily="34" charset="0"/>
            </a:endParaRPr>
          </a:p>
        </p:txBody>
      </p:sp>
      <p:sp>
        <p:nvSpPr>
          <p:cNvPr id="3" name="TextBox 2"/>
          <p:cNvSpPr txBox="1"/>
          <p:nvPr/>
        </p:nvSpPr>
        <p:spPr>
          <a:xfrm>
            <a:off x="539552" y="2114044"/>
            <a:ext cx="1636987" cy="369332"/>
          </a:xfrm>
          <a:prstGeom prst="rect">
            <a:avLst/>
          </a:prstGeom>
          <a:noFill/>
        </p:spPr>
        <p:txBody>
          <a:bodyPr wrap="none" rtlCol="0">
            <a:spAutoFit/>
          </a:bodyPr>
          <a:lstStyle/>
          <a:p>
            <a:r>
              <a:rPr lang="en-AU" dirty="0" smtClean="0"/>
              <a:t>Package Library</a:t>
            </a:r>
            <a:endParaRPr lang="en-AU" dirty="0"/>
          </a:p>
        </p:txBody>
      </p:sp>
      <p:sp>
        <p:nvSpPr>
          <p:cNvPr id="10" name="TextBox 9"/>
          <p:cNvSpPr txBox="1"/>
          <p:nvPr/>
        </p:nvSpPr>
        <p:spPr>
          <a:xfrm>
            <a:off x="2997272" y="2114044"/>
            <a:ext cx="2264328" cy="369332"/>
          </a:xfrm>
          <a:prstGeom prst="rect">
            <a:avLst/>
          </a:prstGeom>
          <a:noFill/>
        </p:spPr>
        <p:txBody>
          <a:bodyPr wrap="square" rtlCol="0">
            <a:spAutoFit/>
          </a:bodyPr>
          <a:lstStyle/>
          <a:p>
            <a:pPr algn="ctr"/>
            <a:r>
              <a:rPr lang="en-AU" dirty="0" smtClean="0"/>
              <a:t>Data Library</a:t>
            </a:r>
            <a:endParaRPr lang="en-AU" dirty="0"/>
          </a:p>
        </p:txBody>
      </p:sp>
      <p:sp>
        <p:nvSpPr>
          <p:cNvPr id="11" name="TextBox 10"/>
          <p:cNvSpPr txBox="1"/>
          <p:nvPr/>
        </p:nvSpPr>
        <p:spPr>
          <a:xfrm>
            <a:off x="6458498" y="2114044"/>
            <a:ext cx="1801150" cy="369332"/>
          </a:xfrm>
          <a:prstGeom prst="rect">
            <a:avLst/>
          </a:prstGeom>
          <a:noFill/>
        </p:spPr>
        <p:txBody>
          <a:bodyPr wrap="square" rtlCol="0">
            <a:spAutoFit/>
          </a:bodyPr>
          <a:lstStyle/>
          <a:p>
            <a:pPr algn="ctr"/>
            <a:r>
              <a:rPr lang="en-AU" dirty="0" smtClean="0"/>
              <a:t>File Library</a:t>
            </a:r>
            <a:endParaRPr lang="en-AU" dirty="0"/>
          </a:p>
        </p:txBody>
      </p:sp>
      <p:sp>
        <p:nvSpPr>
          <p:cNvPr id="12" name="TextBox 11"/>
          <p:cNvSpPr txBox="1"/>
          <p:nvPr/>
        </p:nvSpPr>
        <p:spPr>
          <a:xfrm>
            <a:off x="683568" y="2700789"/>
            <a:ext cx="1512168" cy="800219"/>
          </a:xfrm>
          <a:prstGeom prst="rect">
            <a:avLst/>
          </a:prstGeom>
          <a:noFill/>
        </p:spPr>
        <p:txBody>
          <a:bodyPr wrap="square" rtlCol="0">
            <a:spAutoFit/>
          </a:bodyPr>
          <a:lstStyle/>
          <a:p>
            <a:pPr algn="ctr"/>
            <a:r>
              <a:rPr lang="en-AU" dirty="0" smtClean="0"/>
              <a:t>PackageID.ini</a:t>
            </a:r>
          </a:p>
          <a:p>
            <a:pPr algn="ctr"/>
            <a:r>
              <a:rPr lang="en-AU" sz="1400" dirty="0" smtClean="0">
                <a:solidFill>
                  <a:schemeClr val="tx1">
                    <a:lumMod val="50000"/>
                    <a:lumOff val="50000"/>
                  </a:schemeClr>
                </a:solidFill>
              </a:rPr>
              <a:t>content includes </a:t>
            </a:r>
            <a:br>
              <a:rPr lang="en-AU" sz="1400" dirty="0" smtClean="0">
                <a:solidFill>
                  <a:schemeClr val="tx1">
                    <a:lumMod val="50000"/>
                    <a:lumOff val="50000"/>
                  </a:schemeClr>
                </a:solidFill>
              </a:rPr>
            </a:br>
            <a:r>
              <a:rPr lang="en-AU" sz="1400" dirty="0" err="1" smtClean="0">
                <a:solidFill>
                  <a:schemeClr val="tx1">
                    <a:lumMod val="50000"/>
                    <a:lumOff val="50000"/>
                  </a:schemeClr>
                </a:solidFill>
              </a:rPr>
              <a:t>pkg</a:t>
            </a:r>
            <a:r>
              <a:rPr lang="en-AU" sz="1400" dirty="0" smtClean="0">
                <a:solidFill>
                  <a:schemeClr val="tx1">
                    <a:lumMod val="50000"/>
                    <a:lumOff val="50000"/>
                  </a:schemeClr>
                </a:solidFill>
              </a:rPr>
              <a:t> version</a:t>
            </a:r>
          </a:p>
        </p:txBody>
      </p:sp>
      <p:sp>
        <p:nvSpPr>
          <p:cNvPr id="13" name="TextBox 12"/>
          <p:cNvSpPr txBox="1"/>
          <p:nvPr/>
        </p:nvSpPr>
        <p:spPr>
          <a:xfrm>
            <a:off x="2813328" y="2704473"/>
            <a:ext cx="2003840" cy="369332"/>
          </a:xfrm>
          <a:prstGeom prst="rect">
            <a:avLst/>
          </a:prstGeom>
          <a:noFill/>
        </p:spPr>
        <p:txBody>
          <a:bodyPr wrap="square" rtlCol="0">
            <a:spAutoFit/>
          </a:bodyPr>
          <a:lstStyle/>
          <a:p>
            <a:r>
              <a:rPr lang="en-AU" dirty="0" smtClean="0"/>
              <a:t>     PackageID.ver.ini</a:t>
            </a:r>
          </a:p>
        </p:txBody>
      </p:sp>
      <p:sp>
        <p:nvSpPr>
          <p:cNvPr id="14" name="TextBox 13"/>
          <p:cNvSpPr txBox="1"/>
          <p:nvPr/>
        </p:nvSpPr>
        <p:spPr>
          <a:xfrm>
            <a:off x="2807653" y="3661539"/>
            <a:ext cx="2016223" cy="369332"/>
          </a:xfrm>
          <a:prstGeom prst="rect">
            <a:avLst/>
          </a:prstGeom>
          <a:noFill/>
        </p:spPr>
        <p:txBody>
          <a:bodyPr wrap="square" rtlCol="0">
            <a:spAutoFit/>
          </a:bodyPr>
          <a:lstStyle/>
          <a:p>
            <a:pPr algn="ctr"/>
            <a:r>
              <a:rPr lang="en-AU" dirty="0" err="1" smtClean="0"/>
              <a:t>PackageID.ver</a:t>
            </a:r>
            <a:endParaRPr lang="en-AU" dirty="0" smtClean="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668" y="2789308"/>
            <a:ext cx="2095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26" y="2789172"/>
            <a:ext cx="2095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037" y="3701693"/>
            <a:ext cx="23050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347864" y="3986481"/>
            <a:ext cx="2160240" cy="777136"/>
          </a:xfrm>
          <a:prstGeom prst="rect">
            <a:avLst/>
          </a:prstGeom>
          <a:noFill/>
        </p:spPr>
        <p:txBody>
          <a:bodyPr wrap="square" rtlCol="0">
            <a:spAutoFit/>
          </a:bodyPr>
          <a:lstStyle/>
          <a:p>
            <a:pPr>
              <a:spcBef>
                <a:spcPts val="300"/>
              </a:spcBef>
            </a:pPr>
            <a:r>
              <a:rPr lang="en-AU" sz="1400" dirty="0"/>
              <a:t>s</a:t>
            </a:r>
            <a:r>
              <a:rPr lang="en-AU" sz="1400" dirty="0" smtClean="0"/>
              <a:t>ource folder </a:t>
            </a:r>
            <a:br>
              <a:rPr lang="en-AU" sz="1400" dirty="0" smtClean="0"/>
            </a:br>
            <a:r>
              <a:rPr lang="en-AU" sz="1400" dirty="0" smtClean="0"/>
              <a:t>    structure</a:t>
            </a:r>
          </a:p>
          <a:p>
            <a:pPr>
              <a:spcBef>
                <a:spcPts val="300"/>
              </a:spcBef>
            </a:pPr>
            <a:r>
              <a:rPr lang="en-AU" sz="1400" dirty="0" smtClean="0"/>
              <a:t>       sourcefile.name.ini </a:t>
            </a:r>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821" y="4231696"/>
            <a:ext cx="23050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838" y="4026635"/>
            <a:ext cx="23050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346" y="4525119"/>
            <a:ext cx="2095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64617" y="3004571"/>
            <a:ext cx="1841999" cy="523220"/>
          </a:xfrm>
          <a:prstGeom prst="rect">
            <a:avLst/>
          </a:prstGeom>
        </p:spPr>
        <p:txBody>
          <a:bodyPr wrap="square">
            <a:spAutoFit/>
          </a:bodyPr>
          <a:lstStyle/>
          <a:p>
            <a:r>
              <a:rPr lang="en-AU" sz="1400" dirty="0" smtClean="0">
                <a:solidFill>
                  <a:schemeClr val="tx1">
                    <a:lumMod val="50000"/>
                    <a:lumOff val="50000"/>
                  </a:schemeClr>
                </a:solidFill>
              </a:rPr>
              <a:t>content </a:t>
            </a:r>
            <a:r>
              <a:rPr lang="en-AU" sz="1400" dirty="0">
                <a:solidFill>
                  <a:schemeClr val="tx1">
                    <a:lumMod val="50000"/>
                    <a:lumOff val="50000"/>
                  </a:schemeClr>
                </a:solidFill>
              </a:rPr>
              <a:t>includes: </a:t>
            </a:r>
          </a:p>
          <a:p>
            <a:pPr marL="285750" indent="-285750">
              <a:buFont typeface="Arial" pitchFamily="34" charset="0"/>
              <a:buChar char="•"/>
            </a:pPr>
            <a:r>
              <a:rPr lang="en-AU" sz="1400" dirty="0">
                <a:solidFill>
                  <a:schemeClr val="tx1">
                    <a:lumMod val="50000"/>
                    <a:lumOff val="50000"/>
                  </a:schemeClr>
                </a:solidFill>
              </a:rPr>
              <a:t>hash code</a:t>
            </a:r>
            <a:endParaRPr lang="en-AU" sz="1400" dirty="0"/>
          </a:p>
        </p:txBody>
      </p:sp>
      <p:sp>
        <p:nvSpPr>
          <p:cNvPr id="15" name="Rectangle 14"/>
          <p:cNvSpPr/>
          <p:nvPr/>
        </p:nvSpPr>
        <p:spPr>
          <a:xfrm>
            <a:off x="3696856" y="4678501"/>
            <a:ext cx="2027272" cy="954107"/>
          </a:xfrm>
          <a:prstGeom prst="rect">
            <a:avLst/>
          </a:prstGeom>
        </p:spPr>
        <p:txBody>
          <a:bodyPr wrap="square">
            <a:spAutoFit/>
          </a:bodyPr>
          <a:lstStyle/>
          <a:p>
            <a:r>
              <a:rPr lang="en-AU" sz="1400" dirty="0" smtClean="0">
                <a:solidFill>
                  <a:schemeClr val="tx1">
                    <a:lumMod val="50000"/>
                    <a:lumOff val="50000"/>
                  </a:schemeClr>
                </a:solidFill>
              </a:rPr>
              <a:t>content </a:t>
            </a:r>
            <a:r>
              <a:rPr lang="en-AU" sz="1400" dirty="0">
                <a:solidFill>
                  <a:schemeClr val="tx1">
                    <a:lumMod val="50000"/>
                    <a:lumOff val="50000"/>
                  </a:schemeClr>
                </a:solidFill>
              </a:rPr>
              <a:t>includes:</a:t>
            </a:r>
          </a:p>
          <a:p>
            <a:pPr marL="285750" indent="-285750">
              <a:buFont typeface="Arial" pitchFamily="34" charset="0"/>
              <a:buChar char="•"/>
            </a:pPr>
            <a:r>
              <a:rPr lang="en-AU" sz="1400" dirty="0">
                <a:solidFill>
                  <a:schemeClr val="tx1">
                    <a:lumMod val="50000"/>
                    <a:lumOff val="50000"/>
                  </a:schemeClr>
                </a:solidFill>
              </a:rPr>
              <a:t>size of original file</a:t>
            </a:r>
          </a:p>
          <a:p>
            <a:pPr marL="285750" indent="-285750">
              <a:buFont typeface="Arial" pitchFamily="34" charset="0"/>
              <a:buChar char="•"/>
            </a:pPr>
            <a:r>
              <a:rPr lang="en-AU" sz="1400" dirty="0" smtClean="0">
                <a:solidFill>
                  <a:schemeClr val="tx1">
                    <a:lumMod val="50000"/>
                    <a:lumOff val="50000"/>
                  </a:schemeClr>
                </a:solidFill>
              </a:rPr>
              <a:t>timestamp </a:t>
            </a:r>
            <a:r>
              <a:rPr lang="en-AU" sz="1400" dirty="0">
                <a:solidFill>
                  <a:schemeClr val="tx1">
                    <a:lumMod val="50000"/>
                    <a:lumOff val="50000"/>
                  </a:schemeClr>
                </a:solidFill>
              </a:rPr>
              <a:t>of original</a:t>
            </a:r>
          </a:p>
          <a:p>
            <a:pPr marL="285750" indent="-285750">
              <a:buFont typeface="Arial" pitchFamily="34" charset="0"/>
              <a:buChar char="•"/>
            </a:pPr>
            <a:r>
              <a:rPr lang="en-AU" sz="1400" dirty="0" smtClean="0">
                <a:solidFill>
                  <a:schemeClr val="tx1">
                    <a:lumMod val="50000"/>
                    <a:lumOff val="50000"/>
                  </a:schemeClr>
                </a:solidFill>
              </a:rPr>
              <a:t>hash </a:t>
            </a:r>
            <a:r>
              <a:rPr lang="en-AU" sz="1400" dirty="0">
                <a:solidFill>
                  <a:schemeClr val="tx1">
                    <a:lumMod val="50000"/>
                    <a:lumOff val="50000"/>
                  </a:schemeClr>
                </a:solidFill>
              </a:rPr>
              <a:t>of original</a:t>
            </a:r>
            <a:endParaRPr lang="en-AU" sz="1400" dirty="0"/>
          </a:p>
        </p:txBody>
      </p:sp>
      <p:sp>
        <p:nvSpPr>
          <p:cNvPr id="25" name="TextBox 24"/>
          <p:cNvSpPr txBox="1"/>
          <p:nvPr/>
        </p:nvSpPr>
        <p:spPr>
          <a:xfrm>
            <a:off x="6386680" y="2740976"/>
            <a:ext cx="2133376" cy="369332"/>
          </a:xfrm>
          <a:prstGeom prst="rect">
            <a:avLst/>
          </a:prstGeom>
          <a:noFill/>
        </p:spPr>
        <p:txBody>
          <a:bodyPr wrap="square" rtlCol="0">
            <a:spAutoFit/>
          </a:bodyPr>
          <a:lstStyle/>
          <a:p>
            <a:r>
              <a:rPr lang="en-AU" dirty="0" smtClean="0"/>
              <a:t>First 4 letters of hash</a:t>
            </a:r>
          </a:p>
        </p:txBody>
      </p:sp>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781130"/>
            <a:ext cx="23050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384584" y="3043068"/>
            <a:ext cx="2003840" cy="369332"/>
          </a:xfrm>
          <a:prstGeom prst="rect">
            <a:avLst/>
          </a:prstGeom>
          <a:noFill/>
        </p:spPr>
        <p:txBody>
          <a:bodyPr wrap="square" rtlCol="0">
            <a:spAutoFit/>
          </a:bodyPr>
          <a:lstStyle/>
          <a:p>
            <a:r>
              <a:rPr lang="en-AU" dirty="0" smtClean="0"/>
              <a:t>     FullHash.ini</a:t>
            </a: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924" y="3127903"/>
            <a:ext cx="2095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6834457" y="3327928"/>
            <a:ext cx="1841999" cy="738664"/>
          </a:xfrm>
          <a:prstGeom prst="rect">
            <a:avLst/>
          </a:prstGeom>
        </p:spPr>
        <p:txBody>
          <a:bodyPr wrap="square">
            <a:spAutoFit/>
          </a:bodyPr>
          <a:lstStyle/>
          <a:p>
            <a:r>
              <a:rPr lang="en-AU" sz="1400" dirty="0" smtClean="0">
                <a:solidFill>
                  <a:schemeClr val="tx1">
                    <a:lumMod val="50000"/>
                    <a:lumOff val="50000"/>
                  </a:schemeClr>
                </a:solidFill>
              </a:rPr>
              <a:t>content </a:t>
            </a:r>
            <a:r>
              <a:rPr lang="en-AU" sz="1400" dirty="0">
                <a:solidFill>
                  <a:schemeClr val="tx1">
                    <a:lumMod val="50000"/>
                    <a:lumOff val="50000"/>
                  </a:schemeClr>
                </a:solidFill>
              </a:rPr>
              <a:t>includes: </a:t>
            </a:r>
          </a:p>
          <a:p>
            <a:pPr marL="285750" indent="-285750">
              <a:buFont typeface="Arial" pitchFamily="34" charset="0"/>
              <a:buChar char="•"/>
            </a:pPr>
            <a:r>
              <a:rPr lang="en-AU" sz="1400" dirty="0" smtClean="0">
                <a:solidFill>
                  <a:schemeClr val="tx1">
                    <a:lumMod val="50000"/>
                    <a:lumOff val="50000"/>
                  </a:schemeClr>
                </a:solidFill>
              </a:rPr>
              <a:t>List of </a:t>
            </a:r>
            <a:r>
              <a:rPr lang="en-AU" sz="1400" dirty="0" err="1" smtClean="0">
                <a:solidFill>
                  <a:schemeClr val="tx1">
                    <a:lumMod val="50000"/>
                    <a:lumOff val="50000"/>
                  </a:schemeClr>
                </a:solidFill>
              </a:rPr>
              <a:t>pkgIDs</a:t>
            </a:r>
            <a:r>
              <a:rPr lang="en-AU" sz="1400" dirty="0" smtClean="0">
                <a:solidFill>
                  <a:schemeClr val="tx1">
                    <a:lumMod val="50000"/>
                    <a:lumOff val="50000"/>
                  </a:schemeClr>
                </a:solidFill>
              </a:rPr>
              <a:t> that use this file</a:t>
            </a:r>
            <a:endParaRPr lang="en-AU" sz="1400" dirty="0"/>
          </a:p>
        </p:txBody>
      </p:sp>
      <p:sp>
        <p:nvSpPr>
          <p:cNvPr id="30" name="TextBox 29"/>
          <p:cNvSpPr txBox="1"/>
          <p:nvPr/>
        </p:nvSpPr>
        <p:spPr>
          <a:xfrm>
            <a:off x="6444208" y="3989652"/>
            <a:ext cx="2003840" cy="369332"/>
          </a:xfrm>
          <a:prstGeom prst="rect">
            <a:avLst/>
          </a:prstGeom>
          <a:noFill/>
        </p:spPr>
        <p:txBody>
          <a:bodyPr wrap="square" rtlCol="0">
            <a:spAutoFit/>
          </a:bodyPr>
          <a:lstStyle/>
          <a:p>
            <a:r>
              <a:rPr lang="en-AU" dirty="0" smtClean="0"/>
              <a:t>     </a:t>
            </a:r>
            <a:r>
              <a:rPr lang="en-AU" dirty="0" err="1" smtClean="0"/>
              <a:t>FullHash.sig</a:t>
            </a:r>
            <a:endParaRPr lang="en-AU" dirty="0" smtClean="0"/>
          </a:p>
        </p:txBody>
      </p:sp>
      <p:sp>
        <p:nvSpPr>
          <p:cNvPr id="32" name="Rectangle 31"/>
          <p:cNvSpPr/>
          <p:nvPr/>
        </p:nvSpPr>
        <p:spPr>
          <a:xfrm>
            <a:off x="6894081" y="4274512"/>
            <a:ext cx="1841999" cy="307777"/>
          </a:xfrm>
          <a:prstGeom prst="rect">
            <a:avLst/>
          </a:prstGeom>
        </p:spPr>
        <p:txBody>
          <a:bodyPr wrap="square">
            <a:spAutoFit/>
          </a:bodyPr>
          <a:lstStyle/>
          <a:p>
            <a:r>
              <a:rPr lang="en-AU" sz="1400" dirty="0" smtClean="0">
                <a:solidFill>
                  <a:schemeClr val="tx1">
                    <a:lumMod val="50000"/>
                    <a:lumOff val="50000"/>
                  </a:schemeClr>
                </a:solidFill>
              </a:rPr>
              <a:t>File full signature</a:t>
            </a:r>
            <a:endParaRPr lang="en-AU" sz="1400" dirty="0">
              <a:solidFill>
                <a:schemeClr val="tx1">
                  <a:lumMod val="50000"/>
                  <a:lumOff val="50000"/>
                </a:schemeClr>
              </a:solidFill>
            </a:endParaRPr>
          </a:p>
        </p:txBody>
      </p:sp>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925" y="4058404"/>
            <a:ext cx="219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1255" y="4732765"/>
            <a:ext cx="2000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6607462" y="4657636"/>
            <a:ext cx="1929322" cy="369332"/>
          </a:xfrm>
          <a:prstGeom prst="rect">
            <a:avLst/>
          </a:prstGeom>
          <a:noFill/>
        </p:spPr>
        <p:txBody>
          <a:bodyPr wrap="square" rtlCol="0">
            <a:spAutoFit/>
          </a:bodyPr>
          <a:lstStyle/>
          <a:p>
            <a:r>
              <a:rPr lang="en-AU" dirty="0" smtClean="0"/>
              <a:t>  </a:t>
            </a:r>
            <a:r>
              <a:rPr lang="en-AU" dirty="0" err="1" smtClean="0"/>
              <a:t>FullHash</a:t>
            </a:r>
            <a:r>
              <a:rPr lang="en-AU" dirty="0"/>
              <a:t> </a:t>
            </a:r>
            <a:r>
              <a:rPr lang="en-AU" dirty="0" smtClean="0"/>
              <a:t>(no </a:t>
            </a:r>
            <a:r>
              <a:rPr lang="en-AU" dirty="0" err="1" smtClean="0"/>
              <a:t>ext</a:t>
            </a:r>
            <a:r>
              <a:rPr lang="en-AU" dirty="0" smtClean="0"/>
              <a:t>)</a:t>
            </a:r>
          </a:p>
        </p:txBody>
      </p:sp>
      <p:sp>
        <p:nvSpPr>
          <p:cNvPr id="36" name="Rectangle 35"/>
          <p:cNvSpPr/>
          <p:nvPr/>
        </p:nvSpPr>
        <p:spPr>
          <a:xfrm>
            <a:off x="6894081" y="4941168"/>
            <a:ext cx="1998399" cy="523220"/>
          </a:xfrm>
          <a:prstGeom prst="rect">
            <a:avLst/>
          </a:prstGeom>
        </p:spPr>
        <p:txBody>
          <a:bodyPr wrap="square">
            <a:spAutoFit/>
          </a:bodyPr>
          <a:lstStyle/>
          <a:p>
            <a:r>
              <a:rPr lang="en-AU" sz="1400" dirty="0" smtClean="0">
                <a:solidFill>
                  <a:schemeClr val="tx1">
                    <a:lumMod val="50000"/>
                    <a:lumOff val="50000"/>
                  </a:schemeClr>
                </a:solidFill>
              </a:rPr>
              <a:t>Original source file </a:t>
            </a:r>
            <a:br>
              <a:rPr lang="en-AU" sz="1400" dirty="0" smtClean="0">
                <a:solidFill>
                  <a:schemeClr val="tx1">
                    <a:lumMod val="50000"/>
                    <a:lumOff val="50000"/>
                  </a:schemeClr>
                </a:solidFill>
              </a:rPr>
            </a:br>
            <a:r>
              <a:rPr lang="en-AU" sz="1400" dirty="0" smtClean="0">
                <a:solidFill>
                  <a:schemeClr val="tx1">
                    <a:lumMod val="50000"/>
                    <a:lumOff val="50000"/>
                  </a:schemeClr>
                </a:solidFill>
              </a:rPr>
              <a:t>(with a different name)</a:t>
            </a:r>
            <a:endParaRPr lang="en-AU" sz="1400" dirty="0">
              <a:solidFill>
                <a:schemeClr val="tx1">
                  <a:lumMod val="50000"/>
                  <a:lumOff val="50000"/>
                </a:schemeClr>
              </a:solidFill>
            </a:endParaRPr>
          </a:p>
        </p:txBody>
      </p:sp>
      <p:sp>
        <p:nvSpPr>
          <p:cNvPr id="38" name="TextBox 37"/>
          <p:cNvSpPr txBox="1"/>
          <p:nvPr/>
        </p:nvSpPr>
        <p:spPr>
          <a:xfrm>
            <a:off x="683568" y="2700789"/>
            <a:ext cx="1512168" cy="800219"/>
          </a:xfrm>
          <a:prstGeom prst="rect">
            <a:avLst/>
          </a:prstGeom>
          <a:noFill/>
        </p:spPr>
        <p:txBody>
          <a:bodyPr wrap="square" rtlCol="0">
            <a:spAutoFit/>
          </a:bodyPr>
          <a:lstStyle/>
          <a:p>
            <a:pPr algn="ctr"/>
            <a:r>
              <a:rPr lang="en-AU" dirty="0" smtClean="0">
                <a:solidFill>
                  <a:srgbClr val="FF0000"/>
                </a:solidFill>
              </a:rPr>
              <a:t>PackageID</a:t>
            </a:r>
            <a:r>
              <a:rPr lang="en-AU" dirty="0" smtClean="0"/>
              <a:t>.ini</a:t>
            </a:r>
          </a:p>
          <a:p>
            <a:pPr algn="ctr"/>
            <a:r>
              <a:rPr lang="en-AU" sz="1400" dirty="0" smtClean="0">
                <a:solidFill>
                  <a:schemeClr val="tx1">
                    <a:lumMod val="50000"/>
                    <a:lumOff val="50000"/>
                  </a:schemeClr>
                </a:solidFill>
              </a:rPr>
              <a:t>content includes </a:t>
            </a:r>
            <a:br>
              <a:rPr lang="en-AU" sz="1400" dirty="0" smtClean="0">
                <a:solidFill>
                  <a:schemeClr val="tx1">
                    <a:lumMod val="50000"/>
                    <a:lumOff val="50000"/>
                  </a:schemeClr>
                </a:solidFill>
              </a:rPr>
            </a:br>
            <a:r>
              <a:rPr lang="en-AU" sz="1400" dirty="0" err="1" smtClean="0">
                <a:solidFill>
                  <a:schemeClr val="tx1">
                    <a:lumMod val="50000"/>
                    <a:lumOff val="50000"/>
                  </a:schemeClr>
                </a:solidFill>
              </a:rPr>
              <a:t>pkg</a:t>
            </a:r>
            <a:r>
              <a:rPr lang="en-AU" sz="1400" dirty="0" smtClean="0">
                <a:solidFill>
                  <a:schemeClr val="tx1">
                    <a:lumMod val="50000"/>
                    <a:lumOff val="50000"/>
                  </a:schemeClr>
                </a:solidFill>
              </a:rPr>
              <a:t> </a:t>
            </a:r>
            <a:r>
              <a:rPr lang="en-AU" sz="1400" dirty="0" smtClean="0">
                <a:solidFill>
                  <a:srgbClr val="FF0000"/>
                </a:solidFill>
              </a:rPr>
              <a:t>version</a:t>
            </a:r>
          </a:p>
        </p:txBody>
      </p:sp>
      <p:sp>
        <p:nvSpPr>
          <p:cNvPr id="39" name="TextBox 38"/>
          <p:cNvSpPr txBox="1"/>
          <p:nvPr/>
        </p:nvSpPr>
        <p:spPr>
          <a:xfrm>
            <a:off x="2808567" y="3662020"/>
            <a:ext cx="2016223" cy="369332"/>
          </a:xfrm>
          <a:prstGeom prst="rect">
            <a:avLst/>
          </a:prstGeom>
          <a:noFill/>
        </p:spPr>
        <p:txBody>
          <a:bodyPr wrap="square" rtlCol="0">
            <a:spAutoFit/>
          </a:bodyPr>
          <a:lstStyle/>
          <a:p>
            <a:pPr algn="ctr"/>
            <a:r>
              <a:rPr lang="en-AU" dirty="0" err="1" smtClean="0">
                <a:solidFill>
                  <a:srgbClr val="FF0000"/>
                </a:solidFill>
              </a:rPr>
              <a:t>PackageID.ver</a:t>
            </a:r>
            <a:endParaRPr lang="en-AU" dirty="0" smtClean="0">
              <a:solidFill>
                <a:srgbClr val="FF0000"/>
              </a:solidFill>
            </a:endParaRPr>
          </a:p>
        </p:txBody>
      </p:sp>
      <p:sp>
        <p:nvSpPr>
          <p:cNvPr id="17" name="Rectangle 16"/>
          <p:cNvSpPr/>
          <p:nvPr/>
        </p:nvSpPr>
        <p:spPr>
          <a:xfrm>
            <a:off x="3983554" y="5319592"/>
            <a:ext cx="530915" cy="307777"/>
          </a:xfrm>
          <a:prstGeom prst="rect">
            <a:avLst/>
          </a:prstGeom>
        </p:spPr>
        <p:txBody>
          <a:bodyPr wrap="none">
            <a:spAutoFit/>
          </a:bodyPr>
          <a:lstStyle/>
          <a:p>
            <a:r>
              <a:rPr lang="en-AU" sz="1400" dirty="0">
                <a:solidFill>
                  <a:srgbClr val="FF0000"/>
                </a:solidFill>
              </a:rPr>
              <a:t>hash</a:t>
            </a:r>
          </a:p>
        </p:txBody>
      </p:sp>
      <p:sp>
        <p:nvSpPr>
          <p:cNvPr id="23" name="Rectangle 22"/>
          <p:cNvSpPr/>
          <p:nvPr/>
        </p:nvSpPr>
        <p:spPr>
          <a:xfrm>
            <a:off x="6712599" y="4658360"/>
            <a:ext cx="984565" cy="369332"/>
          </a:xfrm>
          <a:prstGeom prst="rect">
            <a:avLst/>
          </a:prstGeom>
        </p:spPr>
        <p:txBody>
          <a:bodyPr wrap="none">
            <a:spAutoFit/>
          </a:bodyPr>
          <a:lstStyle/>
          <a:p>
            <a:r>
              <a:rPr lang="en-AU" dirty="0" err="1">
                <a:solidFill>
                  <a:srgbClr val="FF0000"/>
                </a:solidFill>
              </a:rPr>
              <a:t>FullHash</a:t>
            </a:r>
            <a:endParaRPr lang="en-AU" dirty="0">
              <a:solidFill>
                <a:srgbClr val="FF0000"/>
              </a:solidFill>
            </a:endParaRPr>
          </a:p>
        </p:txBody>
      </p:sp>
      <p:sp>
        <p:nvSpPr>
          <p:cNvPr id="42" name="TextBox 41"/>
          <p:cNvSpPr txBox="1"/>
          <p:nvPr/>
        </p:nvSpPr>
        <p:spPr>
          <a:xfrm>
            <a:off x="3347864" y="3986549"/>
            <a:ext cx="2160240" cy="777136"/>
          </a:xfrm>
          <a:prstGeom prst="rect">
            <a:avLst/>
          </a:prstGeom>
          <a:noFill/>
        </p:spPr>
        <p:txBody>
          <a:bodyPr wrap="square" rtlCol="0">
            <a:spAutoFit/>
          </a:bodyPr>
          <a:lstStyle/>
          <a:p>
            <a:pPr>
              <a:spcBef>
                <a:spcPts val="300"/>
              </a:spcBef>
            </a:pPr>
            <a:r>
              <a:rPr lang="en-AU" sz="1400" dirty="0">
                <a:solidFill>
                  <a:srgbClr val="FF0000"/>
                </a:solidFill>
              </a:rPr>
              <a:t>s</a:t>
            </a:r>
            <a:r>
              <a:rPr lang="en-AU" sz="1400" dirty="0" smtClean="0">
                <a:solidFill>
                  <a:srgbClr val="FF0000"/>
                </a:solidFill>
              </a:rPr>
              <a:t>ource folder </a:t>
            </a:r>
            <a:br>
              <a:rPr lang="en-AU" sz="1400" dirty="0" smtClean="0">
                <a:solidFill>
                  <a:srgbClr val="FF0000"/>
                </a:solidFill>
              </a:rPr>
            </a:br>
            <a:r>
              <a:rPr lang="en-AU" sz="1400" dirty="0" smtClean="0">
                <a:solidFill>
                  <a:srgbClr val="FF0000"/>
                </a:solidFill>
              </a:rPr>
              <a:t>    structure</a:t>
            </a:r>
          </a:p>
          <a:p>
            <a:pPr>
              <a:spcBef>
                <a:spcPts val="300"/>
              </a:spcBef>
            </a:pPr>
            <a:r>
              <a:rPr lang="en-AU" sz="1400" dirty="0" smtClean="0">
                <a:solidFill>
                  <a:srgbClr val="FF0000"/>
                </a:solidFill>
              </a:rPr>
              <a:t>       sourcefile.name</a:t>
            </a:r>
          </a:p>
        </p:txBody>
      </p:sp>
      <p:sp>
        <p:nvSpPr>
          <p:cNvPr id="40" name="TextBox 39"/>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spTree>
    <p:extLst>
      <p:ext uri="{BB962C8B-B14F-4D97-AF65-F5344CB8AC3E}">
        <p14:creationId xmlns:p14="http://schemas.microsoft.com/office/powerpoint/2010/main" val="3950679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fade">
                                      <p:cBhvr>
                                        <p:cTn id="16" dur="500"/>
                                        <p:tgtEl>
                                          <p:spTgt spid="409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40962"/>
                                        </p:tgtEl>
                                        <p:attrNameLst>
                                          <p:attrName>style.visibility</p:attrName>
                                        </p:attrNameLst>
                                      </p:cBhvr>
                                      <p:to>
                                        <p:strVal val="visible"/>
                                      </p:to>
                                    </p:set>
                                    <p:animEffect transition="in" filter="fade">
                                      <p:cBhvr>
                                        <p:cTn id="33" dur="500"/>
                                        <p:tgtEl>
                                          <p:spTgt spid="40962"/>
                                        </p:tgtEl>
                                      </p:cBhvr>
                                    </p:animEffect>
                                  </p:childTnLst>
                                </p:cTn>
                              </p:par>
                              <p:par>
                                <p:cTn id="34" presetID="10" presetClass="entr" presetSubtype="0" fill="hold" nodeType="withEffect">
                                  <p:stCondLst>
                                    <p:cond delay="0"/>
                                  </p:stCondLst>
                                  <p:childTnLst>
                                    <p:set>
                                      <p:cBhvr>
                                        <p:cTn id="35" dur="1" fill="hold">
                                          <p:stCondLst>
                                            <p:cond delay="0"/>
                                          </p:stCondLst>
                                        </p:cTn>
                                        <p:tgtEl>
                                          <p:spTgt spid="40964"/>
                                        </p:tgtEl>
                                        <p:attrNameLst>
                                          <p:attrName>style.visibility</p:attrName>
                                        </p:attrNameLst>
                                      </p:cBhvr>
                                      <p:to>
                                        <p:strVal val="visible"/>
                                      </p:to>
                                    </p:set>
                                    <p:animEffect transition="in" filter="fade">
                                      <p:cBhvr>
                                        <p:cTn id="36" dur="500"/>
                                        <p:tgtEl>
                                          <p:spTgt spid="4096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10" presetClass="entr" presetSubtype="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500"/>
                                        <p:tgtEl>
                                          <p:spTgt spid="32"/>
                                        </p:tgtEl>
                                      </p:cBhvr>
                                    </p:animEffect>
                                  </p:childTnLst>
                                </p:cTn>
                              </p:par>
                              <p:par>
                                <p:cTn id="101" presetID="10" presetClass="entr" presetSubtype="0" fill="hold" nodeType="withEffect">
                                  <p:stCondLst>
                                    <p:cond delay="0"/>
                                  </p:stCondLst>
                                  <p:childTnLst>
                                    <p:set>
                                      <p:cBhvr>
                                        <p:cTn id="102" dur="1" fill="hold">
                                          <p:stCondLst>
                                            <p:cond delay="0"/>
                                          </p:stCondLst>
                                        </p:cTn>
                                        <p:tgtEl>
                                          <p:spTgt spid="40965"/>
                                        </p:tgtEl>
                                        <p:attrNameLst>
                                          <p:attrName>style.visibility</p:attrName>
                                        </p:attrNameLst>
                                      </p:cBhvr>
                                      <p:to>
                                        <p:strVal val="visible"/>
                                      </p:to>
                                    </p:set>
                                    <p:animEffect transition="in" filter="fade">
                                      <p:cBhvr>
                                        <p:cTn id="103" dur="500"/>
                                        <p:tgtEl>
                                          <p:spTgt spid="40965"/>
                                        </p:tgtEl>
                                      </p:cBhvr>
                                    </p:animEffect>
                                  </p:childTnLst>
                                </p:cTn>
                              </p:par>
                              <p:par>
                                <p:cTn id="104" presetID="10" presetClass="entr" presetSubtype="0" fill="hold" nodeType="withEffect">
                                  <p:stCondLst>
                                    <p:cond delay="0"/>
                                  </p:stCondLst>
                                  <p:childTnLst>
                                    <p:set>
                                      <p:cBhvr>
                                        <p:cTn id="105" dur="1" fill="hold">
                                          <p:stCondLst>
                                            <p:cond delay="0"/>
                                          </p:stCondLst>
                                        </p:cTn>
                                        <p:tgtEl>
                                          <p:spTgt spid="40966"/>
                                        </p:tgtEl>
                                        <p:attrNameLst>
                                          <p:attrName>style.visibility</p:attrName>
                                        </p:attrNameLst>
                                      </p:cBhvr>
                                      <p:to>
                                        <p:strVal val="visible"/>
                                      </p:to>
                                    </p:set>
                                    <p:animEffect transition="in" filter="fade">
                                      <p:cBhvr>
                                        <p:cTn id="106" dur="500"/>
                                        <p:tgtEl>
                                          <p:spTgt spid="4096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500"/>
                                        <p:tgtEl>
                                          <p:spTgt spid="3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500"/>
                                        <p:tgtEl>
                                          <p:spTgt spid="1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par>
                                <p:cTn id="128" presetID="1" presetClass="entr" presetSubtype="0" fill="hold" grpId="0" nodeType="withEffect">
                                  <p:stCondLst>
                                    <p:cond delay="0"/>
                                  </p:stCondLst>
                                  <p:childTnLst>
                                    <p:set>
                                      <p:cBhvr>
                                        <p:cTn id="129" dur="1" fill="hold">
                                          <p:stCondLst>
                                            <p:cond delay="0"/>
                                          </p:stCondLst>
                                        </p:cTn>
                                        <p:tgtEl>
                                          <p:spTgt spid="4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p:bldP spid="10" grpId="0"/>
      <p:bldP spid="11" grpId="0"/>
      <p:bldP spid="12" grpId="0"/>
      <p:bldP spid="13" grpId="0"/>
      <p:bldP spid="14" grpId="0"/>
      <p:bldP spid="18" grpId="0"/>
      <p:bldP spid="4" grpId="0"/>
      <p:bldP spid="15" grpId="0"/>
      <p:bldP spid="25" grpId="0"/>
      <p:bldP spid="27" grpId="0"/>
      <p:bldP spid="29" grpId="0"/>
      <p:bldP spid="30" grpId="0"/>
      <p:bldP spid="32" grpId="0"/>
      <p:bldP spid="35" grpId="0"/>
      <p:bldP spid="36" grpId="0"/>
      <p:bldP spid="38" grpId="0"/>
      <p:bldP spid="38" grpId="1"/>
      <p:bldP spid="39" grpId="0"/>
      <p:bldP spid="39" grpId="1"/>
      <p:bldP spid="17" grpId="0"/>
      <p:bldP spid="23" grpId="0"/>
      <p:bldP spid="42" grpId="0"/>
      <p:bldP spid="40" grpId="0"/>
      <p:bldP spid="4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7" name="Title 1"/>
          <p:cNvSpPr>
            <a:spLocks noGrp="1"/>
          </p:cNvSpPr>
          <p:nvPr>
            <p:ph type="title"/>
          </p:nvPr>
        </p:nvSpPr>
        <p:spPr>
          <a:xfrm>
            <a:off x="457200" y="341784"/>
            <a:ext cx="8229600" cy="1143000"/>
          </a:xfrm>
        </p:spPr>
        <p:txBody>
          <a:bodyPr>
            <a:normAutofit fontScale="90000"/>
          </a:bodyPr>
          <a:lstStyle/>
          <a:p>
            <a:r>
              <a:rPr lang="en-US" dirty="0"/>
              <a:t>DPs in Detail</a:t>
            </a:r>
            <a:r>
              <a:rPr lang="en-US" dirty="0" smtClean="0"/>
              <a:t/>
            </a:r>
            <a:br>
              <a:rPr lang="en-US" dirty="0" smtClean="0"/>
            </a:br>
            <a:r>
              <a:rPr lang="en-AU" sz="3600" dirty="0" smtClean="0">
                <a:solidFill>
                  <a:schemeClr val="accent2"/>
                </a:solidFill>
              </a:rPr>
              <a:t>Content Library</a:t>
            </a:r>
            <a:endParaRPr lang="en-US" dirty="0">
              <a:solidFill>
                <a:schemeClr val="accent2"/>
              </a:solidFill>
            </a:endParaRPr>
          </a:p>
        </p:txBody>
      </p:sp>
      <p:sp>
        <p:nvSpPr>
          <p:cNvPr id="9" name="Text Placeholder 2"/>
          <p:cNvSpPr>
            <a:spLocks noGrp="1"/>
          </p:cNvSpPr>
          <p:nvPr>
            <p:ph idx="1"/>
          </p:nvPr>
        </p:nvSpPr>
        <p:spPr>
          <a:xfrm>
            <a:off x="0" y="1556792"/>
            <a:ext cx="9324528" cy="2664296"/>
          </a:xfrm>
        </p:spPr>
        <p:txBody>
          <a:bodyPr>
            <a:noAutofit/>
          </a:bodyPr>
          <a:lstStyle/>
          <a:p>
            <a:pPr marL="0" indent="0">
              <a:buNone/>
            </a:pPr>
            <a:r>
              <a:rPr lang="en-US" sz="7200" dirty="0" smtClean="0"/>
              <a:t>Warning: Content Library </a:t>
            </a:r>
            <a:br>
              <a:rPr lang="en-US" sz="7200" dirty="0" smtClean="0"/>
            </a:br>
            <a:r>
              <a:rPr lang="en-US" sz="7200" dirty="0" smtClean="0"/>
              <a:t>Side </a:t>
            </a:r>
            <a:br>
              <a:rPr lang="en-US" sz="7200" dirty="0" smtClean="0"/>
            </a:br>
            <a:r>
              <a:rPr lang="en-US" sz="7200" dirty="0" smtClean="0"/>
              <a:t>Effects</a:t>
            </a:r>
          </a:p>
        </p:txBody>
      </p:sp>
      <p:pic>
        <p:nvPicPr>
          <p:cNvPr id="48130" name="Picture 2" descr="O:\My Box Files\Management\Marketing\Events\Tech Ed 2011\images\_purchased\iStock_000013382556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425" y="2793360"/>
            <a:ext cx="7021191" cy="45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65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827584" y="2132856"/>
            <a:ext cx="7848872" cy="39604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r>
              <a:rPr lang="en-US" dirty="0" smtClean="0"/>
              <a:t>Download and execute as default (BITS + IIS)</a:t>
            </a:r>
          </a:p>
          <a:p>
            <a:pPr marL="0" indent="0">
              <a:buNone/>
            </a:pPr>
            <a:endParaRPr lang="en-US" dirty="0" smtClean="0"/>
          </a:p>
          <a:p>
            <a:r>
              <a:rPr lang="en-US" dirty="0" smtClean="0"/>
              <a:t>Package share (SMB) by exception</a:t>
            </a:r>
          </a:p>
          <a:p>
            <a:pPr lvl="1"/>
            <a:r>
              <a:rPr lang="en-US" dirty="0" smtClean="0"/>
              <a:t>Duplicates storage so watch out</a:t>
            </a:r>
          </a:p>
          <a:p>
            <a:endParaRPr lang="en-US" dirty="0" smtClean="0"/>
          </a:p>
          <a:p>
            <a:pPr marL="0" indent="0">
              <a:buNone/>
            </a:pPr>
            <a:endParaRPr lang="en-US" dirty="0" smtClean="0"/>
          </a:p>
        </p:txBody>
      </p:sp>
      <p:sp>
        <p:nvSpPr>
          <p:cNvPr id="7" name="Title 1"/>
          <p:cNvSpPr>
            <a:spLocks noGrp="1"/>
          </p:cNvSpPr>
          <p:nvPr>
            <p:ph type="title"/>
          </p:nvPr>
        </p:nvSpPr>
        <p:spPr>
          <a:xfrm>
            <a:off x="457200" y="341784"/>
            <a:ext cx="8229600" cy="1143000"/>
          </a:xfrm>
        </p:spPr>
        <p:txBody>
          <a:bodyPr>
            <a:normAutofit fontScale="90000"/>
          </a:bodyPr>
          <a:lstStyle/>
          <a:p>
            <a:r>
              <a:rPr lang="en-US" dirty="0"/>
              <a:t>DPs in Detail</a:t>
            </a:r>
            <a:r>
              <a:rPr lang="en-US" dirty="0" smtClean="0"/>
              <a:t/>
            </a:r>
            <a:br>
              <a:rPr lang="en-US" dirty="0" smtClean="0"/>
            </a:br>
            <a:r>
              <a:rPr lang="en-AU" sz="3600" dirty="0" smtClean="0">
                <a:solidFill>
                  <a:schemeClr val="accent2"/>
                </a:solidFill>
              </a:rPr>
              <a:t>Content Library</a:t>
            </a:r>
            <a:endParaRPr lang="en-US" dirty="0">
              <a:solidFill>
                <a:schemeClr val="accent2"/>
              </a:solidFill>
            </a:endParaRPr>
          </a:p>
        </p:txBody>
      </p:sp>
      <p:sp>
        <p:nvSpPr>
          <p:cNvPr id="8" name="TextBox 7"/>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spTree>
    <p:extLst>
      <p:ext uri="{BB962C8B-B14F-4D97-AF65-F5344CB8AC3E}">
        <p14:creationId xmlns:p14="http://schemas.microsoft.com/office/powerpoint/2010/main" val="273243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352928" cy="5400600"/>
          </a:xfrm>
        </p:spPr>
        <p:txBody>
          <a:bodyPr>
            <a:noAutofit/>
          </a:bodyPr>
          <a:lstStyle/>
          <a:p>
            <a:pPr algn="r"/>
            <a:r>
              <a:rPr lang="en-US" sz="16600" dirty="0" smtClean="0"/>
              <a:t>About Me</a:t>
            </a:r>
            <a:endParaRPr lang="en-US" sz="16600"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15795661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4860032" y="3212976"/>
            <a:ext cx="5040560" cy="18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dirty="0" smtClean="0">
                <a:solidFill>
                  <a:srgbClr val="FF0000"/>
                </a:solidFill>
              </a:rPr>
              <a:t>Now easy!</a:t>
            </a:r>
          </a:p>
          <a:p>
            <a:pPr marL="0" indent="0">
              <a:buNone/>
            </a:pPr>
            <a:endParaRPr lang="en-US" dirty="0" smtClean="0"/>
          </a:p>
        </p:txBody>
      </p:sp>
      <p:sp>
        <p:nvSpPr>
          <p:cNvPr id="7" name="Title 1"/>
          <p:cNvSpPr>
            <a:spLocks noGrp="1"/>
          </p:cNvSpPr>
          <p:nvPr>
            <p:ph type="title"/>
          </p:nvPr>
        </p:nvSpPr>
        <p:spPr>
          <a:xfrm>
            <a:off x="457200" y="341784"/>
            <a:ext cx="8229600" cy="1143000"/>
          </a:xfrm>
        </p:spPr>
        <p:txBody>
          <a:bodyPr>
            <a:normAutofit fontScale="90000"/>
          </a:bodyPr>
          <a:lstStyle/>
          <a:p>
            <a:r>
              <a:rPr lang="en-US" dirty="0"/>
              <a:t>DPs in Detail</a:t>
            </a:r>
            <a:r>
              <a:rPr lang="en-US" dirty="0" smtClean="0"/>
              <a:t/>
            </a:r>
            <a:br>
              <a:rPr lang="en-US" dirty="0" smtClean="0"/>
            </a:br>
            <a:r>
              <a:rPr lang="en-AU" sz="3600" dirty="0" smtClean="0">
                <a:solidFill>
                  <a:schemeClr val="accent2"/>
                </a:solidFill>
              </a:rPr>
              <a:t>Pre-stage</a:t>
            </a:r>
            <a:endParaRPr lang="en-US" dirty="0">
              <a:solidFill>
                <a:schemeClr val="accent2"/>
              </a:solidFill>
            </a:endParaRPr>
          </a:p>
        </p:txBody>
      </p:sp>
      <p:sp>
        <p:nvSpPr>
          <p:cNvPr id="8" name="TextBox 7"/>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sp>
        <p:nvSpPr>
          <p:cNvPr id="9" name="Text Placeholder 2"/>
          <p:cNvSpPr>
            <a:spLocks noGrp="1"/>
          </p:cNvSpPr>
          <p:nvPr>
            <p:ph idx="1"/>
          </p:nvPr>
        </p:nvSpPr>
        <p:spPr>
          <a:xfrm>
            <a:off x="395536" y="2060848"/>
            <a:ext cx="3960948" cy="3456384"/>
          </a:xfrm>
        </p:spPr>
        <p:txBody>
          <a:bodyPr>
            <a:noAutofit/>
          </a:bodyPr>
          <a:lstStyle/>
          <a:p>
            <a:pPr marL="0" indent="0" algn="r">
              <a:buNone/>
            </a:pPr>
            <a:r>
              <a:rPr lang="en-US" sz="7200" dirty="0" smtClean="0"/>
              <a:t>Pre-stage content</a:t>
            </a:r>
          </a:p>
        </p:txBody>
      </p:sp>
    </p:spTree>
    <p:extLst>
      <p:ext uri="{BB962C8B-B14F-4D97-AF65-F5344CB8AC3E}">
        <p14:creationId xmlns:p14="http://schemas.microsoft.com/office/powerpoint/2010/main" val="5523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300"/>
                                  </p:iterate>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827584" y="2132856"/>
            <a:ext cx="7848872" cy="39604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Distribute content wizard</a:t>
            </a:r>
          </a:p>
          <a:p>
            <a:r>
              <a:rPr lang="en-US" dirty="0" smtClean="0"/>
              <a:t>Package Validation (PKGXFER MGR)</a:t>
            </a:r>
          </a:p>
          <a:p>
            <a:r>
              <a:rPr lang="en-AU" dirty="0"/>
              <a:t>No PXE Distribution share</a:t>
            </a:r>
          </a:p>
          <a:p>
            <a:pPr lvl="1"/>
            <a:r>
              <a:rPr lang="en-AU" dirty="0"/>
              <a:t>Option on boot image </a:t>
            </a:r>
            <a:r>
              <a:rPr lang="en-AU" dirty="0" smtClean="0"/>
              <a:t>to copy</a:t>
            </a:r>
            <a:br>
              <a:rPr lang="en-AU" dirty="0" smtClean="0"/>
            </a:br>
            <a:r>
              <a:rPr lang="en-AU" dirty="0" smtClean="0"/>
              <a:t>to </a:t>
            </a:r>
            <a:r>
              <a:rPr lang="en-AU" dirty="0" err="1" smtClean="0"/>
              <a:t>RemoteInstall</a:t>
            </a:r>
            <a:r>
              <a:rPr lang="en-AU" dirty="0" smtClean="0"/>
              <a:t> </a:t>
            </a:r>
            <a:r>
              <a:rPr lang="en-AU" dirty="0"/>
              <a:t>folder</a:t>
            </a:r>
          </a:p>
          <a:p>
            <a:pPr lvl="1"/>
            <a:r>
              <a:rPr lang="en-AU" dirty="0"/>
              <a:t>Single </a:t>
            </a:r>
            <a:r>
              <a:rPr lang="en-AU" dirty="0" smtClean="0"/>
              <a:t>boot image </a:t>
            </a:r>
            <a:r>
              <a:rPr lang="en-AU" dirty="0"/>
              <a:t>set for entire site</a:t>
            </a:r>
          </a:p>
          <a:p>
            <a:pPr lvl="1"/>
            <a:r>
              <a:rPr lang="en-AU" dirty="0"/>
              <a:t>More PXE than </a:t>
            </a:r>
            <a:r>
              <a:rPr lang="en-AU" dirty="0" smtClean="0"/>
              <a:t>2007</a:t>
            </a:r>
            <a:endParaRPr lang="en-AU" dirty="0"/>
          </a:p>
        </p:txBody>
      </p:sp>
      <p:sp>
        <p:nvSpPr>
          <p:cNvPr id="8" name="Title 1"/>
          <p:cNvSpPr>
            <a:spLocks noGrp="1"/>
          </p:cNvSpPr>
          <p:nvPr>
            <p:ph type="title"/>
          </p:nvPr>
        </p:nvSpPr>
        <p:spPr>
          <a:xfrm>
            <a:off x="457200" y="341784"/>
            <a:ext cx="8229600" cy="1143000"/>
          </a:xfrm>
        </p:spPr>
        <p:txBody>
          <a:bodyPr>
            <a:normAutofit fontScale="90000"/>
          </a:bodyPr>
          <a:lstStyle/>
          <a:p>
            <a:r>
              <a:rPr lang="en-US" dirty="0"/>
              <a:t>DPs in Detail</a:t>
            </a:r>
            <a:r>
              <a:rPr lang="en-US" dirty="0" smtClean="0"/>
              <a:t/>
            </a:r>
            <a:br>
              <a:rPr lang="en-US" dirty="0" smtClean="0"/>
            </a:br>
            <a:r>
              <a:rPr lang="en-AU" sz="3600" dirty="0" smtClean="0">
                <a:solidFill>
                  <a:schemeClr val="accent2"/>
                </a:solidFill>
              </a:rPr>
              <a:t>Even More Stuff!!</a:t>
            </a:r>
            <a:endParaRPr lang="en-US" dirty="0">
              <a:solidFill>
                <a:schemeClr val="accent2"/>
              </a:solidFill>
            </a:endParaRPr>
          </a:p>
        </p:txBody>
      </p:sp>
    </p:spTree>
    <p:extLst>
      <p:ext uri="{BB962C8B-B14F-4D97-AF65-F5344CB8AC3E}">
        <p14:creationId xmlns:p14="http://schemas.microsoft.com/office/powerpoint/2010/main" val="334241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O:\My Box Files\Management\Marketing\Events\Tech Ed 2011\images\_purchased\iStock_000006037154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46333"/>
            <a:ext cx="9324528" cy="116406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1799184" y="4581128"/>
            <a:ext cx="7344816" cy="6336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13000" dirty="0" smtClean="0">
                <a:ln>
                  <a:solidFill>
                    <a:schemeClr val="bg1">
                      <a:lumMod val="65000"/>
                    </a:schemeClr>
                  </a:solidFill>
                </a:ln>
                <a:solidFill>
                  <a:srgbClr val="03C2F1"/>
                </a:solidFill>
                <a:effectLst>
                  <a:outerShdw blurRad="50800" dist="38100" dir="8100000" algn="tr" rotWithShape="0">
                    <a:prstClr val="black">
                      <a:alpha val="40000"/>
                    </a:prstClr>
                  </a:outerShdw>
                </a:effectLst>
              </a:rPr>
              <a:t>Discovery</a:t>
            </a:r>
            <a:endParaRPr lang="en-US" sz="13000" dirty="0">
              <a:ln>
                <a:solidFill>
                  <a:schemeClr val="bg1">
                    <a:lumMod val="65000"/>
                  </a:schemeClr>
                </a:solidFill>
              </a:ln>
              <a:solidFill>
                <a:srgbClr val="03C2F1"/>
              </a:solidFill>
              <a:effectLst>
                <a:outerShdw blurRad="50800" dist="38100" dir="8100000" algn="tr" rotWithShape="0">
                  <a:prstClr val="black">
                    <a:alpha val="40000"/>
                  </a:prstClr>
                </a:outerShdw>
              </a:effectLst>
            </a:endParaRPr>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60648"/>
            <a:ext cx="63722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6810"/>
            <a:ext cx="48958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49143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500" fill="hold"/>
                                        <p:tgtEl>
                                          <p:spTgt spid="40963"/>
                                        </p:tgtEl>
                                        <p:attrNameLst>
                                          <p:attrName>ppt_w</p:attrName>
                                        </p:attrNameLst>
                                      </p:cBhvr>
                                      <p:tavLst>
                                        <p:tav tm="0">
                                          <p:val>
                                            <p:fltVal val="0"/>
                                          </p:val>
                                        </p:tav>
                                        <p:tav tm="100000">
                                          <p:val>
                                            <p:strVal val="#ppt_w"/>
                                          </p:val>
                                        </p:tav>
                                      </p:tavLst>
                                    </p:anim>
                                    <p:anim calcmode="lin" valueType="num">
                                      <p:cBhvr>
                                        <p:cTn id="8" dur="500" fill="hold"/>
                                        <p:tgtEl>
                                          <p:spTgt spid="40963"/>
                                        </p:tgtEl>
                                        <p:attrNameLst>
                                          <p:attrName>ppt_h</p:attrName>
                                        </p:attrNameLst>
                                      </p:cBhvr>
                                      <p:tavLst>
                                        <p:tav tm="0">
                                          <p:val>
                                            <p:fltVal val="0"/>
                                          </p:val>
                                        </p:tav>
                                        <p:tav tm="100000">
                                          <p:val>
                                            <p:strVal val="#ppt_h"/>
                                          </p:val>
                                        </p:tav>
                                      </p:tavLst>
                                    </p:anim>
                                    <p:animEffect transition="in" filter="fade">
                                      <p:cBhvr>
                                        <p:cTn id="9" dur="500"/>
                                        <p:tgtEl>
                                          <p:spTgt spid="409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64"/>
                                        </p:tgtEl>
                                        <p:attrNameLst>
                                          <p:attrName>style.visibility</p:attrName>
                                        </p:attrNameLst>
                                      </p:cBhvr>
                                      <p:to>
                                        <p:strVal val="visible"/>
                                      </p:to>
                                    </p:set>
                                    <p:anim calcmode="lin" valueType="num">
                                      <p:cBhvr>
                                        <p:cTn id="14" dur="500" fill="hold"/>
                                        <p:tgtEl>
                                          <p:spTgt spid="40964"/>
                                        </p:tgtEl>
                                        <p:attrNameLst>
                                          <p:attrName>ppt_w</p:attrName>
                                        </p:attrNameLst>
                                      </p:cBhvr>
                                      <p:tavLst>
                                        <p:tav tm="0">
                                          <p:val>
                                            <p:fltVal val="0"/>
                                          </p:val>
                                        </p:tav>
                                        <p:tav tm="100000">
                                          <p:val>
                                            <p:strVal val="#ppt_w"/>
                                          </p:val>
                                        </p:tav>
                                      </p:tavLst>
                                    </p:anim>
                                    <p:anim calcmode="lin" valueType="num">
                                      <p:cBhvr>
                                        <p:cTn id="15" dur="500" fill="hold"/>
                                        <p:tgtEl>
                                          <p:spTgt spid="40964"/>
                                        </p:tgtEl>
                                        <p:attrNameLst>
                                          <p:attrName>ppt_h</p:attrName>
                                        </p:attrNameLst>
                                      </p:cBhvr>
                                      <p:tavLst>
                                        <p:tav tm="0">
                                          <p:val>
                                            <p:fltVal val="0"/>
                                          </p:val>
                                        </p:tav>
                                        <p:tav tm="100000">
                                          <p:val>
                                            <p:strVal val="#ppt_h"/>
                                          </p:val>
                                        </p:tav>
                                      </p:tavLst>
                                    </p:anim>
                                    <p:animEffect transition="in" filter="fade">
                                      <p:cBhvr>
                                        <p:cTn id="16"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O:\My Box Files\Management\Marketing\Events\Tech Ed 2011\images\_purchased\iStock_000002125061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37" y="-27384"/>
            <a:ext cx="10526701" cy="6984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1"/>
          </p:nvPr>
        </p:nvSpPr>
        <p:spPr>
          <a:xfrm>
            <a:off x="35496" y="1268760"/>
            <a:ext cx="8568952" cy="4248472"/>
          </a:xfrm>
        </p:spPr>
        <p:txBody>
          <a:bodyPr>
            <a:noAutofit/>
          </a:bodyPr>
          <a:lstStyle/>
          <a:p>
            <a:pPr marL="0" indent="0">
              <a:buNone/>
            </a:pPr>
            <a:r>
              <a:rPr lang="en-US" sz="13000" dirty="0" smtClean="0">
                <a:solidFill>
                  <a:srgbClr val="03C2F1"/>
                </a:solidFill>
              </a:rPr>
              <a:t>Groups</a:t>
            </a:r>
            <a:endParaRPr lang="en-US" sz="13000" dirty="0">
              <a:solidFill>
                <a:srgbClr val="03C2F1"/>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29766" y="-99392"/>
            <a:ext cx="8568952" cy="4248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13000" dirty="0" smtClean="0">
                <a:solidFill>
                  <a:srgbClr val="03C2F1"/>
                </a:solidFill>
              </a:rPr>
              <a:t>Boundary</a:t>
            </a:r>
            <a:endParaRPr lang="en-US" sz="13000" dirty="0">
              <a:solidFill>
                <a:srgbClr val="03C2F1"/>
              </a:solidFill>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92" y="3083148"/>
            <a:ext cx="386715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187673"/>
            <a:ext cx="4924425"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2307989"/>
            <a:ext cx="7322046" cy="226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1547" y="1481041"/>
            <a:ext cx="6664040" cy="522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350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987"/>
                                        </p:tgtEl>
                                        <p:attrNameLst>
                                          <p:attrName>style.visibility</p:attrName>
                                        </p:attrNameLst>
                                      </p:cBhvr>
                                      <p:to>
                                        <p:strVal val="visible"/>
                                      </p:to>
                                    </p:set>
                                    <p:anim calcmode="lin" valueType="num">
                                      <p:cBhvr>
                                        <p:cTn id="14" dur="500" fill="hold"/>
                                        <p:tgtEl>
                                          <p:spTgt spid="41987"/>
                                        </p:tgtEl>
                                        <p:attrNameLst>
                                          <p:attrName>ppt_w</p:attrName>
                                        </p:attrNameLst>
                                      </p:cBhvr>
                                      <p:tavLst>
                                        <p:tav tm="0">
                                          <p:val>
                                            <p:fltVal val="0"/>
                                          </p:val>
                                        </p:tav>
                                        <p:tav tm="100000">
                                          <p:val>
                                            <p:strVal val="#ppt_w"/>
                                          </p:val>
                                        </p:tav>
                                      </p:tavLst>
                                    </p:anim>
                                    <p:anim calcmode="lin" valueType="num">
                                      <p:cBhvr>
                                        <p:cTn id="15" dur="500" fill="hold"/>
                                        <p:tgtEl>
                                          <p:spTgt spid="41987"/>
                                        </p:tgtEl>
                                        <p:attrNameLst>
                                          <p:attrName>ppt_h</p:attrName>
                                        </p:attrNameLst>
                                      </p:cBhvr>
                                      <p:tavLst>
                                        <p:tav tm="0">
                                          <p:val>
                                            <p:fltVal val="0"/>
                                          </p:val>
                                        </p:tav>
                                        <p:tav tm="100000">
                                          <p:val>
                                            <p:strVal val="#ppt_h"/>
                                          </p:val>
                                        </p:tav>
                                      </p:tavLst>
                                    </p:anim>
                                    <p:animEffect transition="in" filter="fade">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1989"/>
                                        </p:tgtEl>
                                        <p:attrNameLst>
                                          <p:attrName>style.visibility</p:attrName>
                                        </p:attrNameLst>
                                      </p:cBhvr>
                                      <p:to>
                                        <p:strVal val="visible"/>
                                      </p:to>
                                    </p:set>
                                    <p:anim calcmode="lin" valueType="num">
                                      <p:cBhvr>
                                        <p:cTn id="21" dur="500" fill="hold"/>
                                        <p:tgtEl>
                                          <p:spTgt spid="41989"/>
                                        </p:tgtEl>
                                        <p:attrNameLst>
                                          <p:attrName>ppt_w</p:attrName>
                                        </p:attrNameLst>
                                      </p:cBhvr>
                                      <p:tavLst>
                                        <p:tav tm="0">
                                          <p:val>
                                            <p:fltVal val="0"/>
                                          </p:val>
                                        </p:tav>
                                        <p:tav tm="100000">
                                          <p:val>
                                            <p:strVal val="#ppt_w"/>
                                          </p:val>
                                        </p:tav>
                                      </p:tavLst>
                                    </p:anim>
                                    <p:anim calcmode="lin" valueType="num">
                                      <p:cBhvr>
                                        <p:cTn id="22" dur="500" fill="hold"/>
                                        <p:tgtEl>
                                          <p:spTgt spid="41989"/>
                                        </p:tgtEl>
                                        <p:attrNameLst>
                                          <p:attrName>ppt_h</p:attrName>
                                        </p:attrNameLst>
                                      </p:cBhvr>
                                      <p:tavLst>
                                        <p:tav tm="0">
                                          <p:val>
                                            <p:fltVal val="0"/>
                                          </p:val>
                                        </p:tav>
                                        <p:tav tm="100000">
                                          <p:val>
                                            <p:strVal val="#ppt_h"/>
                                          </p:val>
                                        </p:tav>
                                      </p:tavLst>
                                    </p:anim>
                                    <p:animEffect transition="in" filter="fade">
                                      <p:cBhvr>
                                        <p:cTn id="23" dur="500"/>
                                        <p:tgtEl>
                                          <p:spTgt spid="4198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1989"/>
                                        </p:tgtEl>
                                      </p:cBhvr>
                                    </p:animEffect>
                                    <p:set>
                                      <p:cBhvr>
                                        <p:cTn id="28" dur="1" fill="hold">
                                          <p:stCondLst>
                                            <p:cond delay="499"/>
                                          </p:stCondLst>
                                        </p:cTn>
                                        <p:tgtEl>
                                          <p:spTgt spid="41989"/>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41990"/>
                                        </p:tgtEl>
                                        <p:attrNameLst>
                                          <p:attrName>style.visibility</p:attrName>
                                        </p:attrNameLst>
                                      </p:cBhvr>
                                      <p:to>
                                        <p:strVal val="visible"/>
                                      </p:to>
                                    </p:set>
                                    <p:anim calcmode="lin" valueType="num">
                                      <p:cBhvr>
                                        <p:cTn id="31" dur="500" fill="hold"/>
                                        <p:tgtEl>
                                          <p:spTgt spid="41990"/>
                                        </p:tgtEl>
                                        <p:attrNameLst>
                                          <p:attrName>ppt_w</p:attrName>
                                        </p:attrNameLst>
                                      </p:cBhvr>
                                      <p:tavLst>
                                        <p:tav tm="0">
                                          <p:val>
                                            <p:fltVal val="0"/>
                                          </p:val>
                                        </p:tav>
                                        <p:tav tm="100000">
                                          <p:val>
                                            <p:strVal val="#ppt_w"/>
                                          </p:val>
                                        </p:tav>
                                      </p:tavLst>
                                    </p:anim>
                                    <p:anim calcmode="lin" valueType="num">
                                      <p:cBhvr>
                                        <p:cTn id="32" dur="500" fill="hold"/>
                                        <p:tgtEl>
                                          <p:spTgt spid="41990"/>
                                        </p:tgtEl>
                                        <p:attrNameLst>
                                          <p:attrName>ppt_h</p:attrName>
                                        </p:attrNameLst>
                                      </p:cBhvr>
                                      <p:tavLst>
                                        <p:tav tm="0">
                                          <p:val>
                                            <p:fltVal val="0"/>
                                          </p:val>
                                        </p:tav>
                                        <p:tav tm="100000">
                                          <p:val>
                                            <p:strVal val="#ppt_h"/>
                                          </p:val>
                                        </p:tav>
                                      </p:tavLst>
                                    </p:anim>
                                    <p:animEffect transition="in" filter="fade">
                                      <p:cBhvr>
                                        <p:cTn id="33"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O:\My Box Files\Management\Marketing\Events\Tech Ed 2011\images\_purchased\iStock_000013834394Small.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180528" y="-171399"/>
            <a:ext cx="10712114" cy="712879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1"/>
          </p:nvPr>
        </p:nvSpPr>
        <p:spPr>
          <a:xfrm>
            <a:off x="-24522" y="548680"/>
            <a:ext cx="8340937" cy="6336704"/>
          </a:xfrm>
        </p:spPr>
        <p:txBody>
          <a:bodyPr>
            <a:noAutofit/>
          </a:bodyPr>
          <a:lstStyle/>
          <a:p>
            <a:pPr marL="0" indent="0">
              <a:buNone/>
            </a:pPr>
            <a:r>
              <a:rPr lang="en-US" sz="13000" dirty="0" smtClean="0">
                <a:ln>
                  <a:solidFill>
                    <a:schemeClr val="bg1">
                      <a:lumMod val="65000"/>
                    </a:schemeClr>
                  </a:solidFill>
                </a:ln>
                <a:solidFill>
                  <a:srgbClr val="03C2F1"/>
                </a:solidFill>
                <a:effectLst>
                  <a:outerShdw blurRad="50800" dist="38100" dir="8100000" algn="tr" rotWithShape="0">
                    <a:prstClr val="black">
                      <a:alpha val="40000"/>
                    </a:prstClr>
                  </a:outerShdw>
                </a:effectLst>
              </a:rPr>
              <a:t>Client Settings &amp; Inventory</a:t>
            </a:r>
            <a:endParaRPr lang="en-US" sz="13000" dirty="0">
              <a:ln>
                <a:solidFill>
                  <a:schemeClr val="bg1">
                    <a:lumMod val="65000"/>
                  </a:schemeClr>
                </a:solidFill>
              </a:ln>
              <a:solidFill>
                <a:srgbClr val="03C2F1"/>
              </a:solidFill>
              <a:effectLst>
                <a:outerShdw blurRad="50800" dist="38100" dir="8100000" algn="tr" rotWithShape="0">
                  <a:prstClr val="black">
                    <a:alpha val="40000"/>
                  </a:prstClr>
                </a:outerShdw>
              </a:effectLst>
            </a:endParaRPr>
          </a:p>
        </p:txBody>
      </p:sp>
      <p:sp>
        <p:nvSpPr>
          <p:cNvPr id="4" name="TextBox 3"/>
          <p:cNvSpPr txBox="1"/>
          <p:nvPr/>
        </p:nvSpPr>
        <p:spPr>
          <a:xfrm>
            <a:off x="107504" y="6461394"/>
            <a:ext cx="936104" cy="369332"/>
          </a:xfrm>
          <a:prstGeom prst="rect">
            <a:avLst/>
          </a:prstGeom>
          <a:noFill/>
        </p:spPr>
        <p:txBody>
          <a:bodyPr wrap="square" rtlCol="0">
            <a:spAutoFit/>
          </a:bodyPr>
          <a:lstStyle/>
          <a:p>
            <a:r>
              <a:rPr lang="en-AU" dirty="0" smtClean="0"/>
              <a:t>.</a:t>
            </a:r>
            <a:endParaRPr lang="en-AU" dirty="0"/>
          </a:p>
        </p:txBody>
      </p:sp>
    </p:spTree>
    <p:extLst>
      <p:ext uri="{BB962C8B-B14F-4D97-AF65-F5344CB8AC3E}">
        <p14:creationId xmlns:p14="http://schemas.microsoft.com/office/powerpoint/2010/main" val="729913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Client Settings and Inventory</a:t>
            </a:r>
            <a:br>
              <a:rPr lang="en-US" dirty="0" smtClean="0"/>
            </a:br>
            <a:r>
              <a:rPr lang="en-AU" sz="3600" dirty="0" smtClean="0">
                <a:solidFill>
                  <a:schemeClr val="accent2"/>
                </a:solidFill>
              </a:rPr>
              <a:t>WMI Inventory</a:t>
            </a:r>
            <a:endParaRPr lang="en-US" dirty="0">
              <a:solidFill>
                <a:schemeClr val="accent2"/>
              </a:solidFill>
            </a:endParaRPr>
          </a:p>
        </p:txBody>
      </p:sp>
      <p:pic>
        <p:nvPicPr>
          <p:cNvPr id="52226" name="Picture 2" descr="O:\My Box Files\Management\Marketing\Events\Tech Ed 2011\images\_purchased\iStock_000017033967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556340"/>
            <a:ext cx="5710957" cy="57109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idx="1"/>
          </p:nvPr>
        </p:nvSpPr>
        <p:spPr>
          <a:xfrm>
            <a:off x="3491880" y="1930877"/>
            <a:ext cx="6120680" cy="2866276"/>
          </a:xfrm>
        </p:spPr>
        <p:txBody>
          <a:bodyPr>
            <a:noAutofit/>
          </a:bodyPr>
          <a:lstStyle/>
          <a:p>
            <a:pPr marL="0" indent="0">
              <a:buNone/>
            </a:pPr>
            <a:r>
              <a:rPr lang="en-US" sz="7200" dirty="0"/>
              <a:t>No</a:t>
            </a:r>
            <a:r>
              <a:rPr lang="en-US" sz="6600" dirty="0"/>
              <a:t> </a:t>
            </a:r>
          </a:p>
          <a:p>
            <a:pPr marL="0" indent="0">
              <a:buNone/>
            </a:pPr>
            <a:r>
              <a:rPr lang="en-US" sz="6600" dirty="0"/>
              <a:t>SMS_DEF.MOF</a:t>
            </a:r>
          </a:p>
        </p:txBody>
      </p:sp>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508448"/>
            <a:ext cx="592455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41749" y="6474339"/>
            <a:ext cx="936104" cy="369332"/>
          </a:xfrm>
          <a:prstGeom prst="rect">
            <a:avLst/>
          </a:prstGeom>
          <a:noFill/>
        </p:spPr>
        <p:txBody>
          <a:bodyPr wrap="square" rtlCol="0">
            <a:spAutoFit/>
          </a:bodyPr>
          <a:lstStyle/>
          <a:p>
            <a:r>
              <a:rPr lang="en-AU" dirty="0" smtClean="0"/>
              <a:t>.</a:t>
            </a:r>
            <a:endParaRPr lang="en-AU" dirty="0"/>
          </a:p>
        </p:txBody>
      </p:sp>
    </p:spTree>
    <p:extLst>
      <p:ext uri="{BB962C8B-B14F-4D97-AF65-F5344CB8AC3E}">
        <p14:creationId xmlns:p14="http://schemas.microsoft.com/office/powerpoint/2010/main" val="18545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520" y="0"/>
            <a:ext cx="9252520" cy="6908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250" name="Picture 2" descr="O:\My Box Files\Management\Marketing\Events\Tech Ed 2011\images\_purchased\iStock_000001756358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772816"/>
            <a:ext cx="7920880" cy="5271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idx="1"/>
          </p:nvPr>
        </p:nvSpPr>
        <p:spPr>
          <a:xfrm>
            <a:off x="-900608" y="0"/>
            <a:ext cx="7200800" cy="4146354"/>
          </a:xfrm>
        </p:spPr>
        <p:txBody>
          <a:bodyPr>
            <a:noAutofit/>
          </a:bodyPr>
          <a:lstStyle/>
          <a:p>
            <a:pPr marL="0" indent="0" algn="r">
              <a:buNone/>
            </a:pPr>
            <a:r>
              <a:rPr lang="en-US" sz="9600" dirty="0" smtClean="0">
                <a:solidFill>
                  <a:srgbClr val="03C2F1"/>
                </a:solidFill>
              </a:rPr>
              <a:t>Role based</a:t>
            </a:r>
            <a:endParaRPr lang="en-US" sz="9600" dirty="0">
              <a:solidFill>
                <a:srgbClr val="03C2F1"/>
              </a:solidFill>
            </a:endParaRPr>
          </a:p>
        </p:txBody>
      </p:sp>
      <p:sp>
        <p:nvSpPr>
          <p:cNvPr id="8" name="Text Placeholder 2"/>
          <p:cNvSpPr txBox="1">
            <a:spLocks/>
          </p:cNvSpPr>
          <p:nvPr/>
        </p:nvSpPr>
        <p:spPr>
          <a:xfrm>
            <a:off x="2123728" y="1052736"/>
            <a:ext cx="6768752" cy="12241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7200" dirty="0" smtClean="0">
                <a:solidFill>
                  <a:srgbClr val="03C2F1"/>
                </a:solidFill>
              </a:rPr>
              <a:t>administration</a:t>
            </a:r>
            <a:endParaRPr lang="en-US" sz="9600" dirty="0">
              <a:solidFill>
                <a:srgbClr val="03C2F1"/>
              </a:solidFill>
            </a:endParaRPr>
          </a:p>
        </p:txBody>
      </p:sp>
    </p:spTree>
    <p:extLst>
      <p:ext uri="{BB962C8B-B14F-4D97-AF65-F5344CB8AC3E}">
        <p14:creationId xmlns:p14="http://schemas.microsoft.com/office/powerpoint/2010/main" val="34226075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Based Administration</a:t>
            </a:r>
            <a:br>
              <a:rPr lang="en-US" dirty="0" smtClean="0"/>
            </a:br>
            <a:r>
              <a:rPr lang="en-AU" sz="3600" dirty="0" smtClean="0">
                <a:solidFill>
                  <a:schemeClr val="accent2"/>
                </a:solidFill>
              </a:rPr>
              <a:t>1. Roles</a:t>
            </a:r>
            <a:endParaRPr lang="en-US" dirty="0">
              <a:solidFill>
                <a:schemeClr val="accent2"/>
              </a:solidFill>
            </a:endParaRPr>
          </a:p>
        </p:txBody>
      </p:sp>
      <p:sp>
        <p:nvSpPr>
          <p:cNvPr id="5" name="Footer Placeholder 4"/>
          <p:cNvSpPr>
            <a:spLocks noGrp="1"/>
          </p:cNvSpPr>
          <p:nvPr>
            <p:ph type="ftr" sz="quarter" idx="11"/>
          </p:nvPr>
        </p:nvSpPr>
        <p:spPr>
          <a:xfrm>
            <a:off x="3124200" y="6453336"/>
            <a:ext cx="2895600" cy="365125"/>
          </a:xfrm>
        </p:spPr>
        <p:txBody>
          <a:bodyPr/>
          <a:lstStyle/>
          <a:p>
            <a:r>
              <a:rPr lang="en-AU" dirty="0" smtClean="0"/>
              <a:t>(c) 2011 Microsoft. All rights reserved.</a:t>
            </a:r>
            <a:endParaRPr lang="en-AU" dirty="0"/>
          </a:p>
        </p:txBody>
      </p:sp>
      <p:sp>
        <p:nvSpPr>
          <p:cNvPr id="6" name="Text Placeholder 2"/>
          <p:cNvSpPr>
            <a:spLocks noGrp="1"/>
          </p:cNvSpPr>
          <p:nvPr>
            <p:ph idx="1"/>
          </p:nvPr>
        </p:nvSpPr>
        <p:spPr>
          <a:xfrm>
            <a:off x="1043608" y="2204864"/>
            <a:ext cx="7488832" cy="3744416"/>
          </a:xfrm>
        </p:spPr>
        <p:txBody>
          <a:bodyPr>
            <a:noAutofit/>
          </a:bodyPr>
          <a:lstStyle/>
          <a:p>
            <a:pPr marL="0" indent="0">
              <a:buNone/>
            </a:pPr>
            <a:r>
              <a:rPr lang="en-US" sz="6000" dirty="0" smtClean="0"/>
              <a:t>1. Create security roles defining the allowed actions on object types</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72816"/>
            <a:ext cx="6984776" cy="44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4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p:cTn id="7" dur="500" fill="hold"/>
                                        <p:tgtEl>
                                          <p:spTgt spid="39940"/>
                                        </p:tgtEl>
                                        <p:attrNameLst>
                                          <p:attrName>ppt_w</p:attrName>
                                        </p:attrNameLst>
                                      </p:cBhvr>
                                      <p:tavLst>
                                        <p:tav tm="0">
                                          <p:val>
                                            <p:fltVal val="0"/>
                                          </p:val>
                                        </p:tav>
                                        <p:tav tm="100000">
                                          <p:val>
                                            <p:strVal val="#ppt_w"/>
                                          </p:val>
                                        </p:tav>
                                      </p:tavLst>
                                    </p:anim>
                                    <p:anim calcmode="lin" valueType="num">
                                      <p:cBhvr>
                                        <p:cTn id="8" dur="500" fill="hold"/>
                                        <p:tgtEl>
                                          <p:spTgt spid="39940"/>
                                        </p:tgtEl>
                                        <p:attrNameLst>
                                          <p:attrName>ppt_h</p:attrName>
                                        </p:attrNameLst>
                                      </p:cBhvr>
                                      <p:tavLst>
                                        <p:tav tm="0">
                                          <p:val>
                                            <p:fltVal val="0"/>
                                          </p:val>
                                        </p:tav>
                                        <p:tav tm="100000">
                                          <p:val>
                                            <p:strVal val="#ppt_h"/>
                                          </p:val>
                                        </p:tav>
                                      </p:tavLst>
                                    </p:anim>
                                    <p:animEffect transition="in" filter="fade">
                                      <p:cBhvr>
                                        <p:cTn id="9"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Based Administration</a:t>
            </a:r>
            <a:br>
              <a:rPr lang="en-US" dirty="0" smtClean="0"/>
            </a:br>
            <a:r>
              <a:rPr lang="en-AU" sz="3600" dirty="0" smtClean="0">
                <a:solidFill>
                  <a:schemeClr val="accent2"/>
                </a:solidFill>
              </a:rPr>
              <a:t>2. Scope</a:t>
            </a:r>
            <a:endParaRPr lang="en-US" dirty="0">
              <a:solidFill>
                <a:schemeClr val="accent2"/>
              </a:solidFill>
            </a:endParaRPr>
          </a:p>
        </p:txBody>
      </p:sp>
      <p:sp>
        <p:nvSpPr>
          <p:cNvPr id="5" name="Footer Placeholder 4"/>
          <p:cNvSpPr>
            <a:spLocks noGrp="1"/>
          </p:cNvSpPr>
          <p:nvPr>
            <p:ph type="ftr" sz="quarter" idx="11"/>
          </p:nvPr>
        </p:nvSpPr>
        <p:spPr>
          <a:xfrm>
            <a:off x="3124200" y="6453336"/>
            <a:ext cx="2895600" cy="365125"/>
          </a:xfrm>
        </p:spPr>
        <p:txBody>
          <a:bodyPr/>
          <a:lstStyle/>
          <a:p>
            <a:r>
              <a:rPr lang="en-AU" dirty="0" smtClean="0"/>
              <a:t>(c) 2011 Microsoft. All rights reserved.</a:t>
            </a:r>
            <a:endParaRPr lang="en-AU" dirty="0"/>
          </a:p>
        </p:txBody>
      </p:sp>
      <p:sp>
        <p:nvSpPr>
          <p:cNvPr id="6" name="Text Placeholder 2"/>
          <p:cNvSpPr>
            <a:spLocks noGrp="1"/>
          </p:cNvSpPr>
          <p:nvPr>
            <p:ph idx="1"/>
          </p:nvPr>
        </p:nvSpPr>
        <p:spPr>
          <a:xfrm>
            <a:off x="467544" y="1916832"/>
            <a:ext cx="8568952" cy="4464496"/>
          </a:xfrm>
        </p:spPr>
        <p:txBody>
          <a:bodyPr>
            <a:noAutofit/>
          </a:bodyPr>
          <a:lstStyle/>
          <a:p>
            <a:pPr marL="0" indent="0">
              <a:buNone/>
            </a:pPr>
            <a:r>
              <a:rPr lang="en-US" sz="6000" dirty="0" smtClean="0"/>
              <a:t>2. Define which  instances of those objects one should perform the actions on</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7704856" cy="420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541758" y="1988840"/>
            <a:ext cx="7774658" cy="4248472"/>
            <a:chOff x="1979712" y="3068960"/>
            <a:chExt cx="4591050" cy="2990850"/>
          </a:xfrm>
        </p:grpSpPr>
        <p:pic>
          <p:nvPicPr>
            <p:cNvPr id="409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068960"/>
              <a:ext cx="4591050" cy="2990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95936" y="5473799"/>
              <a:ext cx="2574826" cy="288032"/>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9057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500" fill="hold"/>
                                        <p:tgtEl>
                                          <p:spTgt spid="40964"/>
                                        </p:tgtEl>
                                        <p:attrNameLst>
                                          <p:attrName>ppt_w</p:attrName>
                                        </p:attrNameLst>
                                      </p:cBhvr>
                                      <p:tavLst>
                                        <p:tav tm="0">
                                          <p:val>
                                            <p:fltVal val="0"/>
                                          </p:val>
                                        </p:tav>
                                        <p:tav tm="100000">
                                          <p:val>
                                            <p:strVal val="#ppt_w"/>
                                          </p:val>
                                        </p:tav>
                                      </p:tavLst>
                                    </p:anim>
                                    <p:anim calcmode="lin" valueType="num">
                                      <p:cBhvr>
                                        <p:cTn id="8" dur="500" fill="hold"/>
                                        <p:tgtEl>
                                          <p:spTgt spid="40964"/>
                                        </p:tgtEl>
                                        <p:attrNameLst>
                                          <p:attrName>ppt_h</p:attrName>
                                        </p:attrNameLst>
                                      </p:cBhvr>
                                      <p:tavLst>
                                        <p:tav tm="0">
                                          <p:val>
                                            <p:fltVal val="0"/>
                                          </p:val>
                                        </p:tav>
                                        <p:tav tm="100000">
                                          <p:val>
                                            <p:strVal val="#ppt_h"/>
                                          </p:val>
                                        </p:tav>
                                      </p:tavLst>
                                    </p:anim>
                                    <p:animEffect transition="in" filter="fade">
                                      <p:cBhvr>
                                        <p:cTn id="9" dur="500"/>
                                        <p:tgtEl>
                                          <p:spTgt spid="4096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Based Administration</a:t>
            </a:r>
            <a:br>
              <a:rPr lang="en-US" dirty="0" smtClean="0"/>
            </a:br>
            <a:r>
              <a:rPr lang="en-AU" sz="3600" dirty="0" smtClean="0">
                <a:solidFill>
                  <a:schemeClr val="accent2"/>
                </a:solidFill>
              </a:rPr>
              <a:t>2. Assign</a:t>
            </a:r>
            <a:endParaRPr lang="en-US" dirty="0">
              <a:solidFill>
                <a:schemeClr val="accent2"/>
              </a:solidFill>
            </a:endParaRPr>
          </a:p>
        </p:txBody>
      </p:sp>
      <p:sp>
        <p:nvSpPr>
          <p:cNvPr id="5" name="Footer Placeholder 4"/>
          <p:cNvSpPr>
            <a:spLocks noGrp="1"/>
          </p:cNvSpPr>
          <p:nvPr>
            <p:ph type="ftr" sz="quarter" idx="11"/>
          </p:nvPr>
        </p:nvSpPr>
        <p:spPr>
          <a:xfrm>
            <a:off x="3124200" y="6453336"/>
            <a:ext cx="2895600" cy="365125"/>
          </a:xfrm>
        </p:spPr>
        <p:txBody>
          <a:bodyPr/>
          <a:lstStyle/>
          <a:p>
            <a:r>
              <a:rPr lang="en-AU" dirty="0" smtClean="0"/>
              <a:t>(c) 2011 Microsoft. All rights reserved.</a:t>
            </a:r>
            <a:endParaRPr lang="en-AU" dirty="0"/>
          </a:p>
        </p:txBody>
      </p:sp>
      <p:sp>
        <p:nvSpPr>
          <p:cNvPr id="6" name="Text Placeholder 2"/>
          <p:cNvSpPr>
            <a:spLocks noGrp="1"/>
          </p:cNvSpPr>
          <p:nvPr>
            <p:ph idx="1"/>
          </p:nvPr>
        </p:nvSpPr>
        <p:spPr>
          <a:xfrm>
            <a:off x="467544" y="1916832"/>
            <a:ext cx="8568952" cy="4464496"/>
          </a:xfrm>
        </p:spPr>
        <p:txBody>
          <a:bodyPr>
            <a:noAutofit/>
          </a:bodyPr>
          <a:lstStyle/>
          <a:p>
            <a:pPr marL="0" indent="0">
              <a:buNone/>
            </a:pPr>
            <a:r>
              <a:rPr lang="en-US" sz="6000" dirty="0" smtClean="0"/>
              <a:t>3. Assign the role, limited to the defined scope and collections, </a:t>
            </a:r>
            <a:br>
              <a:rPr lang="en-US" sz="6000" dirty="0" smtClean="0"/>
            </a:br>
            <a:r>
              <a:rPr lang="en-US" sz="6000" dirty="0" smtClean="0"/>
              <a:t>to an AD group</a:t>
            </a:r>
          </a:p>
        </p:txBody>
      </p:sp>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68971"/>
            <a:ext cx="7416824" cy="495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83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p:cTn id="7" dur="500" fill="hold"/>
                                        <p:tgtEl>
                                          <p:spTgt spid="40966"/>
                                        </p:tgtEl>
                                        <p:attrNameLst>
                                          <p:attrName>ppt_w</p:attrName>
                                        </p:attrNameLst>
                                      </p:cBhvr>
                                      <p:tavLst>
                                        <p:tav tm="0">
                                          <p:val>
                                            <p:fltVal val="0"/>
                                          </p:val>
                                        </p:tav>
                                        <p:tav tm="100000">
                                          <p:val>
                                            <p:strVal val="#ppt_w"/>
                                          </p:val>
                                        </p:tav>
                                      </p:tavLst>
                                    </p:anim>
                                    <p:anim calcmode="lin" valueType="num">
                                      <p:cBhvr>
                                        <p:cTn id="8" dur="500" fill="hold"/>
                                        <p:tgtEl>
                                          <p:spTgt spid="40966"/>
                                        </p:tgtEl>
                                        <p:attrNameLst>
                                          <p:attrName>ppt_h</p:attrName>
                                        </p:attrNameLst>
                                      </p:cBhvr>
                                      <p:tavLst>
                                        <p:tav tm="0">
                                          <p:val>
                                            <p:fltVal val="0"/>
                                          </p:val>
                                        </p:tav>
                                        <p:tav tm="100000">
                                          <p:val>
                                            <p:strVal val="#ppt_h"/>
                                          </p:val>
                                        </p:tav>
                                      </p:tavLst>
                                    </p:anim>
                                    <p:animEffect transition="in" filter="fade">
                                      <p:cBhvr>
                                        <p:cTn id="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215706" y="1597965"/>
            <a:ext cx="6912768" cy="3384376"/>
          </a:xfrm>
        </p:spPr>
        <p:txBody>
          <a:bodyPr>
            <a:noAutofit/>
          </a:bodyPr>
          <a:lstStyle/>
          <a:p>
            <a:pPr marL="0" indent="0">
              <a:buNone/>
            </a:pPr>
            <a:r>
              <a:rPr lang="en-US" sz="9600" dirty="0" smtClean="0"/>
              <a:t>Professional</a:t>
            </a:r>
          </a:p>
          <a:p>
            <a:pPr marL="0" indent="0">
              <a:buNone/>
            </a:pPr>
            <a:r>
              <a:rPr lang="en-US" sz="9600" dirty="0" smtClean="0"/>
              <a:t>History</a:t>
            </a:r>
          </a:p>
        </p:txBody>
      </p:sp>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99913"/>
            <a:ext cx="4876800"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39" y="1780713"/>
            <a:ext cx="6401780" cy="480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640" y="3763307"/>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0054" r="-10054"/>
          <a:stretch/>
        </p:blipFill>
        <p:spPr bwMode="auto">
          <a:xfrm>
            <a:off x="4233798" y="1841385"/>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Intro</a:t>
            </a:r>
            <a:br>
              <a:rPr lang="en-US" dirty="0" smtClean="0"/>
            </a:br>
            <a:r>
              <a:rPr lang="en-AU" dirty="0">
                <a:solidFill>
                  <a:schemeClr val="accent2"/>
                </a:solidFill>
              </a:rPr>
              <a:t>M</a:t>
            </a:r>
            <a:r>
              <a:rPr lang="en-AU" dirty="0" smtClean="0">
                <a:solidFill>
                  <a:schemeClr val="accent2"/>
                </a:solidFill>
              </a:rPr>
              <a:t>ichael Pascoe - @</a:t>
            </a:r>
            <a:r>
              <a:rPr lang="en-AU" dirty="0" err="1" smtClean="0">
                <a:solidFill>
                  <a:schemeClr val="accent2"/>
                </a:solidFill>
              </a:rPr>
              <a:t>olikkaTech</a:t>
            </a:r>
            <a:endParaRPr lang="en-US" dirty="0">
              <a:solidFill>
                <a:schemeClr val="accent2"/>
              </a:solidFill>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52" y="2371263"/>
            <a:ext cx="572452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955" y="1673324"/>
            <a:ext cx="412432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376" y="1761376"/>
            <a:ext cx="3819525"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376" y="17315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5221" y="229282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12">
            <a:extLst>
              <a:ext uri="{28A0092B-C50C-407E-A947-70E740481C1C}">
                <a14:useLocalDpi xmlns:a14="http://schemas.microsoft.com/office/drawing/2010/main" val="0"/>
              </a:ext>
            </a:extLst>
          </a:blip>
          <a:srcRect t="15329" b="-15329"/>
          <a:stretch/>
        </p:blipFill>
        <p:spPr bwMode="auto">
          <a:xfrm>
            <a:off x="1428597" y="1526275"/>
            <a:ext cx="5663683" cy="755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O:\My Box Files\Management\Marketing\Events\Tech Ed 2011\images\_purchased\iStock_000016995722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56" y="-21298"/>
            <a:ext cx="10513168" cy="69757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395536" y="4581128"/>
            <a:ext cx="8856984" cy="6336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13000" dirty="0" smtClean="0">
                <a:ln>
                  <a:solidFill>
                    <a:schemeClr val="bg1">
                      <a:lumMod val="65000"/>
                    </a:schemeClr>
                  </a:solidFill>
                </a:ln>
                <a:solidFill>
                  <a:srgbClr val="03C2F1"/>
                </a:solidFill>
                <a:effectLst>
                  <a:outerShdw blurRad="50800" dist="38100" dir="8100000" algn="tr" rotWithShape="0">
                    <a:prstClr val="black">
                      <a:alpha val="40000"/>
                    </a:prstClr>
                  </a:outerShdw>
                </a:effectLst>
              </a:rPr>
              <a:t>Installation</a:t>
            </a:r>
            <a:endParaRPr lang="en-US" sz="13000" dirty="0">
              <a:ln>
                <a:solidFill>
                  <a:schemeClr val="bg1">
                    <a:lumMod val="65000"/>
                  </a:schemeClr>
                </a:solidFill>
              </a:ln>
              <a:solidFill>
                <a:srgbClr val="03C2F1"/>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23715446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Installation</a:t>
            </a:r>
            <a:br>
              <a:rPr lang="en-US" dirty="0" smtClean="0"/>
            </a:br>
            <a:r>
              <a:rPr lang="en-AU" sz="3600" dirty="0" smtClean="0">
                <a:solidFill>
                  <a:schemeClr val="accent2"/>
                </a:solidFill>
              </a:rPr>
              <a:t>Tips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683568" y="1700808"/>
            <a:ext cx="8064896" cy="4896544"/>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r>
              <a:rPr lang="en-US" sz="11200" dirty="0" smtClean="0"/>
              <a:t>Central site first!</a:t>
            </a:r>
          </a:p>
          <a:p>
            <a:r>
              <a:rPr lang="en-AU" sz="11200" dirty="0"/>
              <a:t>AD </a:t>
            </a:r>
            <a:r>
              <a:rPr lang="en-AU" sz="11200" dirty="0" smtClean="0"/>
              <a:t>schema </a:t>
            </a:r>
            <a:r>
              <a:rPr lang="en-AU" sz="11200" dirty="0"/>
              <a:t>same as 2007</a:t>
            </a:r>
          </a:p>
          <a:p>
            <a:r>
              <a:rPr lang="en-AU" sz="11200" dirty="0"/>
              <a:t>Service accounts </a:t>
            </a:r>
            <a:r>
              <a:rPr lang="en-AU" sz="11200" dirty="0" smtClean="0"/>
              <a:t>for </a:t>
            </a:r>
            <a:r>
              <a:rPr lang="en-AU" sz="11200" dirty="0"/>
              <a:t>lots </a:t>
            </a:r>
            <a:r>
              <a:rPr lang="en-AU" sz="11200" dirty="0" smtClean="0"/>
              <a:t>of connections</a:t>
            </a:r>
            <a:endParaRPr lang="en-AU" sz="11200" dirty="0"/>
          </a:p>
          <a:p>
            <a:r>
              <a:rPr lang="en-US" sz="11200" dirty="0" smtClean="0"/>
              <a:t>x64 for all roles except DP</a:t>
            </a:r>
          </a:p>
          <a:p>
            <a:r>
              <a:rPr lang="en-US" sz="11200" dirty="0" err="1" smtClean="0"/>
              <a:t>.</a:t>
            </a:r>
            <a:r>
              <a:rPr lang="en-US" sz="11200" dirty="0" err="1"/>
              <a:t>net</a:t>
            </a:r>
            <a:r>
              <a:rPr lang="en-US" sz="11200" dirty="0"/>
              <a:t> framework 4 (full) needed </a:t>
            </a:r>
            <a:endParaRPr lang="en-US" sz="11200" dirty="0" smtClean="0"/>
          </a:p>
          <a:p>
            <a:r>
              <a:rPr lang="en-US" sz="11200" dirty="0"/>
              <a:t>Auto IIS install (BITS?) </a:t>
            </a:r>
            <a:endParaRPr lang="en-US" sz="11200" dirty="0" smtClean="0"/>
          </a:p>
          <a:p>
            <a:r>
              <a:rPr lang="en-US" sz="11200" dirty="0" err="1"/>
              <a:t>WebDav</a:t>
            </a:r>
            <a:r>
              <a:rPr lang="en-US" sz="11200" dirty="0"/>
              <a:t> not needed</a:t>
            </a:r>
          </a:p>
          <a:p>
            <a:r>
              <a:rPr lang="en-US" sz="11200" dirty="0" smtClean="0"/>
              <a:t>Remote differential compression (RDC)</a:t>
            </a:r>
          </a:p>
          <a:p>
            <a:r>
              <a:rPr lang="en-US" sz="11200" dirty="0" smtClean="0"/>
              <a:t>WDS for PXE</a:t>
            </a:r>
          </a:p>
          <a:p>
            <a:r>
              <a:rPr lang="en-US" sz="11200" dirty="0" smtClean="0"/>
              <a:t>WSUS for SUP</a:t>
            </a:r>
            <a:endParaRPr lang="en-US" dirty="0" smtClean="0"/>
          </a:p>
          <a:p>
            <a:endParaRPr lang="en-US" dirty="0" smtClean="0"/>
          </a:p>
          <a:p>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3555273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700808"/>
            <a:ext cx="8928992" cy="4680520"/>
          </a:xfrm>
        </p:spPr>
        <p:txBody>
          <a:bodyPr>
            <a:noAutofit/>
          </a:bodyPr>
          <a:lstStyle/>
          <a:p>
            <a:pPr algn="r">
              <a:lnSpc>
                <a:spcPct val="80000"/>
              </a:lnSpc>
            </a:pPr>
            <a:r>
              <a:rPr lang="en-US" sz="10800" dirty="0" smtClean="0"/>
              <a:t>The </a:t>
            </a:r>
            <a:br>
              <a:rPr lang="en-US" sz="10800" dirty="0" smtClean="0"/>
            </a:br>
            <a:r>
              <a:rPr lang="en-US" sz="10800" dirty="0" smtClean="0"/>
              <a:t>important stuff</a:t>
            </a:r>
            <a:endParaRPr lang="en-US" sz="10800"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2174883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important stuff</a:t>
            </a:r>
            <a:br>
              <a:rPr lang="en-US" dirty="0" smtClean="0"/>
            </a:br>
            <a:r>
              <a:rPr lang="en-AU" sz="3600" dirty="0" smtClean="0">
                <a:solidFill>
                  <a:schemeClr val="accent2"/>
                </a:solidFill>
              </a:rPr>
              <a:t>Sites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323528" y="1916832"/>
            <a:ext cx="8352928"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400" dirty="0" smtClean="0"/>
              <a:t>Site </a:t>
            </a:r>
            <a:r>
              <a:rPr lang="en-AU" sz="3400" dirty="0"/>
              <a:t>codes still 3 letter</a:t>
            </a:r>
          </a:p>
          <a:p>
            <a:r>
              <a:rPr lang="en-AU" sz="3400" dirty="0" smtClean="0"/>
              <a:t>No </a:t>
            </a:r>
            <a:r>
              <a:rPr lang="en-AU" sz="3400" dirty="0"/>
              <a:t>native/mixed mode - each role http/s</a:t>
            </a:r>
          </a:p>
          <a:p>
            <a:r>
              <a:rPr lang="en-AU" sz="3400" dirty="0" smtClean="0"/>
              <a:t>AD </a:t>
            </a:r>
            <a:r>
              <a:rPr lang="en-AU" sz="3400" dirty="0"/>
              <a:t>schema same as </a:t>
            </a:r>
            <a:r>
              <a:rPr lang="en-AU" sz="3400" dirty="0" smtClean="0"/>
              <a:t>2007</a:t>
            </a:r>
          </a:p>
          <a:p>
            <a:r>
              <a:rPr lang="en-US" sz="3400" dirty="0"/>
              <a:t>N</a:t>
            </a:r>
            <a:r>
              <a:rPr lang="en-US" sz="3400" dirty="0" smtClean="0"/>
              <a:t>o </a:t>
            </a:r>
            <a:r>
              <a:rPr lang="en-US" sz="3400" dirty="0"/>
              <a:t>multi-tier primary</a:t>
            </a:r>
          </a:p>
          <a:p>
            <a:r>
              <a:rPr lang="en-US" sz="3400" dirty="0" smtClean="0"/>
              <a:t>No central (as primary)</a:t>
            </a:r>
            <a:endParaRPr lang="en-US" sz="3400" dirty="0"/>
          </a:p>
          <a:p>
            <a:r>
              <a:rPr lang="en-US" sz="3400" dirty="0" smtClean="0"/>
              <a:t>Some </a:t>
            </a:r>
            <a:r>
              <a:rPr lang="en-US" sz="3400" dirty="0"/>
              <a:t>data is "</a:t>
            </a:r>
            <a:r>
              <a:rPr lang="en-US" sz="3400" dirty="0" smtClean="0"/>
              <a:t>global“</a:t>
            </a:r>
          </a:p>
          <a:p>
            <a:r>
              <a:rPr lang="en-AU" dirty="0"/>
              <a:t>Secondary site data now via SQL</a:t>
            </a:r>
            <a:endParaRPr lang="en-US" dirty="0"/>
          </a:p>
          <a:p>
            <a:endParaRPr lang="en-US" dirty="0" smtClean="0"/>
          </a:p>
        </p:txBody>
      </p:sp>
    </p:spTree>
    <p:extLst>
      <p:ext uri="{BB962C8B-B14F-4D97-AF65-F5344CB8AC3E}">
        <p14:creationId xmlns:p14="http://schemas.microsoft.com/office/powerpoint/2010/main" val="16434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Today</a:t>
            </a:r>
            <a:endParaRPr lang="en-US" dirty="0">
              <a:solidFill>
                <a:schemeClr val="accent2"/>
              </a:solidFill>
            </a:endParaRPr>
          </a:p>
        </p:txBody>
      </p:sp>
      <p:grpSp>
        <p:nvGrpSpPr>
          <p:cNvPr id="86" name="Group 91"/>
          <p:cNvGrpSpPr/>
          <p:nvPr/>
        </p:nvGrpSpPr>
        <p:grpSpPr>
          <a:xfrm>
            <a:off x="4653133" y="1628800"/>
            <a:ext cx="1587851" cy="619609"/>
            <a:chOff x="4945776" y="542441"/>
            <a:chExt cx="2116583" cy="619609"/>
          </a:xfrm>
        </p:grpSpPr>
        <p:grpSp>
          <p:nvGrpSpPr>
            <p:cNvPr id="87" name="Group 64"/>
            <p:cNvGrpSpPr/>
            <p:nvPr/>
          </p:nvGrpSpPr>
          <p:grpSpPr>
            <a:xfrm>
              <a:off x="4945776" y="542441"/>
              <a:ext cx="619125" cy="619609"/>
              <a:chOff x="3086100" y="3276600"/>
              <a:chExt cx="990600" cy="990600"/>
            </a:xfrm>
          </p:grpSpPr>
          <p:pic>
            <p:nvPicPr>
              <p:cNvPr id="89"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90"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88" name="Intranet"/>
            <p:cNvSpPr/>
            <p:nvPr/>
          </p:nvSpPr>
          <p:spPr bwMode="auto">
            <a:xfrm>
              <a:off x="5516098" y="758465"/>
              <a:ext cx="1546261" cy="338554"/>
            </a:xfrm>
            <a:prstGeom prst="rect">
              <a:avLst/>
            </a:prstGeom>
          </p:spPr>
          <p:txBody>
            <a:bodyPr wrap="none">
              <a:spAutoFit/>
            </a:bodyPr>
            <a:lstStyle/>
            <a:p>
              <a:pPr algn="l" defTabSz="1096963" rtl="0">
                <a:defRPr/>
              </a:pPr>
              <a:r>
                <a:rPr lang="en-US" sz="1600" b="1" dirty="0" smtClean="0"/>
                <a:t>Central Site</a:t>
              </a:r>
              <a:endParaRPr lang="en-US" sz="1600" b="1" dirty="0"/>
            </a:p>
          </p:txBody>
        </p:sp>
      </p:grpSp>
      <p:grpSp>
        <p:nvGrpSpPr>
          <p:cNvPr id="91" name="Group 91"/>
          <p:cNvGrpSpPr/>
          <p:nvPr/>
        </p:nvGrpSpPr>
        <p:grpSpPr>
          <a:xfrm>
            <a:off x="2673430" y="3001533"/>
            <a:ext cx="857222" cy="939671"/>
            <a:chOff x="4908985" y="542441"/>
            <a:chExt cx="1142666" cy="939671"/>
          </a:xfrm>
        </p:grpSpPr>
        <p:grpSp>
          <p:nvGrpSpPr>
            <p:cNvPr id="92" name="Group 64"/>
            <p:cNvGrpSpPr/>
            <p:nvPr/>
          </p:nvGrpSpPr>
          <p:grpSpPr>
            <a:xfrm>
              <a:off x="4945776" y="542441"/>
              <a:ext cx="619125" cy="619609"/>
              <a:chOff x="3086100" y="3276600"/>
              <a:chExt cx="990600" cy="990600"/>
            </a:xfrm>
          </p:grpSpPr>
          <p:pic>
            <p:nvPicPr>
              <p:cNvPr id="94"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9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93" name="Intranet"/>
            <p:cNvSpPr/>
            <p:nvPr/>
          </p:nvSpPr>
          <p:spPr bwMode="auto">
            <a:xfrm>
              <a:off x="4908985" y="1143558"/>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cxnSp>
        <p:nvCxnSpPr>
          <p:cNvPr id="96" name="Straight Connector 95"/>
          <p:cNvCxnSpPr>
            <a:stCxn id="94" idx="0"/>
          </p:cNvCxnSpPr>
          <p:nvPr/>
        </p:nvCxnSpPr>
        <p:spPr>
          <a:xfrm flipV="1">
            <a:off x="2933262" y="2348880"/>
            <a:ext cx="1719871" cy="652653"/>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97" name="Group 193"/>
          <p:cNvGrpSpPr/>
          <p:nvPr/>
        </p:nvGrpSpPr>
        <p:grpSpPr>
          <a:xfrm>
            <a:off x="3756669" y="5778870"/>
            <a:ext cx="1075807" cy="871954"/>
            <a:chOff x="559673" y="4114800"/>
            <a:chExt cx="1434038" cy="871954"/>
          </a:xfrm>
        </p:grpSpPr>
        <p:pic>
          <p:nvPicPr>
            <p:cNvPr id="98"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99"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grpSp>
        <p:nvGrpSpPr>
          <p:cNvPr id="100" name="Group 193"/>
          <p:cNvGrpSpPr/>
          <p:nvPr/>
        </p:nvGrpSpPr>
        <p:grpSpPr>
          <a:xfrm>
            <a:off x="533788" y="4482783"/>
            <a:ext cx="1075807" cy="871954"/>
            <a:chOff x="559673" y="4114800"/>
            <a:chExt cx="1434038" cy="871954"/>
          </a:xfrm>
        </p:grpSpPr>
        <p:pic>
          <p:nvPicPr>
            <p:cNvPr id="101"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02"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03" name="Straight Connector 102"/>
          <p:cNvCxnSpPr>
            <a:stCxn id="98" idx="0"/>
          </p:cNvCxnSpPr>
          <p:nvPr/>
        </p:nvCxnSpPr>
        <p:spPr>
          <a:xfrm flipV="1">
            <a:off x="4222972" y="5094041"/>
            <a:ext cx="324648" cy="68482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04" name="Straight Connector 103"/>
          <p:cNvCxnSpPr>
            <a:stCxn id="101" idx="3"/>
          </p:cNvCxnSpPr>
          <p:nvPr/>
        </p:nvCxnSpPr>
        <p:spPr>
          <a:xfrm flipV="1">
            <a:off x="1143115" y="3491008"/>
            <a:ext cx="1530315" cy="12584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06" name="Group 91"/>
          <p:cNvGrpSpPr/>
          <p:nvPr/>
        </p:nvGrpSpPr>
        <p:grpSpPr>
          <a:xfrm>
            <a:off x="4502862" y="4498198"/>
            <a:ext cx="1018446" cy="957016"/>
            <a:chOff x="4886114" y="542441"/>
            <a:chExt cx="1357574" cy="957016"/>
          </a:xfrm>
        </p:grpSpPr>
        <p:grpSp>
          <p:nvGrpSpPr>
            <p:cNvPr id="107" name="Group 64"/>
            <p:cNvGrpSpPr/>
            <p:nvPr/>
          </p:nvGrpSpPr>
          <p:grpSpPr>
            <a:xfrm>
              <a:off x="4945776" y="542441"/>
              <a:ext cx="619125" cy="619609"/>
              <a:chOff x="3086100" y="3276600"/>
              <a:chExt cx="990600" cy="990600"/>
            </a:xfrm>
          </p:grpSpPr>
          <p:pic>
            <p:nvPicPr>
              <p:cNvPr id="109"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10"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08" name="Intranet"/>
            <p:cNvSpPr/>
            <p:nvPr/>
          </p:nvSpPr>
          <p:spPr bwMode="auto">
            <a:xfrm>
              <a:off x="4886114" y="1160903"/>
              <a:ext cx="1357574" cy="338554"/>
            </a:xfrm>
            <a:prstGeom prst="rect">
              <a:avLst/>
            </a:prstGeom>
          </p:spPr>
          <p:txBody>
            <a:bodyPr wrap="square">
              <a:spAutoFit/>
            </a:bodyPr>
            <a:lstStyle/>
            <a:p>
              <a:pPr algn="l" defTabSz="1096963" rtl="0">
                <a:defRPr/>
              </a:pPr>
              <a:r>
                <a:rPr lang="en-US" sz="1600" b="1" dirty="0" smtClean="0"/>
                <a:t>Primary</a:t>
              </a:r>
              <a:endParaRPr lang="en-US" sz="1600" b="1" dirty="0"/>
            </a:p>
          </p:txBody>
        </p:sp>
      </p:grpSp>
      <p:cxnSp>
        <p:nvCxnSpPr>
          <p:cNvPr id="111" name="Straight Connector 110"/>
          <p:cNvCxnSpPr>
            <a:stCxn id="109" idx="0"/>
          </p:cNvCxnSpPr>
          <p:nvPr/>
        </p:nvCxnSpPr>
        <p:spPr>
          <a:xfrm flipH="1" flipV="1">
            <a:off x="4779199" y="3941204"/>
            <a:ext cx="654" cy="556994"/>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12" name="Group 91"/>
          <p:cNvGrpSpPr/>
          <p:nvPr/>
        </p:nvGrpSpPr>
        <p:grpSpPr>
          <a:xfrm>
            <a:off x="4447911" y="3014959"/>
            <a:ext cx="857222" cy="939671"/>
            <a:chOff x="4908985" y="542441"/>
            <a:chExt cx="1142666" cy="939671"/>
          </a:xfrm>
        </p:grpSpPr>
        <p:grpSp>
          <p:nvGrpSpPr>
            <p:cNvPr id="113" name="Group 64"/>
            <p:cNvGrpSpPr/>
            <p:nvPr/>
          </p:nvGrpSpPr>
          <p:grpSpPr>
            <a:xfrm>
              <a:off x="4945776" y="542441"/>
              <a:ext cx="619125" cy="619609"/>
              <a:chOff x="3086100" y="3276600"/>
              <a:chExt cx="990600" cy="990600"/>
            </a:xfrm>
          </p:grpSpPr>
          <p:pic>
            <p:nvPicPr>
              <p:cNvPr id="11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16"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14" name="Intranet"/>
            <p:cNvSpPr/>
            <p:nvPr/>
          </p:nvSpPr>
          <p:spPr bwMode="auto">
            <a:xfrm>
              <a:off x="4908985" y="1143558"/>
              <a:ext cx="1142666"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grpSp>
        <p:nvGrpSpPr>
          <p:cNvPr id="127" name="Group 126"/>
          <p:cNvGrpSpPr/>
          <p:nvPr/>
        </p:nvGrpSpPr>
        <p:grpSpPr>
          <a:xfrm>
            <a:off x="7487664" y="4186405"/>
            <a:ext cx="1471082" cy="1126156"/>
            <a:chOff x="439902" y="3807097"/>
            <a:chExt cx="1960932" cy="1126156"/>
          </a:xfrm>
        </p:grpSpPr>
        <p:grpSp>
          <p:nvGrpSpPr>
            <p:cNvPr id="128" name="Group 127"/>
            <p:cNvGrpSpPr/>
            <p:nvPr/>
          </p:nvGrpSpPr>
          <p:grpSpPr>
            <a:xfrm>
              <a:off x="439902" y="3807097"/>
              <a:ext cx="812588" cy="620156"/>
              <a:chOff x="439902" y="3807097"/>
              <a:chExt cx="812588" cy="620156"/>
            </a:xfrm>
          </p:grpSpPr>
          <p:pic>
            <p:nvPicPr>
              <p:cNvPr id="13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13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29" name="Intranet"/>
            <p:cNvSpPr/>
            <p:nvPr/>
          </p:nvSpPr>
          <p:spPr bwMode="auto">
            <a:xfrm>
              <a:off x="586199" y="4348478"/>
              <a:ext cx="1814635" cy="584775"/>
            </a:xfrm>
            <a:prstGeom prst="rect">
              <a:avLst/>
            </a:prstGeom>
          </p:spPr>
          <p:txBody>
            <a:bodyPr wrap="square">
              <a:spAutoFit/>
            </a:bodyPr>
            <a:lstStyle/>
            <a:p>
              <a:pPr algn="l" defTabSz="1096963" rtl="0">
                <a:defRPr/>
              </a:pPr>
              <a:r>
                <a:rPr lang="en-US" sz="1600" b="1" dirty="0" smtClean="0"/>
                <a:t>Distribution Point</a:t>
              </a:r>
              <a:endParaRPr lang="en-US" sz="1600" b="1" dirty="0"/>
            </a:p>
          </p:txBody>
        </p:sp>
      </p:grpSp>
      <p:cxnSp>
        <p:nvCxnSpPr>
          <p:cNvPr id="133" name="Straight Connector 132"/>
          <p:cNvCxnSpPr>
            <a:stCxn id="115" idx="0"/>
          </p:cNvCxnSpPr>
          <p:nvPr/>
        </p:nvCxnSpPr>
        <p:spPr>
          <a:xfrm flipV="1">
            <a:off x="4707743" y="2348880"/>
            <a:ext cx="142912" cy="666079"/>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cxnSp>
        <p:nvCxnSpPr>
          <p:cNvPr id="144" name="Straight Connector 143"/>
          <p:cNvCxnSpPr/>
          <p:nvPr/>
        </p:nvCxnSpPr>
        <p:spPr>
          <a:xfrm flipV="1">
            <a:off x="3472275" y="3676768"/>
            <a:ext cx="1030587" cy="82464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46" name="Group 145"/>
          <p:cNvGrpSpPr/>
          <p:nvPr/>
        </p:nvGrpSpPr>
        <p:grpSpPr>
          <a:xfrm>
            <a:off x="6508256" y="3057159"/>
            <a:ext cx="857222" cy="939671"/>
            <a:chOff x="4908986" y="542441"/>
            <a:chExt cx="1142665" cy="939671"/>
          </a:xfrm>
        </p:grpSpPr>
        <p:grpSp>
          <p:nvGrpSpPr>
            <p:cNvPr id="147" name="Group 64"/>
            <p:cNvGrpSpPr/>
            <p:nvPr/>
          </p:nvGrpSpPr>
          <p:grpSpPr>
            <a:xfrm>
              <a:off x="4945776" y="542441"/>
              <a:ext cx="619125" cy="619609"/>
              <a:chOff x="3086100" y="3276600"/>
              <a:chExt cx="990600" cy="990600"/>
            </a:xfrm>
          </p:grpSpPr>
          <p:pic>
            <p:nvPicPr>
              <p:cNvPr id="149"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50"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48" name="Intranet"/>
            <p:cNvSpPr/>
            <p:nvPr/>
          </p:nvSpPr>
          <p:spPr bwMode="auto">
            <a:xfrm>
              <a:off x="4908986" y="1143558"/>
              <a:ext cx="1142665" cy="338554"/>
            </a:xfrm>
            <a:prstGeom prst="rect">
              <a:avLst/>
            </a:prstGeom>
          </p:spPr>
          <p:txBody>
            <a:bodyPr wrap="none">
              <a:spAutoFit/>
            </a:bodyPr>
            <a:lstStyle/>
            <a:p>
              <a:pPr algn="l" defTabSz="1096963" rtl="0">
                <a:defRPr/>
              </a:pPr>
              <a:r>
                <a:rPr lang="en-US" sz="1600" b="1" dirty="0" smtClean="0"/>
                <a:t>Primary</a:t>
              </a:r>
              <a:endParaRPr lang="en-US" sz="1600" b="1" dirty="0"/>
            </a:p>
          </p:txBody>
        </p:sp>
      </p:grpSp>
      <p:cxnSp>
        <p:nvCxnSpPr>
          <p:cNvPr id="151" name="Straight Connector 150"/>
          <p:cNvCxnSpPr/>
          <p:nvPr/>
        </p:nvCxnSpPr>
        <p:spPr>
          <a:xfrm flipH="1" flipV="1">
            <a:off x="5080986" y="2348880"/>
            <a:ext cx="1638232" cy="759872"/>
          </a:xfrm>
          <a:prstGeom prst="line">
            <a:avLst/>
          </a:prstGeom>
          <a:ln>
            <a:solidFill>
              <a:schemeClr val="accent2">
                <a:lumMod val="50000"/>
                <a:alpha val="61000"/>
              </a:schemeClr>
            </a:solidFill>
          </a:ln>
        </p:spPr>
        <p:style>
          <a:lnRef idx="2">
            <a:schemeClr val="accent4"/>
          </a:lnRef>
          <a:fillRef idx="0">
            <a:schemeClr val="accent4"/>
          </a:fillRef>
          <a:effectRef idx="1">
            <a:schemeClr val="accent4"/>
          </a:effectRef>
          <a:fontRef idx="minor">
            <a:schemeClr val="tx1"/>
          </a:fontRef>
        </p:style>
      </p:cxnSp>
      <p:cxnSp>
        <p:nvCxnSpPr>
          <p:cNvPr id="152" name="Straight Connector 151"/>
          <p:cNvCxnSpPr>
            <a:stCxn id="130" idx="0"/>
          </p:cNvCxnSpPr>
          <p:nvPr/>
        </p:nvCxnSpPr>
        <p:spPr>
          <a:xfrm flipH="1" flipV="1">
            <a:off x="6993514" y="3492195"/>
            <a:ext cx="798950" cy="69421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54" name="Group 193"/>
          <p:cNvGrpSpPr/>
          <p:nvPr/>
        </p:nvGrpSpPr>
        <p:grpSpPr>
          <a:xfrm>
            <a:off x="5917706" y="4418137"/>
            <a:ext cx="1075807" cy="871954"/>
            <a:chOff x="559673" y="4114800"/>
            <a:chExt cx="1434038" cy="871954"/>
          </a:xfrm>
        </p:grpSpPr>
        <p:pic>
          <p:nvPicPr>
            <p:cNvPr id="155"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56"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157" name="Straight Connector 156"/>
          <p:cNvCxnSpPr>
            <a:stCxn id="155" idx="0"/>
          </p:cNvCxnSpPr>
          <p:nvPr/>
        </p:nvCxnSpPr>
        <p:spPr>
          <a:xfrm flipV="1">
            <a:off x="6384009" y="3619995"/>
            <a:ext cx="151847" cy="798142"/>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42" name="Group 193"/>
          <p:cNvGrpSpPr/>
          <p:nvPr/>
        </p:nvGrpSpPr>
        <p:grpSpPr>
          <a:xfrm>
            <a:off x="2990184" y="4501410"/>
            <a:ext cx="1075807" cy="871954"/>
            <a:chOff x="559673" y="4114800"/>
            <a:chExt cx="1434038" cy="871954"/>
          </a:xfrm>
        </p:grpSpPr>
        <p:pic>
          <p:nvPicPr>
            <p:cNvPr id="243"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244"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grpSp>
        <p:nvGrpSpPr>
          <p:cNvPr id="273" name="Group 193"/>
          <p:cNvGrpSpPr/>
          <p:nvPr/>
        </p:nvGrpSpPr>
        <p:grpSpPr>
          <a:xfrm>
            <a:off x="1896379" y="4560641"/>
            <a:ext cx="1075807" cy="871954"/>
            <a:chOff x="559673" y="4114800"/>
            <a:chExt cx="1434038" cy="871954"/>
          </a:xfrm>
        </p:grpSpPr>
        <p:pic>
          <p:nvPicPr>
            <p:cNvPr id="274"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275" name="Intranet"/>
            <p:cNvSpPr/>
            <p:nvPr/>
          </p:nvSpPr>
          <p:spPr bwMode="auto">
            <a:xfrm>
              <a:off x="559673" y="4648200"/>
              <a:ext cx="1434038" cy="338554"/>
            </a:xfrm>
            <a:prstGeom prst="rect">
              <a:avLst/>
            </a:prstGeom>
          </p:spPr>
          <p:txBody>
            <a:bodyPr wrap="none">
              <a:spAutoFit/>
            </a:bodyPr>
            <a:lstStyle/>
            <a:p>
              <a:pPr algn="l" defTabSz="1096963" rtl="0">
                <a:defRPr/>
              </a:pPr>
              <a:r>
                <a:rPr lang="en-US" sz="1600" b="1" dirty="0" smtClean="0"/>
                <a:t>Secondary</a:t>
              </a:r>
              <a:endParaRPr lang="en-US" sz="1600" b="1" dirty="0"/>
            </a:p>
          </p:txBody>
        </p:sp>
      </p:grpSp>
      <p:cxnSp>
        <p:nvCxnSpPr>
          <p:cNvPr id="276" name="Straight Connector 275"/>
          <p:cNvCxnSpPr/>
          <p:nvPr/>
        </p:nvCxnSpPr>
        <p:spPr>
          <a:xfrm flipV="1">
            <a:off x="2406929" y="3676768"/>
            <a:ext cx="294101" cy="84658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59" name="Text Placeholder 2"/>
          <p:cNvSpPr>
            <a:spLocks noGrp="1"/>
          </p:cNvSpPr>
          <p:nvPr>
            <p:ph idx="1"/>
          </p:nvPr>
        </p:nvSpPr>
        <p:spPr>
          <a:xfrm>
            <a:off x="309735" y="1494095"/>
            <a:ext cx="3024336" cy="1191920"/>
          </a:xfrm>
        </p:spPr>
        <p:txBody>
          <a:bodyPr>
            <a:noAutofit/>
          </a:bodyPr>
          <a:lstStyle/>
          <a:p>
            <a:pPr marL="0" indent="0">
              <a:buNone/>
            </a:pPr>
            <a:r>
              <a:rPr lang="en-US" sz="9600" dirty="0" smtClean="0"/>
              <a:t>2007</a:t>
            </a:r>
          </a:p>
        </p:txBody>
      </p:sp>
      <p:sp>
        <p:nvSpPr>
          <p:cNvPr id="60" name="Footer Placeholder 4"/>
          <p:cNvSpPr>
            <a:spLocks noGrp="1"/>
          </p:cNvSpPr>
          <p:nvPr>
            <p:ph type="ftr" sz="quarter" idx="11"/>
          </p:nvPr>
        </p:nvSpPr>
        <p:spPr>
          <a:xfrm>
            <a:off x="42688" y="6492875"/>
            <a:ext cx="2895600" cy="365125"/>
          </a:xfrm>
        </p:spPr>
        <p:txBody>
          <a:bodyPr/>
          <a:lstStyle/>
          <a:p>
            <a:r>
              <a:rPr lang="en-AU" dirty="0" smtClean="0"/>
              <a:t>(c) 2011 Microsoft. All rights reserved.</a:t>
            </a:r>
            <a:endParaRPr lang="en-AU" dirty="0"/>
          </a:p>
        </p:txBody>
      </p:sp>
    </p:spTree>
    <p:extLst>
      <p:ext uri="{BB962C8B-B14F-4D97-AF65-F5344CB8AC3E}">
        <p14:creationId xmlns:p14="http://schemas.microsoft.com/office/powerpoint/2010/main" val="39726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Hierarchy</a:t>
            </a:r>
            <a:br>
              <a:rPr lang="en-US" dirty="0" smtClean="0"/>
            </a:br>
            <a:r>
              <a:rPr lang="en-AU" sz="3600" dirty="0" smtClean="0">
                <a:solidFill>
                  <a:schemeClr val="accent2"/>
                </a:solidFill>
              </a:rPr>
              <a:t>New</a:t>
            </a:r>
            <a:endParaRPr lang="en-US" dirty="0">
              <a:solidFill>
                <a:schemeClr val="accent2"/>
              </a:solidFill>
            </a:endParaRPr>
          </a:p>
        </p:txBody>
      </p:sp>
      <p:sp>
        <p:nvSpPr>
          <p:cNvPr id="5" name="Footer Placeholder 4"/>
          <p:cNvSpPr>
            <a:spLocks noGrp="1"/>
          </p:cNvSpPr>
          <p:nvPr>
            <p:ph type="ftr" sz="quarter" idx="11"/>
          </p:nvPr>
        </p:nvSpPr>
        <p:spPr>
          <a:xfrm>
            <a:off x="42688" y="6492875"/>
            <a:ext cx="2895600" cy="365125"/>
          </a:xfrm>
        </p:spPr>
        <p:txBody>
          <a:bodyPr/>
          <a:lstStyle/>
          <a:p>
            <a:r>
              <a:rPr lang="en-AU" dirty="0" smtClean="0"/>
              <a:t>(c) 2011 Microsoft. All rights reserved.</a:t>
            </a:r>
            <a:endParaRPr lang="en-AU" dirty="0"/>
          </a:p>
        </p:txBody>
      </p:sp>
      <p:grpSp>
        <p:nvGrpSpPr>
          <p:cNvPr id="81" name="Group 91"/>
          <p:cNvGrpSpPr/>
          <p:nvPr/>
        </p:nvGrpSpPr>
        <p:grpSpPr>
          <a:xfrm>
            <a:off x="3608017" y="1664304"/>
            <a:ext cx="2478564" cy="925527"/>
            <a:chOff x="4451282" y="566272"/>
            <a:chExt cx="3303891" cy="925527"/>
          </a:xfrm>
        </p:grpSpPr>
        <p:grpSp>
          <p:nvGrpSpPr>
            <p:cNvPr id="82" name="Group 64"/>
            <p:cNvGrpSpPr/>
            <p:nvPr/>
          </p:nvGrpSpPr>
          <p:grpSpPr>
            <a:xfrm>
              <a:off x="5793664" y="566272"/>
              <a:ext cx="619125" cy="619609"/>
              <a:chOff x="4442721" y="3314700"/>
              <a:chExt cx="990600" cy="990600"/>
            </a:xfrm>
          </p:grpSpPr>
          <p:pic>
            <p:nvPicPr>
              <p:cNvPr id="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442721" y="3314700"/>
                <a:ext cx="990600" cy="990600"/>
              </a:xfrm>
              <a:prstGeom prst="rect">
                <a:avLst/>
              </a:prstGeom>
              <a:noFill/>
            </p:spPr>
          </p:pic>
          <p:pic>
            <p:nvPicPr>
              <p:cNvPr id="10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4940506" y="3789773"/>
                <a:ext cx="304800" cy="455366"/>
              </a:xfrm>
              <a:prstGeom prst="rect">
                <a:avLst/>
              </a:prstGeom>
              <a:noFill/>
            </p:spPr>
          </p:pic>
        </p:grpSp>
        <p:sp>
          <p:nvSpPr>
            <p:cNvPr id="83" name="Intranet"/>
            <p:cNvSpPr/>
            <p:nvPr/>
          </p:nvSpPr>
          <p:spPr bwMode="auto">
            <a:xfrm>
              <a:off x="4451282" y="1153245"/>
              <a:ext cx="3303891" cy="338554"/>
            </a:xfrm>
            <a:prstGeom prst="rect">
              <a:avLst/>
            </a:prstGeom>
          </p:spPr>
          <p:txBody>
            <a:bodyPr wrap="none">
              <a:spAutoFit/>
            </a:bodyPr>
            <a:lstStyle/>
            <a:p>
              <a:pPr algn="ctr" defTabSz="1096963" rtl="0">
                <a:defRPr/>
              </a:pPr>
              <a:r>
                <a:rPr lang="en-US" sz="1600" b="1" dirty="0" smtClean="0"/>
                <a:t>Central Administration Site</a:t>
              </a:r>
              <a:endParaRPr lang="en-US" sz="1600" b="1" dirty="0"/>
            </a:p>
          </p:txBody>
        </p:sp>
      </p:grpSp>
      <p:grpSp>
        <p:nvGrpSpPr>
          <p:cNvPr id="163" name="Group 91"/>
          <p:cNvGrpSpPr/>
          <p:nvPr/>
        </p:nvGrpSpPr>
        <p:grpSpPr>
          <a:xfrm>
            <a:off x="3298150" y="3112538"/>
            <a:ext cx="1266976" cy="619609"/>
            <a:chOff x="4945776" y="542441"/>
            <a:chExt cx="1688863" cy="619609"/>
          </a:xfrm>
        </p:grpSpPr>
        <p:grpSp>
          <p:nvGrpSpPr>
            <p:cNvPr id="164" name="Group 64"/>
            <p:cNvGrpSpPr/>
            <p:nvPr/>
          </p:nvGrpSpPr>
          <p:grpSpPr>
            <a:xfrm>
              <a:off x="4945776" y="542441"/>
              <a:ext cx="619125" cy="619609"/>
              <a:chOff x="3086100" y="3276600"/>
              <a:chExt cx="990600" cy="990600"/>
            </a:xfrm>
          </p:grpSpPr>
          <p:pic>
            <p:nvPicPr>
              <p:cNvPr id="166"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67"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65" name="Intranet"/>
            <p:cNvSpPr/>
            <p:nvPr/>
          </p:nvSpPr>
          <p:spPr bwMode="auto">
            <a:xfrm>
              <a:off x="5491973" y="570871"/>
              <a:ext cx="1142666" cy="338554"/>
            </a:xfrm>
            <a:prstGeom prst="rect">
              <a:avLst/>
            </a:prstGeom>
          </p:spPr>
          <p:txBody>
            <a:bodyPr wrap="none">
              <a:spAutoFit/>
            </a:bodyPr>
            <a:lstStyle/>
            <a:p>
              <a:pPr algn="ctr" defTabSz="1096963" rtl="0">
                <a:defRPr/>
              </a:pPr>
              <a:r>
                <a:rPr lang="en-US" sz="1600" b="1" dirty="0" smtClean="0"/>
                <a:t>Primary</a:t>
              </a:r>
              <a:endParaRPr lang="en-US" sz="1600" b="1" dirty="0"/>
            </a:p>
          </p:txBody>
        </p:sp>
      </p:grpSp>
      <p:cxnSp>
        <p:nvCxnSpPr>
          <p:cNvPr id="168" name="Straight Connector 167"/>
          <p:cNvCxnSpPr>
            <a:stCxn id="166" idx="0"/>
            <a:endCxn id="83" idx="2"/>
          </p:cNvCxnSpPr>
          <p:nvPr/>
        </p:nvCxnSpPr>
        <p:spPr>
          <a:xfrm flipV="1">
            <a:off x="3530383" y="2589831"/>
            <a:ext cx="1316916" cy="522707"/>
          </a:xfrm>
          <a:prstGeom prst="line">
            <a:avLst/>
          </a:prstGeom>
          <a:ln>
            <a:solidFill>
              <a:schemeClr val="accent2">
                <a:lumMod val="75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69" name="Group 193"/>
          <p:cNvGrpSpPr/>
          <p:nvPr/>
        </p:nvGrpSpPr>
        <p:grpSpPr>
          <a:xfrm>
            <a:off x="4436311" y="4430048"/>
            <a:ext cx="1364221" cy="596446"/>
            <a:chOff x="990600" y="4051754"/>
            <a:chExt cx="1818489" cy="596446"/>
          </a:xfrm>
        </p:grpSpPr>
        <p:pic>
          <p:nvPicPr>
            <p:cNvPr id="170"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71" name="Intranet"/>
            <p:cNvSpPr/>
            <p:nvPr/>
          </p:nvSpPr>
          <p:spPr bwMode="auto">
            <a:xfrm>
              <a:off x="1365460" y="4051754"/>
              <a:ext cx="1443629"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cxnSp>
        <p:nvCxnSpPr>
          <p:cNvPr id="175" name="Straight Connector 174"/>
          <p:cNvCxnSpPr>
            <a:stCxn id="170" idx="0"/>
          </p:cNvCxnSpPr>
          <p:nvPr/>
        </p:nvCxnSpPr>
        <p:spPr>
          <a:xfrm flipH="1" flipV="1">
            <a:off x="3738265" y="3731000"/>
            <a:ext cx="841070" cy="762094"/>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76" name="Straight Connector 175"/>
          <p:cNvCxnSpPr/>
          <p:nvPr/>
        </p:nvCxnSpPr>
        <p:spPr>
          <a:xfrm flipV="1">
            <a:off x="3152151" y="3789111"/>
            <a:ext cx="339729" cy="7322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77" name="Group 91"/>
          <p:cNvGrpSpPr/>
          <p:nvPr/>
        </p:nvGrpSpPr>
        <p:grpSpPr>
          <a:xfrm>
            <a:off x="5079530" y="3140968"/>
            <a:ext cx="1315638" cy="649290"/>
            <a:chOff x="3811172" y="512760"/>
            <a:chExt cx="1753729" cy="649290"/>
          </a:xfrm>
        </p:grpSpPr>
        <p:grpSp>
          <p:nvGrpSpPr>
            <p:cNvPr id="178" name="Group 64"/>
            <p:cNvGrpSpPr/>
            <p:nvPr/>
          </p:nvGrpSpPr>
          <p:grpSpPr>
            <a:xfrm>
              <a:off x="4945776" y="542441"/>
              <a:ext cx="619125" cy="619609"/>
              <a:chOff x="3086100" y="3276600"/>
              <a:chExt cx="990600" cy="990600"/>
            </a:xfrm>
          </p:grpSpPr>
          <p:pic>
            <p:nvPicPr>
              <p:cNvPr id="18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81"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79" name="Intranet"/>
            <p:cNvSpPr/>
            <p:nvPr/>
          </p:nvSpPr>
          <p:spPr bwMode="auto">
            <a:xfrm>
              <a:off x="3811172" y="512760"/>
              <a:ext cx="1142666" cy="338554"/>
            </a:xfrm>
            <a:prstGeom prst="rect">
              <a:avLst/>
            </a:prstGeom>
          </p:spPr>
          <p:txBody>
            <a:bodyPr wrap="none">
              <a:spAutoFit/>
            </a:bodyPr>
            <a:lstStyle/>
            <a:p>
              <a:pPr algn="ctr" defTabSz="1096963" rtl="0">
                <a:defRPr/>
              </a:pPr>
              <a:r>
                <a:rPr lang="en-US" sz="1600" b="1" dirty="0" smtClean="0"/>
                <a:t>Primary</a:t>
              </a:r>
              <a:endParaRPr lang="en-US" sz="1600" b="1" dirty="0"/>
            </a:p>
          </p:txBody>
        </p:sp>
      </p:grpSp>
      <p:grpSp>
        <p:nvGrpSpPr>
          <p:cNvPr id="182" name="Group 181"/>
          <p:cNvGrpSpPr/>
          <p:nvPr/>
        </p:nvGrpSpPr>
        <p:grpSpPr>
          <a:xfrm>
            <a:off x="6589898" y="5592989"/>
            <a:ext cx="1265377" cy="1118396"/>
            <a:chOff x="-28422" y="3814857"/>
            <a:chExt cx="1686730" cy="1118396"/>
          </a:xfrm>
        </p:grpSpPr>
        <p:grpSp>
          <p:nvGrpSpPr>
            <p:cNvPr id="183" name="Group 182"/>
            <p:cNvGrpSpPr/>
            <p:nvPr/>
          </p:nvGrpSpPr>
          <p:grpSpPr>
            <a:xfrm>
              <a:off x="372192" y="3814857"/>
              <a:ext cx="812588" cy="620156"/>
              <a:chOff x="372192" y="3814857"/>
              <a:chExt cx="812588" cy="620156"/>
            </a:xfrm>
          </p:grpSpPr>
          <p:pic>
            <p:nvPicPr>
              <p:cNvPr id="1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72192" y="3814857"/>
                <a:ext cx="812588" cy="620156"/>
              </a:xfrm>
              <a:prstGeom prst="rect">
                <a:avLst/>
              </a:prstGeom>
              <a:noFill/>
            </p:spPr>
          </p:pic>
          <p:pic>
            <p:nvPicPr>
              <p:cNvPr id="186"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4" name="Intranet"/>
            <p:cNvSpPr/>
            <p:nvPr/>
          </p:nvSpPr>
          <p:spPr bwMode="auto">
            <a:xfrm>
              <a:off x="-28422" y="4348478"/>
              <a:ext cx="1686730"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187" name="Group 186"/>
          <p:cNvGrpSpPr/>
          <p:nvPr/>
        </p:nvGrpSpPr>
        <p:grpSpPr>
          <a:xfrm>
            <a:off x="3421275" y="5560228"/>
            <a:ext cx="1222445" cy="1118735"/>
            <a:chOff x="-2927" y="3807097"/>
            <a:chExt cx="1629502" cy="1118735"/>
          </a:xfrm>
        </p:grpSpPr>
        <p:grpSp>
          <p:nvGrpSpPr>
            <p:cNvPr id="188" name="Group 187"/>
            <p:cNvGrpSpPr/>
            <p:nvPr/>
          </p:nvGrpSpPr>
          <p:grpSpPr>
            <a:xfrm>
              <a:off x="439902" y="3807097"/>
              <a:ext cx="812588" cy="620156"/>
              <a:chOff x="439902" y="3807097"/>
              <a:chExt cx="812588" cy="620156"/>
            </a:xfrm>
          </p:grpSpPr>
          <p:pic>
            <p:nvPicPr>
              <p:cNvPr id="19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19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9"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92" name="Straight Connector 191"/>
          <p:cNvCxnSpPr/>
          <p:nvPr/>
        </p:nvCxnSpPr>
        <p:spPr>
          <a:xfrm flipV="1">
            <a:off x="4019619" y="4994050"/>
            <a:ext cx="416692" cy="59893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3" name="Straight Connector 192"/>
          <p:cNvCxnSpPr>
            <a:stCxn id="180" idx="0"/>
            <a:endCxn id="83" idx="2"/>
          </p:cNvCxnSpPr>
          <p:nvPr/>
        </p:nvCxnSpPr>
        <p:spPr>
          <a:xfrm flipH="1" flipV="1">
            <a:off x="4847299" y="2589831"/>
            <a:ext cx="1315638" cy="580818"/>
          </a:xfrm>
          <a:prstGeom prst="line">
            <a:avLst/>
          </a:prstGeom>
          <a:ln>
            <a:solidFill>
              <a:schemeClr val="accent2">
                <a:lumMod val="75000"/>
                <a:alpha val="61000"/>
              </a:schemeClr>
            </a:solidFill>
          </a:ln>
        </p:spPr>
        <p:style>
          <a:lnRef idx="2">
            <a:schemeClr val="accent4"/>
          </a:lnRef>
          <a:fillRef idx="0">
            <a:schemeClr val="accent4"/>
          </a:fillRef>
          <a:effectRef idx="1">
            <a:schemeClr val="accent4"/>
          </a:effectRef>
          <a:fontRef idx="minor">
            <a:schemeClr val="tx1"/>
          </a:fontRef>
        </p:style>
      </p:cxnSp>
      <p:cxnSp>
        <p:nvCxnSpPr>
          <p:cNvPr id="194" name="Straight Connector 193"/>
          <p:cNvCxnSpPr>
            <a:stCxn id="197" idx="0"/>
            <a:endCxn id="181" idx="2"/>
          </p:cNvCxnSpPr>
          <p:nvPr/>
        </p:nvCxnSpPr>
        <p:spPr>
          <a:xfrm flipH="1" flipV="1">
            <a:off x="6234392" y="3789111"/>
            <a:ext cx="88543" cy="67153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5" name="Straight Connector 194"/>
          <p:cNvCxnSpPr/>
          <p:nvPr/>
        </p:nvCxnSpPr>
        <p:spPr>
          <a:xfrm flipH="1" flipV="1">
            <a:off x="6395169" y="4852378"/>
            <a:ext cx="697111" cy="73285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96" name="Group 193"/>
          <p:cNvGrpSpPr/>
          <p:nvPr/>
        </p:nvGrpSpPr>
        <p:grpSpPr>
          <a:xfrm>
            <a:off x="6179912" y="4428401"/>
            <a:ext cx="1344416" cy="584775"/>
            <a:chOff x="1215832" y="4004521"/>
            <a:chExt cx="1792089" cy="584775"/>
          </a:xfrm>
        </p:grpSpPr>
        <p:pic>
          <p:nvPicPr>
            <p:cNvPr id="197"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1215832" y="4036770"/>
              <a:ext cx="381298" cy="533400"/>
            </a:xfrm>
            <a:prstGeom prst="rect">
              <a:avLst/>
            </a:prstGeom>
            <a:noFill/>
          </p:spPr>
        </p:pic>
        <p:sp>
          <p:nvSpPr>
            <p:cNvPr id="198" name="Intranet"/>
            <p:cNvSpPr/>
            <p:nvPr/>
          </p:nvSpPr>
          <p:spPr bwMode="auto">
            <a:xfrm>
              <a:off x="1486799" y="4004521"/>
              <a:ext cx="1521122"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grpSp>
        <p:nvGrpSpPr>
          <p:cNvPr id="199" name="Group 198"/>
          <p:cNvGrpSpPr/>
          <p:nvPr/>
        </p:nvGrpSpPr>
        <p:grpSpPr>
          <a:xfrm>
            <a:off x="1063926" y="4473442"/>
            <a:ext cx="1268056" cy="1119547"/>
            <a:chOff x="-128699" y="3807097"/>
            <a:chExt cx="1690301" cy="1119547"/>
          </a:xfrm>
        </p:grpSpPr>
        <p:grpSp>
          <p:nvGrpSpPr>
            <p:cNvPr id="200" name="Group 199"/>
            <p:cNvGrpSpPr/>
            <p:nvPr/>
          </p:nvGrpSpPr>
          <p:grpSpPr>
            <a:xfrm>
              <a:off x="439902" y="3807097"/>
              <a:ext cx="812588" cy="620156"/>
              <a:chOff x="439902" y="3807097"/>
              <a:chExt cx="812588" cy="620156"/>
            </a:xfrm>
          </p:grpSpPr>
          <p:pic>
            <p:nvPicPr>
              <p:cNvPr id="20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20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201" name="Intranet"/>
            <p:cNvSpPr/>
            <p:nvPr/>
          </p:nvSpPr>
          <p:spPr bwMode="auto">
            <a:xfrm>
              <a:off x="-128699" y="4341869"/>
              <a:ext cx="1690301"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204" name="Straight Connector 203"/>
          <p:cNvCxnSpPr/>
          <p:nvPr/>
        </p:nvCxnSpPr>
        <p:spPr>
          <a:xfrm flipV="1">
            <a:off x="2100088" y="3646698"/>
            <a:ext cx="1170463" cy="87468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09" name="Group 208"/>
          <p:cNvGrpSpPr/>
          <p:nvPr/>
        </p:nvGrpSpPr>
        <p:grpSpPr>
          <a:xfrm>
            <a:off x="2484558" y="4434276"/>
            <a:ext cx="1222445" cy="1126156"/>
            <a:chOff x="31444" y="3807097"/>
            <a:chExt cx="1629502" cy="1126156"/>
          </a:xfrm>
        </p:grpSpPr>
        <p:grpSp>
          <p:nvGrpSpPr>
            <p:cNvPr id="210" name="Group 209"/>
            <p:cNvGrpSpPr/>
            <p:nvPr/>
          </p:nvGrpSpPr>
          <p:grpSpPr>
            <a:xfrm>
              <a:off x="439902" y="3807097"/>
              <a:ext cx="812588" cy="620156"/>
              <a:chOff x="439902" y="3807097"/>
              <a:chExt cx="812588" cy="620156"/>
            </a:xfrm>
          </p:grpSpPr>
          <p:pic>
            <p:nvPicPr>
              <p:cNvPr id="21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21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211" name="Intranet"/>
            <p:cNvSpPr/>
            <p:nvPr/>
          </p:nvSpPr>
          <p:spPr bwMode="auto">
            <a:xfrm>
              <a:off x="31444" y="4348478"/>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57" name="Group 56"/>
          <p:cNvGrpSpPr/>
          <p:nvPr/>
        </p:nvGrpSpPr>
        <p:grpSpPr>
          <a:xfrm>
            <a:off x="5160745" y="5589240"/>
            <a:ext cx="1222445" cy="1118735"/>
            <a:chOff x="-2927" y="3807097"/>
            <a:chExt cx="1629502" cy="1118735"/>
          </a:xfrm>
        </p:grpSpPr>
        <p:grpSp>
          <p:nvGrpSpPr>
            <p:cNvPr id="58" name="Group 57"/>
            <p:cNvGrpSpPr/>
            <p:nvPr/>
          </p:nvGrpSpPr>
          <p:grpSpPr>
            <a:xfrm>
              <a:off x="439902" y="3807097"/>
              <a:ext cx="812588" cy="620156"/>
              <a:chOff x="439902" y="3807097"/>
              <a:chExt cx="812588" cy="620156"/>
            </a:xfrm>
          </p:grpSpPr>
          <p:pic>
            <p:nvPicPr>
              <p:cNvPr id="6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6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59"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62" name="Straight Connector 61"/>
          <p:cNvCxnSpPr>
            <a:stCxn id="60" idx="0"/>
          </p:cNvCxnSpPr>
          <p:nvPr/>
        </p:nvCxnSpPr>
        <p:spPr>
          <a:xfrm flipV="1">
            <a:off x="5797753" y="4876680"/>
            <a:ext cx="378028" cy="71256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63" name="Text Placeholder 2"/>
          <p:cNvSpPr>
            <a:spLocks noGrp="1"/>
          </p:cNvSpPr>
          <p:nvPr>
            <p:ph idx="1"/>
          </p:nvPr>
        </p:nvSpPr>
        <p:spPr>
          <a:xfrm>
            <a:off x="309735" y="1494095"/>
            <a:ext cx="3024336" cy="1191920"/>
          </a:xfrm>
        </p:spPr>
        <p:txBody>
          <a:bodyPr>
            <a:noAutofit/>
          </a:bodyPr>
          <a:lstStyle/>
          <a:p>
            <a:pPr marL="0" indent="0">
              <a:buNone/>
            </a:pPr>
            <a:r>
              <a:rPr lang="en-US" sz="9600" dirty="0" smtClean="0"/>
              <a:t>2012</a:t>
            </a:r>
          </a:p>
        </p:txBody>
      </p:sp>
    </p:spTree>
    <p:extLst>
      <p:ext uri="{BB962C8B-B14F-4D97-AF65-F5344CB8AC3E}">
        <p14:creationId xmlns:p14="http://schemas.microsoft.com/office/powerpoint/2010/main" val="14136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688" y="6492875"/>
            <a:ext cx="2895600" cy="365125"/>
          </a:xfrm>
        </p:spPr>
        <p:txBody>
          <a:bodyPr/>
          <a:lstStyle/>
          <a:p>
            <a:r>
              <a:rPr lang="en-AU" dirty="0" smtClean="0"/>
              <a:t>(c) 2011 Microsoft. All rights reserved.</a:t>
            </a:r>
            <a:endParaRPr lang="en-AU" dirty="0"/>
          </a:p>
        </p:txBody>
      </p:sp>
      <p:grpSp>
        <p:nvGrpSpPr>
          <p:cNvPr id="81" name="Group 91"/>
          <p:cNvGrpSpPr/>
          <p:nvPr/>
        </p:nvGrpSpPr>
        <p:grpSpPr>
          <a:xfrm>
            <a:off x="3608017" y="1664304"/>
            <a:ext cx="2478564" cy="925527"/>
            <a:chOff x="4451282" y="566272"/>
            <a:chExt cx="3303891" cy="925527"/>
          </a:xfrm>
        </p:grpSpPr>
        <p:grpSp>
          <p:nvGrpSpPr>
            <p:cNvPr id="82" name="Group 64"/>
            <p:cNvGrpSpPr/>
            <p:nvPr/>
          </p:nvGrpSpPr>
          <p:grpSpPr>
            <a:xfrm>
              <a:off x="5793664" y="566272"/>
              <a:ext cx="619125" cy="619609"/>
              <a:chOff x="4442721" y="3314700"/>
              <a:chExt cx="990600" cy="990600"/>
            </a:xfrm>
          </p:grpSpPr>
          <p:pic>
            <p:nvPicPr>
              <p:cNvPr id="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442721" y="3314700"/>
                <a:ext cx="990600" cy="990600"/>
              </a:xfrm>
              <a:prstGeom prst="rect">
                <a:avLst/>
              </a:prstGeom>
              <a:noFill/>
            </p:spPr>
          </p:pic>
          <p:pic>
            <p:nvPicPr>
              <p:cNvPr id="10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4940506" y="3789773"/>
                <a:ext cx="304800" cy="455366"/>
              </a:xfrm>
              <a:prstGeom prst="rect">
                <a:avLst/>
              </a:prstGeom>
              <a:noFill/>
            </p:spPr>
          </p:pic>
        </p:grpSp>
        <p:sp>
          <p:nvSpPr>
            <p:cNvPr id="83" name="Intranet"/>
            <p:cNvSpPr/>
            <p:nvPr/>
          </p:nvSpPr>
          <p:spPr bwMode="auto">
            <a:xfrm>
              <a:off x="4451282" y="1153245"/>
              <a:ext cx="3303891" cy="338554"/>
            </a:xfrm>
            <a:prstGeom prst="rect">
              <a:avLst/>
            </a:prstGeom>
          </p:spPr>
          <p:txBody>
            <a:bodyPr wrap="none">
              <a:spAutoFit/>
            </a:bodyPr>
            <a:lstStyle/>
            <a:p>
              <a:pPr algn="ctr" defTabSz="1096963" rtl="0">
                <a:defRPr/>
              </a:pPr>
              <a:r>
                <a:rPr lang="en-US" sz="1600" b="1" dirty="0" smtClean="0"/>
                <a:t>Central Administration Site</a:t>
              </a:r>
              <a:endParaRPr lang="en-US" sz="1600" b="1" dirty="0"/>
            </a:p>
          </p:txBody>
        </p:sp>
      </p:grpSp>
      <p:cxnSp>
        <p:nvCxnSpPr>
          <p:cNvPr id="168" name="Straight Connector 167"/>
          <p:cNvCxnSpPr>
            <a:stCxn id="166" idx="0"/>
            <a:endCxn id="83" idx="2"/>
          </p:cNvCxnSpPr>
          <p:nvPr/>
        </p:nvCxnSpPr>
        <p:spPr>
          <a:xfrm flipV="1">
            <a:off x="3530383" y="2589831"/>
            <a:ext cx="1316916" cy="522707"/>
          </a:xfrm>
          <a:prstGeom prst="line">
            <a:avLst/>
          </a:prstGeom>
          <a:ln>
            <a:solidFill>
              <a:schemeClr val="bg1">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69" name="Group 193"/>
          <p:cNvGrpSpPr/>
          <p:nvPr/>
        </p:nvGrpSpPr>
        <p:grpSpPr>
          <a:xfrm>
            <a:off x="4436311" y="4430048"/>
            <a:ext cx="1364221" cy="596446"/>
            <a:chOff x="990600" y="4051754"/>
            <a:chExt cx="1818489" cy="596446"/>
          </a:xfrm>
        </p:grpSpPr>
        <p:pic>
          <p:nvPicPr>
            <p:cNvPr id="170"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71" name="Intranet"/>
            <p:cNvSpPr/>
            <p:nvPr/>
          </p:nvSpPr>
          <p:spPr bwMode="auto">
            <a:xfrm>
              <a:off x="1365460" y="4051754"/>
              <a:ext cx="1443629"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cxnSp>
        <p:nvCxnSpPr>
          <p:cNvPr id="175" name="Straight Connector 174"/>
          <p:cNvCxnSpPr>
            <a:stCxn id="170" idx="0"/>
          </p:cNvCxnSpPr>
          <p:nvPr/>
        </p:nvCxnSpPr>
        <p:spPr>
          <a:xfrm flipH="1" flipV="1">
            <a:off x="3738265" y="3731000"/>
            <a:ext cx="841070" cy="762094"/>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76" name="Straight Connector 175"/>
          <p:cNvCxnSpPr/>
          <p:nvPr/>
        </p:nvCxnSpPr>
        <p:spPr>
          <a:xfrm flipV="1">
            <a:off x="3152151" y="3789111"/>
            <a:ext cx="339729" cy="7322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77" name="Group 91"/>
          <p:cNvGrpSpPr/>
          <p:nvPr/>
        </p:nvGrpSpPr>
        <p:grpSpPr>
          <a:xfrm>
            <a:off x="5079530" y="3140968"/>
            <a:ext cx="1315638" cy="649290"/>
            <a:chOff x="3811172" y="512760"/>
            <a:chExt cx="1753729" cy="649290"/>
          </a:xfrm>
        </p:grpSpPr>
        <p:grpSp>
          <p:nvGrpSpPr>
            <p:cNvPr id="178" name="Group 64"/>
            <p:cNvGrpSpPr/>
            <p:nvPr/>
          </p:nvGrpSpPr>
          <p:grpSpPr>
            <a:xfrm>
              <a:off x="4945776" y="542441"/>
              <a:ext cx="619125" cy="619609"/>
              <a:chOff x="3086100" y="3276600"/>
              <a:chExt cx="990600" cy="990600"/>
            </a:xfrm>
          </p:grpSpPr>
          <p:pic>
            <p:nvPicPr>
              <p:cNvPr id="18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086100" y="3276600"/>
                <a:ext cx="990600" cy="990600"/>
              </a:xfrm>
              <a:prstGeom prst="rect">
                <a:avLst/>
              </a:prstGeom>
              <a:noFill/>
            </p:spPr>
          </p:pic>
          <p:pic>
            <p:nvPicPr>
              <p:cNvPr id="181"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81400" y="3810000"/>
                <a:ext cx="304800" cy="455365"/>
              </a:xfrm>
              <a:prstGeom prst="rect">
                <a:avLst/>
              </a:prstGeom>
              <a:noFill/>
            </p:spPr>
          </p:pic>
        </p:grpSp>
        <p:sp>
          <p:nvSpPr>
            <p:cNvPr id="179" name="Intranet"/>
            <p:cNvSpPr/>
            <p:nvPr/>
          </p:nvSpPr>
          <p:spPr bwMode="auto">
            <a:xfrm>
              <a:off x="3811172" y="512760"/>
              <a:ext cx="1142666" cy="338554"/>
            </a:xfrm>
            <a:prstGeom prst="rect">
              <a:avLst/>
            </a:prstGeom>
          </p:spPr>
          <p:txBody>
            <a:bodyPr wrap="none">
              <a:spAutoFit/>
            </a:bodyPr>
            <a:lstStyle/>
            <a:p>
              <a:pPr algn="ctr" defTabSz="1096963" rtl="0">
                <a:defRPr/>
              </a:pPr>
              <a:r>
                <a:rPr lang="en-US" sz="1600" b="1" dirty="0" smtClean="0"/>
                <a:t>Primary</a:t>
              </a:r>
              <a:endParaRPr lang="en-US" sz="1600" b="1" dirty="0"/>
            </a:p>
          </p:txBody>
        </p:sp>
      </p:grpSp>
      <p:grpSp>
        <p:nvGrpSpPr>
          <p:cNvPr id="182" name="Group 181"/>
          <p:cNvGrpSpPr/>
          <p:nvPr/>
        </p:nvGrpSpPr>
        <p:grpSpPr>
          <a:xfrm>
            <a:off x="6589898" y="5592989"/>
            <a:ext cx="1265377" cy="1118396"/>
            <a:chOff x="-28422" y="3814857"/>
            <a:chExt cx="1686730" cy="1118396"/>
          </a:xfrm>
        </p:grpSpPr>
        <p:grpSp>
          <p:nvGrpSpPr>
            <p:cNvPr id="183" name="Group 182"/>
            <p:cNvGrpSpPr/>
            <p:nvPr/>
          </p:nvGrpSpPr>
          <p:grpSpPr>
            <a:xfrm>
              <a:off x="372192" y="3814857"/>
              <a:ext cx="812588" cy="620156"/>
              <a:chOff x="372192" y="3814857"/>
              <a:chExt cx="812588" cy="620156"/>
            </a:xfrm>
          </p:grpSpPr>
          <p:pic>
            <p:nvPicPr>
              <p:cNvPr id="1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72192" y="3814857"/>
                <a:ext cx="812588" cy="620156"/>
              </a:xfrm>
              <a:prstGeom prst="rect">
                <a:avLst/>
              </a:prstGeom>
              <a:noFill/>
            </p:spPr>
          </p:pic>
          <p:pic>
            <p:nvPicPr>
              <p:cNvPr id="186"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4" name="Intranet"/>
            <p:cNvSpPr/>
            <p:nvPr/>
          </p:nvSpPr>
          <p:spPr bwMode="auto">
            <a:xfrm>
              <a:off x="-28422" y="4348478"/>
              <a:ext cx="1686730"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187" name="Group 186"/>
          <p:cNvGrpSpPr/>
          <p:nvPr/>
        </p:nvGrpSpPr>
        <p:grpSpPr>
          <a:xfrm>
            <a:off x="3421275" y="5560228"/>
            <a:ext cx="1222445" cy="1118735"/>
            <a:chOff x="-2927" y="3807097"/>
            <a:chExt cx="1629502" cy="1118735"/>
          </a:xfrm>
        </p:grpSpPr>
        <p:grpSp>
          <p:nvGrpSpPr>
            <p:cNvPr id="188" name="Group 187"/>
            <p:cNvGrpSpPr/>
            <p:nvPr/>
          </p:nvGrpSpPr>
          <p:grpSpPr>
            <a:xfrm>
              <a:off x="439902" y="3807097"/>
              <a:ext cx="812588" cy="620156"/>
              <a:chOff x="439902" y="3807097"/>
              <a:chExt cx="812588" cy="620156"/>
            </a:xfrm>
          </p:grpSpPr>
          <p:pic>
            <p:nvPicPr>
              <p:cNvPr id="19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19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9"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92" name="Straight Connector 191"/>
          <p:cNvCxnSpPr/>
          <p:nvPr/>
        </p:nvCxnSpPr>
        <p:spPr>
          <a:xfrm flipV="1">
            <a:off x="4019619" y="4994050"/>
            <a:ext cx="416692" cy="59893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3" name="Straight Connector 192"/>
          <p:cNvCxnSpPr>
            <a:stCxn id="180" idx="0"/>
            <a:endCxn id="83" idx="2"/>
          </p:cNvCxnSpPr>
          <p:nvPr/>
        </p:nvCxnSpPr>
        <p:spPr>
          <a:xfrm flipH="1" flipV="1">
            <a:off x="4847299" y="2589831"/>
            <a:ext cx="1315638" cy="580818"/>
          </a:xfrm>
          <a:prstGeom prst="line">
            <a:avLst/>
          </a:prstGeom>
          <a:ln>
            <a:solidFill>
              <a:schemeClr val="bg1">
                <a:lumMod val="50000"/>
                <a:alpha val="61000"/>
              </a:schemeClr>
            </a:solidFill>
          </a:ln>
        </p:spPr>
        <p:style>
          <a:lnRef idx="2">
            <a:schemeClr val="accent4"/>
          </a:lnRef>
          <a:fillRef idx="0">
            <a:schemeClr val="accent4"/>
          </a:fillRef>
          <a:effectRef idx="1">
            <a:schemeClr val="accent4"/>
          </a:effectRef>
          <a:fontRef idx="minor">
            <a:schemeClr val="tx1"/>
          </a:fontRef>
        </p:style>
      </p:cxnSp>
      <p:cxnSp>
        <p:nvCxnSpPr>
          <p:cNvPr id="194" name="Straight Connector 193"/>
          <p:cNvCxnSpPr>
            <a:stCxn id="197" idx="0"/>
            <a:endCxn id="180" idx="2"/>
          </p:cNvCxnSpPr>
          <p:nvPr/>
        </p:nvCxnSpPr>
        <p:spPr>
          <a:xfrm flipH="1" flipV="1">
            <a:off x="6162936" y="3790258"/>
            <a:ext cx="160000" cy="670392"/>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95" name="Straight Connector 194"/>
          <p:cNvCxnSpPr/>
          <p:nvPr/>
        </p:nvCxnSpPr>
        <p:spPr>
          <a:xfrm flipH="1" flipV="1">
            <a:off x="6395169" y="4852378"/>
            <a:ext cx="697111" cy="73285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96" name="Group 193"/>
          <p:cNvGrpSpPr/>
          <p:nvPr/>
        </p:nvGrpSpPr>
        <p:grpSpPr>
          <a:xfrm>
            <a:off x="6179912" y="4428401"/>
            <a:ext cx="1344416" cy="584775"/>
            <a:chOff x="1215832" y="4004521"/>
            <a:chExt cx="1792089" cy="584775"/>
          </a:xfrm>
        </p:grpSpPr>
        <p:pic>
          <p:nvPicPr>
            <p:cNvPr id="197"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1215832" y="4036770"/>
              <a:ext cx="381298" cy="533400"/>
            </a:xfrm>
            <a:prstGeom prst="rect">
              <a:avLst/>
            </a:prstGeom>
            <a:noFill/>
          </p:spPr>
        </p:pic>
        <p:sp>
          <p:nvSpPr>
            <p:cNvPr id="198" name="Intranet"/>
            <p:cNvSpPr/>
            <p:nvPr/>
          </p:nvSpPr>
          <p:spPr bwMode="auto">
            <a:xfrm>
              <a:off x="1486799" y="4004521"/>
              <a:ext cx="1521122"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cxnSp>
        <p:nvCxnSpPr>
          <p:cNvPr id="204" name="Straight Connector 203"/>
          <p:cNvCxnSpPr/>
          <p:nvPr/>
        </p:nvCxnSpPr>
        <p:spPr>
          <a:xfrm flipV="1">
            <a:off x="2100088" y="3646698"/>
            <a:ext cx="1170463" cy="87468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09" name="Group 208"/>
          <p:cNvGrpSpPr/>
          <p:nvPr/>
        </p:nvGrpSpPr>
        <p:grpSpPr>
          <a:xfrm>
            <a:off x="2484558" y="4434276"/>
            <a:ext cx="1222445" cy="1126156"/>
            <a:chOff x="31444" y="3807097"/>
            <a:chExt cx="1629502" cy="1126156"/>
          </a:xfrm>
        </p:grpSpPr>
        <p:grpSp>
          <p:nvGrpSpPr>
            <p:cNvPr id="210" name="Group 209"/>
            <p:cNvGrpSpPr/>
            <p:nvPr/>
          </p:nvGrpSpPr>
          <p:grpSpPr>
            <a:xfrm>
              <a:off x="439902" y="3807097"/>
              <a:ext cx="812588" cy="620156"/>
              <a:chOff x="439902" y="3807097"/>
              <a:chExt cx="812588" cy="620156"/>
            </a:xfrm>
          </p:grpSpPr>
          <p:pic>
            <p:nvPicPr>
              <p:cNvPr id="21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21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211" name="Intranet"/>
            <p:cNvSpPr/>
            <p:nvPr/>
          </p:nvSpPr>
          <p:spPr bwMode="auto">
            <a:xfrm>
              <a:off x="31444" y="4348478"/>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pic>
        <p:nvPicPr>
          <p:cNvPr id="166"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298148" y="3112538"/>
            <a:ext cx="464464" cy="619609"/>
          </a:xfrm>
          <a:prstGeom prst="rect">
            <a:avLst/>
          </a:prstGeom>
          <a:noFill/>
        </p:spPr>
      </p:pic>
      <p:pic>
        <p:nvPicPr>
          <p:cNvPr id="167"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30380" y="3446174"/>
            <a:ext cx="142912" cy="284826"/>
          </a:xfrm>
          <a:prstGeom prst="rect">
            <a:avLst/>
          </a:prstGeom>
          <a:noFill/>
        </p:spPr>
      </p:pic>
      <p:sp>
        <p:nvSpPr>
          <p:cNvPr id="165" name="Intranet"/>
          <p:cNvSpPr/>
          <p:nvPr/>
        </p:nvSpPr>
        <p:spPr bwMode="auto">
          <a:xfrm>
            <a:off x="3707903" y="3140968"/>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pic>
        <p:nvPicPr>
          <p:cNvPr id="61"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6322936" y="4725144"/>
            <a:ext cx="121272" cy="246804"/>
          </a:xfrm>
          <a:prstGeom prst="rect">
            <a:avLst/>
          </a:prstGeom>
          <a:noFill/>
        </p:spPr>
      </p:pic>
      <p:pic>
        <p:nvPicPr>
          <p:cNvPr id="62"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4590935" y="4751671"/>
            <a:ext cx="121272" cy="246804"/>
          </a:xfrm>
          <a:prstGeom prst="rect">
            <a:avLst/>
          </a:prstGeom>
          <a:noFill/>
        </p:spPr>
      </p:pic>
      <p:grpSp>
        <p:nvGrpSpPr>
          <p:cNvPr id="63" name="Group 62"/>
          <p:cNvGrpSpPr/>
          <p:nvPr/>
        </p:nvGrpSpPr>
        <p:grpSpPr>
          <a:xfrm>
            <a:off x="5160745" y="5589240"/>
            <a:ext cx="1222445" cy="1118735"/>
            <a:chOff x="-2927" y="3807097"/>
            <a:chExt cx="1629502" cy="1118735"/>
          </a:xfrm>
        </p:grpSpPr>
        <p:grpSp>
          <p:nvGrpSpPr>
            <p:cNvPr id="64" name="Group 63"/>
            <p:cNvGrpSpPr/>
            <p:nvPr/>
          </p:nvGrpSpPr>
          <p:grpSpPr>
            <a:xfrm>
              <a:off x="439902" y="3807097"/>
              <a:ext cx="812588" cy="620156"/>
              <a:chOff x="439902" y="3807097"/>
              <a:chExt cx="812588" cy="620156"/>
            </a:xfrm>
          </p:grpSpPr>
          <p:pic>
            <p:nvPicPr>
              <p:cNvPr id="68"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69"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67"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70" name="Straight Connector 69"/>
          <p:cNvCxnSpPr>
            <a:stCxn id="68" idx="0"/>
          </p:cNvCxnSpPr>
          <p:nvPr/>
        </p:nvCxnSpPr>
        <p:spPr>
          <a:xfrm flipV="1">
            <a:off x="5797753" y="4876680"/>
            <a:ext cx="378028" cy="71256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59" name="Text Placeholder 2"/>
          <p:cNvSpPr>
            <a:spLocks noGrp="1"/>
          </p:cNvSpPr>
          <p:nvPr>
            <p:ph idx="1"/>
          </p:nvPr>
        </p:nvSpPr>
        <p:spPr>
          <a:xfrm>
            <a:off x="309735" y="1494095"/>
            <a:ext cx="3024336" cy="1191920"/>
          </a:xfrm>
        </p:spPr>
        <p:txBody>
          <a:bodyPr>
            <a:noAutofit/>
          </a:bodyPr>
          <a:lstStyle/>
          <a:p>
            <a:pPr marL="0" indent="0">
              <a:buNone/>
            </a:pPr>
            <a:r>
              <a:rPr lang="en-US" sz="9600" dirty="0" smtClean="0"/>
              <a:t>2012</a:t>
            </a:r>
          </a:p>
        </p:txBody>
      </p:sp>
      <p:sp>
        <p:nvSpPr>
          <p:cNvPr id="66" name="Title 1"/>
          <p:cNvSpPr>
            <a:spLocks noGrp="1"/>
          </p:cNvSpPr>
          <p:nvPr>
            <p:ph type="title"/>
          </p:nvPr>
        </p:nvSpPr>
        <p:spPr>
          <a:xfrm>
            <a:off x="457200" y="341784"/>
            <a:ext cx="8229600" cy="1143000"/>
          </a:xfrm>
        </p:spPr>
        <p:txBody>
          <a:bodyPr>
            <a:normAutofit fontScale="90000"/>
          </a:bodyPr>
          <a:lstStyle/>
          <a:p>
            <a:r>
              <a:rPr lang="en-US" dirty="0" smtClean="0"/>
              <a:t>Hierarchy</a:t>
            </a:r>
            <a:br>
              <a:rPr lang="en-US" dirty="0" smtClean="0"/>
            </a:br>
            <a:r>
              <a:rPr lang="en-AU" sz="3600" dirty="0" smtClean="0">
                <a:solidFill>
                  <a:schemeClr val="accent2"/>
                </a:solidFill>
              </a:rPr>
              <a:t>New</a:t>
            </a:r>
            <a:endParaRPr lang="en-US" dirty="0">
              <a:solidFill>
                <a:schemeClr val="accent2"/>
              </a:solidFill>
            </a:endParaRPr>
          </a:p>
        </p:txBody>
      </p:sp>
      <p:grpSp>
        <p:nvGrpSpPr>
          <p:cNvPr id="60" name="Group 59"/>
          <p:cNvGrpSpPr/>
          <p:nvPr/>
        </p:nvGrpSpPr>
        <p:grpSpPr>
          <a:xfrm>
            <a:off x="1063926" y="4473442"/>
            <a:ext cx="1268056" cy="1119547"/>
            <a:chOff x="-128699" y="3807097"/>
            <a:chExt cx="1690301" cy="1119547"/>
          </a:xfrm>
        </p:grpSpPr>
        <p:grpSp>
          <p:nvGrpSpPr>
            <p:cNvPr id="65" name="Group 64"/>
            <p:cNvGrpSpPr/>
            <p:nvPr/>
          </p:nvGrpSpPr>
          <p:grpSpPr>
            <a:xfrm>
              <a:off x="439902" y="3807097"/>
              <a:ext cx="812588" cy="620156"/>
              <a:chOff x="439902" y="3807097"/>
              <a:chExt cx="812588" cy="620156"/>
            </a:xfrm>
          </p:grpSpPr>
          <p:pic>
            <p:nvPicPr>
              <p:cNvPr id="7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7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71" name="Intranet"/>
            <p:cNvSpPr/>
            <p:nvPr/>
          </p:nvSpPr>
          <p:spPr bwMode="auto">
            <a:xfrm>
              <a:off x="-128699" y="4341869"/>
              <a:ext cx="1690301"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spTree>
    <p:extLst>
      <p:ext uri="{BB962C8B-B14F-4D97-AF65-F5344CB8AC3E}">
        <p14:creationId xmlns:p14="http://schemas.microsoft.com/office/powerpoint/2010/main" val="92353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688" y="6492875"/>
            <a:ext cx="2895600" cy="365125"/>
          </a:xfrm>
        </p:spPr>
        <p:txBody>
          <a:bodyPr/>
          <a:lstStyle/>
          <a:p>
            <a:r>
              <a:rPr lang="en-AU" dirty="0" smtClean="0"/>
              <a:t>(c) 2011 Microsoft. All rights reserved.</a:t>
            </a:r>
            <a:endParaRPr lang="en-AU" dirty="0"/>
          </a:p>
        </p:txBody>
      </p:sp>
      <p:grpSp>
        <p:nvGrpSpPr>
          <p:cNvPr id="81" name="Group 91"/>
          <p:cNvGrpSpPr/>
          <p:nvPr/>
        </p:nvGrpSpPr>
        <p:grpSpPr>
          <a:xfrm>
            <a:off x="3608017" y="1664304"/>
            <a:ext cx="2478564" cy="925527"/>
            <a:chOff x="4451282" y="566272"/>
            <a:chExt cx="3303891" cy="925527"/>
          </a:xfrm>
        </p:grpSpPr>
        <p:grpSp>
          <p:nvGrpSpPr>
            <p:cNvPr id="82" name="Group 64"/>
            <p:cNvGrpSpPr/>
            <p:nvPr/>
          </p:nvGrpSpPr>
          <p:grpSpPr>
            <a:xfrm>
              <a:off x="5793664" y="566272"/>
              <a:ext cx="619125" cy="619609"/>
              <a:chOff x="4442721" y="3314700"/>
              <a:chExt cx="990600" cy="990600"/>
            </a:xfrm>
          </p:grpSpPr>
          <p:pic>
            <p:nvPicPr>
              <p:cNvPr id="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442721" y="3314700"/>
                <a:ext cx="990600" cy="990600"/>
              </a:xfrm>
              <a:prstGeom prst="rect">
                <a:avLst/>
              </a:prstGeom>
              <a:noFill/>
            </p:spPr>
          </p:pic>
          <p:pic>
            <p:nvPicPr>
              <p:cNvPr id="105"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4940506" y="3789773"/>
                <a:ext cx="304800" cy="455366"/>
              </a:xfrm>
              <a:prstGeom prst="rect">
                <a:avLst/>
              </a:prstGeom>
              <a:noFill/>
            </p:spPr>
          </p:pic>
        </p:grpSp>
        <p:sp>
          <p:nvSpPr>
            <p:cNvPr id="83" name="Intranet"/>
            <p:cNvSpPr/>
            <p:nvPr/>
          </p:nvSpPr>
          <p:spPr bwMode="auto">
            <a:xfrm>
              <a:off x="4451282" y="1153245"/>
              <a:ext cx="3303891" cy="338554"/>
            </a:xfrm>
            <a:prstGeom prst="rect">
              <a:avLst/>
            </a:prstGeom>
          </p:spPr>
          <p:txBody>
            <a:bodyPr wrap="none">
              <a:spAutoFit/>
            </a:bodyPr>
            <a:lstStyle/>
            <a:p>
              <a:pPr algn="ctr" defTabSz="1096963" rtl="0">
                <a:defRPr/>
              </a:pPr>
              <a:r>
                <a:rPr lang="en-US" sz="1600" b="1" dirty="0" smtClean="0"/>
                <a:t>Central Administration Site</a:t>
              </a:r>
              <a:endParaRPr lang="en-US" sz="1600" b="1" dirty="0"/>
            </a:p>
          </p:txBody>
        </p:sp>
      </p:grpSp>
      <p:cxnSp>
        <p:nvCxnSpPr>
          <p:cNvPr id="168" name="Straight Connector 167"/>
          <p:cNvCxnSpPr>
            <a:stCxn id="166" idx="0"/>
            <a:endCxn id="83" idx="2"/>
          </p:cNvCxnSpPr>
          <p:nvPr/>
        </p:nvCxnSpPr>
        <p:spPr>
          <a:xfrm flipV="1">
            <a:off x="3530383" y="2589831"/>
            <a:ext cx="1316916" cy="522707"/>
          </a:xfrm>
          <a:prstGeom prst="line">
            <a:avLst/>
          </a:prstGeom>
          <a:ln>
            <a:solidFill>
              <a:schemeClr val="bg1">
                <a:lumMod val="50000"/>
                <a:alpha val="61000"/>
              </a:schemeClr>
            </a:solidFill>
          </a:ln>
        </p:spPr>
        <p:style>
          <a:lnRef idx="2">
            <a:schemeClr val="accent4"/>
          </a:lnRef>
          <a:fillRef idx="0">
            <a:schemeClr val="accent4"/>
          </a:fillRef>
          <a:effectRef idx="1">
            <a:schemeClr val="accent4"/>
          </a:effectRef>
          <a:fontRef idx="minor">
            <a:schemeClr val="tx1"/>
          </a:fontRef>
        </p:style>
      </p:cxnSp>
      <p:grpSp>
        <p:nvGrpSpPr>
          <p:cNvPr id="169" name="Group 193"/>
          <p:cNvGrpSpPr/>
          <p:nvPr/>
        </p:nvGrpSpPr>
        <p:grpSpPr>
          <a:xfrm>
            <a:off x="4436311" y="4430048"/>
            <a:ext cx="1364221" cy="596446"/>
            <a:chOff x="990600" y="4051754"/>
            <a:chExt cx="1818489" cy="596446"/>
          </a:xfrm>
        </p:grpSpPr>
        <p:pic>
          <p:nvPicPr>
            <p:cNvPr id="170"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990600" y="4114800"/>
              <a:ext cx="381298" cy="533400"/>
            </a:xfrm>
            <a:prstGeom prst="rect">
              <a:avLst/>
            </a:prstGeom>
            <a:noFill/>
          </p:spPr>
        </p:pic>
        <p:sp>
          <p:nvSpPr>
            <p:cNvPr id="171" name="Intranet"/>
            <p:cNvSpPr/>
            <p:nvPr/>
          </p:nvSpPr>
          <p:spPr bwMode="auto">
            <a:xfrm>
              <a:off x="1365460" y="4051754"/>
              <a:ext cx="1443629"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cxnSp>
        <p:nvCxnSpPr>
          <p:cNvPr id="175" name="Straight Connector 174"/>
          <p:cNvCxnSpPr>
            <a:stCxn id="170" idx="0"/>
          </p:cNvCxnSpPr>
          <p:nvPr/>
        </p:nvCxnSpPr>
        <p:spPr>
          <a:xfrm flipH="1" flipV="1">
            <a:off x="3738265" y="3731000"/>
            <a:ext cx="841070" cy="762094"/>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76" name="Straight Connector 175"/>
          <p:cNvCxnSpPr/>
          <p:nvPr/>
        </p:nvCxnSpPr>
        <p:spPr>
          <a:xfrm flipV="1">
            <a:off x="3152151" y="3789111"/>
            <a:ext cx="339729" cy="7322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82" name="Group 181"/>
          <p:cNvGrpSpPr/>
          <p:nvPr/>
        </p:nvGrpSpPr>
        <p:grpSpPr>
          <a:xfrm>
            <a:off x="6589898" y="5592989"/>
            <a:ext cx="1265377" cy="1118396"/>
            <a:chOff x="-28422" y="3814857"/>
            <a:chExt cx="1686730" cy="1118396"/>
          </a:xfrm>
        </p:grpSpPr>
        <p:grpSp>
          <p:nvGrpSpPr>
            <p:cNvPr id="183" name="Group 182"/>
            <p:cNvGrpSpPr/>
            <p:nvPr/>
          </p:nvGrpSpPr>
          <p:grpSpPr>
            <a:xfrm>
              <a:off x="372192" y="3814857"/>
              <a:ext cx="812588" cy="620156"/>
              <a:chOff x="372192" y="3814857"/>
              <a:chExt cx="812588" cy="620156"/>
            </a:xfrm>
          </p:grpSpPr>
          <p:pic>
            <p:nvPicPr>
              <p:cNvPr id="185"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72192" y="3814857"/>
                <a:ext cx="812588" cy="620156"/>
              </a:xfrm>
              <a:prstGeom prst="rect">
                <a:avLst/>
              </a:prstGeom>
              <a:noFill/>
            </p:spPr>
          </p:pic>
          <p:pic>
            <p:nvPicPr>
              <p:cNvPr id="186"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4" name="Intranet"/>
            <p:cNvSpPr/>
            <p:nvPr/>
          </p:nvSpPr>
          <p:spPr bwMode="auto">
            <a:xfrm>
              <a:off x="-28422" y="4348478"/>
              <a:ext cx="1686730"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187" name="Group 186"/>
          <p:cNvGrpSpPr/>
          <p:nvPr/>
        </p:nvGrpSpPr>
        <p:grpSpPr>
          <a:xfrm>
            <a:off x="3421275" y="5560228"/>
            <a:ext cx="1222445" cy="1118735"/>
            <a:chOff x="-2927" y="3807097"/>
            <a:chExt cx="1629502" cy="1118735"/>
          </a:xfrm>
        </p:grpSpPr>
        <p:grpSp>
          <p:nvGrpSpPr>
            <p:cNvPr id="188" name="Group 187"/>
            <p:cNvGrpSpPr/>
            <p:nvPr/>
          </p:nvGrpSpPr>
          <p:grpSpPr>
            <a:xfrm>
              <a:off x="439902" y="3807097"/>
              <a:ext cx="812588" cy="620156"/>
              <a:chOff x="439902" y="3807097"/>
              <a:chExt cx="812588" cy="620156"/>
            </a:xfrm>
          </p:grpSpPr>
          <p:pic>
            <p:nvPicPr>
              <p:cNvPr id="190"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191"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189"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92" name="Straight Connector 191"/>
          <p:cNvCxnSpPr/>
          <p:nvPr/>
        </p:nvCxnSpPr>
        <p:spPr>
          <a:xfrm flipV="1">
            <a:off x="4019619" y="4994050"/>
            <a:ext cx="416692" cy="59893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4" name="Straight Connector 193"/>
          <p:cNvCxnSpPr>
            <a:stCxn id="197" idx="0"/>
          </p:cNvCxnSpPr>
          <p:nvPr/>
        </p:nvCxnSpPr>
        <p:spPr>
          <a:xfrm flipH="1" flipV="1">
            <a:off x="3851920" y="3588587"/>
            <a:ext cx="2471016" cy="872063"/>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95" name="Straight Connector 194"/>
          <p:cNvCxnSpPr/>
          <p:nvPr/>
        </p:nvCxnSpPr>
        <p:spPr>
          <a:xfrm flipH="1" flipV="1">
            <a:off x="6395169" y="4852378"/>
            <a:ext cx="697111" cy="73285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96" name="Group 193"/>
          <p:cNvGrpSpPr/>
          <p:nvPr/>
        </p:nvGrpSpPr>
        <p:grpSpPr>
          <a:xfrm>
            <a:off x="6179912" y="4428401"/>
            <a:ext cx="1344416" cy="584775"/>
            <a:chOff x="1215832" y="4004521"/>
            <a:chExt cx="1792089" cy="584775"/>
          </a:xfrm>
        </p:grpSpPr>
        <p:pic>
          <p:nvPicPr>
            <p:cNvPr id="197" name="Picture 4" descr="C:\Users\davidra\Documents\ClipArtforPowerpoint\DVD_ART36\Artwork_Imagery\Icons - Illustrations\_ WINDOWS VISTA ICONS\VPN servers computer ras.png"/>
            <p:cNvPicPr>
              <a:picLocks noChangeAspect="1" noChangeArrowheads="1"/>
            </p:cNvPicPr>
            <p:nvPr/>
          </p:nvPicPr>
          <p:blipFill>
            <a:blip r:embed="rId5" cstate="print"/>
            <a:srcRect/>
            <a:stretch>
              <a:fillRect/>
            </a:stretch>
          </p:blipFill>
          <p:spPr bwMode="auto">
            <a:xfrm>
              <a:off x="1215832" y="4036770"/>
              <a:ext cx="381298" cy="533400"/>
            </a:xfrm>
            <a:prstGeom prst="rect">
              <a:avLst/>
            </a:prstGeom>
            <a:noFill/>
          </p:spPr>
        </p:pic>
        <p:sp>
          <p:nvSpPr>
            <p:cNvPr id="198" name="Intranet"/>
            <p:cNvSpPr/>
            <p:nvPr/>
          </p:nvSpPr>
          <p:spPr bwMode="auto">
            <a:xfrm>
              <a:off x="1486799" y="4004521"/>
              <a:ext cx="1521122"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grpSp>
        <p:nvGrpSpPr>
          <p:cNvPr id="199" name="Group 198"/>
          <p:cNvGrpSpPr/>
          <p:nvPr/>
        </p:nvGrpSpPr>
        <p:grpSpPr>
          <a:xfrm>
            <a:off x="1063926" y="4473442"/>
            <a:ext cx="1268056" cy="1119547"/>
            <a:chOff x="-128699" y="3807097"/>
            <a:chExt cx="1690301" cy="1119547"/>
          </a:xfrm>
        </p:grpSpPr>
        <p:grpSp>
          <p:nvGrpSpPr>
            <p:cNvPr id="200" name="Group 199"/>
            <p:cNvGrpSpPr/>
            <p:nvPr/>
          </p:nvGrpSpPr>
          <p:grpSpPr>
            <a:xfrm>
              <a:off x="439902" y="3807097"/>
              <a:ext cx="812588" cy="620156"/>
              <a:chOff x="439902" y="3807097"/>
              <a:chExt cx="812588" cy="620156"/>
            </a:xfrm>
          </p:grpSpPr>
          <p:pic>
            <p:nvPicPr>
              <p:cNvPr id="20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20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201" name="Intranet"/>
            <p:cNvSpPr/>
            <p:nvPr/>
          </p:nvSpPr>
          <p:spPr bwMode="auto">
            <a:xfrm>
              <a:off x="-128699" y="4341869"/>
              <a:ext cx="1690301"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204" name="Straight Connector 203"/>
          <p:cNvCxnSpPr/>
          <p:nvPr/>
        </p:nvCxnSpPr>
        <p:spPr>
          <a:xfrm flipV="1">
            <a:off x="2100088" y="3646698"/>
            <a:ext cx="1170463" cy="87468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09" name="Group 208"/>
          <p:cNvGrpSpPr/>
          <p:nvPr/>
        </p:nvGrpSpPr>
        <p:grpSpPr>
          <a:xfrm>
            <a:off x="2484558" y="4434276"/>
            <a:ext cx="1222445" cy="1126156"/>
            <a:chOff x="31444" y="3807097"/>
            <a:chExt cx="1629502" cy="1126156"/>
          </a:xfrm>
        </p:grpSpPr>
        <p:grpSp>
          <p:nvGrpSpPr>
            <p:cNvPr id="210" name="Group 209"/>
            <p:cNvGrpSpPr/>
            <p:nvPr/>
          </p:nvGrpSpPr>
          <p:grpSpPr>
            <a:xfrm>
              <a:off x="439902" y="3807097"/>
              <a:ext cx="812588" cy="620156"/>
              <a:chOff x="439902" y="3807097"/>
              <a:chExt cx="812588" cy="620156"/>
            </a:xfrm>
          </p:grpSpPr>
          <p:pic>
            <p:nvPicPr>
              <p:cNvPr id="212"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213"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211" name="Intranet"/>
            <p:cNvSpPr/>
            <p:nvPr/>
          </p:nvSpPr>
          <p:spPr bwMode="auto">
            <a:xfrm>
              <a:off x="31444" y="4348478"/>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pic>
        <p:nvPicPr>
          <p:cNvPr id="166"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3298148" y="3112538"/>
            <a:ext cx="464464" cy="619609"/>
          </a:xfrm>
          <a:prstGeom prst="rect">
            <a:avLst/>
          </a:prstGeom>
          <a:noFill/>
        </p:spPr>
      </p:pic>
      <p:pic>
        <p:nvPicPr>
          <p:cNvPr id="167" name="Picture 3" descr="C:\Users\davidra\Documents\ClipArtforPowerpoint\DVD_ART36\Artwork_Imagery\Icons - Illustrations\_ WINDOWS SERVER ICONS\Misc\Database cylinder.png"/>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flipH="1">
            <a:off x="3530380" y="3446174"/>
            <a:ext cx="142912" cy="284826"/>
          </a:xfrm>
          <a:prstGeom prst="rect">
            <a:avLst/>
          </a:prstGeom>
          <a:noFill/>
        </p:spPr>
      </p:pic>
      <p:sp>
        <p:nvSpPr>
          <p:cNvPr id="165" name="Intranet"/>
          <p:cNvSpPr/>
          <p:nvPr/>
        </p:nvSpPr>
        <p:spPr bwMode="auto">
          <a:xfrm>
            <a:off x="3707903" y="3140968"/>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pic>
        <p:nvPicPr>
          <p:cNvPr id="61"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6322936" y="4725144"/>
            <a:ext cx="121272" cy="246804"/>
          </a:xfrm>
          <a:prstGeom prst="rect">
            <a:avLst/>
          </a:prstGeom>
          <a:noFill/>
        </p:spPr>
      </p:pic>
      <p:pic>
        <p:nvPicPr>
          <p:cNvPr id="62"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4590935" y="4751671"/>
            <a:ext cx="121272" cy="246804"/>
          </a:xfrm>
          <a:prstGeom prst="rect">
            <a:avLst/>
          </a:prstGeom>
          <a:noFill/>
        </p:spPr>
      </p:pic>
      <p:grpSp>
        <p:nvGrpSpPr>
          <p:cNvPr id="63" name="Group 62"/>
          <p:cNvGrpSpPr/>
          <p:nvPr/>
        </p:nvGrpSpPr>
        <p:grpSpPr>
          <a:xfrm>
            <a:off x="5160745" y="5589240"/>
            <a:ext cx="1222445" cy="1118735"/>
            <a:chOff x="-2927" y="3807097"/>
            <a:chExt cx="1629502" cy="1118735"/>
          </a:xfrm>
        </p:grpSpPr>
        <p:grpSp>
          <p:nvGrpSpPr>
            <p:cNvPr id="64" name="Group 63"/>
            <p:cNvGrpSpPr/>
            <p:nvPr/>
          </p:nvGrpSpPr>
          <p:grpSpPr>
            <a:xfrm>
              <a:off x="439902" y="3807097"/>
              <a:ext cx="812588" cy="620156"/>
              <a:chOff x="439902" y="3807097"/>
              <a:chExt cx="812588" cy="620156"/>
            </a:xfrm>
          </p:grpSpPr>
          <p:pic>
            <p:nvPicPr>
              <p:cNvPr id="68" name="Picture 2" descr="C:\Users\davidra\Documents\ClipArtforPowerpoint\DVD_ART36\Artwork_Imagery\Icons - Illustrations\_ SUPER VISTA STYLE\server.png"/>
              <p:cNvPicPr>
                <a:picLocks noChangeAspect="1" noChangeArrowheads="1"/>
              </p:cNvPicPr>
              <p:nvPr/>
            </p:nvPicPr>
            <p:blipFill>
              <a:blip r:embed="rId3" cstate="print"/>
              <a:srcRect/>
              <a:stretch>
                <a:fillRect/>
              </a:stretch>
            </p:blipFill>
            <p:spPr bwMode="auto">
              <a:xfrm>
                <a:off x="439902" y="3807097"/>
                <a:ext cx="812588" cy="620156"/>
              </a:xfrm>
              <a:prstGeom prst="rect">
                <a:avLst/>
              </a:prstGeom>
              <a:noFill/>
            </p:spPr>
          </p:pic>
          <p:pic>
            <p:nvPicPr>
              <p:cNvPr id="69" name="Picture 2" descr="C:\Users\davidra\Documents\ClipArtforPowerpoint\DVD_ART36\Artwork_Imagery\Icons - Illustrations\_ WINDOWS SERVER ICONS\Documents\Virtual Folder file open.png"/>
              <p:cNvPicPr>
                <a:picLocks noChangeAspect="1" noChangeArrowheads="1"/>
              </p:cNvPicPr>
              <p:nvPr/>
            </p:nvPicPr>
            <p:blipFill>
              <a:blip r:embed="rId6" cstate="print"/>
              <a:srcRect/>
              <a:stretch>
                <a:fillRect/>
              </a:stretch>
            </p:blipFill>
            <p:spPr bwMode="auto">
              <a:xfrm>
                <a:off x="814943" y="4149710"/>
                <a:ext cx="312534" cy="198768"/>
              </a:xfrm>
              <a:prstGeom prst="rect">
                <a:avLst/>
              </a:prstGeom>
              <a:noFill/>
            </p:spPr>
          </p:pic>
        </p:grpSp>
        <p:sp>
          <p:nvSpPr>
            <p:cNvPr id="67"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70" name="Straight Connector 69"/>
          <p:cNvCxnSpPr>
            <a:stCxn id="68" idx="0"/>
          </p:cNvCxnSpPr>
          <p:nvPr/>
        </p:nvCxnSpPr>
        <p:spPr>
          <a:xfrm flipV="1">
            <a:off x="5797753" y="4876680"/>
            <a:ext cx="378028" cy="71256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53" name="Text Placeholder 2"/>
          <p:cNvSpPr>
            <a:spLocks noGrp="1"/>
          </p:cNvSpPr>
          <p:nvPr>
            <p:ph idx="1"/>
          </p:nvPr>
        </p:nvSpPr>
        <p:spPr>
          <a:xfrm>
            <a:off x="309735" y="1494095"/>
            <a:ext cx="3024336" cy="1191920"/>
          </a:xfrm>
        </p:spPr>
        <p:txBody>
          <a:bodyPr>
            <a:noAutofit/>
          </a:bodyPr>
          <a:lstStyle/>
          <a:p>
            <a:pPr marL="0" indent="0">
              <a:buNone/>
            </a:pPr>
            <a:r>
              <a:rPr lang="en-US" sz="9600" dirty="0" smtClean="0"/>
              <a:t>2012</a:t>
            </a:r>
          </a:p>
        </p:txBody>
      </p:sp>
      <p:sp>
        <p:nvSpPr>
          <p:cNvPr id="55" name="Title 1"/>
          <p:cNvSpPr>
            <a:spLocks noGrp="1"/>
          </p:cNvSpPr>
          <p:nvPr>
            <p:ph type="title"/>
          </p:nvPr>
        </p:nvSpPr>
        <p:spPr>
          <a:xfrm>
            <a:off x="457200" y="341784"/>
            <a:ext cx="8229600" cy="1143000"/>
          </a:xfrm>
        </p:spPr>
        <p:txBody>
          <a:bodyPr>
            <a:normAutofit fontScale="90000"/>
          </a:bodyPr>
          <a:lstStyle/>
          <a:p>
            <a:r>
              <a:rPr lang="en-US" dirty="0" smtClean="0"/>
              <a:t>Hierarchy</a:t>
            </a:r>
            <a:br>
              <a:rPr lang="en-US" dirty="0" smtClean="0"/>
            </a:br>
            <a:r>
              <a:rPr lang="en-AU" sz="3600" dirty="0" smtClean="0">
                <a:solidFill>
                  <a:schemeClr val="accent2"/>
                </a:solidFill>
              </a:rPr>
              <a:t>New</a:t>
            </a:r>
            <a:endParaRPr lang="en-US" dirty="0">
              <a:solidFill>
                <a:schemeClr val="accent2"/>
              </a:solidFill>
            </a:endParaRPr>
          </a:p>
        </p:txBody>
      </p:sp>
    </p:spTree>
    <p:extLst>
      <p:ext uri="{BB962C8B-B14F-4D97-AF65-F5344CB8AC3E}">
        <p14:creationId xmlns:p14="http://schemas.microsoft.com/office/powerpoint/2010/main" val="424110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688" y="6492875"/>
            <a:ext cx="2895600" cy="365125"/>
          </a:xfrm>
        </p:spPr>
        <p:txBody>
          <a:bodyPr/>
          <a:lstStyle/>
          <a:p>
            <a:r>
              <a:rPr lang="en-AU" dirty="0" smtClean="0"/>
              <a:t>(c) 2011 Microsoft. All rights reserved.</a:t>
            </a:r>
            <a:endParaRPr lang="en-AU" dirty="0"/>
          </a:p>
        </p:txBody>
      </p:sp>
      <p:grpSp>
        <p:nvGrpSpPr>
          <p:cNvPr id="169" name="Group 193"/>
          <p:cNvGrpSpPr/>
          <p:nvPr/>
        </p:nvGrpSpPr>
        <p:grpSpPr>
          <a:xfrm>
            <a:off x="4436311" y="4430048"/>
            <a:ext cx="1364221" cy="596446"/>
            <a:chOff x="990600" y="4051754"/>
            <a:chExt cx="1818489" cy="596446"/>
          </a:xfrm>
        </p:grpSpPr>
        <p:pic>
          <p:nvPicPr>
            <p:cNvPr id="170"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990600" y="4114800"/>
              <a:ext cx="381298" cy="533400"/>
            </a:xfrm>
            <a:prstGeom prst="rect">
              <a:avLst/>
            </a:prstGeom>
            <a:noFill/>
          </p:spPr>
        </p:pic>
        <p:sp>
          <p:nvSpPr>
            <p:cNvPr id="171" name="Intranet"/>
            <p:cNvSpPr/>
            <p:nvPr/>
          </p:nvSpPr>
          <p:spPr bwMode="auto">
            <a:xfrm>
              <a:off x="1365460" y="4051754"/>
              <a:ext cx="1443629"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cxnSp>
        <p:nvCxnSpPr>
          <p:cNvPr id="175" name="Straight Connector 174"/>
          <p:cNvCxnSpPr>
            <a:stCxn id="170" idx="0"/>
          </p:cNvCxnSpPr>
          <p:nvPr/>
        </p:nvCxnSpPr>
        <p:spPr>
          <a:xfrm flipH="1" flipV="1">
            <a:off x="3738265" y="3731000"/>
            <a:ext cx="841070" cy="762094"/>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76" name="Straight Connector 175"/>
          <p:cNvCxnSpPr/>
          <p:nvPr/>
        </p:nvCxnSpPr>
        <p:spPr>
          <a:xfrm flipV="1">
            <a:off x="3152151" y="3789111"/>
            <a:ext cx="339729" cy="732275"/>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82" name="Group 181"/>
          <p:cNvGrpSpPr/>
          <p:nvPr/>
        </p:nvGrpSpPr>
        <p:grpSpPr>
          <a:xfrm>
            <a:off x="6589898" y="5592989"/>
            <a:ext cx="1265377" cy="1118396"/>
            <a:chOff x="-28422" y="3814857"/>
            <a:chExt cx="1686730" cy="1118396"/>
          </a:xfrm>
        </p:grpSpPr>
        <p:grpSp>
          <p:nvGrpSpPr>
            <p:cNvPr id="183" name="Group 182"/>
            <p:cNvGrpSpPr/>
            <p:nvPr/>
          </p:nvGrpSpPr>
          <p:grpSpPr>
            <a:xfrm>
              <a:off x="372192" y="3814857"/>
              <a:ext cx="812588" cy="620156"/>
              <a:chOff x="372192" y="3814857"/>
              <a:chExt cx="812588" cy="620156"/>
            </a:xfrm>
          </p:grpSpPr>
          <p:pic>
            <p:nvPicPr>
              <p:cNvPr id="185"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372192" y="3814857"/>
                <a:ext cx="812588" cy="620156"/>
              </a:xfrm>
              <a:prstGeom prst="rect">
                <a:avLst/>
              </a:prstGeom>
              <a:noFill/>
            </p:spPr>
          </p:pic>
          <p:pic>
            <p:nvPicPr>
              <p:cNvPr id="186"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84" name="Intranet"/>
            <p:cNvSpPr/>
            <p:nvPr/>
          </p:nvSpPr>
          <p:spPr bwMode="auto">
            <a:xfrm>
              <a:off x="-28422" y="4348478"/>
              <a:ext cx="1686730"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grpSp>
        <p:nvGrpSpPr>
          <p:cNvPr id="187" name="Group 186"/>
          <p:cNvGrpSpPr/>
          <p:nvPr/>
        </p:nvGrpSpPr>
        <p:grpSpPr>
          <a:xfrm>
            <a:off x="3421275" y="5560228"/>
            <a:ext cx="1222445" cy="1118735"/>
            <a:chOff x="-2927" y="3807097"/>
            <a:chExt cx="1629502" cy="1118735"/>
          </a:xfrm>
        </p:grpSpPr>
        <p:grpSp>
          <p:nvGrpSpPr>
            <p:cNvPr id="188" name="Group 187"/>
            <p:cNvGrpSpPr/>
            <p:nvPr/>
          </p:nvGrpSpPr>
          <p:grpSpPr>
            <a:xfrm>
              <a:off x="439902" y="3807097"/>
              <a:ext cx="812588" cy="620156"/>
              <a:chOff x="439902" y="3807097"/>
              <a:chExt cx="812588" cy="620156"/>
            </a:xfrm>
          </p:grpSpPr>
          <p:pic>
            <p:nvPicPr>
              <p:cNvPr id="190"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191"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189"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192" name="Straight Connector 191"/>
          <p:cNvCxnSpPr/>
          <p:nvPr/>
        </p:nvCxnSpPr>
        <p:spPr>
          <a:xfrm flipV="1">
            <a:off x="4019619" y="4994050"/>
            <a:ext cx="416692" cy="598939"/>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cxnSp>
        <p:nvCxnSpPr>
          <p:cNvPr id="194" name="Straight Connector 193"/>
          <p:cNvCxnSpPr>
            <a:stCxn id="197" idx="0"/>
          </p:cNvCxnSpPr>
          <p:nvPr/>
        </p:nvCxnSpPr>
        <p:spPr>
          <a:xfrm flipH="1" flipV="1">
            <a:off x="3851920" y="3588587"/>
            <a:ext cx="2471016" cy="872063"/>
          </a:xfrm>
          <a:prstGeom prst="line">
            <a:avLst/>
          </a:prstGeom>
          <a:ln>
            <a:solidFill>
              <a:schemeClr val="accent2">
                <a:alpha val="61000"/>
              </a:schemeClr>
            </a:solidFill>
          </a:ln>
        </p:spPr>
        <p:style>
          <a:lnRef idx="2">
            <a:schemeClr val="accent4"/>
          </a:lnRef>
          <a:fillRef idx="0">
            <a:schemeClr val="accent4"/>
          </a:fillRef>
          <a:effectRef idx="1">
            <a:schemeClr val="accent4"/>
          </a:effectRef>
          <a:fontRef idx="minor">
            <a:schemeClr val="tx1"/>
          </a:fontRef>
        </p:style>
      </p:cxnSp>
      <p:cxnSp>
        <p:nvCxnSpPr>
          <p:cNvPr id="195" name="Straight Connector 194"/>
          <p:cNvCxnSpPr/>
          <p:nvPr/>
        </p:nvCxnSpPr>
        <p:spPr>
          <a:xfrm flipH="1" flipV="1">
            <a:off x="6395169" y="4852378"/>
            <a:ext cx="697111" cy="732851"/>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196" name="Group 193"/>
          <p:cNvGrpSpPr/>
          <p:nvPr/>
        </p:nvGrpSpPr>
        <p:grpSpPr>
          <a:xfrm>
            <a:off x="6179912" y="4428401"/>
            <a:ext cx="1344416" cy="584775"/>
            <a:chOff x="1215832" y="4004521"/>
            <a:chExt cx="1792089" cy="584775"/>
          </a:xfrm>
        </p:grpSpPr>
        <p:pic>
          <p:nvPicPr>
            <p:cNvPr id="197" name="Picture 4" descr="C:\Users\davidra\Documents\ClipArtforPowerpoint\DVD_ART36\Artwork_Imagery\Icons - Illustrations\_ WINDOWS VISTA ICONS\VPN servers computer ras.png"/>
            <p:cNvPicPr>
              <a:picLocks noChangeAspect="1" noChangeArrowheads="1"/>
            </p:cNvPicPr>
            <p:nvPr/>
          </p:nvPicPr>
          <p:blipFill>
            <a:blip r:embed="rId3" cstate="print"/>
            <a:srcRect/>
            <a:stretch>
              <a:fillRect/>
            </a:stretch>
          </p:blipFill>
          <p:spPr bwMode="auto">
            <a:xfrm>
              <a:off x="1215832" y="4036770"/>
              <a:ext cx="381298" cy="533400"/>
            </a:xfrm>
            <a:prstGeom prst="rect">
              <a:avLst/>
            </a:prstGeom>
            <a:noFill/>
          </p:spPr>
        </p:pic>
        <p:sp>
          <p:nvSpPr>
            <p:cNvPr id="198" name="Intranet"/>
            <p:cNvSpPr/>
            <p:nvPr/>
          </p:nvSpPr>
          <p:spPr bwMode="auto">
            <a:xfrm>
              <a:off x="1486799" y="4004521"/>
              <a:ext cx="1521122" cy="584775"/>
            </a:xfrm>
            <a:prstGeom prst="rect">
              <a:avLst/>
            </a:prstGeom>
          </p:spPr>
          <p:txBody>
            <a:bodyPr wrap="square">
              <a:spAutoFit/>
            </a:bodyPr>
            <a:lstStyle/>
            <a:p>
              <a:pPr algn="ctr" defTabSz="1096963" rtl="0">
                <a:defRPr/>
              </a:pPr>
              <a:r>
                <a:rPr lang="en-US" sz="1600" b="1" dirty="0"/>
                <a:t>Secondary </a:t>
              </a:r>
              <a:r>
                <a:rPr lang="en-US" sz="1600" b="1" dirty="0" smtClean="0"/>
                <a:t>Site</a:t>
              </a:r>
              <a:endParaRPr lang="en-US" sz="1600" b="1" dirty="0"/>
            </a:p>
          </p:txBody>
        </p:sp>
      </p:grpSp>
      <p:grpSp>
        <p:nvGrpSpPr>
          <p:cNvPr id="199" name="Group 198"/>
          <p:cNvGrpSpPr/>
          <p:nvPr/>
        </p:nvGrpSpPr>
        <p:grpSpPr>
          <a:xfrm>
            <a:off x="1063926" y="4473442"/>
            <a:ext cx="1268056" cy="1119547"/>
            <a:chOff x="-128699" y="3807097"/>
            <a:chExt cx="1690301" cy="1119547"/>
          </a:xfrm>
        </p:grpSpPr>
        <p:grpSp>
          <p:nvGrpSpPr>
            <p:cNvPr id="200" name="Group 199"/>
            <p:cNvGrpSpPr/>
            <p:nvPr/>
          </p:nvGrpSpPr>
          <p:grpSpPr>
            <a:xfrm>
              <a:off x="439902" y="3807097"/>
              <a:ext cx="812588" cy="620156"/>
              <a:chOff x="439902" y="3807097"/>
              <a:chExt cx="812588" cy="620156"/>
            </a:xfrm>
          </p:grpSpPr>
          <p:pic>
            <p:nvPicPr>
              <p:cNvPr id="202"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203"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201" name="Intranet"/>
            <p:cNvSpPr/>
            <p:nvPr/>
          </p:nvSpPr>
          <p:spPr bwMode="auto">
            <a:xfrm>
              <a:off x="-128699" y="4341869"/>
              <a:ext cx="1690301"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204" name="Straight Connector 203"/>
          <p:cNvCxnSpPr/>
          <p:nvPr/>
        </p:nvCxnSpPr>
        <p:spPr>
          <a:xfrm flipV="1">
            <a:off x="2100088" y="3646698"/>
            <a:ext cx="1170463" cy="874688"/>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grpSp>
        <p:nvGrpSpPr>
          <p:cNvPr id="209" name="Group 208"/>
          <p:cNvGrpSpPr/>
          <p:nvPr/>
        </p:nvGrpSpPr>
        <p:grpSpPr>
          <a:xfrm>
            <a:off x="2484558" y="4434276"/>
            <a:ext cx="1222445" cy="1126156"/>
            <a:chOff x="31444" y="3807097"/>
            <a:chExt cx="1629502" cy="1126156"/>
          </a:xfrm>
        </p:grpSpPr>
        <p:grpSp>
          <p:nvGrpSpPr>
            <p:cNvPr id="210" name="Group 209"/>
            <p:cNvGrpSpPr/>
            <p:nvPr/>
          </p:nvGrpSpPr>
          <p:grpSpPr>
            <a:xfrm>
              <a:off x="439902" y="3807097"/>
              <a:ext cx="812588" cy="620156"/>
              <a:chOff x="439902" y="3807097"/>
              <a:chExt cx="812588" cy="620156"/>
            </a:xfrm>
          </p:grpSpPr>
          <p:pic>
            <p:nvPicPr>
              <p:cNvPr id="212"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213"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211" name="Intranet"/>
            <p:cNvSpPr/>
            <p:nvPr/>
          </p:nvSpPr>
          <p:spPr bwMode="auto">
            <a:xfrm>
              <a:off x="31444" y="4348478"/>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pic>
        <p:nvPicPr>
          <p:cNvPr id="166"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3298148" y="3112538"/>
            <a:ext cx="464464" cy="619609"/>
          </a:xfrm>
          <a:prstGeom prst="rect">
            <a:avLst/>
          </a:prstGeom>
          <a:noFill/>
        </p:spPr>
      </p:pic>
      <p:pic>
        <p:nvPicPr>
          <p:cNvPr id="167" name="Picture 3" descr="C:\Users\davidra\Documents\ClipArtforPowerpoint\DVD_ART36\Artwork_Imagery\Icons - Illustrations\_ WINDOWS SERVER ICONS\Misc\Database cylinder.png"/>
          <p:cNvPicPr>
            <a:picLocks noChangeAspect="1" noChangeArrowheads="1"/>
          </p:cNvPicPr>
          <p:nvPr/>
        </p:nvPicPr>
        <p:blipFill>
          <a:blip r:embed="rId6" cstate="print">
            <a:duotone>
              <a:prstClr val="black"/>
              <a:schemeClr val="accent2">
                <a:tint val="45000"/>
                <a:satMod val="400000"/>
              </a:schemeClr>
            </a:duotone>
          </a:blip>
          <a:srcRect/>
          <a:stretch>
            <a:fillRect/>
          </a:stretch>
        </p:blipFill>
        <p:spPr bwMode="auto">
          <a:xfrm flipH="1">
            <a:off x="3530380" y="3446174"/>
            <a:ext cx="142912" cy="284826"/>
          </a:xfrm>
          <a:prstGeom prst="rect">
            <a:avLst/>
          </a:prstGeom>
          <a:noFill/>
        </p:spPr>
      </p:pic>
      <p:sp>
        <p:nvSpPr>
          <p:cNvPr id="165" name="Intranet"/>
          <p:cNvSpPr/>
          <p:nvPr/>
        </p:nvSpPr>
        <p:spPr bwMode="auto">
          <a:xfrm>
            <a:off x="3707903" y="3140968"/>
            <a:ext cx="857222" cy="338554"/>
          </a:xfrm>
          <a:prstGeom prst="rect">
            <a:avLst/>
          </a:prstGeom>
        </p:spPr>
        <p:txBody>
          <a:bodyPr wrap="none">
            <a:spAutoFit/>
          </a:bodyPr>
          <a:lstStyle/>
          <a:p>
            <a:pPr algn="ctr" defTabSz="1096963" rtl="0">
              <a:defRPr/>
            </a:pPr>
            <a:r>
              <a:rPr lang="en-US" sz="1600" b="1" dirty="0" smtClean="0"/>
              <a:t>Primary</a:t>
            </a:r>
            <a:endParaRPr lang="en-US" sz="1600" b="1" dirty="0"/>
          </a:p>
        </p:txBody>
      </p:sp>
      <p:pic>
        <p:nvPicPr>
          <p:cNvPr id="61"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6322936" y="4725144"/>
            <a:ext cx="121272" cy="246804"/>
          </a:xfrm>
          <a:prstGeom prst="rect">
            <a:avLst/>
          </a:prstGeom>
          <a:noFill/>
        </p:spPr>
      </p:pic>
      <p:pic>
        <p:nvPicPr>
          <p:cNvPr id="62" name="Picture 4" descr="C:\Users\davidra\Documents\ClipArtforPowerpoint\DVD_ART35\Artwork_Imagery\Icons - Illustrations\_WINDOWS SERVER ICONS\Misc\Database cylinder.png"/>
          <p:cNvPicPr>
            <a:picLocks noChangeAspect="1" noChangeArrowheads="1"/>
          </p:cNvPicPr>
          <p:nvPr/>
        </p:nvPicPr>
        <p:blipFill>
          <a:blip r:embed="rId7" cstate="print"/>
          <a:srcRect/>
          <a:stretch>
            <a:fillRect/>
          </a:stretch>
        </p:blipFill>
        <p:spPr bwMode="auto">
          <a:xfrm>
            <a:off x="4590935" y="4751671"/>
            <a:ext cx="121272" cy="246804"/>
          </a:xfrm>
          <a:prstGeom prst="rect">
            <a:avLst/>
          </a:prstGeom>
          <a:noFill/>
        </p:spPr>
      </p:pic>
      <p:grpSp>
        <p:nvGrpSpPr>
          <p:cNvPr id="63" name="Group 62"/>
          <p:cNvGrpSpPr/>
          <p:nvPr/>
        </p:nvGrpSpPr>
        <p:grpSpPr>
          <a:xfrm>
            <a:off x="5160745" y="5589240"/>
            <a:ext cx="1222445" cy="1118735"/>
            <a:chOff x="-2927" y="3807097"/>
            <a:chExt cx="1629502" cy="1118735"/>
          </a:xfrm>
        </p:grpSpPr>
        <p:grpSp>
          <p:nvGrpSpPr>
            <p:cNvPr id="64" name="Group 63"/>
            <p:cNvGrpSpPr/>
            <p:nvPr/>
          </p:nvGrpSpPr>
          <p:grpSpPr>
            <a:xfrm>
              <a:off x="439902" y="3807097"/>
              <a:ext cx="812588" cy="620156"/>
              <a:chOff x="439902" y="3807097"/>
              <a:chExt cx="812588" cy="620156"/>
            </a:xfrm>
          </p:grpSpPr>
          <p:pic>
            <p:nvPicPr>
              <p:cNvPr id="68" name="Picture 2" descr="C:\Users\davidra\Documents\ClipArtforPowerpoint\DVD_ART36\Artwork_Imagery\Icons - Illustrations\_ SUPER VISTA STYLE\server.png"/>
              <p:cNvPicPr>
                <a:picLocks noChangeAspect="1" noChangeArrowheads="1"/>
              </p:cNvPicPr>
              <p:nvPr/>
            </p:nvPicPr>
            <p:blipFill>
              <a:blip r:embed="rId4" cstate="print"/>
              <a:srcRect/>
              <a:stretch>
                <a:fillRect/>
              </a:stretch>
            </p:blipFill>
            <p:spPr bwMode="auto">
              <a:xfrm>
                <a:off x="439902" y="3807097"/>
                <a:ext cx="812588" cy="620156"/>
              </a:xfrm>
              <a:prstGeom prst="rect">
                <a:avLst/>
              </a:prstGeom>
              <a:noFill/>
            </p:spPr>
          </p:pic>
          <p:pic>
            <p:nvPicPr>
              <p:cNvPr id="69" name="Picture 2" descr="C:\Users\davidra\Documents\ClipArtforPowerpoint\DVD_ART36\Artwork_Imagery\Icons - Illustrations\_ WINDOWS SERVER ICONS\Documents\Virtual Folder file open.png"/>
              <p:cNvPicPr>
                <a:picLocks noChangeAspect="1" noChangeArrowheads="1"/>
              </p:cNvPicPr>
              <p:nvPr/>
            </p:nvPicPr>
            <p:blipFill>
              <a:blip r:embed="rId5" cstate="print"/>
              <a:srcRect/>
              <a:stretch>
                <a:fillRect/>
              </a:stretch>
            </p:blipFill>
            <p:spPr bwMode="auto">
              <a:xfrm>
                <a:off x="814943" y="4149710"/>
                <a:ext cx="312534" cy="198768"/>
              </a:xfrm>
              <a:prstGeom prst="rect">
                <a:avLst/>
              </a:prstGeom>
              <a:noFill/>
            </p:spPr>
          </p:pic>
        </p:grpSp>
        <p:sp>
          <p:nvSpPr>
            <p:cNvPr id="67" name="Intranet"/>
            <p:cNvSpPr/>
            <p:nvPr/>
          </p:nvSpPr>
          <p:spPr bwMode="auto">
            <a:xfrm>
              <a:off x="-2927" y="4341057"/>
              <a:ext cx="1629502" cy="584775"/>
            </a:xfrm>
            <a:prstGeom prst="rect">
              <a:avLst/>
            </a:prstGeom>
          </p:spPr>
          <p:txBody>
            <a:bodyPr wrap="square">
              <a:spAutoFit/>
            </a:bodyPr>
            <a:lstStyle/>
            <a:p>
              <a:pPr algn="ctr" defTabSz="1096963" rtl="0">
                <a:defRPr/>
              </a:pPr>
              <a:r>
                <a:rPr lang="en-US" sz="1600" b="1" dirty="0" smtClean="0"/>
                <a:t>Distribution Point</a:t>
              </a:r>
              <a:endParaRPr lang="en-US" sz="1600" b="1" dirty="0"/>
            </a:p>
          </p:txBody>
        </p:sp>
      </p:grpSp>
      <p:cxnSp>
        <p:nvCxnSpPr>
          <p:cNvPr id="70" name="Straight Connector 69"/>
          <p:cNvCxnSpPr>
            <a:stCxn id="68" idx="0"/>
          </p:cNvCxnSpPr>
          <p:nvPr/>
        </p:nvCxnSpPr>
        <p:spPr>
          <a:xfrm flipV="1">
            <a:off x="5797753" y="4876680"/>
            <a:ext cx="378028" cy="712560"/>
          </a:xfrm>
          <a:prstGeom prst="line">
            <a:avLst/>
          </a:prstGeom>
          <a:ln>
            <a:solidFill>
              <a:srgbClr val="0070C0">
                <a:alpha val="61000"/>
              </a:srgbClr>
            </a:solidFill>
          </a:ln>
        </p:spPr>
        <p:style>
          <a:lnRef idx="2">
            <a:schemeClr val="accent4"/>
          </a:lnRef>
          <a:fillRef idx="0">
            <a:schemeClr val="accent4"/>
          </a:fillRef>
          <a:effectRef idx="1">
            <a:schemeClr val="accent4"/>
          </a:effectRef>
          <a:fontRef idx="minor">
            <a:schemeClr val="tx1"/>
          </a:fontRef>
        </p:style>
      </p:cxnSp>
      <p:sp>
        <p:nvSpPr>
          <p:cNvPr id="47" name="Text Placeholder 2"/>
          <p:cNvSpPr>
            <a:spLocks noGrp="1"/>
          </p:cNvSpPr>
          <p:nvPr>
            <p:ph idx="1"/>
          </p:nvPr>
        </p:nvSpPr>
        <p:spPr>
          <a:xfrm>
            <a:off x="309735" y="1494095"/>
            <a:ext cx="3024336" cy="1191920"/>
          </a:xfrm>
        </p:spPr>
        <p:txBody>
          <a:bodyPr>
            <a:noAutofit/>
          </a:bodyPr>
          <a:lstStyle/>
          <a:p>
            <a:pPr marL="0" indent="0">
              <a:buNone/>
            </a:pPr>
            <a:r>
              <a:rPr lang="en-US" sz="9600" dirty="0" smtClean="0"/>
              <a:t>2012</a:t>
            </a:r>
          </a:p>
        </p:txBody>
      </p:sp>
      <p:sp>
        <p:nvSpPr>
          <p:cNvPr id="49" name="Title 1"/>
          <p:cNvSpPr>
            <a:spLocks noGrp="1"/>
          </p:cNvSpPr>
          <p:nvPr>
            <p:ph type="title"/>
          </p:nvPr>
        </p:nvSpPr>
        <p:spPr>
          <a:xfrm>
            <a:off x="457200" y="341784"/>
            <a:ext cx="8229600" cy="1143000"/>
          </a:xfrm>
        </p:spPr>
        <p:txBody>
          <a:bodyPr>
            <a:normAutofit fontScale="90000"/>
          </a:bodyPr>
          <a:lstStyle/>
          <a:p>
            <a:r>
              <a:rPr lang="en-US" dirty="0" smtClean="0"/>
              <a:t>Hierarchy</a:t>
            </a:r>
            <a:br>
              <a:rPr lang="en-US" dirty="0" smtClean="0"/>
            </a:br>
            <a:r>
              <a:rPr lang="en-AU" sz="3600" dirty="0" smtClean="0">
                <a:solidFill>
                  <a:schemeClr val="accent2"/>
                </a:solidFill>
              </a:rPr>
              <a:t>New</a:t>
            </a:r>
            <a:endParaRPr lang="en-US" dirty="0">
              <a:solidFill>
                <a:schemeClr val="accent2"/>
              </a:solidFill>
            </a:endParaRPr>
          </a:p>
        </p:txBody>
      </p:sp>
    </p:spTree>
    <p:extLst>
      <p:ext uri="{BB962C8B-B14F-4D97-AF65-F5344CB8AC3E}">
        <p14:creationId xmlns:p14="http://schemas.microsoft.com/office/powerpoint/2010/main" val="34198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important stuff</a:t>
            </a:r>
            <a:br>
              <a:rPr lang="en-US" dirty="0" smtClean="0"/>
            </a:br>
            <a:r>
              <a:rPr lang="en-AU" sz="3600" dirty="0" smtClean="0">
                <a:solidFill>
                  <a:schemeClr val="accent2"/>
                </a:solidFill>
              </a:rPr>
              <a:t>Roles</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323528" y="1772816"/>
            <a:ext cx="8352928" cy="48965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400" dirty="0" smtClean="0"/>
              <a:t>No BDP, RP</a:t>
            </a:r>
            <a:endParaRPr lang="en-AU" sz="3400" dirty="0"/>
          </a:p>
          <a:p>
            <a:r>
              <a:rPr lang="en-AU" sz="3400" dirty="0" smtClean="0"/>
              <a:t>New </a:t>
            </a:r>
            <a:r>
              <a:rPr lang="en-AU" sz="3400" dirty="0"/>
              <a:t>roles for application </a:t>
            </a:r>
            <a:r>
              <a:rPr lang="en-AU" sz="3400" dirty="0" err="1"/>
              <a:t>catalog</a:t>
            </a:r>
            <a:r>
              <a:rPr lang="en-AU" sz="3400" dirty="0"/>
              <a:t> </a:t>
            </a:r>
            <a:r>
              <a:rPr lang="en-AU" sz="3400" dirty="0" smtClean="0"/>
              <a:t/>
            </a:r>
            <a:br>
              <a:rPr lang="en-AU" sz="3400" dirty="0" smtClean="0"/>
            </a:br>
            <a:r>
              <a:rPr lang="en-AU" sz="3400" dirty="0" smtClean="0"/>
              <a:t>and </a:t>
            </a:r>
            <a:r>
              <a:rPr lang="en-AU" sz="3400" dirty="0"/>
              <a:t>mobile device </a:t>
            </a:r>
            <a:r>
              <a:rPr lang="en-AU" sz="3400" dirty="0" smtClean="0"/>
              <a:t>management</a:t>
            </a:r>
          </a:p>
          <a:p>
            <a:r>
              <a:rPr lang="en-AU" sz="3400" dirty="0" smtClean="0"/>
              <a:t>Lots of DP changes</a:t>
            </a:r>
          </a:p>
          <a:p>
            <a:pPr lvl="1"/>
            <a:r>
              <a:rPr lang="en-AU" sz="3000" dirty="0" smtClean="0"/>
              <a:t>Traffic </a:t>
            </a:r>
            <a:r>
              <a:rPr lang="en-AU" sz="3000" dirty="0"/>
              <a:t>to remote </a:t>
            </a:r>
            <a:r>
              <a:rPr lang="en-AU" sz="3000" dirty="0" smtClean="0"/>
              <a:t>DP can </a:t>
            </a:r>
            <a:r>
              <a:rPr lang="en-AU" sz="3000" dirty="0"/>
              <a:t>be managed</a:t>
            </a:r>
          </a:p>
          <a:p>
            <a:pPr lvl="1"/>
            <a:r>
              <a:rPr lang="en-AU" sz="3000" dirty="0" smtClean="0"/>
              <a:t>PXE </a:t>
            </a:r>
            <a:r>
              <a:rPr lang="en-AU" sz="3000" dirty="0"/>
              <a:t>option on </a:t>
            </a:r>
            <a:r>
              <a:rPr lang="en-AU" sz="3000" dirty="0" smtClean="0"/>
              <a:t>DP </a:t>
            </a:r>
            <a:r>
              <a:rPr lang="en-AU" sz="3000" dirty="0"/>
              <a:t>(if server)</a:t>
            </a:r>
          </a:p>
          <a:p>
            <a:pPr lvl="1"/>
            <a:r>
              <a:rPr lang="en-AU" sz="3000" dirty="0" smtClean="0"/>
              <a:t>Content </a:t>
            </a:r>
            <a:r>
              <a:rPr lang="en-AU" sz="3000" dirty="0"/>
              <a:t>library</a:t>
            </a:r>
          </a:p>
          <a:p>
            <a:pPr lvl="1"/>
            <a:r>
              <a:rPr lang="en-AU" sz="3000" dirty="0" smtClean="0"/>
              <a:t>Permanent DP </a:t>
            </a:r>
            <a:r>
              <a:rPr lang="en-AU" sz="3000" dirty="0"/>
              <a:t>groups</a:t>
            </a:r>
          </a:p>
          <a:p>
            <a:pPr lvl="1"/>
            <a:r>
              <a:rPr lang="en-AU" sz="3000" dirty="0" smtClean="0"/>
              <a:t>Pre-stage</a:t>
            </a:r>
            <a:endParaRPr lang="en-AU" sz="3000" dirty="0"/>
          </a:p>
          <a:p>
            <a:pPr lvl="1"/>
            <a:r>
              <a:rPr lang="en-AU" sz="3000" dirty="0" smtClean="0"/>
              <a:t>Wizards</a:t>
            </a:r>
            <a:endParaRPr lang="en-AU" sz="3000" dirty="0"/>
          </a:p>
          <a:p>
            <a:pPr lvl="1"/>
            <a:endParaRPr lang="en-AU" sz="3000" dirty="0"/>
          </a:p>
        </p:txBody>
      </p:sp>
    </p:spTree>
    <p:extLst>
      <p:ext uri="{BB962C8B-B14F-4D97-AF65-F5344CB8AC3E}">
        <p14:creationId xmlns:p14="http://schemas.microsoft.com/office/powerpoint/2010/main" val="86926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648" y="1534151"/>
            <a:ext cx="7992888" cy="533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Intro</a:t>
            </a:r>
            <a:br>
              <a:rPr lang="en-US" dirty="0" smtClean="0"/>
            </a:br>
            <a:r>
              <a:rPr lang="en-AU" dirty="0">
                <a:solidFill>
                  <a:schemeClr val="accent2"/>
                </a:solidFill>
              </a:rPr>
              <a:t>Michael Pascoe - </a:t>
            </a:r>
            <a:r>
              <a:rPr lang="en-AU" dirty="0" smtClean="0">
                <a:solidFill>
                  <a:schemeClr val="accent2"/>
                </a:solidFill>
              </a:rPr>
              <a:t>@</a:t>
            </a:r>
            <a:r>
              <a:rPr lang="en-AU" dirty="0" err="1" smtClean="0">
                <a:solidFill>
                  <a:schemeClr val="accent2"/>
                </a:solidFill>
              </a:rPr>
              <a:t>michaelpascoe</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3347864" y="3140968"/>
            <a:ext cx="5509120" cy="31594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Segoe UI" pitchFamily="34" charset="0"/>
              <a:buNone/>
            </a:pPr>
            <a:r>
              <a:rPr lang="en-US" sz="6600" dirty="0" smtClean="0"/>
              <a:t>Picture of Chloe</a:t>
            </a:r>
          </a:p>
        </p:txBody>
      </p:sp>
      <p:pic>
        <p:nvPicPr>
          <p:cNvPr id="389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690" t="7979" r="-7690" b="-7979"/>
          <a:stretch/>
        </p:blipFill>
        <p:spPr bwMode="auto">
          <a:xfrm>
            <a:off x="5759237" y="1556792"/>
            <a:ext cx="4213363" cy="631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idx="1"/>
          </p:nvPr>
        </p:nvSpPr>
        <p:spPr>
          <a:xfrm>
            <a:off x="359532" y="1471692"/>
            <a:ext cx="5976664" cy="1178313"/>
          </a:xfrm>
        </p:spPr>
        <p:txBody>
          <a:bodyPr>
            <a:noAutofit/>
          </a:bodyPr>
          <a:lstStyle/>
          <a:p>
            <a:pPr marL="0" indent="0">
              <a:buNone/>
            </a:pPr>
            <a:r>
              <a:rPr lang="en-US" sz="9600" dirty="0" smtClean="0">
                <a:solidFill>
                  <a:schemeClr val="bg1"/>
                </a:solidFill>
              </a:rPr>
              <a:t>Personal</a:t>
            </a:r>
          </a:p>
        </p:txBody>
      </p:sp>
    </p:spTree>
    <p:extLst>
      <p:ext uri="{BB962C8B-B14F-4D97-AF65-F5344CB8AC3E}">
        <p14:creationId xmlns:p14="http://schemas.microsoft.com/office/powerpoint/2010/main" val="312339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important stuff</a:t>
            </a:r>
            <a:br>
              <a:rPr lang="en-US" dirty="0" smtClean="0"/>
            </a:br>
            <a:r>
              <a:rPr lang="en-AU" dirty="0" smtClean="0">
                <a:solidFill>
                  <a:schemeClr val="accent2"/>
                </a:solidFill>
              </a:rPr>
              <a:t>Management</a:t>
            </a:r>
            <a:endParaRPr lang="en-US" dirty="0">
              <a:solidFill>
                <a:schemeClr val="accent2"/>
              </a:solidFill>
            </a:endParaRPr>
          </a:p>
        </p:txBody>
      </p:sp>
      <p:sp>
        <p:nvSpPr>
          <p:cNvPr id="5" name="Footer Placeholder 4"/>
          <p:cNvSpPr>
            <a:spLocks noGrp="1"/>
          </p:cNvSpPr>
          <p:nvPr>
            <p:ph type="ftr" sz="quarter" idx="11"/>
          </p:nvPr>
        </p:nvSpPr>
        <p:spPr/>
        <p:txBody>
          <a:bodyPr/>
          <a:lstStyle/>
          <a:p>
            <a:r>
              <a:rPr lang="en-AU" smtClean="0"/>
              <a:t>(c) 2011 Microsoft. All rights reserved.</a:t>
            </a:r>
            <a:endParaRPr lang="en-AU" dirty="0"/>
          </a:p>
        </p:txBody>
      </p:sp>
      <p:sp>
        <p:nvSpPr>
          <p:cNvPr id="6" name="Text Placeholder 2"/>
          <p:cNvSpPr txBox="1">
            <a:spLocks/>
          </p:cNvSpPr>
          <p:nvPr/>
        </p:nvSpPr>
        <p:spPr>
          <a:xfrm>
            <a:off x="323528" y="1916832"/>
            <a:ext cx="8352928" cy="48965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3C2F1"/>
              </a:buClr>
              <a:buFont typeface="Segoe UI" pitchFamily="34" charset="0"/>
              <a:buChar char="►"/>
              <a:defRPr sz="2800" kern="1200">
                <a:solidFill>
                  <a:schemeClr val="tx1">
                    <a:lumMod val="50000"/>
                    <a:lumOff val="50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Clr>
                <a:srgbClr val="03C2F1"/>
              </a:buClr>
              <a:buFont typeface="Arial" pitchFamily="34" charset="0"/>
              <a:buChar char="–"/>
              <a:defRPr sz="2400" kern="1200">
                <a:solidFill>
                  <a:schemeClr val="tx1">
                    <a:lumMod val="50000"/>
                    <a:lumOff val="50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Clr>
                <a:srgbClr val="03C2F1"/>
              </a:buClr>
              <a:buFont typeface="Arial" pitchFamily="34" charset="0"/>
              <a:buChar char="•"/>
              <a:defRPr sz="2000" kern="1200">
                <a:solidFill>
                  <a:schemeClr val="tx1">
                    <a:lumMod val="50000"/>
                    <a:lumOff val="50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Clr>
                <a:srgbClr val="03C2F1"/>
              </a:buClr>
              <a:buFont typeface="Arial" pitchFamily="34" charset="0"/>
              <a:buChar char="»"/>
              <a:defRPr sz="1800" kern="1200">
                <a:solidFill>
                  <a:schemeClr val="tx1">
                    <a:lumMod val="50000"/>
                    <a:lumOff val="50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3600" dirty="0" smtClean="0"/>
              <a:t>Boundary </a:t>
            </a:r>
            <a:r>
              <a:rPr lang="en-AU" sz="3600" dirty="0"/>
              <a:t>groups used to </a:t>
            </a:r>
            <a:r>
              <a:rPr lang="en-AU" sz="3600" dirty="0" smtClean="0"/>
              <a:t>define</a:t>
            </a:r>
            <a:br>
              <a:rPr lang="en-AU" sz="3600" dirty="0" smtClean="0"/>
            </a:br>
            <a:r>
              <a:rPr lang="en-AU" sz="3600" dirty="0" smtClean="0"/>
              <a:t>sites </a:t>
            </a:r>
            <a:r>
              <a:rPr lang="en-AU" sz="3600" dirty="0"/>
              <a:t>and protect systems</a:t>
            </a:r>
          </a:p>
          <a:p>
            <a:r>
              <a:rPr lang="en-AU" sz="3600" dirty="0" smtClean="0"/>
              <a:t>Client </a:t>
            </a:r>
            <a:r>
              <a:rPr lang="en-AU" sz="3600" dirty="0"/>
              <a:t>settings can be assigned </a:t>
            </a:r>
            <a:r>
              <a:rPr lang="en-AU" sz="3600" dirty="0" smtClean="0"/>
              <a:t/>
            </a:r>
            <a:br>
              <a:rPr lang="en-AU" sz="3600" dirty="0" smtClean="0"/>
            </a:br>
            <a:r>
              <a:rPr lang="en-AU" sz="3600" dirty="0" smtClean="0"/>
              <a:t>to </a:t>
            </a:r>
            <a:r>
              <a:rPr lang="en-AU" sz="3600" dirty="0"/>
              <a:t>collections of computers</a:t>
            </a:r>
          </a:p>
          <a:p>
            <a:r>
              <a:rPr lang="en-AU" sz="3600" dirty="0" smtClean="0"/>
              <a:t>No </a:t>
            </a:r>
            <a:r>
              <a:rPr lang="en-AU" sz="3600" dirty="0" err="1"/>
              <a:t>sms_def.mof</a:t>
            </a:r>
            <a:r>
              <a:rPr lang="en-AU" sz="3600" dirty="0"/>
              <a:t> - replaced by GUI</a:t>
            </a:r>
          </a:p>
          <a:p>
            <a:r>
              <a:rPr lang="en-AU" sz="3600" dirty="0" smtClean="0"/>
              <a:t>Role </a:t>
            </a:r>
            <a:r>
              <a:rPr lang="en-AU" sz="3600" dirty="0"/>
              <a:t>based admin allows </a:t>
            </a:r>
            <a:r>
              <a:rPr lang="en-AU" sz="3600" dirty="0" smtClean="0"/>
              <a:t/>
            </a:r>
            <a:br>
              <a:rPr lang="en-AU" sz="3600" dirty="0" smtClean="0"/>
            </a:br>
            <a:r>
              <a:rPr lang="en-AU" sz="3600" dirty="0" smtClean="0"/>
              <a:t>granular role </a:t>
            </a:r>
            <a:r>
              <a:rPr lang="en-AU" sz="3600" dirty="0"/>
              <a:t>definition</a:t>
            </a:r>
          </a:p>
        </p:txBody>
      </p:sp>
    </p:spTree>
    <p:extLst>
      <p:ext uri="{BB962C8B-B14F-4D97-AF65-F5344CB8AC3E}">
        <p14:creationId xmlns:p14="http://schemas.microsoft.com/office/powerpoint/2010/main" val="4073612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08720"/>
            <a:ext cx="5760640" cy="864096"/>
          </a:xfrm>
        </p:spPr>
        <p:txBody>
          <a:bodyPr>
            <a:normAutofit fontScale="90000"/>
          </a:bodyPr>
          <a:lstStyle/>
          <a:p>
            <a:r>
              <a:rPr lang="en-AU" dirty="0" smtClean="0"/>
              <a:t>Share your opinion…</a:t>
            </a:r>
            <a:br>
              <a:rPr lang="en-AU" dirty="0" smtClean="0"/>
            </a:br>
            <a:endParaRPr lang="en-AU" dirty="0"/>
          </a:p>
        </p:txBody>
      </p:sp>
      <p:sp>
        <p:nvSpPr>
          <p:cNvPr id="3" name="Text Placeholder 2"/>
          <p:cNvSpPr>
            <a:spLocks noGrp="1"/>
          </p:cNvSpPr>
          <p:nvPr>
            <p:ph type="body" idx="1"/>
          </p:nvPr>
        </p:nvSpPr>
        <p:spPr>
          <a:xfrm>
            <a:off x="467544" y="2060848"/>
            <a:ext cx="8064896" cy="3312368"/>
          </a:xfrm>
        </p:spPr>
        <p:txBody>
          <a:bodyPr>
            <a:noAutofit/>
          </a:bodyPr>
          <a:lstStyle/>
          <a:p>
            <a:r>
              <a:rPr lang="en-AU" sz="4000" dirty="0" smtClean="0"/>
              <a:t>Tweet your reaction to this presentation </a:t>
            </a:r>
            <a:r>
              <a:rPr lang="en-AU" sz="3200" dirty="0" smtClean="0"/>
              <a:t/>
            </a:r>
            <a:br>
              <a:rPr lang="en-AU" sz="3200" dirty="0" smtClean="0"/>
            </a:br>
            <a:r>
              <a:rPr lang="en-AU" sz="3600" b="1" dirty="0" smtClean="0">
                <a:solidFill>
                  <a:srgbClr val="03C2F1"/>
                </a:solidFill>
              </a:rPr>
              <a:t/>
            </a:r>
            <a:br>
              <a:rPr lang="en-AU" sz="3600" b="1" dirty="0" smtClean="0">
                <a:solidFill>
                  <a:srgbClr val="03C2F1"/>
                </a:solidFill>
              </a:rPr>
            </a:br>
            <a:r>
              <a:rPr lang="en-AU" sz="3600" b="1" dirty="0" smtClean="0">
                <a:solidFill>
                  <a:srgbClr val="03C2F1"/>
                </a:solidFill>
              </a:rPr>
              <a:t>just follow </a:t>
            </a:r>
            <a:r>
              <a:rPr lang="en-AU" sz="3600" b="1" dirty="0" smtClean="0">
                <a:solidFill>
                  <a:srgbClr val="FFFF00"/>
                </a:solidFill>
              </a:rPr>
              <a:t>@</a:t>
            </a:r>
            <a:r>
              <a:rPr lang="en-AU" sz="3600" b="1" dirty="0" err="1" smtClean="0">
                <a:solidFill>
                  <a:srgbClr val="FFFF00"/>
                </a:solidFill>
              </a:rPr>
              <a:t>OlikkaTech</a:t>
            </a:r>
            <a:r>
              <a:rPr lang="en-AU" sz="3600" b="1" dirty="0" smtClean="0">
                <a:solidFill>
                  <a:srgbClr val="FFFF00"/>
                </a:solidFill>
              </a:rPr>
              <a:t>  </a:t>
            </a:r>
            <a:r>
              <a:rPr lang="en-AU" sz="3600" b="1" dirty="0" smtClean="0">
                <a:solidFill>
                  <a:srgbClr val="03C2F1"/>
                </a:solidFill>
              </a:rPr>
              <a:t>and </a:t>
            </a:r>
            <a:br>
              <a:rPr lang="en-AU" sz="3600" b="1" dirty="0" smtClean="0">
                <a:solidFill>
                  <a:srgbClr val="03C2F1"/>
                </a:solidFill>
              </a:rPr>
            </a:br>
            <a:r>
              <a:rPr lang="en-AU" sz="3600" b="1" dirty="0" smtClean="0">
                <a:solidFill>
                  <a:srgbClr val="03C2F1"/>
                </a:solidFill>
              </a:rPr>
              <a:t>re-tweet my post </a:t>
            </a:r>
            <a:br>
              <a:rPr lang="en-AU" sz="3600" b="1" dirty="0" smtClean="0">
                <a:solidFill>
                  <a:srgbClr val="03C2F1"/>
                </a:solidFill>
              </a:rPr>
            </a:br>
            <a:r>
              <a:rPr lang="en-AU" sz="3600" b="1" dirty="0" smtClean="0">
                <a:solidFill>
                  <a:srgbClr val="03C2F1"/>
                </a:solidFill>
              </a:rPr>
              <a:t>with your reaction</a:t>
            </a:r>
          </a:p>
        </p:txBody>
      </p:sp>
    </p:spTree>
    <p:extLst>
      <p:ext uri="{BB962C8B-B14F-4D97-AF65-F5344CB8AC3E}">
        <p14:creationId xmlns:p14="http://schemas.microsoft.com/office/powerpoint/2010/main" val="7823447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3172" y="274637"/>
            <a:ext cx="8471316" cy="1143000"/>
          </a:xfrm>
        </p:spPr>
        <p:txBody>
          <a:bodyPr>
            <a:normAutofit/>
          </a:bodyPr>
          <a:lstStyle/>
          <a:p>
            <a:r>
              <a:rPr lang="en-GB" sz="3200" dirty="0" smtClean="0"/>
              <a:t>Enrol in Microsoft Virtual Academy Today</a:t>
            </a:r>
            <a:endParaRPr lang="en-GB" sz="3200" dirty="0"/>
          </a:p>
        </p:txBody>
      </p:sp>
      <p:sp>
        <p:nvSpPr>
          <p:cNvPr id="8" name="TextBox 7"/>
          <p:cNvSpPr txBox="1"/>
          <p:nvPr/>
        </p:nvSpPr>
        <p:spPr>
          <a:xfrm>
            <a:off x="493172" y="1412777"/>
            <a:ext cx="8471316" cy="1138773"/>
          </a:xfrm>
          <a:prstGeom prst="rect">
            <a:avLst/>
          </a:prstGeom>
          <a:noFill/>
          <a:effectLst>
            <a:innerShdw blurRad="63500" dist="50800" dir="2700000">
              <a:prstClr val="black">
                <a:alpha val="50000"/>
              </a:prstClr>
            </a:innerShdw>
          </a:effectLst>
          <a:scene3d>
            <a:camera prst="orthographicFront"/>
            <a:lightRig rig="threePt" dir="t"/>
          </a:scene3d>
          <a:sp3d>
            <a:bevelT/>
          </a:sp3d>
        </p:spPr>
        <p:txBody>
          <a:bodyPr wrap="square" rtlCol="0">
            <a:spAutoFit/>
          </a:bodyPr>
          <a:lstStyle/>
          <a:p>
            <a:r>
              <a:rPr lang="en-US" sz="2000" b="1" dirty="0" smtClean="0">
                <a:solidFill>
                  <a:srgbClr val="FFFFFF"/>
                </a:solidFill>
                <a:latin typeface="Segoe UI" pitchFamily="34" charset="0"/>
                <a:cs typeface="Segoe UI" pitchFamily="34" charset="0"/>
              </a:rPr>
              <a:t>Why Enroll, other than it being free?</a:t>
            </a:r>
          </a:p>
          <a:p>
            <a:r>
              <a:rPr lang="en-US" sz="1600" dirty="0" smtClean="0">
                <a:solidFill>
                  <a:srgbClr val="FFFFFF"/>
                </a:solidFill>
                <a:latin typeface="Segoe UI" pitchFamily="34" charset="0"/>
                <a:cs typeface="Segoe UI" pitchFamily="34" charset="0"/>
              </a:rPr>
              <a:t>The MVA helps improve </a:t>
            </a:r>
            <a:r>
              <a:rPr lang="en-US" sz="1600" dirty="0">
                <a:solidFill>
                  <a:srgbClr val="FFFFFF"/>
                </a:solidFill>
                <a:latin typeface="Segoe UI" pitchFamily="34" charset="0"/>
                <a:cs typeface="Segoe UI" pitchFamily="34" charset="0"/>
              </a:rPr>
              <a:t>your IT skill set and advance your career with </a:t>
            </a:r>
            <a:r>
              <a:rPr lang="en-US" sz="1600" dirty="0" smtClean="0">
                <a:solidFill>
                  <a:srgbClr val="FFFFFF"/>
                </a:solidFill>
                <a:latin typeface="Segoe UI" pitchFamily="34" charset="0"/>
                <a:cs typeface="Segoe UI" pitchFamily="34" charset="0"/>
              </a:rPr>
              <a:t>a </a:t>
            </a:r>
            <a:r>
              <a:rPr lang="en-US" sz="1600" dirty="0">
                <a:solidFill>
                  <a:srgbClr val="FFFFFF"/>
                </a:solidFill>
                <a:latin typeface="Segoe UI" pitchFamily="34" charset="0"/>
                <a:cs typeface="Segoe UI" pitchFamily="34" charset="0"/>
              </a:rPr>
              <a:t>free, easy to access training portal that allows you to learn at your own pace, focusing on Microsoft </a:t>
            </a:r>
            <a:r>
              <a:rPr lang="en-US" sz="1600" dirty="0" smtClean="0">
                <a:solidFill>
                  <a:srgbClr val="FFFFFF"/>
                </a:solidFill>
                <a:latin typeface="Segoe UI" pitchFamily="34" charset="0"/>
                <a:cs typeface="Segoe UI" pitchFamily="34" charset="0"/>
              </a:rPr>
              <a:t>technologies.</a:t>
            </a:r>
            <a:endParaRPr lang="en-GB" sz="1600" dirty="0">
              <a:solidFill>
                <a:srgbClr val="FFFFFF"/>
              </a:solidFill>
              <a:latin typeface="Segoe UI" pitchFamily="34" charset="0"/>
              <a:cs typeface="Segoe UI" pitchFamily="34" charset="0"/>
            </a:endParaRPr>
          </a:p>
        </p:txBody>
      </p:sp>
      <p:sp>
        <p:nvSpPr>
          <p:cNvPr id="9" name="TextBox 8"/>
          <p:cNvSpPr txBox="1"/>
          <p:nvPr/>
        </p:nvSpPr>
        <p:spPr>
          <a:xfrm>
            <a:off x="493173" y="2697734"/>
            <a:ext cx="8038829" cy="1323439"/>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What Do I </a:t>
            </a:r>
            <a:r>
              <a:rPr lang="en-GB" sz="2000" b="1" dirty="0" smtClean="0">
                <a:solidFill>
                  <a:srgbClr val="FFFFFF"/>
                </a:solidFill>
                <a:latin typeface="Segoe UI" pitchFamily="34" charset="0"/>
                <a:cs typeface="Segoe UI" pitchFamily="34" charset="0"/>
              </a:rPr>
              <a:t>get for enrolment?</a:t>
            </a:r>
            <a:r>
              <a:rPr lang="en-GB" sz="2000" b="1" dirty="0">
                <a:solidFill>
                  <a:srgbClr val="FFFFFF"/>
                </a:solidFill>
                <a:latin typeface="Segoe UI" pitchFamily="34" charset="0"/>
                <a:cs typeface="Segoe UI" pitchFamily="34" charset="0"/>
              </a:rPr>
              <a:t>	</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Free training to make you become the Cloud-Hero in my Organization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Help mastering your Training Path and get the recognition</a:t>
            </a:r>
          </a:p>
          <a:p>
            <a:pPr marL="342900" indent="-342900">
              <a:spcBef>
                <a:spcPct val="20000"/>
              </a:spcBef>
              <a:buClr>
                <a:srgbClr val="03C2F1"/>
              </a:buClr>
              <a:buFont typeface="Segoe UI" pitchFamily="34" charset="0"/>
              <a:buChar char="►"/>
            </a:pPr>
            <a:r>
              <a:rPr lang="en-GB" sz="1600" dirty="0">
                <a:solidFill>
                  <a:srgbClr val="FFFFFF"/>
                </a:solidFill>
                <a:latin typeface="Segoe UI" pitchFamily="34" charset="0"/>
                <a:ea typeface="Segoe UI" pitchFamily="34" charset="0"/>
                <a:cs typeface="Segoe UI" pitchFamily="34" charset="0"/>
              </a:rPr>
              <a:t>Connect with other IT Pros and discuss The Cloud </a:t>
            </a:r>
          </a:p>
        </p:txBody>
      </p:sp>
      <p:sp>
        <p:nvSpPr>
          <p:cNvPr id="12" name="TextBox 11"/>
          <p:cNvSpPr txBox="1"/>
          <p:nvPr/>
        </p:nvSpPr>
        <p:spPr>
          <a:xfrm>
            <a:off x="493172" y="4167356"/>
            <a:ext cx="7416824" cy="817245"/>
          </a:xfrm>
          <a:prstGeom prst="roundRect">
            <a:avLst/>
          </a:prstGeom>
          <a:noFill/>
        </p:spPr>
        <p:txBody>
          <a:bodyPr wrap="square" rtlCol="0">
            <a:spAutoFit/>
          </a:bodyPr>
          <a:lstStyle/>
          <a:p>
            <a:r>
              <a:rPr lang="en-GB" b="1" dirty="0">
                <a:solidFill>
                  <a:srgbClr val="FFFFFF"/>
                </a:solidFill>
                <a:latin typeface="Segoe UI" pitchFamily="34" charset="0"/>
                <a:cs typeface="Segoe UI" pitchFamily="34" charset="0"/>
              </a:rPr>
              <a:t>Where do I </a:t>
            </a:r>
            <a:r>
              <a:rPr lang="en-GB" b="1" dirty="0" smtClean="0">
                <a:solidFill>
                  <a:srgbClr val="FFFFFF"/>
                </a:solidFill>
                <a:latin typeface="Segoe UI" pitchFamily="34" charset="0"/>
                <a:cs typeface="Segoe UI" pitchFamily="34" charset="0"/>
              </a:rPr>
              <a:t>Enrol?</a:t>
            </a:r>
            <a:endParaRPr lang="en-GB" sz="1600" b="1" dirty="0">
              <a:solidFill>
                <a:srgbClr val="FFFFFF"/>
              </a:solidFill>
              <a:latin typeface="Segoe UI" pitchFamily="34" charset="0"/>
              <a:cs typeface="Segoe UI" pitchFamily="34" charset="0"/>
            </a:endParaRPr>
          </a:p>
          <a:p>
            <a:r>
              <a:rPr lang="en-GB" sz="2400" b="1" dirty="0" smtClean="0">
                <a:solidFill>
                  <a:srgbClr val="00B0F0"/>
                </a:solidFill>
                <a:latin typeface="Segoe UI" pitchFamily="34" charset="0"/>
                <a:cs typeface="Segoe UI" pitchFamily="34" charset="0"/>
                <a:hlinkClick r:id="rId2"/>
              </a:rPr>
              <a:t>www.microsoftvirtualacademy.com</a:t>
            </a:r>
            <a:r>
              <a:rPr lang="en-GB" sz="2400" b="1" dirty="0" smtClean="0">
                <a:solidFill>
                  <a:srgbClr val="00B0F0"/>
                </a:solidFill>
                <a:latin typeface="Segoe UI" pitchFamily="34" charset="0"/>
                <a:cs typeface="Segoe UI" pitchFamily="34" charset="0"/>
              </a:rPr>
              <a:t> </a:t>
            </a:r>
            <a:endParaRPr lang="en-GB" sz="2400" b="1" dirty="0">
              <a:solidFill>
                <a:srgbClr val="00B0F0"/>
              </a:solidFill>
              <a:latin typeface="Segoe UI" pitchFamily="34" charset="0"/>
              <a:cs typeface="Segoe UI" pitchFamily="34" charset="0"/>
            </a:endParaRPr>
          </a:p>
        </p:txBody>
      </p:sp>
      <p:sp>
        <p:nvSpPr>
          <p:cNvPr id="13" name="TextBox 12"/>
          <p:cNvSpPr txBox="1"/>
          <p:nvPr/>
        </p:nvSpPr>
        <p:spPr>
          <a:xfrm>
            <a:off x="521747" y="5213559"/>
            <a:ext cx="7416824" cy="400110"/>
          </a:xfrm>
          <a:prstGeom prst="rect">
            <a:avLst/>
          </a:prstGeom>
          <a:noFill/>
        </p:spPr>
        <p:txBody>
          <a:bodyPr wrap="square" rtlCol="0">
            <a:spAutoFit/>
          </a:bodyPr>
          <a:lstStyle/>
          <a:p>
            <a:r>
              <a:rPr lang="en-GB" sz="2000" b="1" dirty="0">
                <a:solidFill>
                  <a:srgbClr val="FFFFFF"/>
                </a:solidFill>
                <a:latin typeface="Segoe UI" pitchFamily="34" charset="0"/>
                <a:cs typeface="Segoe UI" pitchFamily="34" charset="0"/>
              </a:rPr>
              <a:t>Then tell us what you </a:t>
            </a:r>
            <a:r>
              <a:rPr lang="en-GB" sz="2000" b="1" dirty="0" smtClean="0">
                <a:solidFill>
                  <a:srgbClr val="FFFFFF"/>
                </a:solidFill>
                <a:latin typeface="Segoe UI" pitchFamily="34" charset="0"/>
                <a:cs typeface="Segoe UI" pitchFamily="34" charset="0"/>
              </a:rPr>
              <a:t>think. </a:t>
            </a:r>
            <a:r>
              <a:rPr lang="en-GB" sz="1600" dirty="0" smtClean="0">
                <a:solidFill>
                  <a:srgbClr val="FFFFFF"/>
                </a:solidFill>
                <a:latin typeface="Segoe UI" pitchFamily="34" charset="0"/>
                <a:cs typeface="Segoe UI" pitchFamily="34" charset="0"/>
              </a:rPr>
              <a:t>TellTheDean@microsoft.com</a:t>
            </a:r>
          </a:p>
        </p:txBody>
      </p:sp>
      <p:grpSp>
        <p:nvGrpSpPr>
          <p:cNvPr id="5" name="Group 4"/>
          <p:cNvGrpSpPr/>
          <p:nvPr/>
        </p:nvGrpSpPr>
        <p:grpSpPr>
          <a:xfrm>
            <a:off x="6228184" y="3621020"/>
            <a:ext cx="2549302" cy="1258207"/>
            <a:chOff x="6732240" y="2211710"/>
            <a:chExt cx="2160240" cy="799639"/>
          </a:xfrm>
          <a:effectLst>
            <a:reflection blurRad="6350" stA="52000" endA="300" endPos="35000" dir="5400000" sy="-100000" algn="bl" rotWithShape="0"/>
          </a:effectLst>
        </p:grpSpPr>
        <p:sp>
          <p:nvSpPr>
            <p:cNvPr id="3" name="Rounded Rectangle 2"/>
            <p:cNvSpPr/>
            <p:nvPr/>
          </p:nvSpPr>
          <p:spPr>
            <a:xfrm>
              <a:off x="6732240" y="2211710"/>
              <a:ext cx="2160240" cy="799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2302400"/>
              <a:ext cx="2031581" cy="629389"/>
            </a:xfrm>
            <a:prstGeom prst="roundRect">
              <a:avLst>
                <a:gd name="adj" fmla="val 12264"/>
              </a:avLst>
            </a:prstGeom>
          </p:spPr>
        </p:pic>
      </p:grpSp>
    </p:spTree>
    <p:extLst>
      <p:ext uri="{BB962C8B-B14F-4D97-AF65-F5344CB8AC3E}">
        <p14:creationId xmlns:p14="http://schemas.microsoft.com/office/powerpoint/2010/main" val="26773212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bwMode="auto">
          <a:xfrm>
            <a:off x="4716016"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50" name="Rounded Rectangle 49"/>
          <p:cNvSpPr/>
          <p:nvPr/>
        </p:nvSpPr>
        <p:spPr bwMode="auto">
          <a:xfrm>
            <a:off x="323528" y="342900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48" name="Rounded Rectangle 47"/>
          <p:cNvSpPr/>
          <p:nvPr/>
        </p:nvSpPr>
        <p:spPr bwMode="auto">
          <a:xfrm>
            <a:off x="4644008"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sp>
        <p:nvSpPr>
          <p:cNvPr id="29" name="Rounded Rectangle 28"/>
          <p:cNvSpPr/>
          <p:nvPr/>
        </p:nvSpPr>
        <p:spPr bwMode="auto">
          <a:xfrm>
            <a:off x="130621" y="1268760"/>
            <a:ext cx="4297363" cy="1152128"/>
          </a:xfrm>
          <a:prstGeom prst="roundRect">
            <a:avLst>
              <a:gd name="adj" fmla="val 50000"/>
            </a:avLst>
          </a:prstGeom>
          <a:gradFill rotWithShape="1">
            <a:gsLst>
              <a:gs pos="0">
                <a:schemeClr val="accent2"/>
              </a:gs>
              <a:gs pos="100000">
                <a:srgbClr val="000000">
                  <a:alpha val="0"/>
                </a:srgbClr>
              </a:gs>
            </a:gsLst>
            <a:lin ang="5400000" scaled="1"/>
          </a:gradFill>
          <a:ln w="9525">
            <a:noFill/>
            <a:miter lim="800000"/>
            <a:headEnd/>
            <a:tailEnd/>
          </a:ln>
        </p:spPr>
        <p:txBody>
          <a:bodyPr anchor="ctr"/>
          <a:lstStyle/>
          <a:p>
            <a:pPr algn="ctr">
              <a:defRPr/>
            </a:pPr>
            <a:endParaRPr lang="en-US" sz="1600">
              <a:solidFill>
                <a:srgbClr val="FFFFFF"/>
              </a:solidFill>
              <a:effectLst>
                <a:outerShdw blurRad="38100" dist="38100" dir="2700000" algn="tl">
                  <a:srgbClr val="C0C0C0"/>
                </a:outerShdw>
              </a:effectLst>
              <a:latin typeface="Segoe" pitchFamily="-108" charset="0"/>
            </a:endParaRPr>
          </a:p>
        </p:txBody>
      </p:sp>
      <p:pic>
        <p:nvPicPr>
          <p:cNvPr id="30724" name="Picture 23" descr="TechNet.png"/>
          <p:cNvPicPr>
            <a:picLocks noChangeAspect="1"/>
          </p:cNvPicPr>
          <p:nvPr/>
        </p:nvPicPr>
        <p:blipFill>
          <a:blip r:embed="rId3" cstate="print"/>
          <a:srcRect/>
          <a:stretch>
            <a:fillRect/>
          </a:stretch>
        </p:blipFill>
        <p:spPr bwMode="black">
          <a:xfrm>
            <a:off x="683568" y="3573016"/>
            <a:ext cx="3624263" cy="738188"/>
          </a:xfrm>
          <a:prstGeom prst="rect">
            <a:avLst/>
          </a:prstGeom>
          <a:noFill/>
          <a:ln w="9525">
            <a:noFill/>
            <a:miter lim="800000"/>
            <a:headEnd/>
            <a:tailEnd/>
          </a:ln>
        </p:spPr>
      </p:pic>
      <p:sp>
        <p:nvSpPr>
          <p:cNvPr id="30729" name="Rectangle 46"/>
          <p:cNvSpPr>
            <a:spLocks noChangeArrowheads="1"/>
          </p:cNvSpPr>
          <p:nvPr/>
        </p:nvSpPr>
        <p:spPr bwMode="auto">
          <a:xfrm>
            <a:off x="838200" y="2322513"/>
            <a:ext cx="3849688" cy="954087"/>
          </a:xfrm>
          <a:prstGeom prst="rect">
            <a:avLst/>
          </a:prstGeom>
          <a:noFill/>
          <a:ln w="9525">
            <a:noFill/>
            <a:miter lim="800000"/>
            <a:headEnd/>
            <a:tailEnd/>
          </a:ln>
        </p:spPr>
        <p:txBody>
          <a:bodyPr>
            <a:spAutoFit/>
          </a:bodyPr>
          <a:lstStyle/>
          <a:p>
            <a:pPr>
              <a:spcBef>
                <a:spcPts val="600"/>
              </a:spcBef>
            </a:pPr>
            <a:r>
              <a:rPr lang="en-US" sz="2000" dirty="0" smtClean="0">
                <a:solidFill>
                  <a:srgbClr val="F2F2F2"/>
                </a:solidFill>
                <a:hlinkClick r:id="rId4"/>
              </a:rPr>
              <a:t>www.msteched.com/Australia</a:t>
            </a:r>
            <a:r>
              <a:rPr lang="en-US" sz="2000" dirty="0" smtClean="0">
                <a:solidFill>
                  <a:srgbClr val="F2F2F2"/>
                </a:solidFill>
              </a:rPr>
              <a:t> </a:t>
            </a:r>
            <a:endParaRPr lang="en-US" sz="2000" dirty="0">
              <a:solidFill>
                <a:srgbClr val="F2F2F2"/>
              </a:solidFill>
            </a:endParaRPr>
          </a:p>
          <a:p>
            <a:pPr marL="0" lvl="1"/>
            <a:endParaRPr lang="en-US" dirty="0">
              <a:solidFill>
                <a:srgbClr val="F2F2F2"/>
              </a:solidFill>
            </a:endParaRPr>
          </a:p>
          <a:p>
            <a:pPr marL="0" lvl="1"/>
            <a:r>
              <a:rPr lang="en-US" dirty="0">
                <a:solidFill>
                  <a:srgbClr val="F2F2F2"/>
                </a:solidFill>
              </a:rPr>
              <a:t>Sessions On-Demand &amp; Community</a:t>
            </a:r>
          </a:p>
        </p:txBody>
      </p:sp>
      <p:sp>
        <p:nvSpPr>
          <p:cNvPr id="30730" name="Rectangle 47"/>
          <p:cNvSpPr>
            <a:spLocks noChangeArrowheads="1"/>
          </p:cNvSpPr>
          <p:nvPr/>
        </p:nvSpPr>
        <p:spPr bwMode="auto">
          <a:xfrm>
            <a:off x="733425" y="4473575"/>
            <a:ext cx="4067175" cy="1015663"/>
          </a:xfrm>
          <a:prstGeom prst="rect">
            <a:avLst/>
          </a:prstGeom>
          <a:noFill/>
          <a:ln w="9525">
            <a:noFill/>
            <a:miter lim="800000"/>
            <a:headEnd/>
            <a:tailEnd/>
          </a:ln>
        </p:spPr>
        <p:txBody>
          <a:bodyPr wrap="square">
            <a:spAutoFit/>
          </a:bodyPr>
          <a:lstStyle/>
          <a:p>
            <a:pPr>
              <a:spcBef>
                <a:spcPts val="600"/>
              </a:spcBef>
              <a:buSzPct val="120000"/>
              <a:tabLst>
                <a:tab pos="1828800" algn="l"/>
              </a:tabLst>
            </a:pPr>
            <a:r>
              <a:rPr lang="en-US" sz="2000" dirty="0">
                <a:solidFill>
                  <a:srgbClr val="F2F2F2"/>
                </a:solidFill>
                <a:hlinkClick r:id="rId5"/>
              </a:rPr>
              <a:t>http</a:t>
            </a:r>
            <a:r>
              <a:rPr lang="en-US" sz="2000" dirty="0" smtClean="0">
                <a:solidFill>
                  <a:srgbClr val="F2F2F2"/>
                </a:solidFill>
                <a:hlinkClick r:id="rId5"/>
              </a:rPr>
              <a:t>://</a:t>
            </a:r>
            <a:r>
              <a:rPr lang="en-AU" sz="2000" dirty="0" smtClean="0">
                <a:solidFill>
                  <a:srgbClr val="F2F2F2"/>
                </a:solidFill>
                <a:hlinkClick r:id="rId5"/>
              </a:rPr>
              <a:t> technet.microsoft.com/en-au</a:t>
            </a:r>
            <a:r>
              <a:rPr lang="en-US" sz="2400" b="1" dirty="0" smtClean="0">
                <a:solidFill>
                  <a:srgbClr val="F2F2F2"/>
                </a:solidFill>
                <a:hlinkClick r:id="rId5"/>
              </a:rPr>
              <a:t>  </a:t>
            </a:r>
            <a:endParaRPr lang="en-US" sz="2400" dirty="0">
              <a:solidFill>
                <a:srgbClr val="F2F2F2"/>
              </a:solidFill>
            </a:endParaRPr>
          </a:p>
          <a:p>
            <a:pPr marL="0" lvl="1">
              <a:tabLst>
                <a:tab pos="1828800" algn="l"/>
              </a:tabLst>
            </a:pPr>
            <a:endParaRPr lang="en-US" dirty="0">
              <a:solidFill>
                <a:srgbClr val="F2F2F2"/>
              </a:solidFill>
            </a:endParaRPr>
          </a:p>
          <a:p>
            <a:pPr marL="0" lvl="1">
              <a:tabLst>
                <a:tab pos="1828800" algn="l"/>
              </a:tabLst>
            </a:pPr>
            <a:r>
              <a:rPr lang="en-US" dirty="0">
                <a:solidFill>
                  <a:srgbClr val="F2F2F2"/>
                </a:solidFill>
              </a:rPr>
              <a:t>Resources for IT Professionals</a:t>
            </a:r>
          </a:p>
        </p:txBody>
      </p:sp>
      <p:pic>
        <p:nvPicPr>
          <p:cNvPr id="30731" name="Picture 24" descr="TechEd_online.png"/>
          <p:cNvPicPr>
            <a:picLocks noChangeAspect="1"/>
          </p:cNvPicPr>
          <p:nvPr/>
        </p:nvPicPr>
        <p:blipFill>
          <a:blip r:embed="rId6" cstate="print"/>
          <a:srcRect/>
          <a:stretch>
            <a:fillRect/>
          </a:stretch>
        </p:blipFill>
        <p:spPr bwMode="black">
          <a:xfrm>
            <a:off x="914400" y="1281113"/>
            <a:ext cx="2409825" cy="1076325"/>
          </a:xfrm>
          <a:prstGeom prst="rect">
            <a:avLst/>
          </a:prstGeom>
          <a:noFill/>
          <a:ln w="9525">
            <a:noFill/>
            <a:miter lim="800000"/>
            <a:headEnd/>
            <a:tailEnd/>
          </a:ln>
        </p:spPr>
      </p:pic>
      <p:pic>
        <p:nvPicPr>
          <p:cNvPr id="30733" name="Picture 26" descr="msdn_1inch_rgb.png"/>
          <p:cNvPicPr>
            <a:picLocks noChangeAspect="1"/>
          </p:cNvPicPr>
          <p:nvPr/>
        </p:nvPicPr>
        <p:blipFill>
          <a:blip r:embed="rId7" cstate="print"/>
          <a:srcRect/>
          <a:stretch>
            <a:fillRect/>
          </a:stretch>
        </p:blipFill>
        <p:spPr bwMode="black">
          <a:xfrm>
            <a:off x="5457825" y="3582988"/>
            <a:ext cx="1857375" cy="942975"/>
          </a:xfrm>
          <a:prstGeom prst="rect">
            <a:avLst/>
          </a:prstGeom>
          <a:noFill/>
          <a:ln w="9525">
            <a:noFill/>
            <a:miter lim="800000"/>
            <a:headEnd/>
            <a:tailEnd/>
          </a:ln>
        </p:spPr>
      </p:pic>
      <p:sp>
        <p:nvSpPr>
          <p:cNvPr id="30734" name="Rectangle 27"/>
          <p:cNvSpPr>
            <a:spLocks noChangeArrowheads="1"/>
          </p:cNvSpPr>
          <p:nvPr/>
        </p:nvSpPr>
        <p:spPr bwMode="auto">
          <a:xfrm>
            <a:off x="5218112" y="4473575"/>
            <a:ext cx="3925888" cy="1123384"/>
          </a:xfrm>
          <a:prstGeom prst="rect">
            <a:avLst/>
          </a:prstGeom>
          <a:noFill/>
          <a:ln w="9525">
            <a:noFill/>
            <a:miter lim="800000"/>
            <a:headEnd/>
            <a:tailEnd/>
          </a:ln>
        </p:spPr>
        <p:txBody>
          <a:bodyPr wrap="square">
            <a:spAutoFit/>
          </a:bodyPr>
          <a:lstStyle/>
          <a:p>
            <a:pPr>
              <a:spcBef>
                <a:spcPts val="600"/>
              </a:spcBef>
              <a:tabLst>
                <a:tab pos="1828800" algn="l"/>
              </a:tabLst>
            </a:pPr>
            <a:r>
              <a:rPr lang="en-US" sz="2000" dirty="0">
                <a:solidFill>
                  <a:srgbClr val="F2F2F2"/>
                </a:solidFill>
                <a:hlinkClick r:id="rId8"/>
              </a:rPr>
              <a:t>http</a:t>
            </a:r>
            <a:r>
              <a:rPr lang="en-US" sz="2000" dirty="0" smtClean="0">
                <a:solidFill>
                  <a:srgbClr val="F2F2F2"/>
                </a:solidFill>
                <a:hlinkClick r:id="rId8"/>
              </a:rPr>
              <a:t>://</a:t>
            </a:r>
            <a:r>
              <a:rPr lang="en-AU" sz="2000" dirty="0" smtClean="0">
                <a:solidFill>
                  <a:srgbClr val="F2F2F2"/>
                </a:solidFill>
                <a:hlinkClick r:id="rId8"/>
              </a:rPr>
              <a:t>msdn.microsoft.com/en-au</a:t>
            </a:r>
            <a:endParaRPr lang="en-AU" sz="2000" dirty="0" smtClean="0">
              <a:solidFill>
                <a:srgbClr val="F2F2F2"/>
              </a:solidFill>
            </a:endParaRPr>
          </a:p>
          <a:p>
            <a:pPr>
              <a:spcBef>
                <a:spcPts val="600"/>
              </a:spcBef>
              <a:tabLst>
                <a:tab pos="1828800" algn="l"/>
              </a:tabLst>
            </a:pPr>
            <a:r>
              <a:rPr lang="en-US" sz="2400" b="1" dirty="0" smtClean="0">
                <a:solidFill>
                  <a:srgbClr val="F2F2F2"/>
                </a:solidFill>
              </a:rPr>
              <a:t> </a:t>
            </a:r>
            <a:endParaRPr lang="en-US" dirty="0">
              <a:solidFill>
                <a:srgbClr val="F2F2F2"/>
              </a:solidFill>
            </a:endParaRPr>
          </a:p>
          <a:p>
            <a:pPr marL="0" lvl="1">
              <a:tabLst>
                <a:tab pos="1828800" algn="l"/>
              </a:tabLst>
            </a:pPr>
            <a:r>
              <a:rPr lang="en-US" dirty="0">
                <a:solidFill>
                  <a:srgbClr val="F2F2F2"/>
                </a:solidFill>
              </a:rPr>
              <a:t>Resources for Developers</a:t>
            </a:r>
          </a:p>
        </p:txBody>
      </p:sp>
      <p:sp>
        <p:nvSpPr>
          <p:cNvPr id="30748" name="Rectangle 56"/>
          <p:cNvSpPr>
            <a:spLocks noChangeArrowheads="1"/>
          </p:cNvSpPr>
          <p:nvPr/>
        </p:nvSpPr>
        <p:spPr bwMode="auto">
          <a:xfrm>
            <a:off x="4629150" y="2322513"/>
            <a:ext cx="4514850" cy="954087"/>
          </a:xfrm>
          <a:prstGeom prst="rect">
            <a:avLst/>
          </a:prstGeom>
          <a:noFill/>
          <a:ln w="9525">
            <a:noFill/>
            <a:miter lim="800000"/>
            <a:headEnd/>
            <a:tailEnd/>
          </a:ln>
        </p:spPr>
        <p:txBody>
          <a:bodyPr>
            <a:spAutoFit/>
          </a:bodyPr>
          <a:lstStyle/>
          <a:p>
            <a:pPr>
              <a:spcBef>
                <a:spcPts val="600"/>
              </a:spcBef>
            </a:pPr>
            <a:r>
              <a:rPr lang="en-AU" sz="2000" dirty="0" smtClean="0">
                <a:solidFill>
                  <a:srgbClr val="F2F2F2"/>
                </a:solidFill>
                <a:hlinkClick r:id="rId9"/>
              </a:rPr>
              <a:t>www.microsoft.com/australia/learning</a:t>
            </a:r>
            <a:r>
              <a:rPr lang="en-US" sz="2000" dirty="0" smtClean="0">
                <a:solidFill>
                  <a:srgbClr val="F2F2F2"/>
                </a:solidFill>
              </a:rPr>
              <a:t>  </a:t>
            </a:r>
            <a:endParaRPr lang="en-US" sz="2000" dirty="0">
              <a:solidFill>
                <a:srgbClr val="F2F2F2"/>
              </a:solidFill>
            </a:endParaRPr>
          </a:p>
          <a:p>
            <a:pPr marL="0" lvl="1"/>
            <a:endParaRPr lang="en-US" dirty="0">
              <a:solidFill>
                <a:srgbClr val="F2F2F2"/>
              </a:solidFill>
            </a:endParaRPr>
          </a:p>
          <a:p>
            <a:r>
              <a:rPr lang="en-US" dirty="0">
                <a:solidFill>
                  <a:srgbClr val="F2F2F2"/>
                </a:solidFill>
              </a:rPr>
              <a:t>Microsoft Certification &amp; Training Resources</a:t>
            </a:r>
          </a:p>
        </p:txBody>
      </p:sp>
      <p:sp>
        <p:nvSpPr>
          <p:cNvPr id="54" name="Title 1"/>
          <p:cNvSpPr>
            <a:spLocks noGrp="1"/>
          </p:cNvSpPr>
          <p:nvPr>
            <p:ph type="title"/>
          </p:nvPr>
        </p:nvSpPr>
        <p:spPr/>
        <p:txBody>
          <a:bodyPr/>
          <a:lstStyle/>
          <a:p>
            <a:pPr eaLnBrk="1" hangingPunct="1">
              <a:defRPr/>
            </a:pPr>
            <a:r>
              <a:rPr dirty="0" smtClean="0">
                <a:ln>
                  <a:noFill/>
                </a:ln>
              </a:rPr>
              <a:t>Resources</a:t>
            </a:r>
          </a:p>
        </p:txBody>
      </p:sp>
      <p:grpSp>
        <p:nvGrpSpPr>
          <p:cNvPr id="6" name="Group 57"/>
          <p:cNvGrpSpPr>
            <a:grpSpLocks/>
          </p:cNvGrpSpPr>
          <p:nvPr/>
        </p:nvGrpSpPr>
        <p:grpSpPr bwMode="auto">
          <a:xfrm>
            <a:off x="5148064" y="1268760"/>
            <a:ext cx="3476625" cy="771525"/>
            <a:chOff x="5561787" y="0"/>
            <a:chExt cx="3477054" cy="771334"/>
          </a:xfrm>
        </p:grpSpPr>
        <p:pic>
          <p:nvPicPr>
            <p:cNvPr id="30754" name="Picture 55" descr="ms_Learning_w.eps"/>
            <p:cNvPicPr>
              <a:picLocks noChangeAspect="1"/>
            </p:cNvPicPr>
            <p:nvPr/>
          </p:nvPicPr>
          <p:blipFill>
            <a:blip r:embed="rId10" cstate="print"/>
            <a:srcRect l="51466"/>
            <a:stretch>
              <a:fillRect/>
            </a:stretch>
          </p:blipFill>
          <p:spPr bwMode="black">
            <a:xfrm>
              <a:off x="7257327" y="0"/>
              <a:ext cx="1781514" cy="771334"/>
            </a:xfrm>
            <a:prstGeom prst="rect">
              <a:avLst/>
            </a:prstGeom>
            <a:noFill/>
            <a:ln w="9525">
              <a:noFill/>
              <a:miter lim="800000"/>
              <a:headEnd/>
              <a:tailEnd/>
            </a:ln>
          </p:spPr>
        </p:pic>
        <p:pic>
          <p:nvPicPr>
            <p:cNvPr id="30755" name="Picture 2" descr="C:\Documents and Settings\Pennie\My Documents\ACERDATA (D)\Pennie's documents\MS Image\Boxshot_Logo\MICROSOFT\Microsoft Logo wht shadow.png"/>
            <p:cNvPicPr>
              <a:picLocks noChangeAspect="1" noChangeArrowheads="1"/>
            </p:cNvPicPr>
            <p:nvPr/>
          </p:nvPicPr>
          <p:blipFill>
            <a:blip r:embed="rId11" cstate="print"/>
            <a:srcRect/>
            <a:stretch>
              <a:fillRect/>
            </a:stretch>
          </p:blipFill>
          <p:spPr bwMode="black">
            <a:xfrm>
              <a:off x="5561787" y="254642"/>
              <a:ext cx="1693646" cy="312516"/>
            </a:xfrm>
            <a:prstGeom prst="rect">
              <a:avLst/>
            </a:prstGeom>
            <a:noFill/>
            <a:ln w="9525">
              <a:noFill/>
              <a:miter lim="800000"/>
              <a:headEnd/>
              <a:tailEnd/>
            </a:ln>
          </p:spPr>
        </p:pic>
      </p:grpSp>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98123955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95536" y="5301208"/>
            <a:ext cx="8382000"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800" dirty="0">
                <a:solidFill>
                  <a:srgbClr val="F2F2F2"/>
                </a:solidFill>
                <a:cs typeface="Arial" charset="0"/>
              </a:rPr>
              <a:t>© </a:t>
            </a:r>
            <a:r>
              <a:rPr lang="en-US" sz="800" dirty="0" smtClean="0">
                <a:solidFill>
                  <a:srgbClr val="F2F2F2"/>
                </a:solidFill>
                <a:cs typeface="Arial" charset="0"/>
              </a:rPr>
              <a:t>2010 Microsoft </a:t>
            </a:r>
            <a:r>
              <a:rPr lang="en-US" sz="800" dirty="0">
                <a:solidFill>
                  <a:srgbClr val="F2F2F2"/>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800" dirty="0">
                <a:solidFill>
                  <a:srgbClr val="F2F2F2"/>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800" dirty="0" smtClean="0">
                <a:solidFill>
                  <a:srgbClr val="F2F2F2"/>
                </a:solidFill>
                <a:cs typeface="Arial" charset="0"/>
              </a:rPr>
              <a:t>MICROSOFT </a:t>
            </a:r>
            <a:r>
              <a:rPr lang="en-US" sz="800" dirty="0">
                <a:solidFill>
                  <a:srgbClr val="F2F2F2"/>
                </a:solidFill>
                <a:cs typeface="Arial" charset="0"/>
              </a:rPr>
              <a:t>MAKES NO WARRANTIES, EXPRESS, IMPLIED OR STATUTORY, AS TO THE INFORMATION IN THIS PRESENTATION.</a:t>
            </a:r>
          </a:p>
        </p:txBody>
      </p:sp>
      <p:pic>
        <p:nvPicPr>
          <p:cNvPr id="7" name="Picture 2" descr="Microsoft logo and tagline"/>
          <p:cNvPicPr>
            <a:picLocks noChangeAspect="1" noChangeArrowheads="1"/>
          </p:cNvPicPr>
          <p:nvPr/>
        </p:nvPicPr>
        <p:blipFill>
          <a:blip r:embed="rId3" cstate="print"/>
          <a:srcRect r="25754" b="36106"/>
          <a:stretch>
            <a:fillRect/>
          </a:stretch>
        </p:blipFill>
        <p:spPr bwMode="black">
          <a:xfrm>
            <a:off x="2213840" y="2666735"/>
            <a:ext cx="4718061" cy="875731"/>
          </a:xfrm>
          <a:prstGeom prst="rect">
            <a:avLst/>
          </a:prstGeom>
          <a:noFill/>
          <a:ln>
            <a:noFill/>
          </a:ln>
        </p:spPr>
      </p:pic>
      <p:sp>
        <p:nvSpPr>
          <p:cNvPr id="3" name="Footer Placeholder 2"/>
          <p:cNvSpPr>
            <a:spLocks noGrp="1"/>
          </p:cNvSpPr>
          <p:nvPr>
            <p:ph type="ftr" sz="quarter" idx="11"/>
          </p:nvPr>
        </p:nvSpPr>
        <p:spPr/>
        <p:txBody>
          <a:bodyPr/>
          <a:lstStyle/>
          <a:p>
            <a:r>
              <a:rPr lang="en-AU" smtClean="0">
                <a:solidFill>
                  <a:srgbClr val="FFFFFF"/>
                </a:solidFill>
              </a:rPr>
              <a:t>(c) 2011 Microsoft. All rights reserved.</a:t>
            </a:r>
            <a:endParaRPr lang="en-AU" dirty="0">
              <a:solidFill>
                <a:srgbClr val="FFFFFF"/>
              </a:solidFill>
            </a:endParaRPr>
          </a:p>
        </p:txBody>
      </p:sp>
    </p:spTree>
    <p:extLst>
      <p:ext uri="{BB962C8B-B14F-4D97-AF65-F5344CB8AC3E}">
        <p14:creationId xmlns:p14="http://schemas.microsoft.com/office/powerpoint/2010/main" val="340347874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a:t>
            </a:r>
            <a:br>
              <a:rPr lang="en-US" dirty="0" smtClean="0"/>
            </a:br>
            <a:r>
              <a:rPr lang="en-AU" dirty="0">
                <a:solidFill>
                  <a:schemeClr val="accent2"/>
                </a:solidFill>
              </a:rPr>
              <a:t>Michael Pascoe - @</a:t>
            </a:r>
            <a:r>
              <a:rPr lang="en-AU" dirty="0" err="1">
                <a:solidFill>
                  <a:schemeClr val="accent2"/>
                </a:solidFill>
              </a:rPr>
              <a:t>olikkaTech</a:t>
            </a:r>
            <a:endParaRPr lang="en-US" dirty="0">
              <a:solidFill>
                <a:schemeClr val="accent2"/>
              </a:solidFill>
            </a:endParaRPr>
          </a:p>
        </p:txBody>
      </p:sp>
      <p:sp>
        <p:nvSpPr>
          <p:cNvPr id="5" name="Footer Placeholder 4"/>
          <p:cNvSpPr>
            <a:spLocks noGrp="1"/>
          </p:cNvSpPr>
          <p:nvPr>
            <p:ph type="ftr" sz="quarter" idx="11"/>
          </p:nvPr>
        </p:nvSpPr>
        <p:spPr>
          <a:xfrm>
            <a:off x="6135766" y="6453748"/>
            <a:ext cx="2895600" cy="365125"/>
          </a:xfrm>
        </p:spPr>
        <p:txBody>
          <a:bodyPr/>
          <a:lstStyle/>
          <a:p>
            <a:r>
              <a:rPr lang="en-AU" dirty="0" smtClean="0"/>
              <a:t>(c) 2011 Microsoft. All rights reserved.</a:t>
            </a:r>
            <a:endParaRPr lang="en-AU" dirty="0"/>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636912"/>
            <a:ext cx="1747688" cy="190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5229200"/>
            <a:ext cx="4645846" cy="80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44" y="1772816"/>
            <a:ext cx="4828377" cy="323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98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Config</a:t>
            </a:r>
            <a:r>
              <a:rPr lang="en-US" dirty="0" smtClean="0"/>
              <a:t> Manager 2012 </a:t>
            </a:r>
            <a:endParaRPr lang="en-US" dirty="0"/>
          </a:p>
        </p:txBody>
      </p:sp>
      <p:sp>
        <p:nvSpPr>
          <p:cNvPr id="5" name="Footer Placeholder 4"/>
          <p:cNvSpPr>
            <a:spLocks noGrp="1"/>
          </p:cNvSpPr>
          <p:nvPr>
            <p:ph type="ftr" sz="quarter" idx="11"/>
          </p:nvPr>
        </p:nvSpPr>
        <p:spPr/>
        <p:txBody>
          <a:bodyPr/>
          <a:lstStyle/>
          <a:p>
            <a:r>
              <a:rPr lang="en-AU" dirty="0" smtClean="0"/>
              <a:t>(c) 2011 Microsoft. All rights reserved.</a:t>
            </a:r>
            <a:endParaRPr lang="en-AU" dirty="0"/>
          </a:p>
        </p:txBody>
      </p:sp>
      <p:sp>
        <p:nvSpPr>
          <p:cNvPr id="11" name="Rounded Rectangle 10"/>
          <p:cNvSpPr/>
          <p:nvPr/>
        </p:nvSpPr>
        <p:spPr bwMode="auto">
          <a:xfrm>
            <a:off x="179512" y="3717032"/>
            <a:ext cx="4267465" cy="1974463"/>
          </a:xfrm>
          <a:prstGeom prst="roundRect">
            <a:avLst>
              <a:gd name="adj" fmla="val 903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Empower</a:t>
            </a:r>
          </a:p>
          <a:p>
            <a:pPr algn="ctr" defTabSz="914099"/>
            <a:r>
              <a:rPr lang="en-US" sz="4800" dirty="0" smtClean="0">
                <a:solidFill>
                  <a:srgbClr val="FFFFFF"/>
                </a:solidFill>
                <a:latin typeface="Calibri" pitchFamily="34" charset="0"/>
              </a:rPr>
              <a:t>Users</a:t>
            </a:r>
            <a:endParaRPr lang="en-US" sz="2800" dirty="0" smtClean="0">
              <a:solidFill>
                <a:srgbClr val="FFFFFF"/>
              </a:solidFill>
              <a:latin typeface="Calibri" pitchFamily="34" charset="0"/>
            </a:endParaRPr>
          </a:p>
        </p:txBody>
      </p:sp>
      <p:sp>
        <p:nvSpPr>
          <p:cNvPr id="18" name="Rounded Rectangle 17"/>
          <p:cNvSpPr/>
          <p:nvPr/>
        </p:nvSpPr>
        <p:spPr bwMode="auto">
          <a:xfrm>
            <a:off x="4716016" y="1484784"/>
            <a:ext cx="4267465" cy="1966817"/>
          </a:xfrm>
          <a:prstGeom prst="roundRect">
            <a:avLst>
              <a:gd name="adj" fmla="val 9033"/>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Simplify Administration</a:t>
            </a:r>
            <a:endParaRPr lang="en-US" sz="2800" dirty="0" smtClean="0">
              <a:solidFill>
                <a:srgbClr val="FFFFFF"/>
              </a:solidFill>
              <a:latin typeface="Calibri" pitchFamily="34" charset="0"/>
            </a:endParaRPr>
          </a:p>
        </p:txBody>
      </p:sp>
      <p:sp>
        <p:nvSpPr>
          <p:cNvPr id="16" name="Rounded Rectangle 15"/>
          <p:cNvSpPr/>
          <p:nvPr/>
        </p:nvSpPr>
        <p:spPr bwMode="auto">
          <a:xfrm>
            <a:off x="4716016" y="3694431"/>
            <a:ext cx="4267465" cy="1966817"/>
          </a:xfrm>
          <a:prstGeom prst="roundRect">
            <a:avLst>
              <a:gd name="adj" fmla="val 9033"/>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r>
              <a:rPr lang="en-US" sz="4800" dirty="0" smtClean="0">
                <a:solidFill>
                  <a:srgbClr val="FFFFFF"/>
                </a:solidFill>
                <a:latin typeface="Calibri" pitchFamily="34" charset="0"/>
              </a:rPr>
              <a:t>Sell More Product</a:t>
            </a:r>
            <a:endParaRPr lang="en-US" sz="4800" dirty="0">
              <a:solidFill>
                <a:srgbClr val="FFFFFF"/>
              </a:solidFill>
              <a:latin typeface="Calibri" pitchFamily="34" charset="0"/>
            </a:endParaRPr>
          </a:p>
        </p:txBody>
      </p:sp>
      <p:sp>
        <p:nvSpPr>
          <p:cNvPr id="8" name="Rounded Rectangle 7"/>
          <p:cNvSpPr/>
          <p:nvPr/>
        </p:nvSpPr>
        <p:spPr bwMode="auto">
          <a:xfrm>
            <a:off x="179512" y="1476066"/>
            <a:ext cx="4267465" cy="1952934"/>
          </a:xfrm>
          <a:prstGeom prst="roundRect">
            <a:avLst>
              <a:gd name="adj" fmla="val 9033"/>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72000" tIns="45718" rIns="72000" bIns="45718" numCol="1" rtlCol="0" anchor="ctr" anchorCtr="0" compatLnSpc="1">
            <a:prstTxWarp prst="textNoShape">
              <a:avLst/>
            </a:prstTxWarp>
          </a:bodyPr>
          <a:lstStyle/>
          <a:p>
            <a:pPr algn="ctr" defTabSz="914099"/>
            <a:endParaRPr lang="en-US" sz="5400" dirty="0" smtClean="0">
              <a:solidFill>
                <a:srgbClr val="FFFFFF"/>
              </a:solidFill>
              <a:latin typeface="Calibri" pitchFamily="34" charset="0"/>
            </a:endParaRPr>
          </a:p>
          <a:p>
            <a:pPr algn="ctr" defTabSz="914099"/>
            <a:r>
              <a:rPr lang="en-US" sz="5400" dirty="0" smtClean="0">
                <a:solidFill>
                  <a:srgbClr val="FFFFFF"/>
                </a:solidFill>
                <a:latin typeface="Calibri" pitchFamily="34" charset="0"/>
              </a:rPr>
              <a:t>Unify </a:t>
            </a:r>
            <a:r>
              <a:rPr lang="en-US" sz="5400" dirty="0">
                <a:solidFill>
                  <a:srgbClr val="FFFFFF"/>
                </a:solidFill>
                <a:latin typeface="Calibri" pitchFamily="34" charset="0"/>
              </a:rPr>
              <a:t>Infrastructure</a:t>
            </a:r>
          </a:p>
          <a:p>
            <a:pPr algn="ctr" defTabSz="914099"/>
            <a:endParaRPr lang="en-US" sz="5400" dirty="0" smtClean="0">
              <a:solidFill>
                <a:srgbClr val="FFFFFF"/>
              </a:solidFill>
              <a:latin typeface="Calibri" pitchFamily="34" charset="0"/>
            </a:endParaRPr>
          </a:p>
        </p:txBody>
      </p:sp>
    </p:spTree>
    <p:extLst>
      <p:ext uri="{BB962C8B-B14F-4D97-AF65-F5344CB8AC3E}">
        <p14:creationId xmlns:p14="http://schemas.microsoft.com/office/powerpoint/2010/main" val="6478126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TEch Ed 2011">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3C2F1"/>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3">
      <a:dk1>
        <a:srgbClr val="000000"/>
      </a:dk1>
      <a:lt1>
        <a:srgbClr val="FFFFFF"/>
      </a:lt1>
      <a:dk2>
        <a:srgbClr val="000000"/>
      </a:dk2>
      <a:lt2>
        <a:srgbClr val="F2F2F2"/>
      </a:lt2>
      <a:accent1>
        <a:srgbClr val="03C2F1"/>
      </a:accent1>
      <a:accent2>
        <a:srgbClr val="F15C44"/>
      </a:accent2>
      <a:accent3>
        <a:srgbClr val="33CC33"/>
      </a:accent3>
      <a:accent4>
        <a:srgbClr val="ED1977"/>
      </a:accent4>
      <a:accent5>
        <a:srgbClr val="FFFF00"/>
      </a:accent5>
      <a:accent6>
        <a:srgbClr val="824BB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10541</TotalTime>
  <Words>8671</Words>
  <Application>Microsoft Office PowerPoint</Application>
  <PresentationFormat>On-screen Show (4:3)</PresentationFormat>
  <Paragraphs>856</Paragraphs>
  <Slides>74</Slides>
  <Notes>72</Notes>
  <HiddenSlides>0</HiddenSlides>
  <MMClips>0</MMClips>
  <ScaleCrop>false</ScaleCrop>
  <HeadingPairs>
    <vt:vector size="4" baseType="variant">
      <vt:variant>
        <vt:lpstr>Theme</vt:lpstr>
      </vt:variant>
      <vt:variant>
        <vt:i4>3</vt:i4>
      </vt:variant>
      <vt:variant>
        <vt:lpstr>Slide Titles</vt:lpstr>
      </vt:variant>
      <vt:variant>
        <vt:i4>74</vt:i4>
      </vt:variant>
    </vt:vector>
  </HeadingPairs>
  <TitlesOfParts>
    <vt:vector size="77" baseType="lpstr">
      <vt:lpstr>Office Theme</vt:lpstr>
      <vt:lpstr>1_Office Theme</vt:lpstr>
      <vt:lpstr>2_Office Theme</vt:lpstr>
      <vt:lpstr>PowerPoint Presentation</vt:lpstr>
      <vt:lpstr>Configuration manager 2012 infrastructure drilldown</vt:lpstr>
      <vt:lpstr>You are…?</vt:lpstr>
      <vt:lpstr>PowerPoint Presentation</vt:lpstr>
      <vt:lpstr>About Me</vt:lpstr>
      <vt:lpstr>Intro Michael Pascoe - @olikkaTech</vt:lpstr>
      <vt:lpstr>Intro Michael Pascoe - @michaelpascoe</vt:lpstr>
      <vt:lpstr>Intro Michael Pascoe - @olikkaTech</vt:lpstr>
      <vt:lpstr>Config Manager 2012 </vt:lpstr>
      <vt:lpstr>Agenda Lots to cover</vt:lpstr>
      <vt:lpstr>Role</vt:lpstr>
      <vt:lpstr>What’s gone in 2012</vt:lpstr>
      <vt:lpstr>letter word</vt:lpstr>
      <vt:lpstr>letter word</vt:lpstr>
      <vt:lpstr>letter word</vt:lpstr>
      <vt:lpstr> Site mode </vt:lpstr>
      <vt:lpstr>New Roles</vt:lpstr>
      <vt:lpstr>PowerPoint Presentation</vt:lpstr>
      <vt:lpstr>Primary Sites</vt:lpstr>
      <vt:lpstr>Hierarchy Primary Sites</vt:lpstr>
      <vt:lpstr>Hierarchy Primary Sites</vt:lpstr>
      <vt:lpstr>Hierarchy Reduce Primary Sites</vt:lpstr>
      <vt:lpstr>Hierarchy Primary Sites</vt:lpstr>
      <vt:lpstr>Secondary Sites</vt:lpstr>
      <vt:lpstr>Hierarchy Secondary Sites</vt:lpstr>
      <vt:lpstr>Hierarchy Secondary Sites</vt:lpstr>
      <vt:lpstr>Hierarchy Secondary Sites</vt:lpstr>
      <vt:lpstr>Distribution Points</vt:lpstr>
      <vt:lpstr>Hierarchy Distribution Points</vt:lpstr>
      <vt:lpstr>Hierarchy Distribution Points</vt:lpstr>
      <vt:lpstr>Hierarchy Distribution Points</vt:lpstr>
      <vt:lpstr>Hierarchy Distribution Points</vt:lpstr>
      <vt:lpstr>Hierarchy Distribution Points</vt:lpstr>
      <vt:lpstr>Hierarchy Distribution Points</vt:lpstr>
      <vt:lpstr>Hierarchy Remote Sites</vt:lpstr>
      <vt:lpstr>2007 Secondary Site Features  Benefits Split</vt:lpstr>
      <vt:lpstr>Hierarchy Why Secondary Sites?</vt:lpstr>
      <vt:lpstr>Hierarchy Secondary Site and Content Routing</vt:lpstr>
      <vt:lpstr>Hierarchy Secondary Site and Content Routing</vt:lpstr>
      <vt:lpstr>Hierarchy Secondary Site and Content Routing</vt:lpstr>
      <vt:lpstr>Hierarchy Secondary Site and Content Routing</vt:lpstr>
      <vt:lpstr>Hierarchy Why Secondary Sites?</vt:lpstr>
      <vt:lpstr> </vt:lpstr>
      <vt:lpstr>DPs in Detail Content Assignment</vt:lpstr>
      <vt:lpstr>DPs in Detail Content Assignment to DPs</vt:lpstr>
      <vt:lpstr>DPs in Detail Package Storage</vt:lpstr>
      <vt:lpstr>DPs in Detail Content Library</vt:lpstr>
      <vt:lpstr>DPs in Detail Content Library</vt:lpstr>
      <vt:lpstr>DPs in Detail Content Library</vt:lpstr>
      <vt:lpstr>DPs in Detail Pre-stage</vt:lpstr>
      <vt:lpstr>DPs in Detail Even More Stuff!!</vt:lpstr>
      <vt:lpstr>PowerPoint Presentation</vt:lpstr>
      <vt:lpstr>PowerPoint Presentation</vt:lpstr>
      <vt:lpstr>PowerPoint Presentation</vt:lpstr>
      <vt:lpstr>Client Settings and Inventory WMI Inventory</vt:lpstr>
      <vt:lpstr>PowerPoint Presentation</vt:lpstr>
      <vt:lpstr>Role Based Administration 1. Roles</vt:lpstr>
      <vt:lpstr>Role Based Administration 2. Scope</vt:lpstr>
      <vt:lpstr>Role Based Administration 2. Assign</vt:lpstr>
      <vt:lpstr>PowerPoint Presentation</vt:lpstr>
      <vt:lpstr>Installation Tips</vt:lpstr>
      <vt:lpstr>The  important stuff</vt:lpstr>
      <vt:lpstr>The important stuff Sites</vt:lpstr>
      <vt:lpstr>Hierarchy Today</vt:lpstr>
      <vt:lpstr>Hierarchy New</vt:lpstr>
      <vt:lpstr>Hierarchy New</vt:lpstr>
      <vt:lpstr>Hierarchy New</vt:lpstr>
      <vt:lpstr>Hierarchy New</vt:lpstr>
      <vt:lpstr>The important stuff Roles</vt:lpstr>
      <vt:lpstr>The important stuff Management</vt:lpstr>
      <vt:lpstr>Share your opinion… </vt:lpstr>
      <vt:lpstr>Enrol in Microsoft Virtual Academy Today</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clarken</dc:creator>
  <cp:lastModifiedBy>Event Staff</cp:lastModifiedBy>
  <cp:revision>549</cp:revision>
  <dcterms:created xsi:type="dcterms:W3CDTF">2011-04-01T05:55:34Z</dcterms:created>
  <dcterms:modified xsi:type="dcterms:W3CDTF">2011-09-01T04:49:47Z</dcterms:modified>
</cp:coreProperties>
</file>