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79" r:id="rId2"/>
    <p:sldId id="280" r:id="rId3"/>
    <p:sldId id="324" r:id="rId4"/>
    <p:sldId id="260" r:id="rId5"/>
    <p:sldId id="299" r:id="rId6"/>
    <p:sldId id="310" r:id="rId7"/>
    <p:sldId id="300" r:id="rId8"/>
    <p:sldId id="311" r:id="rId9"/>
    <p:sldId id="301" r:id="rId10"/>
    <p:sldId id="302" r:id="rId11"/>
    <p:sldId id="312" r:id="rId12"/>
    <p:sldId id="285" r:id="rId13"/>
    <p:sldId id="305" r:id="rId14"/>
    <p:sldId id="318" r:id="rId15"/>
    <p:sldId id="306" r:id="rId16"/>
    <p:sldId id="307" r:id="rId17"/>
    <p:sldId id="308" r:id="rId18"/>
    <p:sldId id="313" r:id="rId19"/>
    <p:sldId id="286" r:id="rId20"/>
    <p:sldId id="314" r:id="rId21"/>
    <p:sldId id="287" r:id="rId22"/>
    <p:sldId id="315" r:id="rId23"/>
    <p:sldId id="321" r:id="rId24"/>
    <p:sldId id="316" r:id="rId25"/>
    <p:sldId id="320" r:id="rId26"/>
    <p:sldId id="322" r:id="rId27"/>
    <p:sldId id="323" r:id="rId28"/>
    <p:sldId id="317" r:id="rId29"/>
    <p:sldId id="327" r:id="rId30"/>
    <p:sldId id="270"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0754" autoAdjust="0"/>
  </p:normalViewPr>
  <p:slideViewPr>
    <p:cSldViewPr>
      <p:cViewPr>
        <p:scale>
          <a:sx n="70" d="100"/>
          <a:sy n="70" d="100"/>
        </p:scale>
        <p:origin x="-4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08EF97D-F32B-472F-B0EA-51FE780BAF57}"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17886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DDBB364-D2B5-4E5A-BEFC-B59C853BD142}"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283437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C0DB779-159E-4914-BF5C-87C7B428020D}"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37316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2CE1F25-2AFE-49CE-8D91-714394E40132}"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4518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3731603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8/31/2011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359152"/>
            <a:ext cx="6994362"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57473" y="3886201"/>
            <a:ext cx="3313277"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391008" y="228600"/>
            <a:ext cx="836208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175016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6"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hyperlink" Target="http://technet.microsoft.com/en-au" TargetMode="External"/><Relationship Id="rId10" Type="http://schemas.openxmlformats.org/officeDocument/2006/relationships/image" Target="../media/image17.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Authentication and password reset</a:t>
            </a:r>
            <a:endParaRPr lang="en-US" dirty="0">
              <a:solidFill>
                <a:schemeClr val="accent2"/>
              </a:solidFill>
            </a:endParaRPr>
          </a:p>
        </p:txBody>
      </p:sp>
      <p:sp>
        <p:nvSpPr>
          <p:cNvPr id="3" name="Text Placeholder 2"/>
          <p:cNvSpPr>
            <a:spLocks noGrp="1"/>
          </p:cNvSpPr>
          <p:nvPr>
            <p:ph idx="1"/>
          </p:nvPr>
        </p:nvSpPr>
        <p:spPr>
          <a:xfrm>
            <a:off x="457200" y="1556792"/>
            <a:ext cx="8229600" cy="4569371"/>
          </a:xfrm>
        </p:spPr>
        <p:txBody>
          <a:bodyPr>
            <a:normAutofit/>
          </a:bodyPr>
          <a:lstStyle/>
          <a:p>
            <a:endParaRPr lang="en-US" sz="2400" dirty="0" smtClean="0"/>
          </a:p>
          <a:p>
            <a:r>
              <a:rPr lang="en-US" sz="2400" dirty="0" smtClean="0"/>
              <a:t>Registration </a:t>
            </a:r>
            <a:r>
              <a:rPr lang="en-US" sz="2400" dirty="0"/>
              <a:t>is a process of establishing credentials for alternative authentication</a:t>
            </a:r>
          </a:p>
          <a:p>
            <a:endParaRPr lang="en-US" sz="2400" dirty="0"/>
          </a:p>
          <a:p>
            <a:r>
              <a:rPr lang="en-US" sz="2400" dirty="0"/>
              <a:t>Many have a higher bar for authentication from the </a:t>
            </a:r>
            <a:r>
              <a:rPr lang="en-US" sz="2400" dirty="0" smtClean="0"/>
              <a:t>Internet</a:t>
            </a:r>
            <a:r>
              <a:rPr lang="en-US" sz="2400" dirty="0"/>
              <a:t>, than from a domain-joined machine</a:t>
            </a:r>
          </a:p>
          <a:p>
            <a:endParaRPr lang="en-US" sz="2400" dirty="0"/>
          </a:p>
          <a:p>
            <a:r>
              <a:rPr lang="en-US" sz="2400" dirty="0" smtClean="0"/>
              <a:t>Extensibility </a:t>
            </a:r>
            <a:r>
              <a:rPr lang="en-US" sz="2400" dirty="0"/>
              <a:t>for customer-specific needs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9278895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00C2F1"/>
                </a:solidFill>
              </a:rPr>
              <a:t/>
            </a:r>
            <a:br>
              <a:rPr lang="en-US" sz="4000" dirty="0" smtClean="0">
                <a:solidFill>
                  <a:srgbClr val="00C2F1"/>
                </a:solidFill>
              </a:rPr>
            </a:br>
            <a:r>
              <a:rPr lang="en-US" sz="4000" dirty="0" smtClean="0">
                <a:solidFill>
                  <a:srgbClr val="00C2F1"/>
                </a:solidFill>
              </a:rPr>
              <a:t>User Self Service Password Reset</a:t>
            </a:r>
            <a:endParaRPr lang="en-US" sz="4000" dirty="0">
              <a:solidFill>
                <a:srgbClr val="00C2F1"/>
              </a:solidFill>
            </a:endParaRPr>
          </a:p>
        </p:txBody>
      </p:sp>
      <p:sp>
        <p:nvSpPr>
          <p:cNvPr id="4" name="Text Placeholder 3"/>
          <p:cNvSpPr>
            <a:spLocks noGrp="1"/>
          </p:cNvSpPr>
          <p:nvPr>
            <p:ph type="body" sz="quarter" idx="10"/>
          </p:nvPr>
        </p:nvSpPr>
        <p:spPr/>
        <p:txBody>
          <a:bodyPr/>
          <a:lstStyle/>
          <a:p>
            <a:r>
              <a:rPr lang="en-US" dirty="0" smtClean="0">
                <a:solidFill>
                  <a:srgbClr val="00C2F1"/>
                </a:solidFill>
              </a:rPr>
              <a:t>demo</a:t>
            </a:r>
            <a:r>
              <a:rPr lang="en-US" dirty="0" smtClean="0"/>
              <a:t> </a:t>
            </a:r>
            <a:endParaRPr lang="en-US" dirty="0"/>
          </a:p>
        </p:txBody>
      </p:sp>
    </p:spTree>
    <p:extLst>
      <p:ext uri="{BB962C8B-B14F-4D97-AF65-F5344CB8AC3E}">
        <p14:creationId xmlns:p14="http://schemas.microsoft.com/office/powerpoint/2010/main" val="1936152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Enhanced </a:t>
            </a:r>
            <a:r>
              <a:rPr lang="en-US" dirty="0" smtClean="0"/>
              <a:t>Reporting</a:t>
            </a:r>
            <a:endParaRPr sz="3600" dirty="0">
              <a:solidFill>
                <a:schemeClr val="accent2"/>
              </a:solidFill>
            </a:endParaRPr>
          </a:p>
        </p:txBody>
      </p:sp>
      <p:sp>
        <p:nvSpPr>
          <p:cNvPr id="3" name="Text Placeholder 2"/>
          <p:cNvSpPr>
            <a:spLocks noGrp="1"/>
          </p:cNvSpPr>
          <p:nvPr>
            <p:ph idx="1"/>
          </p:nvPr>
        </p:nvSpPr>
        <p:spPr>
          <a:xfrm>
            <a:off x="457200" y="1772816"/>
            <a:ext cx="8229600" cy="4680520"/>
          </a:xfrm>
        </p:spPr>
        <p:txBody>
          <a:bodyPr>
            <a:normAutofit lnSpcReduction="10000"/>
          </a:bodyPr>
          <a:lstStyle/>
          <a:p>
            <a:pPr marL="342900" lvl="1" indent="-342900">
              <a:buFont typeface="Segoe UI" pitchFamily="34" charset="0"/>
              <a:buChar char="►"/>
            </a:pPr>
            <a:r>
              <a:rPr lang="en-US" sz="2800" dirty="0"/>
              <a:t>Integrates with System Center Service Manager, leveraging its data warehouse</a:t>
            </a:r>
          </a:p>
          <a:p>
            <a:r>
              <a:rPr lang="en-US" dirty="0" smtClean="0"/>
              <a:t>Add </a:t>
            </a:r>
            <a:r>
              <a:rPr lang="en-US" dirty="0"/>
              <a:t>historical reporting for </a:t>
            </a:r>
            <a:r>
              <a:rPr lang="en-US" dirty="0" err="1"/>
              <a:t>FIM</a:t>
            </a:r>
            <a:r>
              <a:rPr lang="en-US" dirty="0"/>
              <a:t>-managed objects</a:t>
            </a:r>
          </a:p>
          <a:p>
            <a:pPr lvl="1"/>
            <a:r>
              <a:rPr lang="en-US" dirty="0"/>
              <a:t>Includes frequently-requested reports, e.g.:</a:t>
            </a:r>
          </a:p>
          <a:p>
            <a:pPr lvl="2"/>
            <a:r>
              <a:rPr lang="en-US" dirty="0"/>
              <a:t>Group membership changes over time</a:t>
            </a:r>
          </a:p>
          <a:p>
            <a:pPr lvl="2"/>
            <a:r>
              <a:rPr lang="en-US" dirty="0"/>
              <a:t>Request history</a:t>
            </a:r>
          </a:p>
          <a:p>
            <a:pPr lvl="2"/>
            <a:r>
              <a:rPr lang="en-US" dirty="0"/>
              <a:t>Person and group change history</a:t>
            </a:r>
          </a:p>
          <a:p>
            <a:pPr lvl="1"/>
            <a:r>
              <a:rPr lang="en-US" dirty="0"/>
              <a:t>Report data store is extensible</a:t>
            </a:r>
          </a:p>
          <a:p>
            <a:pPr lvl="2"/>
            <a:r>
              <a:rPr lang="en-US" dirty="0"/>
              <a:t>Can be extended to store history of custom </a:t>
            </a:r>
            <a:r>
              <a:rPr lang="en-US" dirty="0" err="1"/>
              <a:t>FIM</a:t>
            </a:r>
            <a:r>
              <a:rPr lang="en-US" dirty="0"/>
              <a:t> Service objects and attributes</a:t>
            </a:r>
          </a:p>
          <a:p>
            <a:pPr lvl="2"/>
            <a:r>
              <a:rPr lang="en-US" dirty="0"/>
              <a:t>Enable customers and ISVs to build custom </a:t>
            </a:r>
            <a:r>
              <a:rPr lang="en-US" dirty="0" smtClean="0"/>
              <a:t>reports</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581186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US" dirty="0" smtClean="0"/>
              <a:t>How to Answer these Questions</a:t>
            </a:r>
            <a:endParaRPr lang="en-US" dirty="0"/>
          </a:p>
        </p:txBody>
      </p:sp>
      <p:cxnSp>
        <p:nvCxnSpPr>
          <p:cNvPr id="4" name="Straight Connector 3"/>
          <p:cNvCxnSpPr/>
          <p:nvPr/>
        </p:nvCxnSpPr>
        <p:spPr>
          <a:xfrm>
            <a:off x="4223587" y="1700663"/>
            <a:ext cx="0" cy="480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979" y="3886200"/>
            <a:ext cx="78348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29277" y="1121511"/>
            <a:ext cx="676019" cy="369332"/>
          </a:xfrm>
          <a:prstGeom prst="rect">
            <a:avLst/>
          </a:prstGeom>
          <a:noFill/>
        </p:spPr>
        <p:txBody>
          <a:bodyPr wrap="none" rtlCol="0">
            <a:spAutoFit/>
          </a:bodyPr>
          <a:lstStyle/>
          <a:p>
            <a:r>
              <a:rPr lang="en-US" b="1" u="sng" dirty="0" smtClean="0">
                <a:solidFill>
                  <a:srgbClr val="03C2F1"/>
                </a:solidFill>
              </a:rPr>
              <a:t>State</a:t>
            </a:r>
            <a:endParaRPr lang="en-US" b="1" u="sng" dirty="0">
              <a:solidFill>
                <a:srgbClr val="03C2F1"/>
              </a:solidFill>
            </a:endParaRPr>
          </a:p>
        </p:txBody>
      </p:sp>
      <p:sp>
        <p:nvSpPr>
          <p:cNvPr id="7" name="TextBox 6"/>
          <p:cNvSpPr txBox="1"/>
          <p:nvPr/>
        </p:nvSpPr>
        <p:spPr>
          <a:xfrm>
            <a:off x="5515687" y="1121511"/>
            <a:ext cx="806054" cy="369332"/>
          </a:xfrm>
          <a:prstGeom prst="rect">
            <a:avLst/>
          </a:prstGeom>
          <a:noFill/>
        </p:spPr>
        <p:txBody>
          <a:bodyPr wrap="none" rtlCol="0">
            <a:spAutoFit/>
          </a:bodyPr>
          <a:lstStyle/>
          <a:p>
            <a:r>
              <a:rPr lang="en-US" b="1" u="sng" dirty="0" smtClean="0">
                <a:solidFill>
                  <a:srgbClr val="03C2F1"/>
                </a:solidFill>
              </a:rPr>
              <a:t>Events</a:t>
            </a:r>
            <a:endParaRPr lang="en-US" b="1" u="sng" dirty="0">
              <a:solidFill>
                <a:srgbClr val="03C2F1"/>
              </a:solidFill>
            </a:endParaRPr>
          </a:p>
        </p:txBody>
      </p:sp>
      <p:sp>
        <p:nvSpPr>
          <p:cNvPr id="8" name="TextBox 7"/>
          <p:cNvSpPr txBox="1"/>
          <p:nvPr/>
        </p:nvSpPr>
        <p:spPr>
          <a:xfrm>
            <a:off x="81126" y="5257800"/>
            <a:ext cx="910827" cy="369332"/>
          </a:xfrm>
          <a:prstGeom prst="rect">
            <a:avLst/>
          </a:prstGeom>
          <a:noFill/>
        </p:spPr>
        <p:txBody>
          <a:bodyPr wrap="none" rtlCol="0">
            <a:spAutoFit/>
          </a:bodyPr>
          <a:lstStyle/>
          <a:p>
            <a:r>
              <a:rPr lang="en-US" b="1" u="sng" dirty="0" smtClean="0"/>
              <a:t>Historic</a:t>
            </a:r>
            <a:endParaRPr lang="en-US" b="1" u="sng" dirty="0"/>
          </a:p>
        </p:txBody>
      </p:sp>
      <p:sp>
        <p:nvSpPr>
          <p:cNvPr id="9" name="TextBox 8"/>
          <p:cNvSpPr txBox="1"/>
          <p:nvPr/>
        </p:nvSpPr>
        <p:spPr>
          <a:xfrm>
            <a:off x="68413" y="2415064"/>
            <a:ext cx="907749" cy="369332"/>
          </a:xfrm>
          <a:prstGeom prst="rect">
            <a:avLst/>
          </a:prstGeom>
          <a:noFill/>
        </p:spPr>
        <p:txBody>
          <a:bodyPr wrap="none" rtlCol="0">
            <a:spAutoFit/>
          </a:bodyPr>
          <a:lstStyle/>
          <a:p>
            <a:r>
              <a:rPr lang="en-US" b="1" u="sng" dirty="0" smtClean="0"/>
              <a:t>Current</a:t>
            </a:r>
            <a:endParaRPr lang="en-US" b="1" u="sng" dirty="0"/>
          </a:p>
        </p:txBody>
      </p:sp>
      <p:sp>
        <p:nvSpPr>
          <p:cNvPr id="10" name="TextBox 9"/>
          <p:cNvSpPr txBox="1"/>
          <p:nvPr/>
        </p:nvSpPr>
        <p:spPr>
          <a:xfrm>
            <a:off x="851009" y="1676400"/>
            <a:ext cx="3281871" cy="2246769"/>
          </a:xfrm>
          <a:prstGeom prst="rect">
            <a:avLst/>
          </a:prstGeom>
          <a:noFill/>
        </p:spPr>
        <p:txBody>
          <a:bodyPr wrap="square" rtlCol="0">
            <a:spAutoFit/>
          </a:bodyPr>
          <a:lstStyle/>
          <a:p>
            <a:pPr marL="285750" indent="-285750">
              <a:buFont typeface="Arial" pitchFamily="34" charset="0"/>
              <a:buChar char="•"/>
            </a:pPr>
            <a:r>
              <a:rPr lang="en-US" sz="2000" dirty="0" smtClean="0"/>
              <a:t>Who is in group A?</a:t>
            </a:r>
          </a:p>
          <a:p>
            <a:pPr marL="285750" indent="-285750">
              <a:buFont typeface="Arial" pitchFamily="34" charset="0"/>
              <a:buChar char="•"/>
            </a:pPr>
            <a:r>
              <a:rPr lang="en-US" sz="2000" dirty="0" smtClean="0"/>
              <a:t>What groups does a particular person belong to?</a:t>
            </a:r>
          </a:p>
          <a:p>
            <a:pPr marL="285750" indent="-285750">
              <a:buFont typeface="Arial" pitchFamily="34" charset="0"/>
              <a:buChar char="•"/>
            </a:pPr>
            <a:r>
              <a:rPr lang="en-US" sz="2000" dirty="0" smtClean="0"/>
              <a:t>Who is person Y’s manager?</a:t>
            </a:r>
          </a:p>
          <a:p>
            <a:pPr marL="285750" indent="-285750">
              <a:buFont typeface="Arial" pitchFamily="34" charset="0"/>
              <a:buChar char="•"/>
            </a:pPr>
            <a:endParaRPr lang="en-US" sz="2000" dirty="0"/>
          </a:p>
        </p:txBody>
      </p:sp>
      <p:sp>
        <p:nvSpPr>
          <p:cNvPr id="11" name="TextBox 10"/>
          <p:cNvSpPr txBox="1"/>
          <p:nvPr/>
        </p:nvSpPr>
        <p:spPr>
          <a:xfrm>
            <a:off x="4557177" y="1676400"/>
            <a:ext cx="3907002" cy="1938992"/>
          </a:xfrm>
          <a:prstGeom prst="rect">
            <a:avLst/>
          </a:prstGeom>
          <a:noFill/>
        </p:spPr>
        <p:txBody>
          <a:bodyPr wrap="square" rtlCol="0">
            <a:spAutoFit/>
          </a:bodyPr>
          <a:lstStyle/>
          <a:p>
            <a:pPr marL="285750" indent="-285750">
              <a:buFont typeface="Arial" pitchFamily="34" charset="0"/>
              <a:buChar char="•"/>
            </a:pPr>
            <a:r>
              <a:rPr lang="en-US" sz="2000" dirty="0" smtClean="0"/>
              <a:t>Who joined group A today?</a:t>
            </a:r>
          </a:p>
          <a:p>
            <a:pPr marL="285750" indent="-285750">
              <a:buFont typeface="Arial" pitchFamily="34" charset="0"/>
              <a:buChar char="•"/>
            </a:pPr>
            <a:r>
              <a:rPr lang="en-US" sz="2000" dirty="0" smtClean="0"/>
              <a:t>What groups had new members today?</a:t>
            </a:r>
          </a:p>
          <a:p>
            <a:pPr marL="285750" indent="-285750">
              <a:buFont typeface="Arial" pitchFamily="34" charset="0"/>
              <a:buChar char="•"/>
            </a:pPr>
            <a:r>
              <a:rPr lang="en-US" sz="2000" dirty="0" smtClean="0"/>
              <a:t>How many new people joined the company today?</a:t>
            </a:r>
          </a:p>
          <a:p>
            <a:pPr marL="285750" indent="-285750">
              <a:buFont typeface="Arial" pitchFamily="34" charset="0"/>
              <a:buChar char="•"/>
            </a:pPr>
            <a:endParaRPr lang="en-US" sz="2000" dirty="0"/>
          </a:p>
        </p:txBody>
      </p:sp>
      <p:sp>
        <p:nvSpPr>
          <p:cNvPr id="12" name="TextBox 11"/>
          <p:cNvSpPr txBox="1"/>
          <p:nvPr/>
        </p:nvSpPr>
        <p:spPr>
          <a:xfrm>
            <a:off x="4557177" y="4180294"/>
            <a:ext cx="3907002" cy="2246769"/>
          </a:xfrm>
          <a:prstGeom prst="rect">
            <a:avLst/>
          </a:prstGeom>
          <a:noFill/>
        </p:spPr>
        <p:txBody>
          <a:bodyPr wrap="square" rtlCol="0">
            <a:spAutoFit/>
          </a:bodyPr>
          <a:lstStyle/>
          <a:p>
            <a:pPr marL="285750" indent="-285750">
              <a:buFont typeface="Arial" pitchFamily="34" charset="0"/>
              <a:buChar char="•"/>
            </a:pPr>
            <a:r>
              <a:rPr lang="en-US" sz="2000" dirty="0" smtClean="0"/>
              <a:t>Who joined group A on May 1</a:t>
            </a:r>
            <a:r>
              <a:rPr lang="en-US" sz="2000" baseline="30000" dirty="0" smtClean="0"/>
              <a:t>st</a:t>
            </a:r>
            <a:r>
              <a:rPr lang="en-US" sz="2000" dirty="0" smtClean="0"/>
              <a:t>, 2010?</a:t>
            </a:r>
          </a:p>
          <a:p>
            <a:pPr marL="285750" indent="-285750">
              <a:buFont typeface="Arial" pitchFamily="34" charset="0"/>
              <a:buChar char="•"/>
            </a:pPr>
            <a:r>
              <a:rPr lang="en-US" sz="2000" dirty="0" smtClean="0"/>
              <a:t>How did a group’s membership change over time?</a:t>
            </a:r>
          </a:p>
          <a:p>
            <a:pPr marL="285750" indent="-285750">
              <a:buFont typeface="Arial" pitchFamily="34" charset="0"/>
              <a:buChar char="•"/>
            </a:pPr>
            <a:r>
              <a:rPr lang="en-US" sz="2000" dirty="0" smtClean="0"/>
              <a:t>Who approved a group join?</a:t>
            </a:r>
          </a:p>
          <a:p>
            <a:pPr marL="285750" indent="-285750">
              <a:buFont typeface="Arial" pitchFamily="34" charset="0"/>
              <a:buChar char="•"/>
            </a:pPr>
            <a:r>
              <a:rPr lang="en-US" sz="2000" dirty="0" smtClean="0"/>
              <a:t>How did a set filter definition change over time?</a:t>
            </a:r>
            <a:endParaRPr lang="en-US" sz="2000" dirty="0"/>
          </a:p>
        </p:txBody>
      </p:sp>
      <p:sp>
        <p:nvSpPr>
          <p:cNvPr id="13" name="TextBox 12"/>
          <p:cNvSpPr txBox="1"/>
          <p:nvPr/>
        </p:nvSpPr>
        <p:spPr>
          <a:xfrm>
            <a:off x="821990" y="4191001"/>
            <a:ext cx="3310890" cy="1631216"/>
          </a:xfrm>
          <a:prstGeom prst="rect">
            <a:avLst/>
          </a:prstGeom>
          <a:noFill/>
        </p:spPr>
        <p:txBody>
          <a:bodyPr wrap="square" rtlCol="0">
            <a:spAutoFit/>
          </a:bodyPr>
          <a:lstStyle/>
          <a:p>
            <a:pPr marL="285750" indent="-285750">
              <a:buFont typeface="Arial" pitchFamily="34" charset="0"/>
              <a:buChar char="•"/>
            </a:pPr>
            <a:r>
              <a:rPr lang="en-US" sz="2000" dirty="0" smtClean="0"/>
              <a:t>What groups did person A have access to on November 4</a:t>
            </a:r>
            <a:r>
              <a:rPr lang="en-US" sz="2000" baseline="30000" dirty="0" smtClean="0"/>
              <a:t>th</a:t>
            </a:r>
            <a:r>
              <a:rPr lang="en-US" sz="2000" dirty="0" smtClean="0"/>
              <a:t>, 2009?</a:t>
            </a:r>
          </a:p>
          <a:p>
            <a:pPr marL="285750" indent="-285750">
              <a:buFont typeface="Arial" pitchFamily="34" charset="0"/>
              <a:buChar char="•"/>
            </a:pPr>
            <a:r>
              <a:rPr lang="en-US" sz="2000" dirty="0" smtClean="0"/>
              <a:t>What was a group’s membership last July?</a:t>
            </a:r>
          </a:p>
        </p:txBody>
      </p:sp>
      <p:sp>
        <p:nvSpPr>
          <p:cNvPr id="14" name="TextBox 13"/>
          <p:cNvSpPr txBox="1"/>
          <p:nvPr/>
        </p:nvSpPr>
        <p:spPr>
          <a:xfrm>
            <a:off x="965341" y="6372036"/>
            <a:ext cx="3294172" cy="369332"/>
          </a:xfrm>
          <a:prstGeom prst="rect">
            <a:avLst/>
          </a:prstGeom>
          <a:noFill/>
        </p:spPr>
        <p:txBody>
          <a:bodyPr wrap="none" rtlCol="0">
            <a:spAutoFit/>
          </a:bodyPr>
          <a:lstStyle/>
          <a:p>
            <a:r>
              <a:rPr lang="en-US" b="1" dirty="0" smtClean="0"/>
              <a:t>Source</a:t>
            </a:r>
            <a:r>
              <a:rPr lang="en-US" dirty="0" smtClean="0"/>
              <a:t>: FIM Portal and Reporting</a:t>
            </a:r>
            <a:endParaRPr lang="en-US" dirty="0"/>
          </a:p>
        </p:txBody>
      </p:sp>
      <p:sp>
        <p:nvSpPr>
          <p:cNvPr id="15" name="TextBox 14"/>
          <p:cNvSpPr txBox="1"/>
          <p:nvPr/>
        </p:nvSpPr>
        <p:spPr>
          <a:xfrm>
            <a:off x="4603427" y="6372036"/>
            <a:ext cx="2236638" cy="369332"/>
          </a:xfrm>
          <a:prstGeom prst="rect">
            <a:avLst/>
          </a:prstGeom>
          <a:noFill/>
        </p:spPr>
        <p:txBody>
          <a:bodyPr wrap="none" rtlCol="0">
            <a:spAutoFit/>
          </a:bodyPr>
          <a:lstStyle/>
          <a:p>
            <a:r>
              <a:rPr lang="en-US" b="1" dirty="0" smtClean="0"/>
              <a:t>Source</a:t>
            </a:r>
            <a:r>
              <a:rPr lang="en-US" dirty="0" smtClean="0"/>
              <a:t>: FIM reporting</a:t>
            </a:r>
            <a:endParaRPr lang="en-US" dirty="0"/>
          </a:p>
        </p:txBody>
      </p:sp>
      <p:sp>
        <p:nvSpPr>
          <p:cNvPr id="16" name="TextBox 15"/>
          <p:cNvSpPr txBox="1"/>
          <p:nvPr/>
        </p:nvSpPr>
        <p:spPr>
          <a:xfrm>
            <a:off x="4557177" y="3563724"/>
            <a:ext cx="3100079" cy="369332"/>
          </a:xfrm>
          <a:prstGeom prst="rect">
            <a:avLst/>
          </a:prstGeom>
          <a:noFill/>
        </p:spPr>
        <p:txBody>
          <a:bodyPr wrap="none" rtlCol="0">
            <a:spAutoFit/>
          </a:bodyPr>
          <a:lstStyle/>
          <a:p>
            <a:r>
              <a:rPr lang="en-US" b="1" dirty="0" smtClean="0"/>
              <a:t>Source</a:t>
            </a:r>
            <a:r>
              <a:rPr lang="en-US" dirty="0" smtClean="0"/>
              <a:t>: FIM requests via portal</a:t>
            </a:r>
            <a:endParaRPr lang="en-US" dirty="0"/>
          </a:p>
        </p:txBody>
      </p:sp>
      <p:sp>
        <p:nvSpPr>
          <p:cNvPr id="17" name="TextBox 16"/>
          <p:cNvSpPr txBox="1"/>
          <p:nvPr/>
        </p:nvSpPr>
        <p:spPr>
          <a:xfrm>
            <a:off x="933810" y="3563724"/>
            <a:ext cx="3147208" cy="369332"/>
          </a:xfrm>
          <a:prstGeom prst="rect">
            <a:avLst/>
          </a:prstGeom>
          <a:noFill/>
        </p:spPr>
        <p:txBody>
          <a:bodyPr wrap="none" rtlCol="0">
            <a:spAutoFit/>
          </a:bodyPr>
          <a:lstStyle/>
          <a:p>
            <a:r>
              <a:rPr lang="en-US" b="1" dirty="0" smtClean="0"/>
              <a:t>Source</a:t>
            </a:r>
            <a:r>
              <a:rPr lang="en-US" dirty="0" smtClean="0"/>
              <a:t>: FIM database via portal</a:t>
            </a:r>
            <a:endParaRPr lang="en-US" dirty="0"/>
          </a:p>
        </p:txBody>
      </p:sp>
    </p:spTree>
    <p:extLst>
      <p:ext uri="{BB962C8B-B14F-4D97-AF65-F5344CB8AC3E}">
        <p14:creationId xmlns:p14="http://schemas.microsoft.com/office/powerpoint/2010/main" val="333255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Reporting Architecture</a:t>
            </a: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8" y="1842242"/>
            <a:ext cx="8937898" cy="438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00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Box Reports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04135304"/>
              </p:ext>
            </p:extLst>
          </p:nvPr>
        </p:nvGraphicFramePr>
        <p:xfrm>
          <a:off x="323528" y="1975492"/>
          <a:ext cx="8496945" cy="4333828"/>
        </p:xfrm>
        <a:graphic>
          <a:graphicData uri="http://schemas.openxmlformats.org/drawingml/2006/table">
            <a:tbl>
              <a:tblPr firstRow="1" bandRow="1">
                <a:tableStyleId>{5C22544A-7EE6-4342-B048-85BDC9FD1C3A}</a:tableStyleId>
              </a:tblPr>
              <a:tblGrid>
                <a:gridCol w="1890604"/>
                <a:gridCol w="2846682"/>
                <a:gridCol w="3759659"/>
              </a:tblGrid>
              <a:tr h="448391">
                <a:tc>
                  <a:txBody>
                    <a:bodyPr/>
                    <a:lstStyle/>
                    <a:p>
                      <a:r>
                        <a:rPr lang="en-US" sz="2000" dirty="0" smtClean="0"/>
                        <a:t>Report</a:t>
                      </a:r>
                      <a:r>
                        <a:rPr lang="en-US" sz="2000" baseline="0" dirty="0" smtClean="0"/>
                        <a:t> Class</a:t>
                      </a:r>
                      <a:endParaRPr lang="en-US" sz="2000" dirty="0"/>
                    </a:p>
                  </a:txBody>
                  <a:tcPr marL="68598" marR="68598"/>
                </a:tc>
                <a:tc>
                  <a:txBody>
                    <a:bodyPr/>
                    <a:lstStyle/>
                    <a:p>
                      <a:r>
                        <a:rPr lang="en-US" sz="2000" dirty="0" smtClean="0"/>
                        <a:t>Defined Over</a:t>
                      </a:r>
                      <a:endParaRPr lang="en-US" sz="2000" dirty="0"/>
                    </a:p>
                  </a:txBody>
                  <a:tcPr marL="68598" marR="68598"/>
                </a:tc>
                <a:tc>
                  <a:txBody>
                    <a:bodyPr/>
                    <a:lstStyle/>
                    <a:p>
                      <a:r>
                        <a:rPr lang="en-US" sz="2000" dirty="0" smtClean="0"/>
                        <a:t>Description</a:t>
                      </a:r>
                      <a:endParaRPr lang="en-US" sz="2000" dirty="0"/>
                    </a:p>
                  </a:txBody>
                  <a:tcPr marL="68598" marR="68598"/>
                </a:tc>
              </a:tr>
              <a:tr h="1483140">
                <a:tc>
                  <a:txBody>
                    <a:bodyPr/>
                    <a:lstStyle/>
                    <a:p>
                      <a:r>
                        <a:rPr lang="en-US" sz="2000" b="1" dirty="0" smtClean="0"/>
                        <a:t>Membership Change</a:t>
                      </a:r>
                      <a:r>
                        <a:rPr lang="en-US" sz="2000" b="1" baseline="0" dirty="0" smtClean="0"/>
                        <a:t> Reports</a:t>
                      </a:r>
                      <a:endParaRPr lang="en-US" sz="2000" b="1" dirty="0"/>
                    </a:p>
                  </a:txBody>
                  <a:tcPr marL="68598" marR="68598"/>
                </a:tc>
                <a:tc>
                  <a:txBody>
                    <a:bodyPr/>
                    <a:lstStyle/>
                    <a:p>
                      <a:pPr marL="342900" indent="-342900">
                        <a:buFont typeface="Arial" pitchFamily="34" charset="0"/>
                        <a:buChar char="•"/>
                      </a:pPr>
                      <a:r>
                        <a:rPr lang="en-US" sz="2000" dirty="0" smtClean="0"/>
                        <a:t>Group Membership (SG + DG)</a:t>
                      </a:r>
                    </a:p>
                    <a:p>
                      <a:pPr marL="342900" indent="-342900">
                        <a:buFont typeface="Arial" pitchFamily="34" charset="0"/>
                        <a:buChar char="•"/>
                      </a:pPr>
                      <a:r>
                        <a:rPr lang="en-US" sz="2000" dirty="0" smtClean="0"/>
                        <a:t>Set Membership</a:t>
                      </a:r>
                    </a:p>
                  </a:txBody>
                  <a:tcPr marL="68598" marR="68598"/>
                </a:tc>
                <a:tc>
                  <a:txBody>
                    <a:bodyPr/>
                    <a:lstStyle/>
                    <a:p>
                      <a:r>
                        <a:rPr lang="en-US" sz="2000" dirty="0" smtClean="0"/>
                        <a:t>Contains membership</a:t>
                      </a:r>
                      <a:r>
                        <a:rPr lang="en-US" sz="2000" baseline="0" dirty="0" smtClean="0"/>
                        <a:t> changes, who approved them, and the associated request which generated the change.</a:t>
                      </a:r>
                      <a:endParaRPr lang="en-US" sz="2000" dirty="0"/>
                    </a:p>
                  </a:txBody>
                  <a:tcPr marL="68598" marR="68598"/>
                </a:tc>
              </a:tr>
              <a:tr h="2402297">
                <a:tc>
                  <a:txBody>
                    <a:bodyPr/>
                    <a:lstStyle/>
                    <a:p>
                      <a:r>
                        <a:rPr lang="en-US" sz="2000" b="1" dirty="0" smtClean="0"/>
                        <a:t>Object History Reports</a:t>
                      </a:r>
                      <a:endParaRPr lang="en-US" sz="2000" b="1" dirty="0"/>
                    </a:p>
                  </a:txBody>
                  <a:tcPr marL="68598" marR="68598"/>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Users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Groups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Sets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Requests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Policy</a:t>
                      </a:r>
                      <a:r>
                        <a:rPr lang="en-US" sz="2000" baseline="0" dirty="0" smtClean="0"/>
                        <a:t> Rules</a:t>
                      </a:r>
                      <a:endParaRPr lang="en-US" sz="2000" dirty="0" smtClean="0"/>
                    </a:p>
                  </a:txBody>
                  <a:tcPr marL="68598" marR="685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Contains changes to key attributes over time.</a:t>
                      </a:r>
                    </a:p>
                  </a:txBody>
                  <a:tcPr marL="68598" marR="68598"/>
                </a:tc>
              </a:tr>
            </a:tbl>
          </a:graphicData>
        </a:graphic>
      </p:graphicFrame>
    </p:spTree>
    <p:extLst>
      <p:ext uri="{BB962C8B-B14F-4D97-AF65-F5344CB8AC3E}">
        <p14:creationId xmlns:p14="http://schemas.microsoft.com/office/powerpoint/2010/main" val="229758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329595"/>
          </a:xfrm>
        </p:spPr>
        <p:txBody>
          <a:bodyPr/>
          <a:lstStyle/>
          <a:p>
            <a:r>
              <a:rPr lang="en-US" dirty="0" smtClean="0"/>
              <a:t>Example Membership Change Report: Group Membership Change</a:t>
            </a:r>
            <a:endParaRPr lang="en-US" dirty="0"/>
          </a:p>
        </p:txBody>
      </p:sp>
      <p:sp>
        <p:nvSpPr>
          <p:cNvPr id="21" name="TextBox 20"/>
          <p:cNvSpPr txBox="1"/>
          <p:nvPr/>
        </p:nvSpPr>
        <p:spPr>
          <a:xfrm>
            <a:off x="107504" y="4986461"/>
            <a:ext cx="2420856" cy="1538883"/>
          </a:xfrm>
          <a:prstGeom prst="rect">
            <a:avLst/>
          </a:prstGeom>
          <a:noFill/>
        </p:spPr>
        <p:txBody>
          <a:bodyPr wrap="none" lIns="0" tIns="0" rIns="0" bIns="0" rtlCol="0">
            <a:spAutoFit/>
          </a:bodyPr>
          <a:lstStyle/>
          <a:p>
            <a:r>
              <a:rPr lang="en-US" sz="2000" u="sng" dirty="0" smtClean="0">
                <a:gradFill>
                  <a:gsLst>
                    <a:gs pos="0">
                      <a:schemeClr val="tx1"/>
                    </a:gs>
                    <a:gs pos="86000">
                      <a:schemeClr val="tx1"/>
                    </a:gs>
                  </a:gsLst>
                  <a:lin ang="5400000" scaled="0"/>
                </a:gradFill>
              </a:rPr>
              <a:t>User Information</a:t>
            </a:r>
          </a:p>
          <a:p>
            <a:pPr marL="342900" indent="-342900">
              <a:buFont typeface="Arial" pitchFamily="34" charset="0"/>
              <a:buChar char="•"/>
            </a:pPr>
            <a:r>
              <a:rPr lang="en-US" sz="2000" dirty="0" smtClean="0">
                <a:gradFill>
                  <a:gsLst>
                    <a:gs pos="0">
                      <a:schemeClr val="tx1"/>
                    </a:gs>
                    <a:gs pos="86000">
                      <a:schemeClr val="tx1"/>
                    </a:gs>
                  </a:gsLst>
                  <a:lin ang="5400000" scaled="0"/>
                </a:gradFill>
              </a:rPr>
              <a:t>User Display Name</a:t>
            </a:r>
          </a:p>
          <a:p>
            <a:pPr marL="342900" indent="-342900">
              <a:buFont typeface="Arial" pitchFamily="34" charset="0"/>
              <a:buChar char="•"/>
            </a:pPr>
            <a:r>
              <a:rPr lang="en-US" sz="2000" dirty="0" smtClean="0">
                <a:gradFill>
                  <a:gsLst>
                    <a:gs pos="0">
                      <a:schemeClr val="tx1"/>
                    </a:gs>
                    <a:gs pos="86000">
                      <a:schemeClr val="tx1"/>
                    </a:gs>
                  </a:gsLst>
                  <a:lin ang="5400000" scaled="0"/>
                </a:gradFill>
              </a:rPr>
              <a:t>User Account Name</a:t>
            </a:r>
          </a:p>
          <a:p>
            <a:pPr marL="342900" indent="-342900">
              <a:buFont typeface="Arial" pitchFamily="34" charset="0"/>
              <a:buChar char="•"/>
            </a:pPr>
            <a:r>
              <a:rPr lang="en-US" sz="2000" dirty="0" smtClean="0">
                <a:gradFill>
                  <a:gsLst>
                    <a:gs pos="0">
                      <a:schemeClr val="tx1"/>
                    </a:gs>
                    <a:gs pos="86000">
                      <a:schemeClr val="tx1"/>
                    </a:gs>
                  </a:gsLst>
                  <a:lin ang="5400000" scaled="0"/>
                </a:gradFill>
              </a:rPr>
              <a:t>User Object ID</a:t>
            </a:r>
          </a:p>
          <a:p>
            <a:pPr marL="342900" indent="-342900">
              <a:buFont typeface="Arial" pitchFamily="34" charset="0"/>
              <a:buChar char="•"/>
            </a:pPr>
            <a:r>
              <a:rPr lang="en-US" sz="2000" dirty="0" smtClean="0">
                <a:gradFill>
                  <a:gsLst>
                    <a:gs pos="0">
                      <a:schemeClr val="tx1"/>
                    </a:gs>
                    <a:gs pos="86000">
                      <a:schemeClr val="tx1"/>
                    </a:gs>
                  </a:gsLst>
                  <a:lin ang="5400000" scaled="0"/>
                </a:gradFill>
              </a:rPr>
              <a:t>User Domain</a:t>
            </a:r>
          </a:p>
        </p:txBody>
      </p:sp>
      <p:sp>
        <p:nvSpPr>
          <p:cNvPr id="22" name="TextBox 21"/>
          <p:cNvSpPr txBox="1"/>
          <p:nvPr/>
        </p:nvSpPr>
        <p:spPr>
          <a:xfrm>
            <a:off x="2639627" y="5013176"/>
            <a:ext cx="2588273" cy="1846659"/>
          </a:xfrm>
          <a:prstGeom prst="rect">
            <a:avLst/>
          </a:prstGeom>
          <a:noFill/>
        </p:spPr>
        <p:txBody>
          <a:bodyPr wrap="none" lIns="0" tIns="0" rIns="0" bIns="0" rtlCol="0">
            <a:spAutoFit/>
          </a:bodyPr>
          <a:lstStyle/>
          <a:p>
            <a:r>
              <a:rPr lang="en-US" sz="2000" u="sng" dirty="0" smtClean="0">
                <a:gradFill>
                  <a:gsLst>
                    <a:gs pos="0">
                      <a:schemeClr val="tx1"/>
                    </a:gs>
                    <a:gs pos="86000">
                      <a:schemeClr val="tx1"/>
                    </a:gs>
                  </a:gsLst>
                  <a:lin ang="5400000" scaled="0"/>
                </a:gradFill>
              </a:rPr>
              <a:t>Group Information</a:t>
            </a:r>
          </a:p>
          <a:p>
            <a:pPr marL="342900" indent="-342900">
              <a:buFont typeface="Arial" pitchFamily="34" charset="0"/>
              <a:buChar char="•"/>
            </a:pPr>
            <a:r>
              <a:rPr lang="en-US" sz="2000" dirty="0" smtClean="0">
                <a:gradFill>
                  <a:gsLst>
                    <a:gs pos="0">
                      <a:schemeClr val="tx1"/>
                    </a:gs>
                    <a:gs pos="86000">
                      <a:schemeClr val="tx1"/>
                    </a:gs>
                  </a:gsLst>
                  <a:lin ang="5400000" scaled="0"/>
                </a:gradFill>
              </a:rPr>
              <a:t>Group Display Name</a:t>
            </a:r>
          </a:p>
          <a:p>
            <a:pPr marL="342900" indent="-342900">
              <a:buFont typeface="Arial" pitchFamily="34" charset="0"/>
              <a:buChar char="•"/>
            </a:pPr>
            <a:r>
              <a:rPr lang="en-US" sz="2000" dirty="0" smtClean="0">
                <a:gradFill>
                  <a:gsLst>
                    <a:gs pos="0">
                      <a:schemeClr val="tx1"/>
                    </a:gs>
                    <a:gs pos="86000">
                      <a:schemeClr val="tx1"/>
                    </a:gs>
                  </a:gsLst>
                  <a:lin ang="5400000" scaled="0"/>
                </a:gradFill>
              </a:rPr>
              <a:t>Group Account Name</a:t>
            </a:r>
          </a:p>
          <a:p>
            <a:pPr marL="342900" indent="-342900">
              <a:buFont typeface="Arial" pitchFamily="34" charset="0"/>
              <a:buChar char="•"/>
            </a:pPr>
            <a:r>
              <a:rPr lang="en-US" sz="2000" dirty="0" smtClean="0">
                <a:gradFill>
                  <a:gsLst>
                    <a:gs pos="0">
                      <a:schemeClr val="tx1"/>
                    </a:gs>
                    <a:gs pos="86000">
                      <a:schemeClr val="tx1"/>
                    </a:gs>
                  </a:gsLst>
                  <a:lin ang="5400000" scaled="0"/>
                </a:gradFill>
              </a:rPr>
              <a:t>Group Domain</a:t>
            </a:r>
          </a:p>
          <a:p>
            <a:pPr marL="342900" indent="-342900">
              <a:buFont typeface="Arial" pitchFamily="34" charset="0"/>
              <a:buChar char="•"/>
            </a:pPr>
            <a:r>
              <a:rPr lang="en-US" sz="2000" dirty="0" smtClean="0">
                <a:gradFill>
                  <a:gsLst>
                    <a:gs pos="0">
                      <a:schemeClr val="tx1"/>
                    </a:gs>
                    <a:gs pos="86000">
                      <a:schemeClr val="tx1"/>
                    </a:gs>
                  </a:gsLst>
                  <a:lin ang="5400000" scaled="0"/>
                </a:gradFill>
              </a:rPr>
              <a:t>Group Type</a:t>
            </a:r>
          </a:p>
          <a:p>
            <a:pPr marL="342900" indent="-342900">
              <a:buFont typeface="Arial" pitchFamily="34" charset="0"/>
              <a:buChar char="•"/>
            </a:pPr>
            <a:r>
              <a:rPr lang="en-US" sz="2000" dirty="0" smtClean="0">
                <a:gradFill>
                  <a:gsLst>
                    <a:gs pos="0">
                      <a:schemeClr val="tx1"/>
                    </a:gs>
                    <a:gs pos="86000">
                      <a:schemeClr val="tx1"/>
                    </a:gs>
                  </a:gsLst>
                  <a:lin ang="5400000" scaled="0"/>
                </a:gradFill>
              </a:rPr>
              <a:t>Group Owner</a:t>
            </a:r>
          </a:p>
        </p:txBody>
      </p:sp>
      <p:sp>
        <p:nvSpPr>
          <p:cNvPr id="23" name="TextBox 22"/>
          <p:cNvSpPr txBox="1"/>
          <p:nvPr/>
        </p:nvSpPr>
        <p:spPr>
          <a:xfrm>
            <a:off x="5310358" y="5013176"/>
            <a:ext cx="3689374" cy="1846659"/>
          </a:xfrm>
          <a:prstGeom prst="rect">
            <a:avLst/>
          </a:prstGeom>
          <a:noFill/>
        </p:spPr>
        <p:txBody>
          <a:bodyPr wrap="square" lIns="0" tIns="0" rIns="0" bIns="0" rtlCol="0">
            <a:spAutoFit/>
          </a:bodyPr>
          <a:lstStyle/>
          <a:p>
            <a:r>
              <a:rPr lang="en-US" sz="2000" u="sng" dirty="0" smtClean="0">
                <a:gradFill>
                  <a:gsLst>
                    <a:gs pos="0">
                      <a:schemeClr val="tx1"/>
                    </a:gs>
                    <a:gs pos="86000">
                      <a:schemeClr val="tx1"/>
                    </a:gs>
                  </a:gsLst>
                  <a:lin ang="5400000" scaled="0"/>
                </a:gradFill>
              </a:rPr>
              <a:t>Request Information</a:t>
            </a:r>
          </a:p>
          <a:p>
            <a:pPr marL="342900" indent="-342900">
              <a:buFont typeface="Arial" pitchFamily="34" charset="0"/>
              <a:buChar char="•"/>
            </a:pPr>
            <a:r>
              <a:rPr lang="en-US" sz="2000" dirty="0" smtClean="0">
                <a:gradFill>
                  <a:gsLst>
                    <a:gs pos="0">
                      <a:schemeClr val="tx1"/>
                    </a:gs>
                    <a:gs pos="86000">
                      <a:schemeClr val="tx1"/>
                    </a:gs>
                  </a:gsLst>
                  <a:lin ang="5400000" scaled="0"/>
                </a:gradFill>
              </a:rPr>
              <a:t>Request Originator</a:t>
            </a:r>
            <a:endParaRPr lang="en-US" sz="2000" dirty="0">
              <a:gradFill>
                <a:gsLst>
                  <a:gs pos="0">
                    <a:schemeClr val="tx1"/>
                  </a:gs>
                  <a:gs pos="86000">
                    <a:schemeClr val="tx1"/>
                  </a:gs>
                </a:gsLst>
                <a:lin ang="5400000" scaled="0"/>
              </a:gradFill>
            </a:endParaRPr>
          </a:p>
          <a:p>
            <a:pPr marL="342900" indent="-342900">
              <a:buFont typeface="Arial" pitchFamily="34" charset="0"/>
              <a:buChar char="•"/>
            </a:pPr>
            <a:r>
              <a:rPr lang="en-US" sz="2000" dirty="0" smtClean="0">
                <a:gradFill>
                  <a:gsLst>
                    <a:gs pos="0">
                      <a:schemeClr val="tx1"/>
                    </a:gs>
                    <a:gs pos="86000">
                      <a:schemeClr val="tx1"/>
                    </a:gs>
                  </a:gsLst>
                  <a:lin ang="5400000" scaled="0"/>
                </a:gradFill>
              </a:rPr>
              <a:t>Request Approver</a:t>
            </a:r>
          </a:p>
          <a:p>
            <a:pPr marL="342900" indent="-342900">
              <a:buFont typeface="Arial" pitchFamily="34" charset="0"/>
              <a:buChar char="•"/>
            </a:pPr>
            <a:r>
              <a:rPr lang="en-US" sz="2000" dirty="0" smtClean="0">
                <a:gradFill>
                  <a:gsLst>
                    <a:gs pos="0">
                      <a:schemeClr val="tx1"/>
                    </a:gs>
                    <a:gs pos="86000">
                      <a:schemeClr val="tx1"/>
                    </a:gs>
                  </a:gsLst>
                  <a:lin ang="5400000" scaled="0"/>
                </a:gradFill>
              </a:rPr>
              <a:t>Policy Rule that Triggered the Request</a:t>
            </a:r>
          </a:p>
          <a:p>
            <a:pPr marL="342900" indent="-342900">
              <a:buFont typeface="Arial" pitchFamily="34" charset="0"/>
              <a:buChar char="•"/>
            </a:pPr>
            <a:r>
              <a:rPr lang="en-US" sz="2000" dirty="0" smtClean="0">
                <a:gradFill>
                  <a:gsLst>
                    <a:gs pos="0">
                      <a:schemeClr val="tx1"/>
                    </a:gs>
                    <a:gs pos="86000">
                      <a:schemeClr val="tx1"/>
                    </a:gs>
                  </a:gsLst>
                  <a:lin ang="5400000" scaled="0"/>
                </a:gradFill>
              </a:rPr>
              <a:t>Request ID</a:t>
            </a:r>
          </a:p>
        </p:txBody>
      </p:sp>
      <p:graphicFrame>
        <p:nvGraphicFramePr>
          <p:cNvPr id="24" name="Table 23"/>
          <p:cNvGraphicFramePr>
            <a:graphicFrameLocks noGrp="1"/>
          </p:cNvGraphicFramePr>
          <p:nvPr>
            <p:extLst>
              <p:ext uri="{D42A27DB-BD31-4B8C-83A1-F6EECF244321}">
                <p14:modId xmlns:p14="http://schemas.microsoft.com/office/powerpoint/2010/main" val="1176805293"/>
              </p:ext>
            </p:extLst>
          </p:nvPr>
        </p:nvGraphicFramePr>
        <p:xfrm>
          <a:off x="78772" y="1643932"/>
          <a:ext cx="9065228" cy="2673074"/>
        </p:xfrm>
        <a:graphic>
          <a:graphicData uri="http://schemas.openxmlformats.org/drawingml/2006/table">
            <a:tbl>
              <a:tblPr firstRow="1" bandRow="1">
                <a:tableStyleId>{5C22544A-7EE6-4342-B048-85BDC9FD1C3A}</a:tableStyleId>
              </a:tblPr>
              <a:tblGrid>
                <a:gridCol w="872589"/>
                <a:gridCol w="1114311"/>
                <a:gridCol w="1081012"/>
                <a:gridCol w="1056211"/>
                <a:gridCol w="1215669"/>
                <a:gridCol w="973842"/>
                <a:gridCol w="856197"/>
                <a:gridCol w="1895397"/>
              </a:tblGrid>
              <a:tr h="786198">
                <a:tc>
                  <a:txBody>
                    <a:bodyPr/>
                    <a:lstStyle/>
                    <a:p>
                      <a:r>
                        <a:rPr lang="en-US" sz="1400" dirty="0" smtClean="0"/>
                        <a:t>Account</a:t>
                      </a:r>
                      <a:r>
                        <a:rPr lang="en-US" sz="1400" baseline="0" dirty="0" smtClean="0"/>
                        <a:t> Name</a:t>
                      </a:r>
                      <a:endParaRPr lang="en-US" sz="1400" dirty="0"/>
                    </a:p>
                  </a:txBody>
                  <a:tcPr marL="68598" marR="68598"/>
                </a:tc>
                <a:tc>
                  <a:txBody>
                    <a:bodyPr/>
                    <a:lstStyle/>
                    <a:p>
                      <a:r>
                        <a:rPr lang="en-US" sz="1400" dirty="0" smtClean="0"/>
                        <a:t>Operation Type</a:t>
                      </a:r>
                      <a:endParaRPr lang="en-US" sz="1400" dirty="0"/>
                    </a:p>
                  </a:txBody>
                  <a:tcPr marL="68598" marR="68598"/>
                </a:tc>
                <a:tc>
                  <a:txBody>
                    <a:bodyPr/>
                    <a:lstStyle/>
                    <a:p>
                      <a:r>
                        <a:rPr lang="en-US" sz="1400" dirty="0" smtClean="0"/>
                        <a:t>Committed Time</a:t>
                      </a:r>
                      <a:endParaRPr lang="en-US" sz="1400" dirty="0"/>
                    </a:p>
                  </a:txBody>
                  <a:tcPr marL="68598" marR="68598"/>
                </a:tc>
                <a:tc>
                  <a:txBody>
                    <a:bodyPr/>
                    <a:lstStyle/>
                    <a:p>
                      <a:r>
                        <a:rPr lang="en-US" sz="1400" dirty="0" smtClean="0"/>
                        <a:t>Group Name</a:t>
                      </a:r>
                      <a:endParaRPr lang="en-US" sz="1400" dirty="0"/>
                    </a:p>
                  </a:txBody>
                  <a:tcPr marL="68598" marR="68598"/>
                </a:tc>
                <a:tc>
                  <a:txBody>
                    <a:bodyPr/>
                    <a:lstStyle/>
                    <a:p>
                      <a:r>
                        <a:rPr lang="en-US" sz="1400" dirty="0" smtClean="0"/>
                        <a:t>Request Originator</a:t>
                      </a:r>
                      <a:endParaRPr lang="en-US" sz="1400" dirty="0"/>
                    </a:p>
                  </a:txBody>
                  <a:tcPr marL="68598" marR="68598"/>
                </a:tc>
                <a:tc>
                  <a:txBody>
                    <a:bodyPr/>
                    <a:lstStyle/>
                    <a:p>
                      <a:r>
                        <a:rPr lang="en-US" sz="1400" dirty="0" smtClean="0"/>
                        <a:t>Request Approver</a:t>
                      </a:r>
                      <a:endParaRPr lang="en-US" sz="1400" dirty="0"/>
                    </a:p>
                  </a:txBody>
                  <a:tcPr marL="68598" marR="68598"/>
                </a:tc>
                <a:tc>
                  <a:txBody>
                    <a:bodyPr/>
                    <a:lstStyle/>
                    <a:p>
                      <a:r>
                        <a:rPr lang="en-US" sz="1400" dirty="0" smtClean="0"/>
                        <a:t>Request ID</a:t>
                      </a:r>
                      <a:endParaRPr lang="en-US" sz="1400" dirty="0"/>
                    </a:p>
                  </a:txBody>
                  <a:tcPr marL="68598" marR="6859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MPR</a:t>
                      </a:r>
                      <a:r>
                        <a:rPr lang="en-US" sz="1400" baseline="0" dirty="0" smtClean="0"/>
                        <a:t> that Triggered the Request</a:t>
                      </a:r>
                      <a:endParaRPr lang="en-US" sz="1400" dirty="0" smtClean="0"/>
                    </a:p>
                  </a:txBody>
                  <a:tcPr marL="68598" marR="68598"/>
                </a:tc>
              </a:tr>
              <a:tr h="786198">
                <a:tc>
                  <a:txBody>
                    <a:bodyPr/>
                    <a:lstStyle/>
                    <a:p>
                      <a:r>
                        <a:rPr lang="en-US" sz="1400" dirty="0" err="1" smtClean="0"/>
                        <a:t>cwilcox</a:t>
                      </a:r>
                      <a:endParaRPr lang="en-US" sz="1400" dirty="0"/>
                    </a:p>
                  </a:txBody>
                  <a:tcPr marL="68598" marR="68598"/>
                </a:tc>
                <a:tc>
                  <a:txBody>
                    <a:bodyPr/>
                    <a:lstStyle/>
                    <a:p>
                      <a:r>
                        <a:rPr lang="en-US" sz="1400" dirty="0" smtClean="0"/>
                        <a:t>Join Group</a:t>
                      </a:r>
                      <a:endParaRPr lang="en-US" sz="1400" dirty="0"/>
                    </a:p>
                  </a:txBody>
                  <a:tcPr marL="68598" marR="68598"/>
                </a:tc>
                <a:tc>
                  <a:txBody>
                    <a:bodyPr/>
                    <a:lstStyle/>
                    <a:p>
                      <a:r>
                        <a:rPr lang="en-US" sz="1400" dirty="0" smtClean="0"/>
                        <a:t>1/7/2011</a:t>
                      </a:r>
                      <a:r>
                        <a:rPr lang="en-US" sz="1400" baseline="0" dirty="0" smtClean="0"/>
                        <a:t> 14:27:02</a:t>
                      </a:r>
                      <a:endParaRPr lang="en-US" sz="1400" dirty="0"/>
                    </a:p>
                  </a:txBody>
                  <a:tcPr marL="68598" marR="68598"/>
                </a:tc>
                <a:tc>
                  <a:txBody>
                    <a:bodyPr/>
                    <a:lstStyle/>
                    <a:p>
                      <a:r>
                        <a:rPr lang="en-US" sz="1400" dirty="0" smtClean="0"/>
                        <a:t>Finance</a:t>
                      </a:r>
                      <a:endParaRPr lang="en-US" sz="1400" dirty="0"/>
                    </a:p>
                  </a:txBody>
                  <a:tcPr marL="68598" marR="68598"/>
                </a:tc>
                <a:tc>
                  <a:txBody>
                    <a:bodyPr/>
                    <a:lstStyle/>
                    <a:p>
                      <a:r>
                        <a:rPr lang="en-US" sz="1400" dirty="0" smtClean="0"/>
                        <a:t>FIM Service</a:t>
                      </a:r>
                      <a:endParaRPr lang="en-US" sz="1400" dirty="0"/>
                    </a:p>
                  </a:txBody>
                  <a:tcPr marL="68598" marR="68598"/>
                </a:tc>
                <a:tc>
                  <a:txBody>
                    <a:bodyPr/>
                    <a:lstStyle/>
                    <a:p>
                      <a:endParaRPr lang="en-US" sz="1400" dirty="0"/>
                    </a:p>
                  </a:txBody>
                  <a:tcPr marL="68598" marR="68598"/>
                </a:tc>
                <a:tc>
                  <a:txBody>
                    <a:bodyPr/>
                    <a:lstStyle/>
                    <a:p>
                      <a:r>
                        <a:rPr lang="en-US" sz="1400" dirty="0" smtClean="0"/>
                        <a:t>{43edf…}</a:t>
                      </a:r>
                      <a:endParaRPr lang="en-US" sz="1400" dirty="0"/>
                    </a:p>
                  </a:txBody>
                  <a:tcPr marL="68598" marR="68598"/>
                </a:tc>
                <a:tc>
                  <a:txBody>
                    <a:bodyPr/>
                    <a:lstStyle/>
                    <a:p>
                      <a:r>
                        <a:rPr lang="en-US" sz="1400" dirty="0" smtClean="0"/>
                        <a:t>All accountants have access to financial</a:t>
                      </a:r>
                      <a:r>
                        <a:rPr lang="en-US" sz="1400" baseline="0" dirty="0" smtClean="0"/>
                        <a:t> data</a:t>
                      </a:r>
                      <a:endParaRPr lang="en-US" sz="1400" dirty="0"/>
                    </a:p>
                  </a:txBody>
                  <a:tcPr marL="68598" marR="68598"/>
                </a:tc>
              </a:tr>
              <a:tr h="550339">
                <a:tc>
                  <a:txBody>
                    <a:bodyPr/>
                    <a:lstStyle/>
                    <a:p>
                      <a:r>
                        <a:rPr lang="en-US" sz="1400" dirty="0" err="1" smtClean="0"/>
                        <a:t>kimaber</a:t>
                      </a:r>
                      <a:endParaRPr lang="en-US" sz="1400" dirty="0"/>
                    </a:p>
                  </a:txBody>
                  <a:tcPr marL="68598" marR="68598"/>
                </a:tc>
                <a:tc>
                  <a:txBody>
                    <a:bodyPr/>
                    <a:lstStyle/>
                    <a:p>
                      <a:r>
                        <a:rPr lang="en-US" sz="1400" dirty="0" smtClean="0"/>
                        <a:t>Join Group</a:t>
                      </a:r>
                      <a:endParaRPr lang="en-US" sz="1400" dirty="0"/>
                    </a:p>
                  </a:txBody>
                  <a:tcPr marL="68598" marR="68598"/>
                </a:tc>
                <a:tc>
                  <a:txBody>
                    <a:bodyPr/>
                    <a:lstStyle/>
                    <a:p>
                      <a:r>
                        <a:rPr lang="en-US" sz="1400" dirty="0" smtClean="0"/>
                        <a:t>1/3/2011</a:t>
                      </a:r>
                    </a:p>
                    <a:p>
                      <a:r>
                        <a:rPr lang="en-US" sz="1400" dirty="0" smtClean="0"/>
                        <a:t>16:12:25</a:t>
                      </a:r>
                      <a:endParaRPr lang="en-US" sz="1400" dirty="0"/>
                    </a:p>
                  </a:txBody>
                  <a:tcPr marL="68598" marR="68598"/>
                </a:tc>
                <a:tc>
                  <a:txBody>
                    <a:bodyPr/>
                    <a:lstStyle/>
                    <a:p>
                      <a:r>
                        <a:rPr lang="en-US" sz="1400" dirty="0" smtClean="0"/>
                        <a:t>Sales</a:t>
                      </a:r>
                      <a:endParaRPr lang="en-US" sz="1400" dirty="0"/>
                    </a:p>
                  </a:txBody>
                  <a:tcPr marL="68598" marR="68598"/>
                </a:tc>
                <a:tc>
                  <a:txBody>
                    <a:bodyPr/>
                    <a:lstStyle/>
                    <a:p>
                      <a:r>
                        <a:rPr lang="en-US" sz="1400" dirty="0" err="1" smtClean="0"/>
                        <a:t>kimaber</a:t>
                      </a:r>
                      <a:endParaRPr lang="en-US" sz="1400" dirty="0"/>
                    </a:p>
                  </a:txBody>
                  <a:tcPr marL="68598" marR="68598"/>
                </a:tc>
                <a:tc>
                  <a:txBody>
                    <a:bodyPr/>
                    <a:lstStyle/>
                    <a:p>
                      <a:r>
                        <a:rPr lang="en-US" sz="1400" dirty="0" err="1" smtClean="0"/>
                        <a:t>dparker</a:t>
                      </a:r>
                      <a:endParaRPr lang="en-US" sz="1400" dirty="0"/>
                    </a:p>
                  </a:txBody>
                  <a:tcPr marL="68598" marR="6859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{81e2b…}</a:t>
                      </a:r>
                    </a:p>
                  </a:txBody>
                  <a:tcPr marL="68598" marR="68598"/>
                </a:tc>
                <a:tc>
                  <a:txBody>
                    <a:bodyPr/>
                    <a:lstStyle/>
                    <a:p>
                      <a:endParaRPr lang="en-US" sz="1400" dirty="0"/>
                    </a:p>
                  </a:txBody>
                  <a:tcPr marL="68598" marR="68598"/>
                </a:tc>
              </a:tr>
              <a:tr h="550339">
                <a:tc>
                  <a:txBody>
                    <a:bodyPr/>
                    <a:lstStyle/>
                    <a:p>
                      <a:r>
                        <a:rPr lang="en-US" sz="1400" dirty="0" err="1" smtClean="0"/>
                        <a:t>cwilcox</a:t>
                      </a:r>
                      <a:endParaRPr lang="en-US" sz="1400" dirty="0"/>
                    </a:p>
                  </a:txBody>
                  <a:tcPr marL="68598" marR="68598"/>
                </a:tc>
                <a:tc>
                  <a:txBody>
                    <a:bodyPr/>
                    <a:lstStyle/>
                    <a:p>
                      <a:r>
                        <a:rPr lang="en-US" sz="1400" dirty="0" smtClean="0"/>
                        <a:t>Leave Group</a:t>
                      </a:r>
                      <a:endParaRPr lang="en-US" sz="1400" dirty="0"/>
                    </a:p>
                  </a:txBody>
                  <a:tcPr marL="68598" marR="68598"/>
                </a:tc>
                <a:tc>
                  <a:txBody>
                    <a:bodyPr/>
                    <a:lstStyle/>
                    <a:p>
                      <a:r>
                        <a:rPr lang="en-US" sz="1400" dirty="0" smtClean="0"/>
                        <a:t>1/1/2011 08:58:02</a:t>
                      </a:r>
                      <a:endParaRPr lang="en-US" sz="1400" dirty="0"/>
                    </a:p>
                  </a:txBody>
                  <a:tcPr marL="68598" marR="68598"/>
                </a:tc>
                <a:tc>
                  <a:txBody>
                    <a:bodyPr/>
                    <a:lstStyle/>
                    <a:p>
                      <a:r>
                        <a:rPr lang="en-US" sz="1400" dirty="0" smtClean="0"/>
                        <a:t>Marketing</a:t>
                      </a:r>
                      <a:endParaRPr lang="en-US" sz="1400" dirty="0"/>
                    </a:p>
                  </a:txBody>
                  <a:tcPr marL="68598" marR="68598"/>
                </a:tc>
                <a:tc>
                  <a:txBody>
                    <a:bodyPr/>
                    <a:lstStyle/>
                    <a:p>
                      <a:r>
                        <a:rPr lang="en-US" sz="1400" dirty="0" err="1" smtClean="0"/>
                        <a:t>samanthas</a:t>
                      </a:r>
                      <a:endParaRPr lang="en-US" sz="1400" dirty="0"/>
                    </a:p>
                  </a:txBody>
                  <a:tcPr marL="68598" marR="68598"/>
                </a:tc>
                <a:tc>
                  <a:txBody>
                    <a:bodyPr/>
                    <a:lstStyle/>
                    <a:p>
                      <a:endParaRPr lang="en-US" sz="1400" dirty="0"/>
                    </a:p>
                  </a:txBody>
                  <a:tcPr marL="68598" marR="6859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p>
                  </a:txBody>
                  <a:tcPr marL="68598" marR="68598"/>
                </a:tc>
                <a:tc>
                  <a:txBody>
                    <a:bodyPr/>
                    <a:lstStyle/>
                    <a:p>
                      <a:endParaRPr lang="en-US" sz="1400" dirty="0"/>
                    </a:p>
                  </a:txBody>
                  <a:tcPr marL="68598" marR="68598"/>
                </a:tc>
              </a:tr>
            </a:tbl>
          </a:graphicData>
        </a:graphic>
      </p:graphicFrame>
      <p:sp>
        <p:nvSpPr>
          <p:cNvPr id="25" name="Rectangle 24"/>
          <p:cNvSpPr/>
          <p:nvPr/>
        </p:nvSpPr>
        <p:spPr bwMode="auto">
          <a:xfrm>
            <a:off x="134087" y="3717032"/>
            <a:ext cx="5157993" cy="594616"/>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6" name="Rounded Rectangular Callout 25"/>
          <p:cNvSpPr/>
          <p:nvPr/>
        </p:nvSpPr>
        <p:spPr bwMode="auto">
          <a:xfrm>
            <a:off x="88480" y="2348880"/>
            <a:ext cx="2107256" cy="1151511"/>
          </a:xfrm>
          <a:prstGeom prst="wedgeRound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Samantha removes Colin from the Marketing group</a:t>
            </a:r>
          </a:p>
        </p:txBody>
      </p:sp>
      <p:sp>
        <p:nvSpPr>
          <p:cNvPr id="27" name="Rectangle 26"/>
          <p:cNvSpPr/>
          <p:nvPr/>
        </p:nvSpPr>
        <p:spPr bwMode="auto">
          <a:xfrm>
            <a:off x="107504" y="3140968"/>
            <a:ext cx="7163410" cy="594616"/>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8" name="Rounded Rectangular Callout 27"/>
          <p:cNvSpPr/>
          <p:nvPr/>
        </p:nvSpPr>
        <p:spPr bwMode="auto">
          <a:xfrm>
            <a:off x="5428887" y="3933056"/>
            <a:ext cx="2505448" cy="1405672"/>
          </a:xfrm>
          <a:prstGeom prst="wedgeRoundRectCallout">
            <a:avLst>
              <a:gd name="adj1" fmla="val -22679"/>
              <a:gd name="adj2" fmla="val -64916"/>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Kim requests to join the Sales group, Darren </a:t>
            </a:r>
            <a:r>
              <a:rPr lang="en-US" dirty="0">
                <a:gradFill>
                  <a:gsLst>
                    <a:gs pos="0">
                      <a:srgbClr val="FFFFFF"/>
                    </a:gs>
                    <a:gs pos="100000">
                      <a:srgbClr val="FFFFFF"/>
                    </a:gs>
                  </a:gsLst>
                  <a:lin ang="5400000" scaled="0"/>
                </a:gradFill>
              </a:rPr>
              <a:t>a</a:t>
            </a:r>
            <a:r>
              <a:rPr lang="en-US" dirty="0" smtClean="0">
                <a:gradFill>
                  <a:gsLst>
                    <a:gs pos="0">
                      <a:srgbClr val="FFFFFF"/>
                    </a:gs>
                    <a:gs pos="100000">
                      <a:srgbClr val="FFFFFF"/>
                    </a:gs>
                  </a:gsLst>
                  <a:lin ang="5400000" scaled="0"/>
                </a:gradFill>
              </a:rPr>
              <a:t>pproves the request</a:t>
            </a:r>
          </a:p>
        </p:txBody>
      </p:sp>
      <p:sp>
        <p:nvSpPr>
          <p:cNvPr id="29" name="Rectangle 28"/>
          <p:cNvSpPr/>
          <p:nvPr/>
        </p:nvSpPr>
        <p:spPr bwMode="auto">
          <a:xfrm>
            <a:off x="125245" y="2348880"/>
            <a:ext cx="8911251" cy="792088"/>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 name="Rounded Rectangular Callout 29"/>
          <p:cNvSpPr/>
          <p:nvPr/>
        </p:nvSpPr>
        <p:spPr bwMode="auto">
          <a:xfrm>
            <a:off x="2821367" y="3284984"/>
            <a:ext cx="2406533" cy="1054345"/>
          </a:xfrm>
          <a:prstGeom prst="wedgeRoundRectCallout">
            <a:avLst>
              <a:gd name="adj1" fmla="val -21750"/>
              <a:gd name="adj2" fmla="val -64197"/>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Colin changes roles and is added, automatically, to the Finance group </a:t>
            </a:r>
          </a:p>
        </p:txBody>
      </p:sp>
    </p:spTree>
    <p:extLst>
      <p:ext uri="{BB962C8B-B14F-4D97-AF65-F5344CB8AC3E}">
        <p14:creationId xmlns:p14="http://schemas.microsoft.com/office/powerpoint/2010/main" val="354217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History Report: User History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25814193"/>
              </p:ext>
            </p:extLst>
          </p:nvPr>
        </p:nvGraphicFramePr>
        <p:xfrm>
          <a:off x="139984" y="1569421"/>
          <a:ext cx="8936040" cy="5294640"/>
        </p:xfrm>
        <a:graphic>
          <a:graphicData uri="http://schemas.openxmlformats.org/drawingml/2006/table">
            <a:tbl>
              <a:tblPr firstRow="1" bandRow="1">
                <a:tableStyleId>{5C22544A-7EE6-4342-B048-85BDC9FD1C3A}</a:tableStyleId>
              </a:tblPr>
              <a:tblGrid>
                <a:gridCol w="1117004"/>
                <a:gridCol w="898647"/>
                <a:gridCol w="970497"/>
                <a:gridCol w="1298972"/>
                <a:gridCol w="1186992"/>
                <a:gridCol w="1007824"/>
                <a:gridCol w="1619983"/>
                <a:gridCol w="836121"/>
              </a:tblGrid>
              <a:tr h="407280">
                <a:tc>
                  <a:txBody>
                    <a:bodyPr/>
                    <a:lstStyle/>
                    <a:p>
                      <a:r>
                        <a:rPr lang="en-US" sz="1200" dirty="0" smtClean="0"/>
                        <a:t>User</a:t>
                      </a:r>
                      <a:r>
                        <a:rPr lang="en-US" sz="1200" baseline="0" dirty="0" smtClean="0"/>
                        <a:t> Name</a:t>
                      </a:r>
                      <a:endParaRPr lang="en-US" sz="1200" dirty="0"/>
                    </a:p>
                  </a:txBody>
                  <a:tcPr marL="42643" marR="42643" marT="28421" marB="28421"/>
                </a:tc>
                <a:tc>
                  <a:txBody>
                    <a:bodyPr/>
                    <a:lstStyle/>
                    <a:p>
                      <a:r>
                        <a:rPr lang="en-US" sz="1200" dirty="0" smtClean="0"/>
                        <a:t>User ID</a:t>
                      </a:r>
                      <a:endParaRPr lang="en-US" sz="1200" dirty="0"/>
                    </a:p>
                  </a:txBody>
                  <a:tcPr marL="42643" marR="42643" marT="28421" marB="28421"/>
                </a:tc>
                <a:tc>
                  <a:txBody>
                    <a:bodyPr/>
                    <a:lstStyle/>
                    <a:p>
                      <a:r>
                        <a:rPr lang="en-US" sz="1200" dirty="0" smtClean="0"/>
                        <a:t>Operation</a:t>
                      </a:r>
                      <a:endParaRPr lang="en-US" sz="1200" dirty="0"/>
                    </a:p>
                  </a:txBody>
                  <a:tcPr marL="42643" marR="42643" marT="28421" marB="28421"/>
                </a:tc>
                <a:tc>
                  <a:txBody>
                    <a:bodyPr/>
                    <a:lstStyle/>
                    <a:p>
                      <a:r>
                        <a:rPr lang="en-US" sz="1200" dirty="0" smtClean="0"/>
                        <a:t>Attribute</a:t>
                      </a:r>
                      <a:endParaRPr lang="en-US" sz="1200" dirty="0"/>
                    </a:p>
                  </a:txBody>
                  <a:tcPr marL="42643" marR="42643" marT="28421" marB="28421"/>
                </a:tc>
                <a:tc>
                  <a:txBody>
                    <a:bodyPr/>
                    <a:lstStyle/>
                    <a:p>
                      <a:r>
                        <a:rPr lang="en-US" sz="1200" dirty="0" smtClean="0"/>
                        <a:t>Value</a:t>
                      </a:r>
                      <a:endParaRPr lang="en-US" sz="1200" dirty="0"/>
                    </a:p>
                  </a:txBody>
                  <a:tcPr marL="42643" marR="42643" marT="28421" marB="28421"/>
                </a:tc>
                <a:tc>
                  <a:txBody>
                    <a:bodyPr/>
                    <a:lstStyle/>
                    <a:p>
                      <a:r>
                        <a:rPr lang="en-US" sz="1200" dirty="0" smtClean="0"/>
                        <a:t>Requestor</a:t>
                      </a:r>
                      <a:endParaRPr lang="en-US" sz="1200" dirty="0"/>
                    </a:p>
                  </a:txBody>
                  <a:tcPr marL="42643" marR="42643" marT="28421" marB="28421"/>
                </a:tc>
                <a:tc>
                  <a:txBody>
                    <a:bodyPr/>
                    <a:lstStyle/>
                    <a:p>
                      <a:r>
                        <a:rPr lang="en-US" sz="1200" dirty="0" smtClean="0"/>
                        <a:t>Committed Time</a:t>
                      </a:r>
                      <a:endParaRPr lang="en-US" sz="1200" dirty="0"/>
                    </a:p>
                  </a:txBody>
                  <a:tcPr marL="42643" marR="42643" marT="28421" marB="28421"/>
                </a:tc>
                <a:tc>
                  <a:txBody>
                    <a:bodyPr/>
                    <a:lstStyle/>
                    <a:p>
                      <a:r>
                        <a:rPr lang="en-US" sz="1200" dirty="0" smtClean="0"/>
                        <a:t>Request</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r>
                        <a:rPr lang="en-US" sz="1200" dirty="0" smtClean="0"/>
                        <a:t>{732d2…}</a:t>
                      </a:r>
                      <a:endParaRPr lang="en-US" sz="1200" dirty="0"/>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User</a:t>
                      </a:r>
                      <a:endParaRPr lang="en-US" sz="1200" dirty="0"/>
                    </a:p>
                  </a:txBody>
                  <a:tcPr marL="42643" marR="42643" marT="28421" marB="28421"/>
                </a:tc>
                <a:tc>
                  <a:txBody>
                    <a:bodyPr/>
                    <a:lstStyle/>
                    <a:p>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2/13/2011 01:22:00</a:t>
                      </a:r>
                      <a:endParaRPr lang="en-US" sz="1200" dirty="0"/>
                    </a:p>
                  </a:txBody>
                  <a:tcPr marL="42643" marR="42643" marT="28421" marB="28421"/>
                </a:tc>
                <a:tc>
                  <a:txBody>
                    <a:bodyPr/>
                    <a:lstStyle/>
                    <a:p>
                      <a:r>
                        <a:rPr lang="en-US" sz="1200" dirty="0" smtClean="0"/>
                        <a:t>{532aa…}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Display</a:t>
                      </a:r>
                      <a:r>
                        <a:rPr lang="en-US" sz="1200" baseline="0" dirty="0" smtClean="0"/>
                        <a:t> Name</a:t>
                      </a:r>
                      <a:endParaRPr lang="en-US" sz="1200" dirty="0"/>
                    </a:p>
                  </a:txBody>
                  <a:tcPr marL="42643" marR="42643" marT="28421" marB="28421"/>
                </a:tc>
                <a:tc>
                  <a:txBody>
                    <a:bodyPr/>
                    <a:lstStyle/>
                    <a:p>
                      <a:r>
                        <a:rPr lang="en-US" sz="1200" dirty="0" smtClean="0"/>
                        <a:t>Colin Wilcox</a:t>
                      </a:r>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2/13/2011 01:22:00</a:t>
                      </a:r>
                      <a:endParaRPr lang="en-US" sz="1200" dirty="0"/>
                    </a:p>
                  </a:txBody>
                  <a:tcPr marL="42643" marR="42643" marT="28421" marB="28421"/>
                </a:tc>
                <a:tc>
                  <a:txBody>
                    <a:bodyPr/>
                    <a:lstStyle/>
                    <a:p>
                      <a:r>
                        <a:rPr lang="en-US" sz="1200" dirty="0" smtClean="0"/>
                        <a:t>{532aa…}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First Name</a:t>
                      </a:r>
                      <a:endParaRPr lang="en-US" sz="1200" dirty="0"/>
                    </a:p>
                  </a:txBody>
                  <a:tcPr marL="42643" marR="42643" marT="28421" marB="28421"/>
                </a:tc>
                <a:tc>
                  <a:txBody>
                    <a:bodyPr/>
                    <a:lstStyle/>
                    <a:p>
                      <a:r>
                        <a:rPr lang="en-US" sz="1200" dirty="0" smtClean="0"/>
                        <a:t>Colin</a:t>
                      </a:r>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2/13/2011 01:22:00</a:t>
                      </a:r>
                      <a:endParaRPr lang="en-US" sz="1200" dirty="0"/>
                    </a:p>
                  </a:txBody>
                  <a:tcPr marL="42643" marR="42643" marT="28421" marB="28421"/>
                </a:tc>
                <a:tc>
                  <a:txBody>
                    <a:bodyPr/>
                    <a:lstStyle/>
                    <a:p>
                      <a:r>
                        <a:rPr lang="en-US" sz="1200" dirty="0" smtClean="0"/>
                        <a:t>{532aa…}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Last Name</a:t>
                      </a:r>
                      <a:endParaRPr lang="en-US" sz="1200" dirty="0"/>
                    </a:p>
                  </a:txBody>
                  <a:tcPr marL="42643" marR="42643" marT="28421" marB="28421"/>
                </a:tc>
                <a:tc>
                  <a:txBody>
                    <a:bodyPr/>
                    <a:lstStyle/>
                    <a:p>
                      <a:r>
                        <a:rPr lang="en-US" sz="1200" dirty="0" smtClean="0"/>
                        <a:t>Wilcox</a:t>
                      </a:r>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2/13/2011 01:22:00</a:t>
                      </a:r>
                      <a:endParaRPr lang="en-US" sz="1200" dirty="0"/>
                    </a:p>
                  </a:txBody>
                  <a:tcPr marL="42643" marR="42643" marT="28421" marB="28421"/>
                </a:tc>
                <a:tc>
                  <a:txBody>
                    <a:bodyPr/>
                    <a:lstStyle/>
                    <a:p>
                      <a:r>
                        <a:rPr lang="en-US" sz="1200" dirty="0" smtClean="0"/>
                        <a:t>{532aa…}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Manager</a:t>
                      </a:r>
                      <a:endParaRPr lang="en-US" sz="1200" dirty="0"/>
                    </a:p>
                  </a:txBody>
                  <a:tcPr marL="42643" marR="42643" marT="28421" marB="28421"/>
                </a:tc>
                <a:tc>
                  <a:txBody>
                    <a:bodyPr/>
                    <a:lstStyle/>
                    <a:p>
                      <a:r>
                        <a:rPr lang="en-US" sz="1200" dirty="0" err="1" smtClean="0"/>
                        <a:t>gfort</a:t>
                      </a:r>
                      <a:endParaRPr lang="en-US" sz="1200" dirty="0"/>
                    </a:p>
                  </a:txBody>
                  <a:tcPr marL="42643" marR="42643" marT="28421" marB="28421"/>
                </a:tc>
                <a:tc>
                  <a:txBody>
                    <a:bodyPr/>
                    <a:lstStyle/>
                    <a:p>
                      <a:r>
                        <a:rPr lang="en-US" sz="1200" smtClean="0"/>
                        <a:t>Garth</a:t>
                      </a:r>
                      <a:r>
                        <a:rPr lang="en-US" sz="1200" baseline="0" smtClean="0"/>
                        <a:t> Fort</a:t>
                      </a:r>
                      <a:endParaRPr lang="en-US" sz="1200" dirty="0"/>
                    </a:p>
                  </a:txBody>
                  <a:tcPr marL="42643" marR="42643" marT="28421" marB="28421"/>
                </a:tc>
                <a:tc>
                  <a:txBody>
                    <a:bodyPr/>
                    <a:lstStyle/>
                    <a:p>
                      <a:r>
                        <a:rPr lang="en-US" sz="1200" dirty="0" smtClean="0"/>
                        <a:t>9/22/2006 08:55:28</a:t>
                      </a:r>
                      <a:endParaRPr lang="en-US" sz="1200" dirty="0"/>
                    </a:p>
                  </a:txBody>
                  <a:tcPr marL="42643" marR="42643" marT="28421" marB="28421"/>
                </a:tc>
                <a:tc>
                  <a:txBody>
                    <a:bodyPr/>
                    <a:lstStyle/>
                    <a:p>
                      <a:r>
                        <a:rPr lang="en-US" sz="1200" dirty="0" smtClean="0"/>
                        <a:t>{8457b…}</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Manager</a:t>
                      </a:r>
                      <a:endParaRPr lang="en-US" sz="1200" dirty="0"/>
                    </a:p>
                  </a:txBody>
                  <a:tcPr marL="42643" marR="42643" marT="28421" marB="28421"/>
                </a:tc>
                <a:tc>
                  <a:txBody>
                    <a:bodyPr/>
                    <a:lstStyle/>
                    <a:p>
                      <a:r>
                        <a:rPr lang="en-US" sz="1200" dirty="0" err="1" smtClean="0"/>
                        <a:t>samanthas</a:t>
                      </a:r>
                      <a:endParaRPr lang="en-US" sz="1200" dirty="0"/>
                    </a:p>
                  </a:txBody>
                  <a:tcPr marL="42643" marR="42643" marT="28421" marB="28421"/>
                </a:tc>
                <a:tc>
                  <a:txBody>
                    <a:bodyPr/>
                    <a:lstStyle/>
                    <a:p>
                      <a:r>
                        <a:rPr lang="en-US" sz="1200" smtClean="0"/>
                        <a:t>Garth</a:t>
                      </a:r>
                      <a:r>
                        <a:rPr lang="en-US" sz="1200" baseline="0" smtClean="0"/>
                        <a:t> Fort</a:t>
                      </a:r>
                      <a:endParaRPr lang="en-US" sz="1200" dirty="0"/>
                    </a:p>
                  </a:txBody>
                  <a:tcPr marL="42643" marR="42643" marT="28421" marB="28421"/>
                </a:tc>
                <a:tc>
                  <a:txBody>
                    <a:bodyPr/>
                    <a:lstStyle/>
                    <a:p>
                      <a:r>
                        <a:rPr lang="en-US" sz="1200" dirty="0" smtClean="0"/>
                        <a:t>9/22/2006 08:55:28</a:t>
                      </a:r>
                      <a:endParaRPr lang="en-US" sz="1200" dirty="0"/>
                    </a:p>
                  </a:txBody>
                  <a:tcPr marL="42643" marR="42643" marT="28421" marB="28421"/>
                </a:tc>
                <a:tc>
                  <a:txBody>
                    <a:bodyPr/>
                    <a:lstStyle/>
                    <a:p>
                      <a:r>
                        <a:rPr lang="en-US" sz="1200" dirty="0" smtClean="0"/>
                        <a:t>{8457b…}</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Employee Type</a:t>
                      </a:r>
                      <a:endParaRPr lang="en-US" sz="1200" dirty="0"/>
                    </a:p>
                  </a:txBody>
                  <a:tcPr marL="42643" marR="42643" marT="28421" marB="28421"/>
                </a:tc>
                <a:tc>
                  <a:txBody>
                    <a:bodyPr/>
                    <a:lstStyle/>
                    <a:p>
                      <a:r>
                        <a:rPr lang="en-US" sz="1200" dirty="0" smtClean="0"/>
                        <a:t>FTE</a:t>
                      </a:r>
                      <a:endParaRPr lang="en-US" sz="1200" dirty="0"/>
                    </a:p>
                  </a:txBody>
                  <a:tcPr marL="42643" marR="42643" marT="28421" marB="28421"/>
                </a:tc>
                <a:tc>
                  <a:txBody>
                    <a:bodyPr/>
                    <a:lstStyle/>
                    <a:p>
                      <a:r>
                        <a:rPr lang="en-US" sz="1200" dirty="0" smtClean="0"/>
                        <a:t>Garth</a:t>
                      </a:r>
                      <a:r>
                        <a:rPr lang="en-US" sz="1200" baseline="0" dirty="0" smtClean="0"/>
                        <a:t> Fort</a:t>
                      </a:r>
                      <a:endParaRPr lang="en-US" sz="1200" dirty="0"/>
                    </a:p>
                  </a:txBody>
                  <a:tcPr marL="42643" marR="42643" marT="28421" marB="28421"/>
                </a:tc>
                <a:tc>
                  <a:txBody>
                    <a:bodyPr/>
                    <a:lstStyle/>
                    <a:p>
                      <a:r>
                        <a:rPr lang="en-US" sz="1200" dirty="0" smtClean="0"/>
                        <a:t>9/22/2006 08:55:28</a:t>
                      </a:r>
                      <a:endParaRPr lang="en-US" sz="1200" dirty="0"/>
                    </a:p>
                  </a:txBody>
                  <a:tcPr marL="42643" marR="42643" marT="28421" marB="28421"/>
                </a:tc>
                <a:tc>
                  <a:txBody>
                    <a:bodyPr/>
                    <a:lstStyle/>
                    <a:p>
                      <a:r>
                        <a:rPr lang="en-US" sz="1200" dirty="0" smtClean="0"/>
                        <a:t>{8457b…}</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Remove</a:t>
                      </a:r>
                      <a:endParaRPr lang="en-US" sz="1200" dirty="0"/>
                    </a:p>
                  </a:txBody>
                  <a:tcPr marL="42643" marR="42643" marT="28421" marB="28421"/>
                </a:tc>
                <a:tc>
                  <a:txBody>
                    <a:bodyPr/>
                    <a:lstStyle/>
                    <a:p>
                      <a:r>
                        <a:rPr lang="en-US" sz="1200" dirty="0" smtClean="0"/>
                        <a:t>Employee Type</a:t>
                      </a:r>
                      <a:endParaRPr lang="en-US" sz="1200" dirty="0"/>
                    </a:p>
                  </a:txBody>
                  <a:tcPr marL="42643" marR="42643" marT="28421" marB="28421"/>
                </a:tc>
                <a:tc>
                  <a:txBody>
                    <a:bodyPr/>
                    <a:lstStyle/>
                    <a:p>
                      <a:r>
                        <a:rPr lang="en-US" sz="1200" dirty="0" smtClean="0"/>
                        <a:t>Contractor</a:t>
                      </a:r>
                      <a:endParaRPr lang="en-US" sz="1200" dirty="0"/>
                    </a:p>
                  </a:txBody>
                  <a:tcPr marL="42643" marR="42643" marT="28421" marB="28421"/>
                </a:tc>
                <a:tc>
                  <a:txBody>
                    <a:bodyPr/>
                    <a:lstStyle/>
                    <a:p>
                      <a:r>
                        <a:rPr lang="en-US" sz="1200" dirty="0" smtClean="0"/>
                        <a:t>Garth</a:t>
                      </a:r>
                      <a:r>
                        <a:rPr lang="en-US" sz="1200" baseline="0" dirty="0" smtClean="0"/>
                        <a:t> Fort</a:t>
                      </a:r>
                      <a:endParaRPr lang="en-US" sz="1200" dirty="0"/>
                    </a:p>
                  </a:txBody>
                  <a:tcPr marL="42643" marR="42643" marT="28421" marB="28421"/>
                </a:tc>
                <a:tc>
                  <a:txBody>
                    <a:bodyPr/>
                    <a:lstStyle/>
                    <a:p>
                      <a:r>
                        <a:rPr lang="en-US" sz="1200" dirty="0" smtClean="0"/>
                        <a:t>9/22/2006 08:55:28</a:t>
                      </a:r>
                      <a:endParaRPr lang="en-US" sz="1200" dirty="0"/>
                    </a:p>
                  </a:txBody>
                  <a:tcPr marL="42643" marR="42643" marT="28421" marB="28421"/>
                </a:tc>
                <a:tc>
                  <a:txBody>
                    <a:bodyPr/>
                    <a:lstStyle/>
                    <a:p>
                      <a:r>
                        <a:rPr lang="en-US" sz="1200" dirty="0" smtClean="0"/>
                        <a:t>{8457b…}</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Manager</a:t>
                      </a:r>
                      <a:endParaRPr lang="en-US" sz="1200" dirty="0"/>
                    </a:p>
                  </a:txBody>
                  <a:tcPr marL="42643" marR="42643" marT="28421" marB="28421"/>
                </a:tc>
                <a:tc>
                  <a:txBody>
                    <a:bodyPr/>
                    <a:lstStyle/>
                    <a:p>
                      <a:r>
                        <a:rPr lang="en-US" sz="1200" dirty="0" err="1" smtClean="0"/>
                        <a:t>samanthas</a:t>
                      </a:r>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5/2/2002</a:t>
                      </a:r>
                      <a:r>
                        <a:rPr lang="en-US" sz="1200" baseline="0" dirty="0" smtClean="0"/>
                        <a:t> 08:32:11</a:t>
                      </a:r>
                      <a:endParaRPr lang="en-US" sz="1200" dirty="0"/>
                    </a:p>
                  </a:txBody>
                  <a:tcPr marL="42643" marR="42643" marT="28421" marB="28421"/>
                </a:tc>
                <a:tc>
                  <a:txBody>
                    <a:bodyPr/>
                    <a:lstStyle/>
                    <a:p>
                      <a:r>
                        <a:rPr lang="en-US" sz="1200" dirty="0" smtClean="0"/>
                        <a:t>{126da…}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Employee Type</a:t>
                      </a:r>
                      <a:endParaRPr lang="en-US" sz="1200" dirty="0"/>
                    </a:p>
                  </a:txBody>
                  <a:tcPr marL="42643" marR="42643" marT="28421" marB="28421"/>
                </a:tc>
                <a:tc>
                  <a:txBody>
                    <a:bodyPr/>
                    <a:lstStyle/>
                    <a:p>
                      <a:r>
                        <a:rPr lang="en-US" sz="1200" dirty="0" smtClean="0"/>
                        <a:t>Contractor</a:t>
                      </a:r>
                      <a:endParaRPr lang="en-US" sz="1200" dirty="0"/>
                    </a:p>
                  </a:txBody>
                  <a:tcPr marL="42643" marR="42643" marT="28421" marB="28421"/>
                </a:tc>
                <a:tc>
                  <a:txBody>
                    <a:bodyPr/>
                    <a:lstStyle/>
                    <a:p>
                      <a:r>
                        <a:rPr lang="en-US" sz="1200" smtClean="0"/>
                        <a:t>FIM Service</a:t>
                      </a:r>
                      <a:endParaRPr lang="en-US" sz="1200" dirty="0"/>
                    </a:p>
                  </a:txBody>
                  <a:tcPr marL="42643" marR="42643" marT="28421" marB="28421"/>
                </a:tc>
                <a:tc>
                  <a:txBody>
                    <a:bodyPr/>
                    <a:lstStyle/>
                    <a:p>
                      <a:r>
                        <a:rPr lang="en-US" sz="1200" dirty="0" smtClean="0"/>
                        <a:t>5/2/2002</a:t>
                      </a:r>
                      <a:r>
                        <a:rPr lang="en-US" sz="1200" baseline="0" dirty="0" smtClean="0"/>
                        <a:t> 08:32:11</a:t>
                      </a:r>
                      <a:endParaRPr lang="en-US" sz="1200" dirty="0"/>
                    </a:p>
                  </a:txBody>
                  <a:tcPr marL="42643" marR="42643" marT="28421" marB="28421"/>
                </a:tc>
                <a:tc>
                  <a:txBody>
                    <a:bodyPr/>
                    <a:lstStyle/>
                    <a:p>
                      <a:r>
                        <a:rPr lang="en-US" sz="1200" dirty="0" smtClean="0"/>
                        <a:t>{126da…}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Display Name</a:t>
                      </a:r>
                      <a:endParaRPr lang="en-US" sz="1200" dirty="0"/>
                    </a:p>
                  </a:txBody>
                  <a:tcPr marL="42643" marR="42643" marT="28421" marB="28421"/>
                </a:tc>
                <a:tc>
                  <a:txBody>
                    <a:bodyPr/>
                    <a:lstStyle/>
                    <a:p>
                      <a:r>
                        <a:rPr lang="en-US" sz="1200" dirty="0" smtClean="0"/>
                        <a:t>Colin</a:t>
                      </a:r>
                      <a:r>
                        <a:rPr lang="en-US" sz="1200" baseline="0" dirty="0" smtClean="0"/>
                        <a:t> Wilcox</a:t>
                      </a:r>
                      <a:endParaRPr lang="en-US" sz="1200" dirty="0"/>
                    </a:p>
                  </a:txBody>
                  <a:tcPr marL="42643" marR="42643" marT="28421" marB="28421"/>
                </a:tc>
                <a:tc>
                  <a:txBody>
                    <a:bodyPr/>
                    <a:lstStyle/>
                    <a:p>
                      <a:r>
                        <a:rPr lang="en-US" sz="1200" dirty="0" smtClean="0"/>
                        <a:t>FIM Service</a:t>
                      </a:r>
                      <a:endParaRPr lang="en-US" sz="1200" dirty="0"/>
                    </a:p>
                  </a:txBody>
                  <a:tcPr marL="42643" marR="42643" marT="28421" marB="28421"/>
                </a:tc>
                <a:tc>
                  <a:txBody>
                    <a:bodyPr/>
                    <a:lstStyle/>
                    <a:p>
                      <a:r>
                        <a:rPr lang="en-US" sz="1200" dirty="0" smtClean="0"/>
                        <a:t>5/2/2002</a:t>
                      </a:r>
                      <a:r>
                        <a:rPr lang="en-US" sz="1200" baseline="0" dirty="0" smtClean="0"/>
                        <a:t> 08:32:11</a:t>
                      </a:r>
                      <a:endParaRPr lang="en-US" sz="1200" dirty="0"/>
                    </a:p>
                  </a:txBody>
                  <a:tcPr marL="42643" marR="42643" marT="28421" marB="28421"/>
                </a:tc>
                <a:tc>
                  <a:txBody>
                    <a:bodyPr/>
                    <a:lstStyle/>
                    <a:p>
                      <a:r>
                        <a:rPr lang="en-US" sz="1200" dirty="0" smtClean="0"/>
                        <a:t>{126da…}</a:t>
                      </a:r>
                      <a:endParaRPr lang="en-US" sz="1200" dirty="0"/>
                    </a:p>
                  </a:txBody>
                  <a:tcPr marL="42643" marR="42643" marT="28421" marB="28421"/>
                </a:tc>
              </a:tr>
              <a:tr h="407280">
                <a:tc>
                  <a:txBody>
                    <a:bodyPr/>
                    <a:lstStyle/>
                    <a:p>
                      <a:r>
                        <a:rPr lang="en-US" sz="1200" dirty="0" smtClean="0"/>
                        <a:t>Colin Wilcox</a:t>
                      </a:r>
                      <a:endParaRPr lang="en-US" sz="1200" dirty="0"/>
                    </a:p>
                  </a:txBody>
                  <a:tcPr marL="42643" marR="42643" marT="28421" marB="28421"/>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{732d2…}</a:t>
                      </a:r>
                    </a:p>
                  </a:txBody>
                  <a:tcPr marL="42643" marR="42643" marT="28421" marB="28421"/>
                </a:tc>
                <a:tc>
                  <a:txBody>
                    <a:bodyPr/>
                    <a:lstStyle/>
                    <a:p>
                      <a:r>
                        <a:rPr lang="en-US" sz="1200" dirty="0" smtClean="0"/>
                        <a:t>Add</a:t>
                      </a:r>
                      <a:endParaRPr lang="en-US" sz="1200" dirty="0"/>
                    </a:p>
                  </a:txBody>
                  <a:tcPr marL="42643" marR="42643" marT="28421" marB="28421"/>
                </a:tc>
                <a:tc>
                  <a:txBody>
                    <a:bodyPr/>
                    <a:lstStyle/>
                    <a:p>
                      <a:r>
                        <a:rPr lang="en-US" sz="1200" dirty="0" smtClean="0"/>
                        <a:t>User</a:t>
                      </a:r>
                      <a:endParaRPr lang="en-US" sz="1200" dirty="0"/>
                    </a:p>
                  </a:txBody>
                  <a:tcPr marL="42643" marR="42643" marT="28421" marB="28421"/>
                </a:tc>
                <a:tc>
                  <a:txBody>
                    <a:bodyPr/>
                    <a:lstStyle/>
                    <a:p>
                      <a:endParaRPr lang="en-US" sz="1200" dirty="0"/>
                    </a:p>
                  </a:txBody>
                  <a:tcPr marL="42643" marR="42643" marT="28421" marB="28421"/>
                </a:tc>
                <a:tc>
                  <a:txBody>
                    <a:bodyPr/>
                    <a:lstStyle/>
                    <a:p>
                      <a:r>
                        <a:rPr lang="en-US" sz="1200" dirty="0" smtClean="0"/>
                        <a:t>FIM Service</a:t>
                      </a:r>
                      <a:endParaRPr lang="en-US" sz="1200" dirty="0"/>
                    </a:p>
                  </a:txBody>
                  <a:tcPr marL="42643" marR="42643" marT="28421" marB="28421"/>
                </a:tc>
                <a:tc>
                  <a:txBody>
                    <a:bodyPr/>
                    <a:lstStyle/>
                    <a:p>
                      <a:r>
                        <a:rPr lang="en-US" sz="1200" dirty="0" smtClean="0"/>
                        <a:t>5/2/2002</a:t>
                      </a:r>
                      <a:r>
                        <a:rPr lang="en-US" sz="1200" baseline="0" dirty="0" smtClean="0"/>
                        <a:t> 08:32:11</a:t>
                      </a:r>
                      <a:endParaRPr lang="en-US" sz="1200" dirty="0"/>
                    </a:p>
                  </a:txBody>
                  <a:tcPr marL="42643" marR="42643" marT="28421" marB="28421"/>
                </a:tc>
                <a:tc>
                  <a:txBody>
                    <a:bodyPr/>
                    <a:lstStyle/>
                    <a:p>
                      <a:r>
                        <a:rPr lang="en-US" sz="1200" dirty="0" smtClean="0"/>
                        <a:t>{126da…}</a:t>
                      </a:r>
                      <a:endParaRPr lang="en-US" sz="1200" dirty="0"/>
                    </a:p>
                  </a:txBody>
                  <a:tcPr marL="42643" marR="42643" marT="28421" marB="28421"/>
                </a:tc>
              </a:tr>
            </a:tbl>
          </a:graphicData>
        </a:graphic>
      </p:graphicFrame>
      <p:sp>
        <p:nvSpPr>
          <p:cNvPr id="7" name="Rectangle 6"/>
          <p:cNvSpPr/>
          <p:nvPr/>
        </p:nvSpPr>
        <p:spPr bwMode="auto">
          <a:xfrm>
            <a:off x="64714" y="5230647"/>
            <a:ext cx="9011311" cy="1510721"/>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ounded Rectangular Callout 7"/>
          <p:cNvSpPr/>
          <p:nvPr/>
        </p:nvSpPr>
        <p:spPr bwMode="auto">
          <a:xfrm>
            <a:off x="64715" y="3501008"/>
            <a:ext cx="2534177" cy="1513614"/>
          </a:xfrm>
          <a:prstGeom prst="wedgeRound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Colin is created in FIM in 2002 via a sync through HR, Samantha Smith is his first manager</a:t>
            </a:r>
          </a:p>
        </p:txBody>
      </p:sp>
      <p:sp>
        <p:nvSpPr>
          <p:cNvPr id="9" name="Rectangle 8"/>
          <p:cNvSpPr/>
          <p:nvPr/>
        </p:nvSpPr>
        <p:spPr bwMode="auto">
          <a:xfrm>
            <a:off x="64714" y="3645025"/>
            <a:ext cx="9011311" cy="1584176"/>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ular Callout 10"/>
          <p:cNvSpPr/>
          <p:nvPr/>
        </p:nvSpPr>
        <p:spPr bwMode="auto">
          <a:xfrm>
            <a:off x="4570370" y="5445224"/>
            <a:ext cx="2534177" cy="1513614"/>
          </a:xfrm>
          <a:prstGeom prst="wedgeRoundRectCallout">
            <a:avLst>
              <a:gd name="adj1" fmla="val -22354"/>
              <a:gd name="adj2" fmla="val -66469"/>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In 2006, Colin becomes a full-time employee, and, as a result, gets a new manager, Garth</a:t>
            </a:r>
            <a:r>
              <a:rPr lang="en-US" sz="2200" dirty="0" smtClean="0">
                <a:gradFill>
                  <a:gsLst>
                    <a:gs pos="0">
                      <a:srgbClr val="FFFFFF"/>
                    </a:gs>
                    <a:gs pos="100000">
                      <a:srgbClr val="FFFFFF"/>
                    </a:gs>
                  </a:gsLst>
                  <a:lin ang="5400000" scaled="0"/>
                </a:gradFill>
              </a:rPr>
              <a:t>.</a:t>
            </a:r>
          </a:p>
        </p:txBody>
      </p:sp>
      <p:sp>
        <p:nvSpPr>
          <p:cNvPr id="12" name="Rectangle 11"/>
          <p:cNvSpPr/>
          <p:nvPr/>
        </p:nvSpPr>
        <p:spPr bwMode="auto">
          <a:xfrm>
            <a:off x="64714" y="1916832"/>
            <a:ext cx="9011311" cy="1649339"/>
          </a:xfrm>
          <a:prstGeom prst="rect">
            <a:avLst/>
          </a:prstGeom>
          <a:noFill/>
          <a:ln w="28575">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ounded Rectangular Callout 12"/>
          <p:cNvSpPr/>
          <p:nvPr/>
        </p:nvSpPr>
        <p:spPr bwMode="auto">
          <a:xfrm>
            <a:off x="5207064" y="3717032"/>
            <a:ext cx="2534177" cy="1513614"/>
          </a:xfrm>
          <a:prstGeom prst="wedgeRoundRectCallout">
            <a:avLst>
              <a:gd name="adj1" fmla="val -24483"/>
              <a:gd name="adj2" fmla="val -61717"/>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In 2011, Colin leaves the company, and he is removed from FIM.</a:t>
            </a:r>
          </a:p>
        </p:txBody>
      </p:sp>
    </p:spTree>
    <p:extLst>
      <p:ext uri="{BB962C8B-B14F-4D97-AF65-F5344CB8AC3E}">
        <p14:creationId xmlns:p14="http://schemas.microsoft.com/office/powerpoint/2010/main" val="253692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00C2F1"/>
                </a:solidFill>
              </a:rPr>
              <a:t/>
            </a:r>
            <a:br>
              <a:rPr lang="en-US" sz="4000" dirty="0" smtClean="0">
                <a:solidFill>
                  <a:srgbClr val="00C2F1"/>
                </a:solidFill>
              </a:rPr>
            </a:br>
            <a:r>
              <a:rPr lang="en-US" sz="4000" dirty="0" smtClean="0">
                <a:solidFill>
                  <a:srgbClr val="00C2F1"/>
                </a:solidFill>
              </a:rPr>
              <a:t>Enhanced Reporting</a:t>
            </a:r>
            <a:endParaRPr lang="en-US" sz="4000" dirty="0">
              <a:solidFill>
                <a:srgbClr val="00C2F1"/>
              </a:solidFill>
            </a:endParaRPr>
          </a:p>
        </p:txBody>
      </p:sp>
      <p:sp>
        <p:nvSpPr>
          <p:cNvPr id="4" name="Text Placeholder 3"/>
          <p:cNvSpPr>
            <a:spLocks noGrp="1"/>
          </p:cNvSpPr>
          <p:nvPr>
            <p:ph type="body" sz="quarter" idx="10"/>
          </p:nvPr>
        </p:nvSpPr>
        <p:spPr/>
        <p:txBody>
          <a:bodyPr/>
          <a:lstStyle/>
          <a:p>
            <a:r>
              <a:rPr lang="en-US" dirty="0" smtClean="0">
                <a:solidFill>
                  <a:srgbClr val="00C2F1"/>
                </a:solidFill>
              </a:rPr>
              <a:t>demo</a:t>
            </a:r>
            <a:r>
              <a:rPr lang="en-US" dirty="0" smtClean="0"/>
              <a:t> </a:t>
            </a:r>
            <a:endParaRPr lang="en-US" dirty="0"/>
          </a:p>
        </p:txBody>
      </p:sp>
    </p:spTree>
    <p:extLst>
      <p:ext uri="{BB962C8B-B14F-4D97-AF65-F5344CB8AC3E}">
        <p14:creationId xmlns:p14="http://schemas.microsoft.com/office/powerpoint/2010/main" val="1936152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Simplified </a:t>
            </a:r>
            <a:r>
              <a:rPr lang="en-AU" dirty="0" smtClean="0"/>
              <a:t>Deployment and </a:t>
            </a:r>
            <a:r>
              <a:rPr lang="en-AU" dirty="0"/>
              <a:t>Troubleshooting Tools</a:t>
            </a:r>
            <a:br>
              <a:rPr lang="en-AU" dirty="0"/>
            </a:br>
            <a:endParaRPr sz="3600" dirty="0">
              <a:solidFill>
                <a:schemeClr val="accent2"/>
              </a:solidFill>
            </a:endParaRPr>
          </a:p>
        </p:txBody>
      </p:sp>
      <p:sp>
        <p:nvSpPr>
          <p:cNvPr id="3" name="Text Placeholder 2"/>
          <p:cNvSpPr>
            <a:spLocks noGrp="1"/>
          </p:cNvSpPr>
          <p:nvPr>
            <p:ph idx="1"/>
          </p:nvPr>
        </p:nvSpPr>
        <p:spPr>
          <a:xfrm>
            <a:off x="457200" y="1772816"/>
            <a:ext cx="8229600" cy="4752528"/>
          </a:xfrm>
        </p:spPr>
        <p:txBody>
          <a:bodyPr>
            <a:normAutofit/>
          </a:bodyPr>
          <a:lstStyle/>
          <a:p>
            <a:endParaRPr lang="en-US" dirty="0" smtClean="0"/>
          </a:p>
          <a:p>
            <a:r>
              <a:rPr lang="en-US" dirty="0" smtClean="0"/>
              <a:t>Best </a:t>
            </a:r>
            <a:r>
              <a:rPr lang="en-US" dirty="0"/>
              <a:t>Practices Analyzer (BPA</a:t>
            </a:r>
            <a:r>
              <a:rPr lang="en-US" dirty="0" smtClean="0"/>
              <a:t>)</a:t>
            </a:r>
          </a:p>
          <a:p>
            <a:endParaRPr lang="en-US" dirty="0"/>
          </a:p>
          <a:p>
            <a:r>
              <a:rPr lang="en-US" dirty="0" smtClean="0"/>
              <a:t>Improvements </a:t>
            </a:r>
            <a:r>
              <a:rPr lang="en-US" dirty="0"/>
              <a:t>for </a:t>
            </a:r>
            <a:r>
              <a:rPr lang="en-US" dirty="0" smtClean="0"/>
              <a:t>troubleshooting</a:t>
            </a:r>
          </a:p>
          <a:p>
            <a:endParaRPr lang="en-US" dirty="0"/>
          </a:p>
          <a:p>
            <a:r>
              <a:rPr lang="en-US" dirty="0" smtClean="0"/>
              <a:t>Improvements </a:t>
            </a:r>
            <a:r>
              <a:rPr lang="en-US" dirty="0"/>
              <a:t>in the setup process</a:t>
            </a:r>
          </a:p>
          <a:p>
            <a:pPr lvl="1"/>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581186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01008"/>
            <a:ext cx="7772400" cy="1362075"/>
          </a:xfrm>
        </p:spPr>
        <p:txBody>
          <a:bodyPr/>
          <a:lstStyle/>
          <a:p>
            <a:pPr lvl="0"/>
            <a:r>
              <a:rPr lang="en-US" dirty="0" err="1" smtClean="0"/>
              <a:t>Fim</a:t>
            </a:r>
            <a:r>
              <a:rPr lang="en-US" dirty="0" smtClean="0"/>
              <a:t> r2 deep dive</a:t>
            </a:r>
            <a:endParaRPr lang="en-AU" dirty="0"/>
          </a:p>
        </p:txBody>
      </p:sp>
      <p:sp>
        <p:nvSpPr>
          <p:cNvPr id="3" name="Text Placeholder 2"/>
          <p:cNvSpPr>
            <a:spLocks noGrp="1"/>
          </p:cNvSpPr>
          <p:nvPr>
            <p:ph type="body" idx="1"/>
          </p:nvPr>
        </p:nvSpPr>
        <p:spPr>
          <a:xfrm>
            <a:off x="722313" y="1784797"/>
            <a:ext cx="7772400" cy="1500187"/>
          </a:xfrm>
        </p:spPr>
        <p:txBody>
          <a:bodyPr/>
          <a:lstStyle/>
          <a:p>
            <a:pPr lvl="0">
              <a:defRPr/>
            </a:pPr>
            <a:r>
              <a:rPr lang="en-US" b="1" dirty="0" smtClean="0"/>
              <a:t>Paul Conroy</a:t>
            </a:r>
          </a:p>
          <a:p>
            <a:pPr lvl="0">
              <a:defRPr/>
            </a:pPr>
            <a:r>
              <a:rPr lang="en-US" dirty="0" smtClean="0"/>
              <a:t>Technology Specialist	</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SEC</a:t>
            </a:r>
            <a:r>
              <a:rPr kumimoji="0" lang="en-US" b="1" i="0" u="none" strike="noStrike" kern="600" cap="none" spc="40" normalizeH="0" noProof="0" smtClean="0">
                <a:ln w="3175">
                  <a:noFill/>
                </a:ln>
                <a:solidFill>
                  <a:schemeClr val="bg1"/>
                </a:solidFill>
                <a:effectLst/>
                <a:uLnTx/>
                <a:uFillTx/>
                <a:latin typeface="Calibri" pitchFamily="34" charset="0"/>
                <a:ea typeface="+mn-ea"/>
                <a:cs typeface="Arial" charset="0"/>
              </a:rPr>
              <a:t>318</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359152"/>
            <a:ext cx="7386934" cy="1523494"/>
          </a:xfrm>
        </p:spPr>
        <p:txBody>
          <a:bodyPr/>
          <a:lstStyle/>
          <a:p>
            <a:r>
              <a:rPr lang="en-US" sz="4000" dirty="0" smtClean="0">
                <a:solidFill>
                  <a:srgbClr val="00C2F1"/>
                </a:solidFill>
              </a:rPr>
              <a:t/>
            </a:r>
            <a:br>
              <a:rPr lang="en-US" sz="4000" dirty="0" smtClean="0">
                <a:solidFill>
                  <a:srgbClr val="00C2F1"/>
                </a:solidFill>
              </a:rPr>
            </a:br>
            <a:r>
              <a:rPr lang="en-AU" sz="4000" dirty="0" smtClean="0">
                <a:solidFill>
                  <a:srgbClr val="00C2F1"/>
                </a:solidFill>
              </a:rPr>
              <a:t>Enhanced Performance</a:t>
            </a:r>
            <a:endParaRPr lang="en-US" sz="4000" dirty="0">
              <a:solidFill>
                <a:srgbClr val="00C2F1"/>
              </a:solidFill>
            </a:endParaRPr>
          </a:p>
        </p:txBody>
      </p:sp>
      <p:sp>
        <p:nvSpPr>
          <p:cNvPr id="4" name="Text Placeholder 3"/>
          <p:cNvSpPr>
            <a:spLocks noGrp="1"/>
          </p:cNvSpPr>
          <p:nvPr>
            <p:ph type="body"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36152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Enhanced Performance</a:t>
            </a:r>
            <a:br>
              <a:rPr lang="en-US" dirty="0"/>
            </a:br>
            <a:endParaRPr sz="3600" dirty="0">
              <a:solidFill>
                <a:schemeClr val="accent2"/>
              </a:solidFill>
            </a:endParaRPr>
          </a:p>
        </p:txBody>
      </p:sp>
      <p:sp>
        <p:nvSpPr>
          <p:cNvPr id="3" name="Text Placeholder 2"/>
          <p:cNvSpPr>
            <a:spLocks noGrp="1"/>
          </p:cNvSpPr>
          <p:nvPr>
            <p:ph idx="1"/>
          </p:nvPr>
        </p:nvSpPr>
        <p:spPr>
          <a:xfrm>
            <a:off x="457200" y="2060848"/>
            <a:ext cx="8229600" cy="4104456"/>
          </a:xfrm>
        </p:spPr>
        <p:txBody>
          <a:bodyPr>
            <a:normAutofit lnSpcReduction="10000"/>
          </a:bodyPr>
          <a:lstStyle/>
          <a:p>
            <a:r>
              <a:rPr lang="en-US" dirty="0" smtClean="0"/>
              <a:t>Improve </a:t>
            </a:r>
            <a:r>
              <a:rPr lang="en-US" dirty="0"/>
              <a:t>performance for initial load of customer data from connected system to </a:t>
            </a:r>
            <a:r>
              <a:rPr lang="en-US" dirty="0" err="1"/>
              <a:t>FIM</a:t>
            </a:r>
            <a:r>
              <a:rPr lang="en-US" dirty="0"/>
              <a:t> </a:t>
            </a:r>
            <a:r>
              <a:rPr lang="en-US" dirty="0" smtClean="0"/>
              <a:t>Service</a:t>
            </a:r>
          </a:p>
          <a:p>
            <a:endParaRPr lang="en-US" dirty="0"/>
          </a:p>
          <a:p>
            <a:r>
              <a:rPr lang="en-US" dirty="0"/>
              <a:t>Improve performance for bulk addition (e.g., of new division) from connected system to an existing </a:t>
            </a:r>
            <a:r>
              <a:rPr lang="en-US" dirty="0" err="1"/>
              <a:t>FIM</a:t>
            </a:r>
            <a:r>
              <a:rPr lang="en-US" dirty="0"/>
              <a:t> </a:t>
            </a:r>
            <a:r>
              <a:rPr lang="en-US" dirty="0" smtClean="0"/>
              <a:t>deployment</a:t>
            </a:r>
          </a:p>
          <a:p>
            <a:endParaRPr lang="en-US" dirty="0"/>
          </a:p>
          <a:p>
            <a:r>
              <a:rPr lang="en-US" dirty="0"/>
              <a:t>Provide </a:t>
            </a:r>
            <a:r>
              <a:rPr lang="en-US" dirty="0" err="1"/>
              <a:t>FIM</a:t>
            </a:r>
            <a:r>
              <a:rPr lang="en-US" dirty="0"/>
              <a:t> Service database tuning guidance and enhancements </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581186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00C2F1"/>
                </a:solidFill>
              </a:rPr>
              <a:t/>
            </a:r>
            <a:br>
              <a:rPr lang="en-US" sz="4000" dirty="0" smtClean="0">
                <a:solidFill>
                  <a:srgbClr val="00C2F1"/>
                </a:solidFill>
              </a:rPr>
            </a:br>
            <a:r>
              <a:rPr lang="en-US" sz="4000" dirty="0" smtClean="0">
                <a:solidFill>
                  <a:srgbClr val="00C2F1"/>
                </a:solidFill>
              </a:rPr>
              <a:t>MA Connectivity</a:t>
            </a:r>
            <a:r>
              <a:rPr lang="en-US" sz="4000" dirty="0">
                <a:solidFill>
                  <a:srgbClr val="00C2F1"/>
                </a:solidFill>
              </a:rPr>
              <a:t/>
            </a:r>
            <a:br>
              <a:rPr lang="en-US" sz="4000" dirty="0">
                <a:solidFill>
                  <a:srgbClr val="00C2F1"/>
                </a:solidFill>
              </a:rPr>
            </a:br>
            <a:endParaRPr lang="en-US" sz="4000" dirty="0">
              <a:solidFill>
                <a:srgbClr val="00C2F1"/>
              </a:solidFill>
            </a:endParaRPr>
          </a:p>
        </p:txBody>
      </p:sp>
      <p:sp>
        <p:nvSpPr>
          <p:cNvPr id="4" name="Text Placeholder 3"/>
          <p:cNvSpPr>
            <a:spLocks noGrp="1"/>
          </p:cNvSpPr>
          <p:nvPr>
            <p:ph type="body"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36152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Enhanced MA connectivity</a:t>
            </a:r>
            <a:r>
              <a:rPr lang="en-US" dirty="0"/>
              <a:t/>
            </a:r>
            <a:br>
              <a:rPr lang="en-US" dirty="0"/>
            </a:br>
            <a:endParaRPr sz="3600" dirty="0">
              <a:solidFill>
                <a:schemeClr val="accent2"/>
              </a:solidFill>
            </a:endParaRPr>
          </a:p>
        </p:txBody>
      </p:sp>
      <p:sp>
        <p:nvSpPr>
          <p:cNvPr id="3" name="Text Placeholder 2"/>
          <p:cNvSpPr>
            <a:spLocks noGrp="1"/>
          </p:cNvSpPr>
          <p:nvPr>
            <p:ph idx="1"/>
          </p:nvPr>
        </p:nvSpPr>
        <p:spPr>
          <a:xfrm>
            <a:off x="457200" y="1700808"/>
            <a:ext cx="8229600" cy="4608512"/>
          </a:xfrm>
        </p:spPr>
        <p:txBody>
          <a:bodyPr>
            <a:normAutofit fontScale="92500"/>
          </a:bodyPr>
          <a:lstStyle/>
          <a:p>
            <a:r>
              <a:rPr lang="en-US" dirty="0" smtClean="0"/>
              <a:t>Enable </a:t>
            </a:r>
            <a:r>
              <a:rPr lang="en-US" dirty="0"/>
              <a:t>extensible Management Agents to support</a:t>
            </a:r>
          </a:p>
          <a:p>
            <a:pPr lvl="1"/>
            <a:r>
              <a:rPr lang="en-US" dirty="0"/>
              <a:t>Batched call-based import</a:t>
            </a:r>
          </a:p>
          <a:p>
            <a:pPr lvl="1"/>
            <a:r>
              <a:rPr lang="en-US" dirty="0"/>
              <a:t>Batched call-based export</a:t>
            </a:r>
          </a:p>
          <a:p>
            <a:pPr lvl="1"/>
            <a:r>
              <a:rPr lang="en-US" dirty="0"/>
              <a:t>Programmatic schema, partition, and hierarchy discovery</a:t>
            </a:r>
          </a:p>
          <a:p>
            <a:pPr lvl="1"/>
            <a:r>
              <a:rPr lang="en-US" dirty="0">
                <a:sym typeface="Wingdings" pitchFamily="2" charset="2"/>
              </a:rPr>
              <a:t>Password management behave as other methods</a:t>
            </a:r>
          </a:p>
          <a:p>
            <a:pPr lvl="1"/>
            <a:r>
              <a:rPr lang="en-US" dirty="0"/>
              <a:t>Custom anchors and additional </a:t>
            </a:r>
            <a:r>
              <a:rPr lang="en-US" dirty="0" err="1"/>
              <a:t>dn</a:t>
            </a:r>
            <a:r>
              <a:rPr lang="en-US" dirty="0"/>
              <a:t> styles</a:t>
            </a:r>
          </a:p>
          <a:p>
            <a:pPr lvl="1"/>
            <a:r>
              <a:rPr lang="en-US" dirty="0"/>
              <a:t>Support custom parameters</a:t>
            </a:r>
          </a:p>
          <a:p>
            <a:pPr lvl="1"/>
            <a:r>
              <a:rPr lang="en-US" dirty="0"/>
              <a:t>Full Export run step</a:t>
            </a:r>
          </a:p>
          <a:p>
            <a:pPr lvl="1"/>
            <a:r>
              <a:rPr lang="en-US" dirty="0">
                <a:sym typeface="Wingdings" pitchFamily="2" charset="2"/>
              </a:rPr>
              <a:t>.NET 4 support</a:t>
            </a:r>
            <a:endParaRPr lang="en-US" dirty="0"/>
          </a:p>
          <a:p>
            <a:r>
              <a:rPr lang="en-US" b="1" dirty="0"/>
              <a:t>New SAP, Oracle </a:t>
            </a:r>
            <a:r>
              <a:rPr lang="en-US" b="1" dirty="0" err="1"/>
              <a:t>ERP</a:t>
            </a:r>
            <a:r>
              <a:rPr lang="en-US" b="1" dirty="0"/>
              <a:t>, and Lotus Notes MAs for </a:t>
            </a:r>
            <a:r>
              <a:rPr lang="en-US" b="1" dirty="0" err="1"/>
              <a:t>FIM</a:t>
            </a:r>
            <a:r>
              <a:rPr lang="en-US" b="1" dirty="0"/>
              <a:t> 2010 R2 developed on top of the new API</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4485341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00C2F1"/>
                </a:solidFill>
              </a:rPr>
              <a:t/>
            </a:r>
            <a:br>
              <a:rPr lang="en-US" sz="4000" dirty="0" smtClean="0">
                <a:solidFill>
                  <a:srgbClr val="00C2F1"/>
                </a:solidFill>
              </a:rPr>
            </a:br>
            <a:r>
              <a:rPr lang="en-US" sz="4000" dirty="0" smtClean="0">
                <a:solidFill>
                  <a:srgbClr val="00C2F1"/>
                </a:solidFill>
              </a:rPr>
              <a:t>Enhanced </a:t>
            </a:r>
            <a:r>
              <a:rPr lang="en-US" sz="4000" dirty="0">
                <a:solidFill>
                  <a:srgbClr val="00C2F1"/>
                </a:solidFill>
              </a:rPr>
              <a:t>MA connectivity</a:t>
            </a:r>
          </a:p>
        </p:txBody>
      </p:sp>
      <p:sp>
        <p:nvSpPr>
          <p:cNvPr id="4" name="Text Placeholder 3"/>
          <p:cNvSpPr>
            <a:spLocks noGrp="1"/>
          </p:cNvSpPr>
          <p:nvPr>
            <p:ph type="body" sz="quarter" idx="10"/>
          </p:nvPr>
        </p:nvSpPr>
        <p:spPr/>
        <p:txBody>
          <a:bodyPr/>
          <a:lstStyle/>
          <a:p>
            <a:r>
              <a:rPr lang="en-US" dirty="0" smtClean="0">
                <a:solidFill>
                  <a:srgbClr val="00C2F1"/>
                </a:solidFill>
              </a:rPr>
              <a:t>demo</a:t>
            </a:r>
            <a:r>
              <a:rPr lang="en-US" dirty="0" smtClean="0"/>
              <a:t> </a:t>
            </a:r>
            <a:endParaRPr lang="en-US" dirty="0"/>
          </a:p>
        </p:txBody>
      </p:sp>
    </p:spTree>
    <p:extLst>
      <p:ext uri="{BB962C8B-B14F-4D97-AF65-F5344CB8AC3E}">
        <p14:creationId xmlns:p14="http://schemas.microsoft.com/office/powerpoint/2010/main" val="1936152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rgbClr val="00C2F1"/>
                </a:solidFill>
              </a:rPr>
              <a:t/>
            </a:r>
            <a:br>
              <a:rPr lang="en-US" sz="4000" dirty="0" smtClean="0">
                <a:solidFill>
                  <a:srgbClr val="00C2F1"/>
                </a:solidFill>
              </a:rPr>
            </a:br>
            <a:r>
              <a:rPr lang="en-US" sz="4000" dirty="0" smtClean="0">
                <a:solidFill>
                  <a:srgbClr val="00C2F1"/>
                </a:solidFill>
              </a:rPr>
              <a:t>There’s More………</a:t>
            </a:r>
            <a:endParaRPr lang="en-US" sz="4000" dirty="0">
              <a:solidFill>
                <a:srgbClr val="00C2F1"/>
              </a:solidFill>
            </a:endParaRPr>
          </a:p>
        </p:txBody>
      </p:sp>
      <p:sp>
        <p:nvSpPr>
          <p:cNvPr id="4" name="Text Placeholder 3"/>
          <p:cNvSpPr>
            <a:spLocks noGrp="1"/>
          </p:cNvSpPr>
          <p:nvPr>
            <p:ph type="body" sz="quarter" idx="10"/>
          </p:nvPr>
        </p:nvSpPr>
        <p:spPr/>
        <p:txBody>
          <a:bodyPr/>
          <a:lstStyle/>
          <a:p>
            <a:r>
              <a:rPr lang="en-US" dirty="0" smtClean="0">
                <a:solidFill>
                  <a:srgbClr val="00C2F1"/>
                </a:solidFill>
              </a:rPr>
              <a:t>But Wait</a:t>
            </a:r>
            <a:r>
              <a:rPr lang="en-US" dirty="0" smtClean="0"/>
              <a:t> </a:t>
            </a:r>
            <a:endParaRPr lang="en-US" dirty="0"/>
          </a:p>
        </p:txBody>
      </p:sp>
    </p:spTree>
    <p:extLst>
      <p:ext uri="{BB962C8B-B14F-4D97-AF65-F5344CB8AC3E}">
        <p14:creationId xmlns:p14="http://schemas.microsoft.com/office/powerpoint/2010/main" val="64019485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Platform Investments</a:t>
            </a:r>
            <a:r>
              <a:rPr lang="en-US" dirty="0"/>
              <a:t/>
            </a:r>
            <a:br>
              <a:rPr lang="en-US" dirty="0"/>
            </a:br>
            <a:endParaRPr sz="3600" dirty="0">
              <a:solidFill>
                <a:schemeClr val="accent2"/>
              </a:solidFill>
            </a:endParaRPr>
          </a:p>
        </p:txBody>
      </p:sp>
      <p:sp>
        <p:nvSpPr>
          <p:cNvPr id="3" name="Text Placeholder 2"/>
          <p:cNvSpPr>
            <a:spLocks noGrp="1"/>
          </p:cNvSpPr>
          <p:nvPr>
            <p:ph idx="1"/>
          </p:nvPr>
        </p:nvSpPr>
        <p:spPr>
          <a:xfrm>
            <a:off x="457200" y="1700808"/>
            <a:ext cx="8229600" cy="4608512"/>
          </a:xfrm>
        </p:spPr>
        <p:txBody>
          <a:bodyPr>
            <a:normAutofit/>
          </a:bodyPr>
          <a:lstStyle/>
          <a:p>
            <a:endParaRPr lang="en-US" dirty="0" smtClean="0"/>
          </a:p>
          <a:p>
            <a:r>
              <a:rPr lang="en-US" dirty="0" err="1" smtClean="0"/>
              <a:t>FIM</a:t>
            </a:r>
            <a:r>
              <a:rPr lang="en-US" dirty="0" smtClean="0"/>
              <a:t> add-in </a:t>
            </a:r>
            <a:r>
              <a:rPr lang="en-US" dirty="0"/>
              <a:t>supports Outlook 2010 for group management and approvals</a:t>
            </a:r>
          </a:p>
          <a:p>
            <a:endParaRPr lang="en-US" dirty="0" smtClean="0"/>
          </a:p>
          <a:p>
            <a:r>
              <a:rPr lang="en-US" dirty="0" err="1" smtClean="0"/>
              <a:t>FIM</a:t>
            </a:r>
            <a:r>
              <a:rPr lang="en-US" dirty="0" smtClean="0"/>
              <a:t> </a:t>
            </a:r>
            <a:r>
              <a:rPr lang="en-US" dirty="0"/>
              <a:t>portal supports SharePoint </a:t>
            </a:r>
            <a:r>
              <a:rPr lang="en-US" dirty="0" smtClean="0"/>
              <a:t>Foundation 2010</a:t>
            </a:r>
          </a:p>
          <a:p>
            <a:pPr lvl="1"/>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0835947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Conclusion</a:t>
            </a:r>
            <a:r>
              <a:rPr lang="en-US" dirty="0"/>
              <a:t/>
            </a:r>
            <a:br>
              <a:rPr lang="en-US" dirty="0"/>
            </a:br>
            <a:endParaRPr sz="3600" dirty="0">
              <a:solidFill>
                <a:schemeClr val="accent2"/>
              </a:solidFill>
            </a:endParaRPr>
          </a:p>
        </p:txBody>
      </p:sp>
      <p:sp>
        <p:nvSpPr>
          <p:cNvPr id="3" name="Text Placeholder 2"/>
          <p:cNvSpPr>
            <a:spLocks noGrp="1"/>
          </p:cNvSpPr>
          <p:nvPr>
            <p:ph idx="1"/>
          </p:nvPr>
        </p:nvSpPr>
        <p:spPr>
          <a:xfrm>
            <a:off x="457200" y="1700808"/>
            <a:ext cx="8229600" cy="4608512"/>
          </a:xfrm>
        </p:spPr>
        <p:txBody>
          <a:bodyPr>
            <a:normAutofit/>
          </a:bodyPr>
          <a:lstStyle/>
          <a:p>
            <a:r>
              <a:rPr lang="en-US" sz="2400" dirty="0"/>
              <a:t>Credential Management</a:t>
            </a:r>
          </a:p>
          <a:p>
            <a:pPr lvl="1"/>
            <a:r>
              <a:rPr lang="en-US" sz="2000" dirty="0"/>
              <a:t>Web based password reset</a:t>
            </a:r>
          </a:p>
          <a:p>
            <a:r>
              <a:rPr lang="en-US" sz="2400" dirty="0"/>
              <a:t>Reporting</a:t>
            </a:r>
          </a:p>
          <a:p>
            <a:pPr lvl="1"/>
            <a:r>
              <a:rPr lang="en-US" sz="2000" dirty="0"/>
              <a:t>Historical reporting for managed resources</a:t>
            </a:r>
          </a:p>
          <a:p>
            <a:pPr lvl="1"/>
            <a:r>
              <a:rPr lang="en-US" sz="2000" dirty="0"/>
              <a:t>Service Manager data warehouse integration</a:t>
            </a:r>
          </a:p>
          <a:p>
            <a:r>
              <a:rPr lang="en-US" sz="2400" dirty="0"/>
              <a:t>Ease of Use</a:t>
            </a:r>
          </a:p>
          <a:p>
            <a:pPr lvl="1"/>
            <a:r>
              <a:rPr lang="en-US" sz="2000" dirty="0"/>
              <a:t>Enhanced diagnostics </a:t>
            </a:r>
          </a:p>
          <a:p>
            <a:pPr lvl="1"/>
            <a:r>
              <a:rPr lang="en-US" sz="2000" dirty="0"/>
              <a:t>Enhanced initial load performance</a:t>
            </a:r>
          </a:p>
          <a:p>
            <a:pPr lvl="1"/>
            <a:r>
              <a:rPr lang="en-US" sz="2000" dirty="0"/>
              <a:t>Simplified deployment for password </a:t>
            </a:r>
            <a:r>
              <a:rPr lang="en-US" sz="2000" dirty="0" smtClean="0"/>
              <a:t>reset</a:t>
            </a:r>
          </a:p>
          <a:p>
            <a:r>
              <a:rPr lang="en-US" sz="2400" dirty="0" smtClean="0"/>
              <a:t>Advanced MA configuration improvements</a:t>
            </a:r>
          </a:p>
          <a:p>
            <a:pPr lvl="1"/>
            <a:r>
              <a:rPr lang="en-AU" sz="2000" dirty="0" smtClean="0"/>
              <a:t>More MAs </a:t>
            </a:r>
            <a:endParaRPr lang="en-US" sz="2000" dirty="0" smtClean="0"/>
          </a:p>
          <a:p>
            <a:endParaRPr lang="en-US" dirty="0"/>
          </a:p>
          <a:p>
            <a:pPr lvl="1"/>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0261203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90861"/>
            <a:ext cx="7772400" cy="714003"/>
          </a:xfrm>
        </p:spPr>
        <p:txBody>
          <a:bodyPr/>
          <a:lstStyle/>
          <a:p>
            <a:r>
              <a:rPr lang="en-US" dirty="0" smtClean="0"/>
              <a:t>Next Steps</a:t>
            </a:r>
            <a:endParaRPr lang="en-AU" dirty="0"/>
          </a:p>
        </p:txBody>
      </p:sp>
      <p:sp>
        <p:nvSpPr>
          <p:cNvPr id="3" name="Text Placeholder 2"/>
          <p:cNvSpPr>
            <a:spLocks noGrp="1"/>
          </p:cNvSpPr>
          <p:nvPr>
            <p:ph type="body" idx="1"/>
          </p:nvPr>
        </p:nvSpPr>
        <p:spPr>
          <a:xfrm>
            <a:off x="683568" y="2636912"/>
            <a:ext cx="5937919" cy="3528392"/>
          </a:xfrm>
        </p:spPr>
        <p:txBody>
          <a:bodyPr>
            <a:normAutofit fontScale="92500" lnSpcReduction="10000"/>
          </a:bodyPr>
          <a:lstStyle/>
          <a:p>
            <a:r>
              <a:rPr lang="en-AU" sz="3100" dirty="0" smtClean="0"/>
              <a:t>Search for “Forefront Team Blog” and be part of the Beta program</a:t>
            </a:r>
          </a:p>
          <a:p>
            <a:endParaRPr lang="en-AU" sz="3100" dirty="0" smtClean="0"/>
          </a:p>
          <a:p>
            <a:r>
              <a:rPr lang="en-AU" sz="3100" dirty="0" smtClean="0"/>
              <a:t>Microsoft.com/</a:t>
            </a:r>
            <a:r>
              <a:rPr lang="en-AU" sz="3100" dirty="0" err="1" smtClean="0"/>
              <a:t>ida</a:t>
            </a:r>
            <a:endParaRPr lang="en-AU" sz="3100" dirty="0" smtClean="0"/>
          </a:p>
          <a:p>
            <a:endParaRPr lang="en-AU" sz="3100" dirty="0" smtClean="0"/>
          </a:p>
          <a:p>
            <a:r>
              <a:rPr lang="en-AU" sz="3100" dirty="0" err="1" smtClean="0"/>
              <a:t>LinkedIN</a:t>
            </a:r>
            <a:r>
              <a:rPr lang="en-AU" sz="3100" dirty="0" smtClean="0"/>
              <a:t> – ‘Microsoft Forefront Identity Manager’ group</a:t>
            </a:r>
            <a:endParaRPr lang="en-AU" sz="3100" dirty="0"/>
          </a:p>
          <a:p>
            <a:endParaRPr lang="en-AU" dirty="0" smtClean="0"/>
          </a:p>
          <a:p>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65116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17365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WARNING</a:t>
            </a:r>
            <a:endParaRPr lang="en-US" dirty="0"/>
          </a:p>
        </p:txBody>
      </p:sp>
      <p:sp>
        <p:nvSpPr>
          <p:cNvPr id="3" name="Content Placeholder 2"/>
          <p:cNvSpPr>
            <a:spLocks noGrp="1"/>
          </p:cNvSpPr>
          <p:nvPr>
            <p:ph idx="1"/>
          </p:nvPr>
        </p:nvSpPr>
        <p:spPr/>
        <p:txBody>
          <a:bodyPr/>
          <a:lstStyle/>
          <a:p>
            <a:r>
              <a:rPr lang="en-AU" dirty="0" smtClean="0"/>
              <a:t>This isn’t an introductory to </a:t>
            </a:r>
            <a:r>
              <a:rPr lang="en-AU" dirty="0" err="1" smtClean="0"/>
              <a:t>FIM</a:t>
            </a:r>
            <a:r>
              <a:rPr lang="en-AU" dirty="0" smtClean="0"/>
              <a:t>, for that….</a:t>
            </a:r>
          </a:p>
          <a:p>
            <a:endParaRPr lang="en-AU" dirty="0"/>
          </a:p>
          <a:p>
            <a:pPr marL="0" indent="0">
              <a:buNone/>
            </a:pPr>
            <a:r>
              <a:rPr lang="en-AU" dirty="0"/>
              <a:t>BING </a:t>
            </a:r>
            <a:r>
              <a:rPr lang="en-AU" dirty="0" smtClean="0"/>
              <a:t>– </a:t>
            </a:r>
            <a:r>
              <a:rPr lang="en-AU" dirty="0" err="1" smtClean="0"/>
              <a:t>technet</a:t>
            </a:r>
            <a:r>
              <a:rPr lang="en-AU" dirty="0" smtClean="0"/>
              <a:t> implementing </a:t>
            </a:r>
            <a:r>
              <a:rPr lang="en-AU" dirty="0"/>
              <a:t>forefront identity </a:t>
            </a:r>
            <a:r>
              <a:rPr lang="en-AU" dirty="0" smtClean="0"/>
              <a:t>manger</a:t>
            </a:r>
          </a:p>
          <a:p>
            <a:pPr marL="0" indent="0">
              <a:buNone/>
            </a:pP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31633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a:xfrm>
            <a:off x="457200" y="1916832"/>
            <a:ext cx="8229600" cy="4209331"/>
          </a:xfrm>
        </p:spPr>
        <p:txBody>
          <a:bodyPr>
            <a:normAutofit fontScale="92500" lnSpcReduction="10000"/>
          </a:bodyPr>
          <a:lstStyle/>
          <a:p>
            <a:r>
              <a:rPr lang="en-US" dirty="0" smtClean="0"/>
              <a:t>Web Based User Self Service Password Reset</a:t>
            </a:r>
          </a:p>
          <a:p>
            <a:endParaRPr lang="en-US" dirty="0" smtClean="0"/>
          </a:p>
          <a:p>
            <a:r>
              <a:rPr lang="en-US" dirty="0" smtClean="0"/>
              <a:t>Enhanced Reporting</a:t>
            </a:r>
          </a:p>
          <a:p>
            <a:endParaRPr lang="en-US" dirty="0" smtClean="0"/>
          </a:p>
          <a:p>
            <a:r>
              <a:rPr lang="en-AU" dirty="0" smtClean="0"/>
              <a:t>Simplified Reporting and Troubleshooting Tools</a:t>
            </a:r>
          </a:p>
          <a:p>
            <a:endParaRPr lang="en-US" dirty="0" smtClean="0"/>
          </a:p>
          <a:p>
            <a:r>
              <a:rPr lang="en-US" dirty="0" smtClean="0"/>
              <a:t>Enhanced Performance</a:t>
            </a:r>
          </a:p>
          <a:p>
            <a:endParaRPr lang="en-US" dirty="0" smtClean="0"/>
          </a:p>
          <a:p>
            <a:r>
              <a:rPr lang="en-AU" dirty="0" smtClean="0"/>
              <a:t>Enhanced MA connectivity</a:t>
            </a: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Based User Self Service Password Reset</a:t>
            </a:r>
            <a:endParaRPr lang="en-US" dirty="0">
              <a:solidFill>
                <a:schemeClr val="accent2"/>
              </a:solidFill>
            </a:endParaRPr>
          </a:p>
        </p:txBody>
      </p:sp>
      <p:sp>
        <p:nvSpPr>
          <p:cNvPr id="3" name="Text Placeholder 2"/>
          <p:cNvSpPr>
            <a:spLocks noGrp="1"/>
          </p:cNvSpPr>
          <p:nvPr>
            <p:ph idx="1"/>
          </p:nvPr>
        </p:nvSpPr>
        <p:spPr>
          <a:xfrm>
            <a:off x="457200" y="1772816"/>
            <a:ext cx="8229600" cy="4536504"/>
          </a:xfrm>
        </p:spPr>
        <p:txBody>
          <a:bodyPr>
            <a:normAutofit fontScale="85000" lnSpcReduction="20000"/>
          </a:bodyPr>
          <a:lstStyle/>
          <a:p>
            <a:r>
              <a:rPr lang="en-AU" dirty="0"/>
              <a:t>End user can register and reset from a web browser on a machine that isn’t domain joined</a:t>
            </a:r>
          </a:p>
          <a:p>
            <a:endParaRPr lang="en-US" dirty="0" smtClean="0"/>
          </a:p>
          <a:p>
            <a:r>
              <a:rPr lang="en-AU" dirty="0"/>
              <a:t>….even if the browser is not Internet Explorer</a:t>
            </a:r>
          </a:p>
          <a:p>
            <a:endParaRPr lang="en-US" dirty="0" smtClean="0"/>
          </a:p>
          <a:p>
            <a:r>
              <a:rPr lang="en-AU" dirty="0"/>
              <a:t>Admin can deploy registration and reset portals on extranet-facing host</a:t>
            </a:r>
          </a:p>
          <a:p>
            <a:endParaRPr lang="en-US" dirty="0" smtClean="0"/>
          </a:p>
          <a:p>
            <a:r>
              <a:rPr lang="en-AU" dirty="0"/>
              <a:t>Admin can configure password reset for external users using the same model as for internal users</a:t>
            </a:r>
          </a:p>
          <a:p>
            <a:endParaRPr lang="en-US" dirty="0" smtClean="0"/>
          </a:p>
          <a:p>
            <a:r>
              <a:rPr lang="en-AU" dirty="0"/>
              <a:t>U</a:t>
            </a:r>
            <a:r>
              <a:rPr lang="en-AU" dirty="0" smtClean="0"/>
              <a:t>pgrade </a:t>
            </a:r>
            <a:r>
              <a:rPr lang="en-AU" dirty="0"/>
              <a:t>from </a:t>
            </a:r>
            <a:r>
              <a:rPr lang="en-AU" dirty="0" err="1"/>
              <a:t>FIM</a:t>
            </a:r>
            <a:r>
              <a:rPr lang="en-AU" dirty="0"/>
              <a:t> 2010 </a:t>
            </a:r>
            <a:r>
              <a:rPr lang="en-AU" dirty="0" err="1"/>
              <a:t>SSPR</a:t>
            </a:r>
            <a:r>
              <a:rPr lang="en-AU" dirty="0"/>
              <a:t> to </a:t>
            </a:r>
            <a:r>
              <a:rPr lang="en-AU" dirty="0" err="1"/>
              <a:t>FIM</a:t>
            </a:r>
            <a:r>
              <a:rPr lang="en-AU" dirty="0"/>
              <a:t> 2010 R2 without breaking an existing </a:t>
            </a:r>
            <a:r>
              <a:rPr lang="en-AU" dirty="0" err="1"/>
              <a:t>FIM</a:t>
            </a:r>
            <a:r>
              <a:rPr lang="en-AU" dirty="0"/>
              <a:t> </a:t>
            </a:r>
            <a:r>
              <a:rPr lang="en-AU" dirty="0" smtClean="0"/>
              <a:t>solution</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292423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FIM</a:t>
            </a:r>
            <a:r>
              <a:rPr lang="en-US" dirty="0"/>
              <a:t> Password Reset Components</a:t>
            </a:r>
            <a:br>
              <a:rPr lang="en-US" dirty="0"/>
            </a:br>
            <a:r>
              <a:rPr lang="en-US" dirty="0" smtClean="0">
                <a:solidFill>
                  <a:srgbClr val="FFC000"/>
                </a:solidFill>
              </a:rPr>
              <a:t>Illustrative Topology</a:t>
            </a:r>
            <a:endParaRPr lang="en-US" dirty="0">
              <a:solidFill>
                <a:srgbClr val="00C2F1"/>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05" y="2060848"/>
            <a:ext cx="9103199" cy="413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313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Setup Experience – PW Reset Portals</a:t>
            </a:r>
            <a:br>
              <a:rPr lang="en-US" dirty="0"/>
            </a:br>
            <a:endParaRPr lang="en-US" dirty="0">
              <a:solidFill>
                <a:schemeClr val="accent2"/>
              </a:solidFill>
            </a:endParaRP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819" y="4794837"/>
            <a:ext cx="1351794" cy="201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752" y="1992980"/>
            <a:ext cx="2404961" cy="229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a:off x="4299719" y="1556792"/>
            <a:ext cx="24211" cy="554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560" y="4351197"/>
            <a:ext cx="838508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4493391" y="1556792"/>
            <a:ext cx="310708" cy="371640"/>
          </a:xfrm>
          <a:prstGeom prst="ellipse">
            <a:avLst/>
          </a:prstGeom>
          <a:solidFill>
            <a:schemeClr val="bg2"/>
          </a:solidFill>
          <a:ln>
            <a:solidFill>
              <a:schemeClr val="bg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2</a:t>
            </a:r>
          </a:p>
        </p:txBody>
      </p:sp>
      <p:sp>
        <p:nvSpPr>
          <p:cNvPr id="27" name="Rectangle 26"/>
          <p:cNvSpPr/>
          <p:nvPr/>
        </p:nvSpPr>
        <p:spPr bwMode="auto">
          <a:xfrm>
            <a:off x="4904978" y="3183469"/>
            <a:ext cx="2106358" cy="675462"/>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8" name="TextBox 27"/>
          <p:cNvSpPr txBox="1"/>
          <p:nvPr/>
        </p:nvSpPr>
        <p:spPr>
          <a:xfrm>
            <a:off x="4904978" y="1556793"/>
            <a:ext cx="4244997" cy="276999"/>
          </a:xfrm>
          <a:prstGeom prst="rect">
            <a:avLst/>
          </a:prstGeom>
          <a:noFill/>
        </p:spPr>
        <p:txBody>
          <a:bodyPr wrap="square" lIns="0" tIns="0" rIns="0" bIns="0" rtlCol="0">
            <a:spAutoFit/>
          </a:bodyPr>
          <a:lstStyle/>
          <a:p>
            <a:r>
              <a:rPr lang="en-US" dirty="0" smtClean="0">
                <a:solidFill>
                  <a:srgbClr val="00C2F1"/>
                </a:solidFill>
              </a:rPr>
              <a:t>Specify whether host is extranet accessible</a:t>
            </a:r>
          </a:p>
        </p:txBody>
      </p:sp>
      <p:sp>
        <p:nvSpPr>
          <p:cNvPr id="29" name="Oval 28"/>
          <p:cNvSpPr/>
          <p:nvPr/>
        </p:nvSpPr>
        <p:spPr bwMode="auto">
          <a:xfrm>
            <a:off x="611560" y="1567550"/>
            <a:ext cx="310708" cy="371640"/>
          </a:xfrm>
          <a:prstGeom prst="ellipse">
            <a:avLst/>
          </a:prstGeom>
          <a:solidFill>
            <a:schemeClr val="bg2"/>
          </a:solidFill>
          <a:ln>
            <a:solidFill>
              <a:schemeClr val="bg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1</a:t>
            </a:r>
          </a:p>
        </p:txBody>
      </p:sp>
      <p:sp>
        <p:nvSpPr>
          <p:cNvPr id="30" name="TextBox 29"/>
          <p:cNvSpPr txBox="1"/>
          <p:nvPr/>
        </p:nvSpPr>
        <p:spPr>
          <a:xfrm>
            <a:off x="1023146" y="1556793"/>
            <a:ext cx="4244997" cy="276999"/>
          </a:xfrm>
          <a:prstGeom prst="rect">
            <a:avLst/>
          </a:prstGeom>
          <a:noFill/>
        </p:spPr>
        <p:txBody>
          <a:bodyPr wrap="square" lIns="0" tIns="0" rIns="0" bIns="0" rtlCol="0">
            <a:spAutoFit/>
          </a:bodyPr>
          <a:lstStyle/>
          <a:p>
            <a:r>
              <a:rPr lang="en-US" dirty="0" smtClean="0">
                <a:solidFill>
                  <a:srgbClr val="00C2F1"/>
                </a:solidFill>
              </a:rPr>
              <a:t>Choose to install Password Portals</a:t>
            </a:r>
          </a:p>
        </p:txBody>
      </p:sp>
      <p:sp>
        <p:nvSpPr>
          <p:cNvPr id="31" name="Oval 30"/>
          <p:cNvSpPr/>
          <p:nvPr/>
        </p:nvSpPr>
        <p:spPr bwMode="auto">
          <a:xfrm>
            <a:off x="4493397" y="4439834"/>
            <a:ext cx="310708" cy="355003"/>
          </a:xfrm>
          <a:prstGeom prst="ellipse">
            <a:avLst/>
          </a:prstGeom>
          <a:solidFill>
            <a:schemeClr val="bg2"/>
          </a:solidFill>
          <a:ln>
            <a:solidFill>
              <a:schemeClr val="bg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4</a:t>
            </a:r>
          </a:p>
        </p:txBody>
      </p:sp>
      <p:sp>
        <p:nvSpPr>
          <p:cNvPr id="32" name="TextBox 31"/>
          <p:cNvSpPr txBox="1"/>
          <p:nvPr/>
        </p:nvSpPr>
        <p:spPr>
          <a:xfrm>
            <a:off x="4904984" y="4439835"/>
            <a:ext cx="4244997" cy="276999"/>
          </a:xfrm>
          <a:prstGeom prst="rect">
            <a:avLst/>
          </a:prstGeom>
          <a:noFill/>
        </p:spPr>
        <p:txBody>
          <a:bodyPr wrap="square" lIns="0" tIns="0" rIns="0" bIns="0" rtlCol="0">
            <a:spAutoFit/>
          </a:bodyPr>
          <a:lstStyle/>
          <a:p>
            <a:r>
              <a:rPr lang="en-US" dirty="0" smtClean="0">
                <a:solidFill>
                  <a:srgbClr val="00C2F1"/>
                </a:solidFill>
              </a:rPr>
              <a:t>Password Portals visible in IIS Manager</a:t>
            </a:r>
          </a:p>
        </p:txBody>
      </p:sp>
      <p:sp>
        <p:nvSpPr>
          <p:cNvPr id="33" name="Oval 32"/>
          <p:cNvSpPr/>
          <p:nvPr/>
        </p:nvSpPr>
        <p:spPr bwMode="auto">
          <a:xfrm>
            <a:off x="611565" y="4439834"/>
            <a:ext cx="310708" cy="371640"/>
          </a:xfrm>
          <a:prstGeom prst="ellipse">
            <a:avLst/>
          </a:prstGeom>
          <a:solidFill>
            <a:schemeClr val="bg2"/>
          </a:solidFill>
          <a:ln>
            <a:solidFill>
              <a:schemeClr val="bg2">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rPr>
              <a:t>3</a:t>
            </a:r>
          </a:p>
        </p:txBody>
      </p:sp>
      <p:sp>
        <p:nvSpPr>
          <p:cNvPr id="34" name="TextBox 33"/>
          <p:cNvSpPr txBox="1"/>
          <p:nvPr/>
        </p:nvSpPr>
        <p:spPr>
          <a:xfrm>
            <a:off x="1023152" y="4439835"/>
            <a:ext cx="4244997" cy="276999"/>
          </a:xfrm>
          <a:prstGeom prst="rect">
            <a:avLst/>
          </a:prstGeom>
          <a:noFill/>
        </p:spPr>
        <p:txBody>
          <a:bodyPr wrap="square" lIns="0" tIns="0" rIns="0" bIns="0" rtlCol="0">
            <a:spAutoFit/>
          </a:bodyPr>
          <a:lstStyle/>
          <a:p>
            <a:r>
              <a:rPr lang="en-US" dirty="0" smtClean="0">
                <a:solidFill>
                  <a:srgbClr val="00C2F1"/>
                </a:solidFill>
              </a:rPr>
              <a:t>Specify AD user account for Portal</a:t>
            </a:r>
          </a:p>
        </p:txBody>
      </p:sp>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147" y="4722624"/>
            <a:ext cx="2170666" cy="208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bwMode="auto">
          <a:xfrm>
            <a:off x="995366" y="5273818"/>
            <a:ext cx="2352498" cy="675462"/>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02" y="1939190"/>
            <a:ext cx="2385808" cy="227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1136131" y="2987559"/>
            <a:ext cx="1234762" cy="333487"/>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9" name="Rectangle 38"/>
          <p:cNvSpPr/>
          <p:nvPr/>
        </p:nvSpPr>
        <p:spPr bwMode="auto">
          <a:xfrm>
            <a:off x="5578851" y="6047841"/>
            <a:ext cx="1234762" cy="333487"/>
          </a:xfrm>
          <a:prstGeom prst="rect">
            <a:avLst/>
          </a:prstGeom>
          <a:noFill/>
          <a:ln>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82403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Distinguishing Requests from Extranet</a:t>
            </a:r>
            <a:br>
              <a:rPr lang="en-US" dirty="0"/>
            </a:br>
            <a:r>
              <a:rPr lang="en-US" sz="2400" dirty="0">
                <a:solidFill>
                  <a:srgbClr val="FFC000"/>
                </a:solidFill>
              </a:rPr>
              <a:t>How this works - Registration</a:t>
            </a:r>
            <a:endParaRPr lang="en-US" dirty="0">
              <a:solidFill>
                <a:schemeClr val="accent2"/>
              </a:solidFill>
            </a:endParaRPr>
          </a:p>
        </p:txBody>
      </p:sp>
      <p:sp>
        <p:nvSpPr>
          <p:cNvPr id="3" name="Text Placeholder 2"/>
          <p:cNvSpPr>
            <a:spLocks noGrp="1"/>
          </p:cNvSpPr>
          <p:nvPr>
            <p:ph idx="1"/>
          </p:nvPr>
        </p:nvSpPr>
        <p:spPr>
          <a:xfrm>
            <a:off x="457200" y="1556792"/>
            <a:ext cx="8229600" cy="5400600"/>
          </a:xfrm>
        </p:spPr>
        <p:txBody>
          <a:bodyPr>
            <a:normAutofit/>
          </a:bodyPr>
          <a:lstStyle/>
          <a:p>
            <a:pPr marL="0" indent="0">
              <a:lnSpc>
                <a:spcPct val="120000"/>
              </a:lnSpc>
              <a:buNone/>
            </a:pPr>
            <a:r>
              <a:rPr lang="en-US" sz="2400" dirty="0"/>
              <a:t>Security context is determined without reliance upon IP </a:t>
            </a:r>
            <a:r>
              <a:rPr lang="en-US" sz="2400" dirty="0" smtClean="0"/>
              <a:t>addresses</a:t>
            </a:r>
            <a:endParaRPr lang="en-US" sz="2400" u="sng" dirty="0"/>
          </a:p>
          <a:p>
            <a:pPr marL="0" indent="0">
              <a:lnSpc>
                <a:spcPct val="120000"/>
              </a:lnSpc>
              <a:buNone/>
            </a:pPr>
            <a:r>
              <a:rPr lang="en-US" sz="2400" u="sng" dirty="0"/>
              <a:t>Registration Portal</a:t>
            </a:r>
          </a:p>
          <a:p>
            <a:pPr>
              <a:lnSpc>
                <a:spcPct val="120000"/>
              </a:lnSpc>
            </a:pPr>
            <a:r>
              <a:rPr lang="en-US" sz="2400" dirty="0"/>
              <a:t>Makes registration request to the </a:t>
            </a:r>
            <a:r>
              <a:rPr lang="en-US" sz="2400" dirty="0" err="1"/>
              <a:t>FIM</a:t>
            </a:r>
            <a:r>
              <a:rPr lang="en-US" sz="2400" dirty="0"/>
              <a:t> Service in the context of the Registration Portal’s AD identity</a:t>
            </a:r>
          </a:p>
          <a:p>
            <a:pPr>
              <a:lnSpc>
                <a:spcPct val="120000"/>
              </a:lnSpc>
            </a:pPr>
            <a:endParaRPr lang="en-US" sz="2400" dirty="0"/>
          </a:p>
          <a:p>
            <a:pPr marL="0" indent="0">
              <a:lnSpc>
                <a:spcPct val="120000"/>
              </a:lnSpc>
              <a:buNone/>
            </a:pPr>
            <a:r>
              <a:rPr lang="en-US" sz="2400" u="sng" dirty="0" err="1"/>
              <a:t>FIM</a:t>
            </a:r>
            <a:r>
              <a:rPr lang="en-US" sz="2400" u="sng" dirty="0"/>
              <a:t> Service</a:t>
            </a:r>
          </a:p>
          <a:p>
            <a:pPr>
              <a:lnSpc>
                <a:spcPct val="120000"/>
              </a:lnSpc>
            </a:pPr>
            <a:r>
              <a:rPr lang="en-US" sz="2400" dirty="0"/>
              <a:t>Identifies registration requests from the Registration Portal’s </a:t>
            </a:r>
            <a:r>
              <a:rPr lang="en-US" sz="2400" dirty="0" smtClean="0"/>
              <a:t>identity</a:t>
            </a:r>
            <a:endParaRPr lang="en-US" sz="2400" dirty="0"/>
          </a:p>
        </p:txBody>
      </p:sp>
    </p:spTree>
    <p:extLst>
      <p:ext uri="{BB962C8B-B14F-4D97-AF65-F5344CB8AC3E}">
        <p14:creationId xmlns:p14="http://schemas.microsoft.com/office/powerpoint/2010/main" val="30937927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Distinguishing Requests from Extranet</a:t>
            </a:r>
            <a:br>
              <a:rPr lang="en-US" dirty="0"/>
            </a:br>
            <a:r>
              <a:rPr lang="en-US" sz="2400" dirty="0">
                <a:solidFill>
                  <a:srgbClr val="FFC000"/>
                </a:solidFill>
              </a:rPr>
              <a:t>How this works - Reset</a:t>
            </a:r>
            <a:endParaRPr lang="en-US" dirty="0">
              <a:solidFill>
                <a:schemeClr val="accent2"/>
              </a:solidFill>
            </a:endParaRPr>
          </a:p>
        </p:txBody>
      </p:sp>
      <p:sp>
        <p:nvSpPr>
          <p:cNvPr id="3" name="Text Placeholder 2"/>
          <p:cNvSpPr>
            <a:spLocks noGrp="1"/>
          </p:cNvSpPr>
          <p:nvPr>
            <p:ph idx="1"/>
          </p:nvPr>
        </p:nvSpPr>
        <p:spPr>
          <a:xfrm>
            <a:off x="457200" y="1556792"/>
            <a:ext cx="8229600" cy="4569371"/>
          </a:xfrm>
        </p:spPr>
        <p:txBody>
          <a:bodyPr>
            <a:normAutofit/>
          </a:bodyPr>
          <a:lstStyle/>
          <a:p>
            <a:pPr marL="0" indent="0">
              <a:lnSpc>
                <a:spcPct val="120000"/>
              </a:lnSpc>
              <a:buNone/>
            </a:pPr>
            <a:endParaRPr lang="en-US" sz="2400" u="sng" dirty="0" smtClean="0"/>
          </a:p>
          <a:p>
            <a:pPr marL="0" indent="0">
              <a:lnSpc>
                <a:spcPct val="120000"/>
              </a:lnSpc>
              <a:buNone/>
            </a:pPr>
            <a:r>
              <a:rPr lang="en-US" sz="2400" u="sng" dirty="0" smtClean="0"/>
              <a:t>Reset </a:t>
            </a:r>
            <a:r>
              <a:rPr lang="en-US" sz="2400" u="sng" dirty="0"/>
              <a:t>Portal</a:t>
            </a:r>
          </a:p>
          <a:p>
            <a:pPr>
              <a:lnSpc>
                <a:spcPct val="120000"/>
              </a:lnSpc>
            </a:pPr>
            <a:r>
              <a:rPr lang="en-US" sz="2400" dirty="0"/>
              <a:t>Makes password reset request to the </a:t>
            </a:r>
            <a:r>
              <a:rPr lang="en-US" sz="2400" dirty="0" err="1"/>
              <a:t>FIM</a:t>
            </a:r>
            <a:r>
              <a:rPr lang="en-US" sz="2400" dirty="0"/>
              <a:t> Service in the context of the Reset Portal’s AD identity</a:t>
            </a:r>
          </a:p>
          <a:p>
            <a:pPr marL="460375" lvl="1" indent="0">
              <a:lnSpc>
                <a:spcPct val="120000"/>
              </a:lnSpc>
              <a:buNone/>
            </a:pPr>
            <a:endParaRPr lang="en-US" dirty="0"/>
          </a:p>
          <a:p>
            <a:pPr marL="65087" indent="0">
              <a:lnSpc>
                <a:spcPct val="120000"/>
              </a:lnSpc>
              <a:buNone/>
            </a:pPr>
            <a:r>
              <a:rPr lang="en-US" sz="2400" u="sng" dirty="0" err="1"/>
              <a:t>FIM</a:t>
            </a:r>
            <a:r>
              <a:rPr lang="en-US" sz="2400" u="sng" dirty="0"/>
              <a:t> Service</a:t>
            </a:r>
          </a:p>
          <a:p>
            <a:pPr>
              <a:lnSpc>
                <a:spcPct val="120000"/>
              </a:lnSpc>
            </a:pPr>
            <a:r>
              <a:rPr lang="en-US" sz="2400" dirty="0"/>
              <a:t>Identifies reset requests from the reset </a:t>
            </a:r>
            <a:r>
              <a:rPr lang="en-US" sz="2400" dirty="0" smtClean="0"/>
              <a:t>portal.</a:t>
            </a:r>
            <a:endParaRPr lang="en-US" sz="24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1955429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9137</TotalTime>
  <Words>3973</Words>
  <Application>Microsoft Office PowerPoint</Application>
  <PresentationFormat>On-screen Show (4:3)</PresentationFormat>
  <Paragraphs>470</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Fim r2 deep dive</vt:lpstr>
      <vt:lpstr>WARNING</vt:lpstr>
      <vt:lpstr>Agenda</vt:lpstr>
      <vt:lpstr>Web Based User Self Service Password Reset</vt:lpstr>
      <vt:lpstr>FIM Password Reset Components Illustrative Topology</vt:lpstr>
      <vt:lpstr>Setup Experience – PW Reset Portals </vt:lpstr>
      <vt:lpstr>Distinguishing Requests from Extranet How this works - Registration</vt:lpstr>
      <vt:lpstr>Distinguishing Requests from Extranet How this works - Reset</vt:lpstr>
      <vt:lpstr>Authentication and password reset</vt:lpstr>
      <vt:lpstr> User Self Service Password Reset</vt:lpstr>
      <vt:lpstr>Enhanced Reporting</vt:lpstr>
      <vt:lpstr>How to Answer these Questions</vt:lpstr>
      <vt:lpstr>Reporting Architecture</vt:lpstr>
      <vt:lpstr>Out of Box Reports</vt:lpstr>
      <vt:lpstr>Example Membership Change Report: Group Membership Change</vt:lpstr>
      <vt:lpstr>Example History Report: User History</vt:lpstr>
      <vt:lpstr> Enhanced Reporting</vt:lpstr>
      <vt:lpstr>Simplified Deployment and Troubleshooting Tools </vt:lpstr>
      <vt:lpstr> Enhanced Performance</vt:lpstr>
      <vt:lpstr>Enhanced Performance </vt:lpstr>
      <vt:lpstr> MA Connectivity </vt:lpstr>
      <vt:lpstr>Enhanced MA connectivity </vt:lpstr>
      <vt:lpstr> Enhanced MA connectivity</vt:lpstr>
      <vt:lpstr> There’s More………</vt:lpstr>
      <vt:lpstr>Platform Investments </vt:lpstr>
      <vt:lpstr>Conclusion </vt:lpstr>
      <vt:lpstr>Next Steps</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306</cp:revision>
  <dcterms:created xsi:type="dcterms:W3CDTF">2011-04-01T05:55:34Z</dcterms:created>
  <dcterms:modified xsi:type="dcterms:W3CDTF">2011-08-31T07:03:55Z</dcterms:modified>
</cp:coreProperties>
</file>