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36"/>
  </p:notesMasterIdLst>
  <p:sldIdLst>
    <p:sldId id="279" r:id="rId2"/>
    <p:sldId id="280" r:id="rId3"/>
    <p:sldId id="260" r:id="rId4"/>
    <p:sldId id="286" r:id="rId5"/>
    <p:sldId id="287" r:id="rId6"/>
    <p:sldId id="288" r:id="rId7"/>
    <p:sldId id="289" r:id="rId8"/>
    <p:sldId id="316"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9" r:id="rId25"/>
    <p:sldId id="310" r:id="rId26"/>
    <p:sldId id="311" r:id="rId27"/>
    <p:sldId id="312" r:id="rId28"/>
    <p:sldId id="313" r:id="rId29"/>
    <p:sldId id="315" r:id="rId30"/>
    <p:sldId id="317" r:id="rId31"/>
    <p:sldId id="318" r:id="rId32"/>
    <p:sldId id="319" r:id="rId33"/>
    <p:sldId id="270" r:id="rId34"/>
    <p:sldId id="271"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79328" autoAdjust="0"/>
  </p:normalViewPr>
  <p:slideViewPr>
    <p:cSldViewPr>
      <p:cViewPr varScale="1">
        <p:scale>
          <a:sx n="70" d="100"/>
          <a:sy n="70" d="100"/>
        </p:scale>
        <p:origin x="-96" y="-384"/>
      </p:cViewPr>
      <p:guideLst>
        <p:guide orient="horz" pos="312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2DE80E-21BB-4657-9570-CF50FA0F5B17}" type="doc">
      <dgm:prSet loTypeId="urn:microsoft.com/office/officeart/2005/8/layout/matrix3" loCatId="matrix" qsTypeId="urn:microsoft.com/office/officeart/2005/8/quickstyle/3d1" qsCatId="3D" csTypeId="urn:microsoft.com/office/officeart/2005/8/colors/colorful3" csCatId="colorful" phldr="1"/>
      <dgm:spPr/>
      <dgm:t>
        <a:bodyPr/>
        <a:lstStyle/>
        <a:p>
          <a:endParaRPr lang="en-US"/>
        </a:p>
      </dgm:t>
    </dgm:pt>
    <dgm:pt modelId="{E6109A45-9844-438F-B167-81C1457971D8}">
      <dgm:prSet phldrT="[Text]"/>
      <dgm:spPr/>
      <dgm:t>
        <a:bodyPr/>
        <a:lstStyle/>
        <a:p>
          <a:r>
            <a:rPr lang="en-US" b="1" smtClean="0">
              <a:effectLst>
                <a:outerShdw blurRad="38100" dist="38100" dir="2700000" algn="tl">
                  <a:srgbClr val="000000">
                    <a:alpha val="43137"/>
                  </a:srgbClr>
                </a:outerShdw>
              </a:effectLst>
            </a:rPr>
            <a:t>Discovery</a:t>
          </a:r>
          <a:endParaRPr lang="en-US" b="1" dirty="0">
            <a:effectLst>
              <a:outerShdw blurRad="38100" dist="38100" dir="2700000" algn="tl">
                <a:srgbClr val="000000">
                  <a:alpha val="43137"/>
                </a:srgbClr>
              </a:outerShdw>
            </a:effectLst>
          </a:endParaRPr>
        </a:p>
      </dgm:t>
    </dgm:pt>
    <dgm:pt modelId="{2C67E4FD-1009-4619-BBEC-F6830263093B}" type="parTrans" cxnId="{502B51C1-D275-44A7-8F35-53A8556C936D}">
      <dgm:prSet/>
      <dgm:spPr/>
      <dgm:t>
        <a:bodyPr/>
        <a:lstStyle/>
        <a:p>
          <a:endParaRPr lang="en-US"/>
        </a:p>
      </dgm:t>
    </dgm:pt>
    <dgm:pt modelId="{5C107C25-E26F-42A4-8BAB-B66F6B8D77F5}" type="sibTrans" cxnId="{502B51C1-D275-44A7-8F35-53A8556C936D}">
      <dgm:prSet/>
      <dgm:spPr/>
      <dgm:t>
        <a:bodyPr/>
        <a:lstStyle/>
        <a:p>
          <a:endParaRPr lang="en-US"/>
        </a:p>
      </dgm:t>
    </dgm:pt>
    <dgm:pt modelId="{CEF4A8F8-2558-4B80-8E3A-081AC2742595}">
      <dgm:prSet phldrT="[Text]"/>
      <dgm:spPr/>
      <dgm:t>
        <a:bodyPr/>
        <a:lstStyle/>
        <a:p>
          <a:r>
            <a:rPr lang="en-US" b="1" smtClean="0">
              <a:effectLst>
                <a:outerShdw blurRad="38100" dist="38100" dir="2700000" algn="tl">
                  <a:srgbClr val="000000">
                    <a:alpha val="43137"/>
                  </a:srgbClr>
                </a:outerShdw>
              </a:effectLst>
            </a:rPr>
            <a:t>Monitoring</a:t>
          </a:r>
          <a:endParaRPr lang="en-US" b="1" dirty="0">
            <a:effectLst>
              <a:outerShdw blurRad="38100" dist="38100" dir="2700000" algn="tl">
                <a:srgbClr val="000000">
                  <a:alpha val="43137"/>
                </a:srgbClr>
              </a:outerShdw>
            </a:effectLst>
          </a:endParaRPr>
        </a:p>
      </dgm:t>
    </dgm:pt>
    <dgm:pt modelId="{8FCC77D7-67D7-4C9F-AFCC-5179A7F85190}" type="parTrans" cxnId="{B6A45454-E777-4180-B536-EE5A6DA713EF}">
      <dgm:prSet/>
      <dgm:spPr/>
      <dgm:t>
        <a:bodyPr/>
        <a:lstStyle/>
        <a:p>
          <a:endParaRPr lang="en-US"/>
        </a:p>
      </dgm:t>
    </dgm:pt>
    <dgm:pt modelId="{28448F18-4B79-40A8-9466-D97CCAB92602}" type="sibTrans" cxnId="{B6A45454-E777-4180-B536-EE5A6DA713EF}">
      <dgm:prSet/>
      <dgm:spPr/>
      <dgm:t>
        <a:bodyPr/>
        <a:lstStyle/>
        <a:p>
          <a:endParaRPr lang="en-US"/>
        </a:p>
      </dgm:t>
    </dgm:pt>
    <dgm:pt modelId="{0DF935DA-7095-44E9-A2B9-C9AC6219804D}">
      <dgm:prSet phldrT="[Text]"/>
      <dgm:spPr/>
      <dgm:t>
        <a:bodyPr/>
        <a:lstStyle/>
        <a:p>
          <a:r>
            <a:rPr lang="en-AU" b="1" noProof="0" smtClean="0">
              <a:effectLst>
                <a:outerShdw blurRad="38100" dist="38100" dir="2700000" algn="tl">
                  <a:srgbClr val="000000">
                    <a:alpha val="43137"/>
                  </a:srgbClr>
                </a:outerShdw>
              </a:effectLst>
            </a:rPr>
            <a:t>Visualisation</a:t>
          </a:r>
          <a:endParaRPr lang="en-AU" b="1" noProof="0" dirty="0">
            <a:effectLst>
              <a:outerShdw blurRad="38100" dist="38100" dir="2700000" algn="tl">
                <a:srgbClr val="000000">
                  <a:alpha val="43137"/>
                </a:srgbClr>
              </a:outerShdw>
            </a:effectLst>
          </a:endParaRPr>
        </a:p>
      </dgm:t>
    </dgm:pt>
    <dgm:pt modelId="{D303BD43-65CD-4AC2-9787-C9344077C533}" type="parTrans" cxnId="{083561E9-730C-44F5-A0B6-ADF42036B9EF}">
      <dgm:prSet/>
      <dgm:spPr/>
      <dgm:t>
        <a:bodyPr/>
        <a:lstStyle/>
        <a:p>
          <a:endParaRPr lang="en-US"/>
        </a:p>
      </dgm:t>
    </dgm:pt>
    <dgm:pt modelId="{F7B87F9A-FD99-47C5-9389-E14A3E8AB969}" type="sibTrans" cxnId="{083561E9-730C-44F5-A0B6-ADF42036B9EF}">
      <dgm:prSet/>
      <dgm:spPr/>
      <dgm:t>
        <a:bodyPr/>
        <a:lstStyle/>
        <a:p>
          <a:endParaRPr lang="en-US"/>
        </a:p>
      </dgm:t>
    </dgm:pt>
    <dgm:pt modelId="{825C081C-F9F3-4B9D-A3E4-665E02A248E0}">
      <dgm:prSet phldrT="[Text]"/>
      <dgm:spPr/>
      <dgm:t>
        <a:bodyPr/>
        <a:lstStyle/>
        <a:p>
          <a:r>
            <a:rPr lang="en-US" b="1" dirty="0" smtClean="0">
              <a:effectLst>
                <a:outerShdw blurRad="38100" dist="38100" dir="2700000" algn="tl">
                  <a:srgbClr val="000000">
                    <a:alpha val="43137"/>
                  </a:srgbClr>
                </a:outerShdw>
              </a:effectLst>
            </a:rPr>
            <a:t>Reporting</a:t>
          </a:r>
          <a:endParaRPr lang="en-US" b="1" dirty="0">
            <a:effectLst>
              <a:outerShdw blurRad="38100" dist="38100" dir="2700000" algn="tl">
                <a:srgbClr val="000000">
                  <a:alpha val="43137"/>
                </a:srgbClr>
              </a:outerShdw>
            </a:effectLst>
          </a:endParaRPr>
        </a:p>
      </dgm:t>
    </dgm:pt>
    <dgm:pt modelId="{C007C1A7-1A3D-4A7C-865D-0CC7B98D71BE}" type="parTrans" cxnId="{5976FE76-B4AC-4B58-B70D-90EE2655755D}">
      <dgm:prSet/>
      <dgm:spPr/>
      <dgm:t>
        <a:bodyPr/>
        <a:lstStyle/>
        <a:p>
          <a:endParaRPr lang="en-US"/>
        </a:p>
      </dgm:t>
    </dgm:pt>
    <dgm:pt modelId="{F08DB247-92DD-4A34-B25B-7B8D3BC5CFAA}" type="sibTrans" cxnId="{5976FE76-B4AC-4B58-B70D-90EE2655755D}">
      <dgm:prSet/>
      <dgm:spPr/>
      <dgm:t>
        <a:bodyPr/>
        <a:lstStyle/>
        <a:p>
          <a:endParaRPr lang="en-US"/>
        </a:p>
      </dgm:t>
    </dgm:pt>
    <dgm:pt modelId="{D0476605-2080-4102-971E-15CCA944A096}" type="pres">
      <dgm:prSet presAssocID="{582DE80E-21BB-4657-9570-CF50FA0F5B17}" presName="matrix" presStyleCnt="0">
        <dgm:presLayoutVars>
          <dgm:chMax val="1"/>
          <dgm:dir/>
          <dgm:resizeHandles val="exact"/>
        </dgm:presLayoutVars>
      </dgm:prSet>
      <dgm:spPr/>
      <dgm:t>
        <a:bodyPr/>
        <a:lstStyle/>
        <a:p>
          <a:endParaRPr lang="en-US"/>
        </a:p>
      </dgm:t>
    </dgm:pt>
    <dgm:pt modelId="{CA6FA1A2-4386-46AA-BB5F-52FC9DBAB73B}" type="pres">
      <dgm:prSet presAssocID="{582DE80E-21BB-4657-9570-CF50FA0F5B17}" presName="diamond" presStyleLbl="bgShp" presStyleIdx="0" presStyleCnt="1"/>
      <dgm:spPr/>
      <dgm:t>
        <a:bodyPr/>
        <a:lstStyle/>
        <a:p>
          <a:endParaRPr lang="en-AU"/>
        </a:p>
      </dgm:t>
    </dgm:pt>
    <dgm:pt modelId="{9803DDC0-2D13-4446-BCF5-721AE31F5A20}" type="pres">
      <dgm:prSet presAssocID="{582DE80E-21BB-4657-9570-CF50FA0F5B17}" presName="quad1" presStyleLbl="node1" presStyleIdx="0" presStyleCnt="4">
        <dgm:presLayoutVars>
          <dgm:chMax val="0"/>
          <dgm:chPref val="0"/>
          <dgm:bulletEnabled val="1"/>
        </dgm:presLayoutVars>
      </dgm:prSet>
      <dgm:spPr/>
      <dgm:t>
        <a:bodyPr/>
        <a:lstStyle/>
        <a:p>
          <a:endParaRPr lang="en-US"/>
        </a:p>
      </dgm:t>
    </dgm:pt>
    <dgm:pt modelId="{670E0B7B-910F-4CB4-AFBB-CEFB8CA5E390}" type="pres">
      <dgm:prSet presAssocID="{582DE80E-21BB-4657-9570-CF50FA0F5B17}" presName="quad2" presStyleLbl="node1" presStyleIdx="1" presStyleCnt="4">
        <dgm:presLayoutVars>
          <dgm:chMax val="0"/>
          <dgm:chPref val="0"/>
          <dgm:bulletEnabled val="1"/>
        </dgm:presLayoutVars>
      </dgm:prSet>
      <dgm:spPr/>
      <dgm:t>
        <a:bodyPr/>
        <a:lstStyle/>
        <a:p>
          <a:endParaRPr lang="en-US"/>
        </a:p>
      </dgm:t>
    </dgm:pt>
    <dgm:pt modelId="{C91B8274-5053-4456-A896-BF11C640E6AA}" type="pres">
      <dgm:prSet presAssocID="{582DE80E-21BB-4657-9570-CF50FA0F5B17}" presName="quad3" presStyleLbl="node1" presStyleIdx="2" presStyleCnt="4">
        <dgm:presLayoutVars>
          <dgm:chMax val="0"/>
          <dgm:chPref val="0"/>
          <dgm:bulletEnabled val="1"/>
        </dgm:presLayoutVars>
      </dgm:prSet>
      <dgm:spPr/>
      <dgm:t>
        <a:bodyPr/>
        <a:lstStyle/>
        <a:p>
          <a:endParaRPr lang="en-US"/>
        </a:p>
      </dgm:t>
    </dgm:pt>
    <dgm:pt modelId="{AD618E78-C20F-431F-9E31-01A670B48E1C}" type="pres">
      <dgm:prSet presAssocID="{582DE80E-21BB-4657-9570-CF50FA0F5B17}" presName="quad4" presStyleLbl="node1" presStyleIdx="3" presStyleCnt="4">
        <dgm:presLayoutVars>
          <dgm:chMax val="0"/>
          <dgm:chPref val="0"/>
          <dgm:bulletEnabled val="1"/>
        </dgm:presLayoutVars>
      </dgm:prSet>
      <dgm:spPr/>
      <dgm:t>
        <a:bodyPr/>
        <a:lstStyle/>
        <a:p>
          <a:endParaRPr lang="en-US"/>
        </a:p>
      </dgm:t>
    </dgm:pt>
  </dgm:ptLst>
  <dgm:cxnLst>
    <dgm:cxn modelId="{B6A45454-E777-4180-B536-EE5A6DA713EF}" srcId="{582DE80E-21BB-4657-9570-CF50FA0F5B17}" destId="{CEF4A8F8-2558-4B80-8E3A-081AC2742595}" srcOrd="1" destOrd="0" parTransId="{8FCC77D7-67D7-4C9F-AFCC-5179A7F85190}" sibTransId="{28448F18-4B79-40A8-9466-D97CCAB92602}"/>
    <dgm:cxn modelId="{5976FE76-B4AC-4B58-B70D-90EE2655755D}" srcId="{582DE80E-21BB-4657-9570-CF50FA0F5B17}" destId="{825C081C-F9F3-4B9D-A3E4-665E02A248E0}" srcOrd="3" destOrd="0" parTransId="{C007C1A7-1A3D-4A7C-865D-0CC7B98D71BE}" sibTransId="{F08DB247-92DD-4A34-B25B-7B8D3BC5CFAA}"/>
    <dgm:cxn modelId="{2F66FA21-15A2-457D-A271-58E847C1126C}" type="presOf" srcId="{E6109A45-9844-438F-B167-81C1457971D8}" destId="{9803DDC0-2D13-4446-BCF5-721AE31F5A20}" srcOrd="0" destOrd="0" presId="urn:microsoft.com/office/officeart/2005/8/layout/matrix3"/>
    <dgm:cxn modelId="{083561E9-730C-44F5-A0B6-ADF42036B9EF}" srcId="{582DE80E-21BB-4657-9570-CF50FA0F5B17}" destId="{0DF935DA-7095-44E9-A2B9-C9AC6219804D}" srcOrd="2" destOrd="0" parTransId="{D303BD43-65CD-4AC2-9787-C9344077C533}" sibTransId="{F7B87F9A-FD99-47C5-9389-E14A3E8AB969}"/>
    <dgm:cxn modelId="{DF4EC7FF-5A3C-46B0-B921-1A3476BC572B}" type="presOf" srcId="{582DE80E-21BB-4657-9570-CF50FA0F5B17}" destId="{D0476605-2080-4102-971E-15CCA944A096}" srcOrd="0" destOrd="0" presId="urn:microsoft.com/office/officeart/2005/8/layout/matrix3"/>
    <dgm:cxn modelId="{D943F9B0-D897-48EA-95CF-B3F7AD686963}" type="presOf" srcId="{0DF935DA-7095-44E9-A2B9-C9AC6219804D}" destId="{C91B8274-5053-4456-A896-BF11C640E6AA}" srcOrd="0" destOrd="0" presId="urn:microsoft.com/office/officeart/2005/8/layout/matrix3"/>
    <dgm:cxn modelId="{F78F5D95-7004-4B7C-AF96-772EECFF95A6}" type="presOf" srcId="{825C081C-F9F3-4B9D-A3E4-665E02A248E0}" destId="{AD618E78-C20F-431F-9E31-01A670B48E1C}" srcOrd="0" destOrd="0" presId="urn:microsoft.com/office/officeart/2005/8/layout/matrix3"/>
    <dgm:cxn modelId="{80547EE5-4D1C-42CA-A7C4-1D85C0364502}" type="presOf" srcId="{CEF4A8F8-2558-4B80-8E3A-081AC2742595}" destId="{670E0B7B-910F-4CB4-AFBB-CEFB8CA5E390}" srcOrd="0" destOrd="0" presId="urn:microsoft.com/office/officeart/2005/8/layout/matrix3"/>
    <dgm:cxn modelId="{502B51C1-D275-44A7-8F35-53A8556C936D}" srcId="{582DE80E-21BB-4657-9570-CF50FA0F5B17}" destId="{E6109A45-9844-438F-B167-81C1457971D8}" srcOrd="0" destOrd="0" parTransId="{2C67E4FD-1009-4619-BBEC-F6830263093B}" sibTransId="{5C107C25-E26F-42A4-8BAB-B66F6B8D77F5}"/>
    <dgm:cxn modelId="{1D6D47CF-3C1C-4F89-B275-A4FC3027D6FE}" type="presParOf" srcId="{D0476605-2080-4102-971E-15CCA944A096}" destId="{CA6FA1A2-4386-46AA-BB5F-52FC9DBAB73B}" srcOrd="0" destOrd="0" presId="urn:microsoft.com/office/officeart/2005/8/layout/matrix3"/>
    <dgm:cxn modelId="{0BF09562-BB66-4A37-9CAA-8A733754FA6C}" type="presParOf" srcId="{D0476605-2080-4102-971E-15CCA944A096}" destId="{9803DDC0-2D13-4446-BCF5-721AE31F5A20}" srcOrd="1" destOrd="0" presId="urn:microsoft.com/office/officeart/2005/8/layout/matrix3"/>
    <dgm:cxn modelId="{E54C6B95-41CE-40A9-BD20-E207D8AECA22}" type="presParOf" srcId="{D0476605-2080-4102-971E-15CCA944A096}" destId="{670E0B7B-910F-4CB4-AFBB-CEFB8CA5E390}" srcOrd="2" destOrd="0" presId="urn:microsoft.com/office/officeart/2005/8/layout/matrix3"/>
    <dgm:cxn modelId="{E9D509D6-CFC1-4C4B-BABE-227C9EB17068}" type="presParOf" srcId="{D0476605-2080-4102-971E-15CCA944A096}" destId="{C91B8274-5053-4456-A896-BF11C640E6AA}" srcOrd="3" destOrd="0" presId="urn:microsoft.com/office/officeart/2005/8/layout/matrix3"/>
    <dgm:cxn modelId="{3F61AB94-3F7F-46DD-8216-E908AB299E01}" type="presParOf" srcId="{D0476605-2080-4102-971E-15CCA944A096}" destId="{AD618E78-C20F-431F-9E31-01A670B48E1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FA1A2-4386-46AA-BB5F-52FC9DBAB73B}">
      <dsp:nvSpPr>
        <dsp:cNvPr id="0" name=""/>
        <dsp:cNvSpPr/>
      </dsp:nvSpPr>
      <dsp:spPr>
        <a:xfrm>
          <a:off x="2196243" y="0"/>
          <a:ext cx="3888432" cy="3888432"/>
        </a:xfrm>
        <a:prstGeom prst="diamond">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803DDC0-2D13-4446-BCF5-721AE31F5A20}">
      <dsp:nvSpPr>
        <dsp:cNvPr id="0" name=""/>
        <dsp:cNvSpPr/>
      </dsp:nvSpPr>
      <dsp:spPr>
        <a:xfrm>
          <a:off x="2565645" y="369401"/>
          <a:ext cx="1516488" cy="1516488"/>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smtClean="0">
              <a:effectLst>
                <a:outerShdw blurRad="38100" dist="38100" dir="2700000" algn="tl">
                  <a:srgbClr val="000000">
                    <a:alpha val="43137"/>
                  </a:srgbClr>
                </a:outerShdw>
              </a:effectLst>
            </a:rPr>
            <a:t>Discovery</a:t>
          </a:r>
          <a:endParaRPr lang="en-US" sz="1800" b="1" kern="1200" dirty="0">
            <a:effectLst>
              <a:outerShdw blurRad="38100" dist="38100" dir="2700000" algn="tl">
                <a:srgbClr val="000000">
                  <a:alpha val="43137"/>
                </a:srgbClr>
              </a:outerShdw>
            </a:effectLst>
          </a:endParaRPr>
        </a:p>
      </dsp:txBody>
      <dsp:txXfrm>
        <a:off x="2639674" y="443430"/>
        <a:ext cx="1368430" cy="1368430"/>
      </dsp:txXfrm>
    </dsp:sp>
    <dsp:sp modelId="{670E0B7B-910F-4CB4-AFBB-CEFB8CA5E390}">
      <dsp:nvSpPr>
        <dsp:cNvPr id="0" name=""/>
        <dsp:cNvSpPr/>
      </dsp:nvSpPr>
      <dsp:spPr>
        <a:xfrm>
          <a:off x="4198786" y="369401"/>
          <a:ext cx="1516488" cy="1516488"/>
        </a:xfrm>
        <a:prstGeom prst="roundRect">
          <a:avLst/>
        </a:prstGeom>
        <a:gradFill rotWithShape="0">
          <a:gsLst>
            <a:gs pos="0">
              <a:schemeClr val="accent3">
                <a:hueOff val="4267908"/>
                <a:satOff val="8494"/>
                <a:lumOff val="458"/>
                <a:alphaOff val="0"/>
                <a:shade val="51000"/>
                <a:satMod val="130000"/>
              </a:schemeClr>
            </a:gs>
            <a:gs pos="80000">
              <a:schemeClr val="accent3">
                <a:hueOff val="4267908"/>
                <a:satOff val="8494"/>
                <a:lumOff val="458"/>
                <a:alphaOff val="0"/>
                <a:shade val="93000"/>
                <a:satMod val="130000"/>
              </a:schemeClr>
            </a:gs>
            <a:gs pos="100000">
              <a:schemeClr val="accent3">
                <a:hueOff val="4267908"/>
                <a:satOff val="8494"/>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smtClean="0">
              <a:effectLst>
                <a:outerShdw blurRad="38100" dist="38100" dir="2700000" algn="tl">
                  <a:srgbClr val="000000">
                    <a:alpha val="43137"/>
                  </a:srgbClr>
                </a:outerShdw>
              </a:effectLst>
            </a:rPr>
            <a:t>Monitoring</a:t>
          </a:r>
          <a:endParaRPr lang="en-US" sz="1800" b="1" kern="1200" dirty="0">
            <a:effectLst>
              <a:outerShdw blurRad="38100" dist="38100" dir="2700000" algn="tl">
                <a:srgbClr val="000000">
                  <a:alpha val="43137"/>
                </a:srgbClr>
              </a:outerShdw>
            </a:effectLst>
          </a:endParaRPr>
        </a:p>
      </dsp:txBody>
      <dsp:txXfrm>
        <a:off x="4272815" y="443430"/>
        <a:ext cx="1368430" cy="1368430"/>
      </dsp:txXfrm>
    </dsp:sp>
    <dsp:sp modelId="{C91B8274-5053-4456-A896-BF11C640E6AA}">
      <dsp:nvSpPr>
        <dsp:cNvPr id="0" name=""/>
        <dsp:cNvSpPr/>
      </dsp:nvSpPr>
      <dsp:spPr>
        <a:xfrm>
          <a:off x="2565645" y="2002542"/>
          <a:ext cx="1516488" cy="1516488"/>
        </a:xfrm>
        <a:prstGeom prst="roundRect">
          <a:avLst/>
        </a:prstGeom>
        <a:gradFill rotWithShape="0">
          <a:gsLst>
            <a:gs pos="0">
              <a:schemeClr val="accent3">
                <a:hueOff val="8535817"/>
                <a:satOff val="16987"/>
                <a:lumOff val="915"/>
                <a:alphaOff val="0"/>
                <a:shade val="51000"/>
                <a:satMod val="130000"/>
              </a:schemeClr>
            </a:gs>
            <a:gs pos="80000">
              <a:schemeClr val="accent3">
                <a:hueOff val="8535817"/>
                <a:satOff val="16987"/>
                <a:lumOff val="915"/>
                <a:alphaOff val="0"/>
                <a:shade val="93000"/>
                <a:satMod val="130000"/>
              </a:schemeClr>
            </a:gs>
            <a:gs pos="100000">
              <a:schemeClr val="accent3">
                <a:hueOff val="8535817"/>
                <a:satOff val="1698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b="1" kern="1200" noProof="0" smtClean="0">
              <a:effectLst>
                <a:outerShdw blurRad="38100" dist="38100" dir="2700000" algn="tl">
                  <a:srgbClr val="000000">
                    <a:alpha val="43137"/>
                  </a:srgbClr>
                </a:outerShdw>
              </a:effectLst>
            </a:rPr>
            <a:t>Visualisation</a:t>
          </a:r>
          <a:endParaRPr lang="en-AU" sz="1800" b="1" kern="1200" noProof="0" dirty="0">
            <a:effectLst>
              <a:outerShdw blurRad="38100" dist="38100" dir="2700000" algn="tl">
                <a:srgbClr val="000000">
                  <a:alpha val="43137"/>
                </a:srgbClr>
              </a:outerShdw>
            </a:effectLst>
          </a:endParaRPr>
        </a:p>
      </dsp:txBody>
      <dsp:txXfrm>
        <a:off x="2639674" y="2076571"/>
        <a:ext cx="1368430" cy="1368430"/>
      </dsp:txXfrm>
    </dsp:sp>
    <dsp:sp modelId="{AD618E78-C20F-431F-9E31-01A670B48E1C}">
      <dsp:nvSpPr>
        <dsp:cNvPr id="0" name=""/>
        <dsp:cNvSpPr/>
      </dsp:nvSpPr>
      <dsp:spPr>
        <a:xfrm>
          <a:off x="4198786" y="2002542"/>
          <a:ext cx="1516488" cy="1516488"/>
        </a:xfrm>
        <a:prstGeom prst="roundRect">
          <a:avLst/>
        </a:prstGeom>
        <a:gradFill rotWithShape="0">
          <a:gsLst>
            <a:gs pos="0">
              <a:schemeClr val="accent3">
                <a:hueOff val="12803725"/>
                <a:satOff val="25481"/>
                <a:lumOff val="1373"/>
                <a:alphaOff val="0"/>
                <a:shade val="51000"/>
                <a:satMod val="130000"/>
              </a:schemeClr>
            </a:gs>
            <a:gs pos="80000">
              <a:schemeClr val="accent3">
                <a:hueOff val="12803725"/>
                <a:satOff val="25481"/>
                <a:lumOff val="1373"/>
                <a:alphaOff val="0"/>
                <a:shade val="93000"/>
                <a:satMod val="130000"/>
              </a:schemeClr>
            </a:gs>
            <a:gs pos="100000">
              <a:schemeClr val="accent3">
                <a:hueOff val="12803725"/>
                <a:satOff val="25481"/>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Reporting</a:t>
          </a:r>
          <a:endParaRPr lang="en-US" sz="1800" b="1" kern="1200" dirty="0">
            <a:effectLst>
              <a:outerShdw blurRad="38100" dist="38100" dir="2700000" algn="tl">
                <a:srgbClr val="000000">
                  <a:alpha val="43137"/>
                </a:srgbClr>
              </a:outerShdw>
            </a:effectLst>
          </a:endParaRPr>
        </a:p>
      </dsp:txBody>
      <dsp:txXfrm>
        <a:off x="4272815" y="2076571"/>
        <a:ext cx="1368430" cy="136843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1/09/2011</a:t>
            </a:fld>
            <a:endParaRPr lang="en-AU"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2:48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pPr marL="171450" indent="-171450">
              <a:buFont typeface="Arial" pitchFamily="34" charset="0"/>
              <a:buChar char="•"/>
            </a:pPr>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2:48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pPr marL="171450" indent="-171450">
              <a:buFontTx/>
              <a:buChar cha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2:48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14</a:t>
            </a:fld>
            <a:endParaRPr lang="en-AU" dirty="0"/>
          </a:p>
        </p:txBody>
      </p:sp>
    </p:spTree>
    <p:extLst>
      <p:ext uri="{BB962C8B-B14F-4D97-AF65-F5344CB8AC3E}">
        <p14:creationId xmlns:p14="http://schemas.microsoft.com/office/powerpoint/2010/main" val="3144662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2:48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2:48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2:48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18</a:t>
            </a:fld>
            <a:endParaRPr lang="en-AU" dirty="0"/>
          </a:p>
        </p:txBody>
      </p:sp>
    </p:spTree>
    <p:extLst>
      <p:ext uri="{BB962C8B-B14F-4D97-AF65-F5344CB8AC3E}">
        <p14:creationId xmlns:p14="http://schemas.microsoft.com/office/powerpoint/2010/main" val="1824920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2:48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2:48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2:48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2:48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2:48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23</a:t>
            </a:fld>
            <a:endParaRPr lang="en-AU" dirty="0"/>
          </a:p>
        </p:txBody>
      </p:sp>
    </p:spTree>
    <p:extLst>
      <p:ext uri="{BB962C8B-B14F-4D97-AF65-F5344CB8AC3E}">
        <p14:creationId xmlns:p14="http://schemas.microsoft.com/office/powerpoint/2010/main" val="2251782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2:48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2:48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2:48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2:48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2:48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2:48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2:48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2:48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pPr marL="171450" indent="-171450">
              <a:buFont typeface="Arial" pitchFamily="34" charset="0"/>
              <a:buChar cha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Tx/>
              <a:buChar cha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2:48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2:48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61660"/>
            <a:ext cx="7772400" cy="1102519"/>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4253699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3239256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3387654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1379945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pic>
        <p:nvPicPr>
          <p:cNvPr id="4" name="Picture 3" descr="Tech·Ed_LOGO.png"/>
          <p:cNvPicPr>
            <a:picLocks noChangeAspect="1"/>
          </p:cNvPicPr>
          <p:nvPr userDrawn="1"/>
        </p:nvPicPr>
        <p:blipFill>
          <a:blip r:embed="rId4"/>
          <a:stretch>
            <a:fillRect/>
          </a:stretch>
        </p:blipFill>
        <p:spPr>
          <a:xfrm>
            <a:off x="990599" y="1428750"/>
            <a:ext cx="4870445" cy="1981200"/>
          </a:xfrm>
          <a:prstGeom prst="rect">
            <a:avLst/>
          </a:prstGeom>
        </p:spPr>
      </p:pic>
    </p:spTree>
    <p:extLst>
      <p:ext uri="{BB962C8B-B14F-4D97-AF65-F5344CB8AC3E}">
        <p14:creationId xmlns:p14="http://schemas.microsoft.com/office/powerpoint/2010/main" val="282771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0344"/>
            <a:ext cx="8229600" cy="857250"/>
          </a:xfrm>
        </p:spPr>
        <p:txBody>
          <a:bodyPr/>
          <a:lstStyle>
            <a:lvl1pPr>
              <a:defRPr/>
            </a:lvl1pPr>
          </a:lstStyle>
          <a:p>
            <a:r>
              <a:rPr lang="en-US" smtClean="0"/>
              <a:t>Click to edit Master title style</a:t>
            </a:r>
            <a:endParaRPr lang="en-AU"/>
          </a:p>
        </p:txBody>
      </p:sp>
      <p:sp>
        <p:nvSpPr>
          <p:cNvPr id="4" name="Content Placeholder 3"/>
          <p:cNvSpPr>
            <a:spLocks noGrp="1"/>
          </p:cNvSpPr>
          <p:nvPr>
            <p:ph sz="half" idx="2"/>
          </p:nvPr>
        </p:nvSpPr>
        <p:spPr>
          <a:xfrm>
            <a:off x="457200" y="1200150"/>
            <a:ext cx="4114800" cy="3124200"/>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pic>
        <p:nvPicPr>
          <p:cNvPr id="4" name="Picture 3" descr="Tech·Ed_LOGO.png"/>
          <p:cNvPicPr>
            <a:picLocks noChangeAspect="1"/>
          </p:cNvPicPr>
          <p:nvPr userDrawn="1"/>
        </p:nvPicPr>
        <p:blipFill>
          <a:blip r:embed="rId4"/>
          <a:stretch>
            <a:fillRect/>
          </a:stretch>
        </p:blipFill>
        <p:spPr>
          <a:xfrm>
            <a:off x="990599" y="1428750"/>
            <a:ext cx="4870445" cy="19812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92"/>
            <a:ext cx="8229600" cy="85725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721943D-A7F9-4474-AC48-B5E8E9B2DDB3}" type="slidenum">
              <a:rPr lang="en-AU" smtClean="0">
                <a:solidFill>
                  <a:srgbClr val="000000"/>
                </a:solidFill>
              </a:rPr>
              <a:pPr/>
              <a:t>‹#›</a:t>
            </a:fld>
            <a:endParaRPr lang="en-AU" dirty="0">
              <a:solidFill>
                <a:srgbClr val="000000"/>
              </a:solidFill>
            </a:endParaRPr>
          </a:p>
        </p:txBody>
      </p:sp>
    </p:spTree>
    <p:extLst>
      <p:ext uri="{BB962C8B-B14F-4D97-AF65-F5344CB8AC3E}">
        <p14:creationId xmlns:p14="http://schemas.microsoft.com/office/powerpoint/2010/main" val="1483527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9" descr="102679_TEMPLATE_16.9(1).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249492"/>
            <a:ext cx="8229600" cy="85725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p>
            <a:r>
              <a:rPr lang="en-AU" dirty="0"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112408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descr="102679_TEMPLATE_16.9(2).jpg"/>
          <p:cNvPicPr>
            <a:picLocks noChangeAspect="1"/>
          </p:cNvPicPr>
          <p:nvPr userDrawn="1"/>
        </p:nvPicPr>
        <p:blipFill>
          <a:blip r:embed="rId2"/>
          <a:stretch>
            <a:fillRect/>
          </a:stretch>
        </p:blipFill>
        <p:spPr>
          <a:xfrm>
            <a:off x="3760" y="0"/>
            <a:ext cx="913648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1707655"/>
            <a:ext cx="8229600" cy="2886968"/>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Tree>
    <p:extLst>
      <p:ext uri="{BB962C8B-B14F-4D97-AF65-F5344CB8AC3E}">
        <p14:creationId xmlns:p14="http://schemas.microsoft.com/office/powerpoint/2010/main" val="1411522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sp>
        <p:nvSpPr>
          <p:cNvPr id="2" name="Title 1"/>
          <p:cNvSpPr>
            <a:spLocks noGrp="1"/>
          </p:cNvSpPr>
          <p:nvPr>
            <p:ph type="title" hasCustomPrompt="1"/>
          </p:nvPr>
        </p:nvSpPr>
        <p:spPr>
          <a:xfrm>
            <a:off x="722313" y="3305176"/>
            <a:ext cx="7772400" cy="1021556"/>
          </a:xfrm>
        </p:spPr>
        <p:txBody>
          <a:bodyPr anchor="t"/>
          <a:lstStyle>
            <a:lvl1pPr algn="l">
              <a:defRPr sz="4000" b="1" cap="all"/>
            </a:lvl1pPr>
          </a:lstStyle>
          <a:p>
            <a:r>
              <a:rPr lang="en-US" dirty="0" smtClean="0"/>
              <a:t>Click to edit Master </a:t>
            </a:r>
            <a:br>
              <a:rPr lang="en-US" dirty="0" smtClean="0"/>
            </a:br>
            <a:r>
              <a:rPr lang="en-US" dirty="0" smtClean="0"/>
              <a:t>title style</a:t>
            </a:r>
            <a:endParaRPr lang="en-AU"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Tech·Ed_LOGO.png"/>
          <p:cNvPicPr>
            <a:picLocks noChangeAspect="1"/>
          </p:cNvPicPr>
          <p:nvPr userDrawn="1"/>
        </p:nvPicPr>
        <p:blipFill>
          <a:blip r:embed="rId4"/>
          <a:stretch>
            <a:fillRect/>
          </a:stretch>
        </p:blipFill>
        <p:spPr>
          <a:xfrm>
            <a:off x="6019800" y="590550"/>
            <a:ext cx="2447922" cy="995766"/>
          </a:xfrm>
          <a:prstGeom prst="rect">
            <a:avLst/>
          </a:prstGeom>
        </p:spPr>
      </p:pic>
    </p:spTree>
    <p:extLst>
      <p:ext uri="{BB962C8B-B14F-4D97-AF65-F5344CB8AC3E}">
        <p14:creationId xmlns:p14="http://schemas.microsoft.com/office/powerpoint/2010/main" val="3018708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spTree>
    <p:extLst>
      <p:ext uri="{BB962C8B-B14F-4D97-AF65-F5344CB8AC3E}">
        <p14:creationId xmlns:p14="http://schemas.microsoft.com/office/powerpoint/2010/main" val="761616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0344"/>
            <a:ext cx="8229600" cy="85725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204660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0344"/>
            <a:ext cx="8229600" cy="857250"/>
          </a:xfrm>
        </p:spPr>
        <p:txBody>
          <a:bodyPr/>
          <a:lstStyle>
            <a:lvl1pPr>
              <a:defRPr/>
            </a:lvl1pPr>
          </a:lstStyle>
          <a:p>
            <a:r>
              <a:rPr lang="en-US" smtClean="0"/>
              <a:t>Click to edit Master title style</a:t>
            </a:r>
            <a:endParaRPr lang="en-AU"/>
          </a:p>
        </p:txBody>
      </p:sp>
      <p:sp>
        <p:nvSpPr>
          <p:cNvPr id="4" name="Content Placeholder 3"/>
          <p:cNvSpPr>
            <a:spLocks noGrp="1"/>
          </p:cNvSpPr>
          <p:nvPr>
            <p:ph sz="half" idx="2"/>
          </p:nvPr>
        </p:nvSpPr>
        <p:spPr>
          <a:xfrm>
            <a:off x="457200" y="1200150"/>
            <a:ext cx="4114800" cy="3124200"/>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230651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92"/>
            <a:ext cx="8229600" cy="85725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2721943D-A7F9-4474-AC48-B5E8E9B2DDB3}" type="slidenum">
              <a:rPr lang="en-AU" smtClean="0">
                <a:solidFill>
                  <a:srgbClr val="000000"/>
                </a:solidFill>
              </a:rPr>
              <a:pPr/>
              <a:t>‹#›</a:t>
            </a:fld>
            <a:endParaRPr lang="en-AU" dirty="0">
              <a:solidFill>
                <a:srgbClr val="000000"/>
              </a:solidFill>
            </a:endParaRPr>
          </a:p>
        </p:txBody>
      </p:sp>
    </p:spTree>
    <p:extLst>
      <p:ext uri="{BB962C8B-B14F-4D97-AF65-F5344CB8AC3E}">
        <p14:creationId xmlns:p14="http://schemas.microsoft.com/office/powerpoint/2010/main" val="1135889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102679_TEMPLATE_16.9(1).jpg"/>
          <p:cNvPicPr>
            <a:picLocks noChangeAspect="1"/>
          </p:cNvPicPr>
          <p:nvPr userDrawn="1"/>
        </p:nvPicPr>
        <p:blipFill>
          <a:blip r:embed="rId17">
            <a:extLst>
              <a:ext uri="{BEBA8EAE-BF5A-486C-A8C5-ECC9F3942E4B}">
                <a14:imgProps xmlns:a14="http://schemas.microsoft.com/office/drawing/2010/main">
                  <a14:imgLayer r:embed="rId18">
                    <a14:imgEffect>
                      <a14:colorTemperature colorTemp="7200"/>
                    </a14:imgEffect>
                    <a14:imgEffect>
                      <a14:saturation sat="200000"/>
                    </a14:imgEffect>
                  </a14:imgLayer>
                </a14:imgProps>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56338"/>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3"/>
          </p:nvPr>
        </p:nvSpPr>
        <p:spPr>
          <a:xfrm>
            <a:off x="5943600" y="4767263"/>
            <a:ext cx="2895600" cy="273844"/>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r>
              <a:rPr lang="en-AU" dirty="0" smtClean="0">
                <a:solidFill>
                  <a:srgbClr val="FFFFFF"/>
                </a:solidFill>
              </a:rPr>
              <a:t>(</a:t>
            </a:r>
            <a:r>
              <a:rPr lang="en-AU" dirty="0" err="1" smtClean="0">
                <a:solidFill>
                  <a:srgbClr val="FFFFFF"/>
                </a:solidFill>
              </a:rPr>
              <a:t>c</a:t>
            </a:r>
            <a:r>
              <a:rPr lang="en-AU" dirty="0" smtClean="0">
                <a:solidFill>
                  <a:srgbClr val="FFFFFF"/>
                </a:solidFill>
              </a:rPr>
              <a:t>) 2011 Microsoft. All rights reserved.</a:t>
            </a:r>
            <a:endParaRPr lang="en-AU" dirty="0">
              <a:solidFill>
                <a:srgbClr val="FFFFFF"/>
              </a:solidFill>
            </a:endParaRPr>
          </a:p>
        </p:txBody>
      </p:sp>
      <p:pic>
        <p:nvPicPr>
          <p:cNvPr id="9" name="Picture 8" descr="Tech·Ed_LOGO.png"/>
          <p:cNvPicPr>
            <a:picLocks noChangeAspect="1"/>
          </p:cNvPicPr>
          <p:nvPr userDrawn="1"/>
        </p:nvPicPr>
        <p:blipFill>
          <a:blip r:embed="rId19"/>
          <a:stretch>
            <a:fillRect/>
          </a:stretch>
        </p:blipFill>
        <p:spPr>
          <a:xfrm>
            <a:off x="457201" y="4552951"/>
            <a:ext cx="990599" cy="402956"/>
          </a:xfrm>
          <a:prstGeom prst="rect">
            <a:avLst/>
          </a:prstGeom>
        </p:spPr>
      </p:pic>
    </p:spTree>
    <p:extLst>
      <p:ext uri="{BB962C8B-B14F-4D97-AF65-F5344CB8AC3E}">
        <p14:creationId xmlns:p14="http://schemas.microsoft.com/office/powerpoint/2010/main" val="99328473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53" r:id="rId14"/>
    <p:sldLayoutId id="2147483660" r:id="rId15"/>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3.xml"/><Relationship Id="rId7" Type="http://schemas.openxmlformats.org/officeDocument/2006/relationships/image" Target="../media/image12.e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30.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29.e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4.xml"/><Relationship Id="rId7" Type="http://schemas.openxmlformats.org/officeDocument/2006/relationships/image" Target="../media/image12.e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30.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29.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5.xml"/><Relationship Id="rId7" Type="http://schemas.openxmlformats.org/officeDocument/2006/relationships/image" Target="../media/image12.e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30.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29.e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26.xml"/><Relationship Id="rId7" Type="http://schemas.openxmlformats.org/officeDocument/2006/relationships/image" Target="../media/image12.emf"/><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30.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29.e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27.xml"/><Relationship Id="rId7" Type="http://schemas.openxmlformats.org/officeDocument/2006/relationships/image" Target="../media/image12.emf"/><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30.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29.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image" Target="../media/image34.png"/><Relationship Id="rId11" Type="http://schemas.openxmlformats.org/officeDocument/2006/relationships/image" Target="../media/image37.png"/><Relationship Id="rId5" Type="http://schemas.openxmlformats.org/officeDocument/2006/relationships/hyperlink" Target="http://technet.microsoft.com/en-au" TargetMode="External"/><Relationship Id="rId10" Type="http://schemas.openxmlformats.org/officeDocument/2006/relationships/image" Target="../media/image36.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emf"/><Relationship Id="rId5" Type="http://schemas.openxmlformats.org/officeDocument/2006/relationships/image" Target="../media/image12.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6.emf"/><Relationship Id="rId3" Type="http://schemas.openxmlformats.org/officeDocument/2006/relationships/notesSlide" Target="../notesSlides/notesSlide7.xml"/><Relationship Id="rId7" Type="http://schemas.openxmlformats.org/officeDocument/2006/relationships/image" Target="../media/image13.emf"/><Relationship Id="rId12" Type="http://schemas.openxmlformats.org/officeDocument/2006/relationships/image" Target="../media/image7.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5.emf"/><Relationship Id="rId5" Type="http://schemas.openxmlformats.org/officeDocument/2006/relationships/image" Target="../media/image12.emf"/><Relationship Id="rId10" Type="http://schemas.openxmlformats.org/officeDocument/2006/relationships/oleObject" Target="../embeddings/oleObject3.bin"/><Relationship Id="rId4" Type="http://schemas.openxmlformats.org/officeDocument/2006/relationships/image" Target="../media/image11.emf"/><Relationship Id="rId9" Type="http://schemas.openxmlformats.org/officeDocument/2006/relationships/image" Target="../media/image14.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474"/>
            <a:ext cx="8229600" cy="857250"/>
          </a:xfrm>
        </p:spPr>
        <p:txBody>
          <a:bodyPr/>
          <a:lstStyle/>
          <a:p>
            <a:r>
              <a:rPr lang="en-US" dirty="0" smtClean="0"/>
              <a:t>Extending Visibility</a:t>
            </a:r>
            <a:endParaRPr lang="en-US" dirty="0"/>
          </a:p>
        </p:txBody>
      </p:sp>
      <p:sp>
        <p:nvSpPr>
          <p:cNvPr id="3" name="Text Placeholder 2"/>
          <p:cNvSpPr>
            <a:spLocks noGrp="1"/>
          </p:cNvSpPr>
          <p:nvPr>
            <p:ph idx="1"/>
          </p:nvPr>
        </p:nvSpPr>
        <p:spPr>
          <a:xfrm>
            <a:off x="457200" y="987574"/>
            <a:ext cx="8229600" cy="3394472"/>
          </a:xfrm>
        </p:spPr>
        <p:txBody>
          <a:bodyPr/>
          <a:lstStyle/>
          <a:p>
            <a:r>
              <a:rPr lang="en-US" sz="2600" dirty="0" smtClean="0"/>
              <a:t>SCOM 2007</a:t>
            </a:r>
          </a:p>
          <a:p>
            <a:pPr lvl="1"/>
            <a:r>
              <a:rPr lang="en-US" sz="2200" dirty="0" smtClean="0"/>
              <a:t>Distributed Application Models</a:t>
            </a:r>
          </a:p>
          <a:p>
            <a:r>
              <a:rPr lang="en-US" sz="2600" dirty="0" smtClean="0"/>
              <a:t>SCOM 2007 R2</a:t>
            </a:r>
          </a:p>
          <a:p>
            <a:pPr lvl="1"/>
            <a:r>
              <a:rPr lang="en-US" sz="2200" dirty="0" smtClean="0"/>
              <a:t>Cross Platform Monitoring</a:t>
            </a:r>
          </a:p>
          <a:p>
            <a:r>
              <a:rPr lang="en-US" sz="2600" dirty="0" smtClean="0"/>
              <a:t>SCOM 2012</a:t>
            </a:r>
          </a:p>
          <a:p>
            <a:pPr lvl="1"/>
            <a:r>
              <a:rPr lang="en-US" sz="2200" dirty="0" smtClean="0"/>
              <a:t>Native Network Monitoring</a:t>
            </a:r>
          </a:p>
          <a:p>
            <a:pPr lvl="1"/>
            <a:r>
              <a:rPr lang="en-US" sz="2200" dirty="0" smtClean="0"/>
              <a:t>.NET / J2EE Application Monitoring</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35235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8"/>
            <a:ext cx="8229600" cy="857250"/>
          </a:xfrm>
        </p:spPr>
        <p:txBody>
          <a:bodyPr/>
          <a:lstStyle/>
          <a:p>
            <a:r>
              <a:rPr lang="en-US" dirty="0" smtClean="0"/>
              <a:t>Network Monitoring</a:t>
            </a:r>
            <a:endParaRPr lang="en-US" dirty="0"/>
          </a:p>
        </p:txBody>
      </p:sp>
      <p:sp>
        <p:nvSpPr>
          <p:cNvPr id="6" name="Text Placeholder 2"/>
          <p:cNvSpPr>
            <a:spLocks noGrp="1"/>
          </p:cNvSpPr>
          <p:nvPr>
            <p:ph idx="1"/>
          </p:nvPr>
        </p:nvSpPr>
        <p:spPr>
          <a:xfrm>
            <a:off x="107504" y="984127"/>
            <a:ext cx="2592288" cy="1371599"/>
          </a:xfrm>
        </p:spPr>
        <p:txBody>
          <a:bodyPr>
            <a:normAutofit/>
          </a:bodyPr>
          <a:lstStyle/>
          <a:p>
            <a:r>
              <a:rPr lang="en-US" sz="2200" dirty="0" smtClean="0"/>
              <a:t>Discovery Rules</a:t>
            </a:r>
          </a:p>
          <a:p>
            <a:r>
              <a:rPr lang="en-US" sz="2200" dirty="0" smtClean="0"/>
              <a:t>Multi Protocol</a:t>
            </a:r>
          </a:p>
          <a:p>
            <a:endParaRPr lang="en-US" sz="2200"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graphicFrame>
        <p:nvGraphicFramePr>
          <p:cNvPr id="12" name="Diagram 11"/>
          <p:cNvGraphicFramePr/>
          <p:nvPr>
            <p:extLst>
              <p:ext uri="{D42A27DB-BD31-4B8C-83A1-F6EECF244321}">
                <p14:modId xmlns:p14="http://schemas.microsoft.com/office/powerpoint/2010/main" val="2900925437"/>
              </p:ext>
            </p:extLst>
          </p:nvPr>
        </p:nvGraphicFramePr>
        <p:xfrm>
          <a:off x="467544" y="843558"/>
          <a:ext cx="828092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2"/>
          <p:cNvSpPr txBox="1">
            <a:spLocks/>
          </p:cNvSpPr>
          <p:nvPr/>
        </p:nvSpPr>
        <p:spPr>
          <a:xfrm>
            <a:off x="107504" y="2841781"/>
            <a:ext cx="2592288" cy="1371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smtClean="0"/>
              <a:t>Dashboards</a:t>
            </a:r>
          </a:p>
          <a:p>
            <a:r>
              <a:rPr lang="en-US" sz="2200" dirty="0" smtClean="0"/>
              <a:t>Diagram, Alerts, </a:t>
            </a:r>
            <a:r>
              <a:rPr lang="en-US" sz="2200" dirty="0" err="1" smtClean="0"/>
              <a:t>Perf</a:t>
            </a:r>
            <a:r>
              <a:rPr lang="en-US" sz="2200" dirty="0" smtClean="0"/>
              <a:t>, State Views</a:t>
            </a:r>
          </a:p>
          <a:p>
            <a:endParaRPr lang="en-US" sz="2200" dirty="0" smtClean="0"/>
          </a:p>
        </p:txBody>
      </p:sp>
      <p:sp>
        <p:nvSpPr>
          <p:cNvPr id="8" name="Text Placeholder 2"/>
          <p:cNvSpPr txBox="1">
            <a:spLocks/>
          </p:cNvSpPr>
          <p:nvPr/>
        </p:nvSpPr>
        <p:spPr>
          <a:xfrm>
            <a:off x="6444208" y="2855210"/>
            <a:ext cx="2592288" cy="1371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smtClean="0"/>
              <a:t>Native Reports</a:t>
            </a:r>
          </a:p>
          <a:p>
            <a:endParaRPr lang="en-US" sz="2200" dirty="0" smtClean="0"/>
          </a:p>
        </p:txBody>
      </p:sp>
      <p:sp>
        <p:nvSpPr>
          <p:cNvPr id="9" name="Text Placeholder 2"/>
          <p:cNvSpPr txBox="1">
            <a:spLocks/>
          </p:cNvSpPr>
          <p:nvPr/>
        </p:nvSpPr>
        <p:spPr>
          <a:xfrm>
            <a:off x="6444208" y="984127"/>
            <a:ext cx="2592288" cy="13715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smtClean="0"/>
              <a:t>Availability / Performance Details</a:t>
            </a:r>
          </a:p>
          <a:p>
            <a:r>
              <a:rPr lang="en-US" sz="2200" dirty="0"/>
              <a:t>Multi Vendor</a:t>
            </a:r>
          </a:p>
          <a:p>
            <a:endParaRPr lang="en-US" sz="2200" dirty="0" smtClean="0"/>
          </a:p>
          <a:p>
            <a:endParaRPr lang="en-US" sz="2200" dirty="0" smtClean="0"/>
          </a:p>
        </p:txBody>
      </p:sp>
    </p:spTree>
    <p:extLst>
      <p:ext uri="{BB962C8B-B14F-4D97-AF65-F5344CB8AC3E}">
        <p14:creationId xmlns:p14="http://schemas.microsoft.com/office/powerpoint/2010/main" val="404291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fade">
                                      <p:cBhvr>
                                        <p:cTn id="23" dur="500"/>
                                        <p:tgtEl>
                                          <p:spTgt spid="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fade">
                                      <p:cBhvr>
                                        <p:cTn id="31" dur="50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fade">
                                      <p:cBhvr>
                                        <p:cTn id="3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474"/>
            <a:ext cx="8229600" cy="857250"/>
          </a:xfrm>
        </p:spPr>
        <p:txBody>
          <a:bodyPr>
            <a:normAutofit fontScale="90000"/>
          </a:bodyPr>
          <a:lstStyle/>
          <a:p>
            <a:r>
              <a:rPr lang="en-US" dirty="0" smtClean="0"/>
              <a:t>Network Monitoring - What’s Monitored?</a:t>
            </a:r>
            <a:endParaRPr lang="en-US" dirty="0"/>
          </a:p>
        </p:txBody>
      </p:sp>
      <p:sp>
        <p:nvSpPr>
          <p:cNvPr id="3" name="Text Placeholder 2"/>
          <p:cNvSpPr>
            <a:spLocks noGrp="1"/>
          </p:cNvSpPr>
          <p:nvPr>
            <p:ph idx="1"/>
          </p:nvPr>
        </p:nvSpPr>
        <p:spPr>
          <a:xfrm>
            <a:off x="467544" y="1059582"/>
            <a:ext cx="8229600" cy="3394472"/>
          </a:xfrm>
        </p:spPr>
        <p:txBody>
          <a:bodyPr>
            <a:normAutofit fontScale="92500" lnSpcReduction="20000"/>
          </a:bodyPr>
          <a:lstStyle/>
          <a:p>
            <a:r>
              <a:rPr lang="en-US" dirty="0"/>
              <a:t>Port/Interface </a:t>
            </a:r>
          </a:p>
          <a:p>
            <a:pPr lvl="1"/>
            <a:r>
              <a:rPr lang="en-US" sz="2000" dirty="0"/>
              <a:t>Up/Down (operational &amp; admin status)</a:t>
            </a:r>
          </a:p>
          <a:p>
            <a:pPr lvl="1"/>
            <a:r>
              <a:rPr lang="en-US" sz="2000" dirty="0"/>
              <a:t>Volumes of inbound/outbound traffic</a:t>
            </a:r>
          </a:p>
          <a:p>
            <a:pPr lvl="1"/>
            <a:r>
              <a:rPr lang="en-US" sz="2000" dirty="0"/>
              <a:t>% Utilization</a:t>
            </a:r>
          </a:p>
          <a:p>
            <a:pPr lvl="1"/>
            <a:r>
              <a:rPr lang="en-US" sz="2000" dirty="0"/>
              <a:t>Drop &amp; Broadcast rates</a:t>
            </a:r>
          </a:p>
          <a:p>
            <a:r>
              <a:rPr lang="en-US" dirty="0"/>
              <a:t>Processor</a:t>
            </a:r>
          </a:p>
          <a:p>
            <a:pPr lvl="1"/>
            <a:r>
              <a:rPr lang="en-US" sz="2000" dirty="0"/>
              <a:t>% Utilization</a:t>
            </a:r>
          </a:p>
          <a:p>
            <a:r>
              <a:rPr lang="en-US" dirty="0"/>
              <a:t>Memory</a:t>
            </a:r>
          </a:p>
          <a:p>
            <a:pPr lvl="1"/>
            <a:r>
              <a:rPr lang="en-US" sz="2000" dirty="0"/>
              <a:t>In depth memory counters (Cisco Only)</a:t>
            </a:r>
          </a:p>
          <a:p>
            <a:pPr lvl="1"/>
            <a:r>
              <a:rPr lang="en-US" sz="2000" dirty="0"/>
              <a:t>Free memory</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3291830"/>
            <a:ext cx="1242646" cy="93198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209" y="1113589"/>
            <a:ext cx="1141127" cy="85584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8496" y="2355726"/>
            <a:ext cx="1408358" cy="1056269"/>
          </a:xfrm>
          <a:prstGeom prst="rect">
            <a:avLst/>
          </a:prstGeom>
        </p:spPr>
      </p:pic>
    </p:spTree>
    <p:extLst>
      <p:ext uri="{BB962C8B-B14F-4D97-AF65-F5344CB8AC3E}">
        <p14:creationId xmlns:p14="http://schemas.microsoft.com/office/powerpoint/2010/main" val="412083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474"/>
            <a:ext cx="8229600" cy="857250"/>
          </a:xfrm>
        </p:spPr>
        <p:txBody>
          <a:bodyPr/>
          <a:lstStyle/>
          <a:p>
            <a:r>
              <a:rPr lang="en-US" dirty="0" smtClean="0"/>
              <a:t>Network Dashboards</a:t>
            </a:r>
            <a:endParaRPr lang="en-US" dirty="0"/>
          </a:p>
        </p:txBody>
      </p:sp>
      <p:sp>
        <p:nvSpPr>
          <p:cNvPr id="3" name="Text Placeholder 2"/>
          <p:cNvSpPr>
            <a:spLocks noGrp="1"/>
          </p:cNvSpPr>
          <p:nvPr>
            <p:ph idx="1"/>
          </p:nvPr>
        </p:nvSpPr>
        <p:spPr/>
        <p:txBody>
          <a:bodyPr>
            <a:normAutofit/>
          </a:bodyPr>
          <a:lstStyle/>
          <a:p>
            <a:r>
              <a:rPr lang="en-US" sz="2600" dirty="0" smtClean="0"/>
              <a:t>Network Summary</a:t>
            </a:r>
          </a:p>
          <a:p>
            <a:r>
              <a:rPr lang="en-US" sz="2600" dirty="0" smtClean="0"/>
              <a:t>Network Node</a:t>
            </a:r>
          </a:p>
          <a:p>
            <a:r>
              <a:rPr lang="en-US" sz="2600" dirty="0" smtClean="0"/>
              <a:t>Network Interface</a:t>
            </a:r>
          </a:p>
          <a:p>
            <a:r>
              <a:rPr lang="en-US" sz="2600" dirty="0" smtClean="0"/>
              <a:t>Vicinity</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951570"/>
            <a:ext cx="5044210" cy="2724092"/>
          </a:xfrm>
          <a:prstGeom prst="rect">
            <a:avLst/>
          </a:prstGeom>
          <a:noFill/>
          <a:ln>
            <a:noFill/>
          </a:ln>
          <a:effectLst>
            <a:outerShdw dist="35921" dir="2700000" algn="ctr" rotWithShape="0">
              <a:schemeClr val="bg2"/>
            </a:outerShdw>
            <a:reflection blurRad="6350" stA="52000" endA="300" endPos="35000" dir="5400000" sy="-100000" algn="bl" rotWithShape="0"/>
          </a:effectLst>
          <a:scene3d>
            <a:camera prst="perspectiveContrasting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7" y="1704937"/>
            <a:ext cx="5342273" cy="2378981"/>
          </a:xfrm>
          <a:prstGeom prst="rect">
            <a:avLst/>
          </a:prstGeom>
          <a:noFill/>
          <a:ln>
            <a:noFill/>
          </a:ln>
          <a:effectLst>
            <a:outerShdw dist="35921" dir="2700000" algn="ctr" rotWithShape="0">
              <a:schemeClr val="bg2"/>
            </a:outerShdw>
            <a:reflection blurRad="6350" stA="52000" endA="300" endPos="35000" dir="5400000" sy="-100000" algn="bl" rotWithShape="0"/>
          </a:effectLst>
          <a:scene3d>
            <a:camera prst="perspectiveContrasting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140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003798"/>
            <a:ext cx="7772400" cy="1021556"/>
          </a:xfrm>
        </p:spPr>
        <p:txBody>
          <a:bodyPr>
            <a:normAutofit fontScale="90000"/>
          </a:bodyPr>
          <a:lstStyle/>
          <a:p>
            <a:r>
              <a:rPr lang="en-US" dirty="0" smtClean="0"/>
              <a:t>Demo: </a:t>
            </a:r>
            <a:br>
              <a:rPr lang="en-US" dirty="0" smtClean="0"/>
            </a:br>
            <a:r>
              <a:rPr lang="en-US" dirty="0" smtClean="0"/>
              <a:t>Network monitoring</a:t>
            </a:r>
            <a:endParaRPr lang="en-AU" dirty="0"/>
          </a:p>
        </p:txBody>
      </p:sp>
      <p:sp>
        <p:nvSpPr>
          <p:cNvPr id="3" name="Text Placeholder 2"/>
          <p:cNvSpPr>
            <a:spLocks noGrp="1"/>
          </p:cNvSpPr>
          <p:nvPr>
            <p:ph type="body" idx="1"/>
          </p:nvPr>
        </p:nvSpPr>
        <p:spPr>
          <a:xfrm>
            <a:off x="755576" y="3435846"/>
            <a:ext cx="7772400" cy="1125140"/>
          </a:xfrm>
        </p:spPr>
        <p:txBody>
          <a:bodyPr/>
          <a:lstStyle/>
          <a:p>
            <a:r>
              <a:rPr lang="en-AU" dirty="0" smtClean="0"/>
              <a:t>Noel Fairclough</a:t>
            </a:r>
          </a:p>
        </p:txBody>
      </p:sp>
      <p:sp>
        <p:nvSpPr>
          <p:cNvPr id="6" name="Footer Placeholder 4"/>
          <p:cNvSpPr txBox="1">
            <a:spLocks/>
          </p:cNvSpPr>
          <p:nvPr/>
        </p:nvSpPr>
        <p:spPr>
          <a:xfrm>
            <a:off x="5943600" y="4767263"/>
            <a:ext cx="2895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Segoe UI" pitchFamily="34" charset="0"/>
                <a:ea typeface="Segoe UI" pitchFamily="34" charset="0"/>
                <a:cs typeface="Segoe U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smtClean="0"/>
              <a:t>(c) 2011 Microsoft. All rights reserved.</a:t>
            </a:r>
            <a:endParaRPr lang="en-AU" dirty="0"/>
          </a:p>
        </p:txBody>
      </p:sp>
    </p:spTree>
    <p:extLst>
      <p:ext uri="{BB962C8B-B14F-4D97-AF65-F5344CB8AC3E}">
        <p14:creationId xmlns:p14="http://schemas.microsoft.com/office/powerpoint/2010/main" val="426997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474"/>
            <a:ext cx="8229600" cy="857250"/>
          </a:xfrm>
        </p:spPr>
        <p:txBody>
          <a:bodyPr/>
          <a:lstStyle/>
          <a:p>
            <a:r>
              <a:rPr lang="en-US" dirty="0" smtClean="0"/>
              <a:t>.NET Application Monitoring</a:t>
            </a:r>
            <a:endParaRPr lang="en-US" dirty="0"/>
          </a:p>
        </p:txBody>
      </p:sp>
      <p:sp>
        <p:nvSpPr>
          <p:cNvPr id="3" name="Text Placeholder 2"/>
          <p:cNvSpPr>
            <a:spLocks noGrp="1"/>
          </p:cNvSpPr>
          <p:nvPr>
            <p:ph idx="1"/>
          </p:nvPr>
        </p:nvSpPr>
        <p:spPr>
          <a:xfrm>
            <a:off x="457200" y="987574"/>
            <a:ext cx="5338936" cy="3697058"/>
          </a:xfrm>
        </p:spPr>
        <p:txBody>
          <a:bodyPr>
            <a:normAutofit fontScale="92500" lnSpcReduction="10000"/>
          </a:bodyPr>
          <a:lstStyle/>
          <a:p>
            <a:r>
              <a:rPr lang="en-US" sz="2400" dirty="0" smtClean="0"/>
              <a:t>Server Side and Client Side Perspectives</a:t>
            </a:r>
          </a:p>
          <a:p>
            <a:r>
              <a:rPr lang="en-US" sz="2400" dirty="0" smtClean="0"/>
              <a:t>Provides insight into how web apps are performing</a:t>
            </a:r>
          </a:p>
          <a:p>
            <a:r>
              <a:rPr lang="en-US" sz="2400" dirty="0"/>
              <a:t>Alert Context Provides Rich Performance and Troubleshooting Details</a:t>
            </a:r>
          </a:p>
          <a:p>
            <a:r>
              <a:rPr lang="en-US" sz="2400" dirty="0" smtClean="0"/>
              <a:t>Application Monitoring Tools</a:t>
            </a:r>
          </a:p>
          <a:p>
            <a:pPr lvl="1"/>
            <a:r>
              <a:rPr lang="en-US" sz="2200" dirty="0" smtClean="0"/>
              <a:t>Application Advisor</a:t>
            </a:r>
          </a:p>
          <a:p>
            <a:pPr lvl="1"/>
            <a:r>
              <a:rPr lang="en-US" sz="2200" dirty="0" smtClean="0"/>
              <a:t>Application Diagnostics</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8" name="Picture 7"/>
          <p:cNvPicPr/>
          <p:nvPr/>
        </p:nvPicPr>
        <p:blipFill>
          <a:blip r:embed="rId3">
            <a:lum/>
          </a:blip>
          <a:stretch>
            <a:fillRect/>
          </a:stretch>
        </p:blipFill>
        <p:spPr>
          <a:xfrm>
            <a:off x="5292080" y="1059582"/>
            <a:ext cx="3707904" cy="2214246"/>
          </a:xfrm>
          <a:prstGeom prst="rect">
            <a:avLst/>
          </a:prstGeom>
          <a:noFill/>
          <a:ln>
            <a:noFill/>
          </a:ln>
          <a:effectLst>
            <a:reflection blurRad="6350" stA="52000" endA="300" endPos="35000" dir="5400000" sy="-100000" algn="bl" rotWithShape="0"/>
          </a:effectLst>
          <a:scene3d>
            <a:camera prst="perspectiveContrastingLeftFacing"/>
            <a:lightRig rig="threePt" dir="t"/>
          </a:scene3d>
        </p:spPr>
      </p:pic>
      <p:pic>
        <p:nvPicPr>
          <p:cNvPr id="9" name="Picture 8"/>
          <p:cNvPicPr/>
          <p:nvPr/>
        </p:nvPicPr>
        <p:blipFill>
          <a:blip r:embed="rId4">
            <a:lum/>
          </a:blip>
          <a:stretch>
            <a:fillRect/>
          </a:stretch>
        </p:blipFill>
        <p:spPr>
          <a:xfrm>
            <a:off x="5580113" y="1707655"/>
            <a:ext cx="3505921" cy="2099633"/>
          </a:xfrm>
          <a:prstGeom prst="rect">
            <a:avLst/>
          </a:prstGeom>
          <a:noFill/>
          <a:ln>
            <a:noFill/>
          </a:ln>
          <a:effectLst>
            <a:reflection blurRad="6350" stA="52000" endA="300" endPos="35000" dir="5400000" sy="-100000" algn="bl" rotWithShape="0"/>
          </a:effectLst>
          <a:scene3d>
            <a:camera prst="perspectiveContrastingLeftFacing"/>
            <a:lightRig rig="threePt" dir="t"/>
          </a:scene3d>
        </p:spPr>
      </p:pic>
    </p:spTree>
    <p:extLst>
      <p:ext uri="{BB962C8B-B14F-4D97-AF65-F5344CB8AC3E}">
        <p14:creationId xmlns:p14="http://schemas.microsoft.com/office/powerpoint/2010/main" val="79530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474"/>
            <a:ext cx="8229600" cy="857250"/>
          </a:xfrm>
        </p:spPr>
        <p:txBody>
          <a:bodyPr/>
          <a:lstStyle/>
          <a:p>
            <a:r>
              <a:rPr lang="en-US" dirty="0" smtClean="0"/>
              <a:t>JEE Monitoring</a:t>
            </a:r>
            <a:endParaRPr lang="en-US" dirty="0"/>
          </a:p>
        </p:txBody>
      </p:sp>
      <p:sp>
        <p:nvSpPr>
          <p:cNvPr id="3" name="Text Placeholder 2"/>
          <p:cNvSpPr>
            <a:spLocks noGrp="1"/>
          </p:cNvSpPr>
          <p:nvPr>
            <p:ph idx="1"/>
          </p:nvPr>
        </p:nvSpPr>
        <p:spPr>
          <a:xfrm>
            <a:off x="457200" y="1005576"/>
            <a:ext cx="8229600" cy="3589046"/>
          </a:xfrm>
        </p:spPr>
        <p:txBody>
          <a:bodyPr>
            <a:normAutofit lnSpcReduction="10000"/>
          </a:bodyPr>
          <a:lstStyle/>
          <a:p>
            <a:r>
              <a:rPr lang="en-US" dirty="0"/>
              <a:t>Supported Platforms in SCOM 2012:</a:t>
            </a:r>
          </a:p>
          <a:p>
            <a:pPr lvl="1"/>
            <a:r>
              <a:rPr lang="en-US" dirty="0"/>
              <a:t>Operating Systems</a:t>
            </a:r>
          </a:p>
          <a:p>
            <a:pPr lvl="2"/>
            <a:r>
              <a:rPr lang="en-US" dirty="0"/>
              <a:t>Windows </a:t>
            </a:r>
            <a:r>
              <a:rPr lang="en-US" dirty="0" smtClean="0"/>
              <a:t>– All Below</a:t>
            </a:r>
          </a:p>
          <a:p>
            <a:pPr lvl="2"/>
            <a:r>
              <a:rPr lang="en-US" dirty="0" smtClean="0"/>
              <a:t>Red Hat Enterprise Linux 5 – JBOSS 5.1</a:t>
            </a:r>
            <a:endParaRPr lang="en-US" dirty="0"/>
          </a:p>
          <a:p>
            <a:pPr lvl="1"/>
            <a:r>
              <a:rPr lang="en-US" dirty="0"/>
              <a:t>Java EE Application Servers</a:t>
            </a:r>
          </a:p>
          <a:p>
            <a:pPr lvl="2"/>
            <a:r>
              <a:rPr lang="en-US" dirty="0" err="1"/>
              <a:t>WebSphere</a:t>
            </a:r>
            <a:r>
              <a:rPr lang="en-US" dirty="0"/>
              <a:t> 6.1 &amp; 7.0</a:t>
            </a:r>
          </a:p>
          <a:p>
            <a:pPr lvl="2"/>
            <a:r>
              <a:rPr lang="en-US" dirty="0" err="1"/>
              <a:t>WebLogic</a:t>
            </a:r>
            <a:r>
              <a:rPr lang="en-US" dirty="0"/>
              <a:t> 10gRel3 &amp; 11gRel1 </a:t>
            </a:r>
          </a:p>
          <a:p>
            <a:pPr lvl="2"/>
            <a:r>
              <a:rPr lang="en-US" dirty="0"/>
              <a:t>JBOSS </a:t>
            </a:r>
            <a:r>
              <a:rPr lang="en-US" dirty="0" smtClean="0"/>
              <a:t>4.2, 5.1 &amp; 6</a:t>
            </a:r>
            <a:endParaRPr lang="en-US" dirty="0"/>
          </a:p>
          <a:p>
            <a:pPr lvl="2"/>
            <a:r>
              <a:rPr lang="en-US" dirty="0"/>
              <a:t>Tomcat </a:t>
            </a:r>
            <a:r>
              <a:rPr lang="en-US" dirty="0" smtClean="0"/>
              <a:t>5.5, 6.0 &amp; 7</a:t>
            </a:r>
            <a:endParaRPr lang="en-US"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69250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474"/>
            <a:ext cx="8229600" cy="857250"/>
          </a:xfrm>
        </p:spPr>
        <p:txBody>
          <a:bodyPr/>
          <a:lstStyle/>
          <a:p>
            <a:r>
              <a:rPr lang="en-US" dirty="0" smtClean="0"/>
              <a:t>JEE Monitoring – What’s Monitored?</a:t>
            </a:r>
            <a:endParaRPr lang="en-US" dirty="0"/>
          </a:p>
        </p:txBody>
      </p:sp>
      <p:sp>
        <p:nvSpPr>
          <p:cNvPr id="3" name="Text Placeholder 2"/>
          <p:cNvSpPr>
            <a:spLocks noGrp="1"/>
          </p:cNvSpPr>
          <p:nvPr>
            <p:ph idx="1"/>
          </p:nvPr>
        </p:nvSpPr>
        <p:spPr>
          <a:xfrm>
            <a:off x="457200" y="1005576"/>
            <a:ext cx="8229600" cy="3589046"/>
          </a:xfrm>
        </p:spPr>
        <p:txBody>
          <a:bodyPr>
            <a:normAutofit fontScale="70000" lnSpcReduction="20000"/>
          </a:bodyPr>
          <a:lstStyle/>
          <a:p>
            <a:r>
              <a:rPr lang="en-US" dirty="0"/>
              <a:t>JEE Application Servers </a:t>
            </a:r>
          </a:p>
          <a:p>
            <a:pPr lvl="1"/>
            <a:r>
              <a:rPr lang="en-US" dirty="0"/>
              <a:t>Automatic discovery</a:t>
            </a:r>
          </a:p>
          <a:p>
            <a:pPr lvl="1"/>
            <a:r>
              <a:rPr lang="en-US" dirty="0"/>
              <a:t>Availability monitoring</a:t>
            </a:r>
          </a:p>
          <a:p>
            <a:pPr lvl="1"/>
            <a:r>
              <a:rPr lang="en-US" dirty="0"/>
              <a:t>Performance Monitoring</a:t>
            </a:r>
          </a:p>
          <a:p>
            <a:pPr lvl="2"/>
            <a:r>
              <a:rPr lang="en-US" dirty="0"/>
              <a:t>Memory</a:t>
            </a:r>
          </a:p>
          <a:p>
            <a:pPr lvl="2"/>
            <a:r>
              <a:rPr lang="en-US" dirty="0"/>
              <a:t>Garbage Collection</a:t>
            </a:r>
          </a:p>
          <a:p>
            <a:pPr lvl="2"/>
            <a:r>
              <a:rPr lang="en-US" dirty="0"/>
              <a:t>Threads</a:t>
            </a:r>
          </a:p>
          <a:p>
            <a:pPr lvl="2"/>
            <a:r>
              <a:rPr lang="en-US" dirty="0"/>
              <a:t>Class Loader</a:t>
            </a:r>
          </a:p>
          <a:p>
            <a:pPr lvl="2"/>
            <a:r>
              <a:rPr lang="en-US" dirty="0"/>
              <a:t>JIT Compiler</a:t>
            </a:r>
          </a:p>
          <a:p>
            <a:r>
              <a:rPr lang="en-US" dirty="0"/>
              <a:t>JEE Applications</a:t>
            </a:r>
          </a:p>
          <a:p>
            <a:pPr lvl="1"/>
            <a:r>
              <a:rPr lang="en-US" dirty="0"/>
              <a:t>Automatic discovery</a:t>
            </a:r>
          </a:p>
          <a:p>
            <a:pPr lvl="1"/>
            <a:r>
              <a:rPr lang="en-US" dirty="0"/>
              <a:t>Application module discovery</a:t>
            </a:r>
          </a:p>
          <a:p>
            <a:pPr lvl="1"/>
            <a:r>
              <a:rPr lang="en-US" dirty="0"/>
              <a:t>Availability monitoring</a:t>
            </a:r>
          </a:p>
          <a:p>
            <a:pPr lvl="1"/>
            <a:r>
              <a:rPr lang="en-US" dirty="0"/>
              <a:t>Template based custom monitoring</a:t>
            </a:r>
          </a:p>
          <a:p>
            <a:endParaRPr lang="en-US"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037029"/>
            <a:ext cx="4029306" cy="2419138"/>
          </a:xfrm>
          <a:prstGeom prst="rect">
            <a:avLst/>
          </a:prstGeom>
          <a:noFill/>
          <a:ln>
            <a:noFill/>
          </a:ln>
          <a:effectLst>
            <a:outerShdw dist="35921" dir="2700000" algn="ctr" rotWithShape="0">
              <a:schemeClr val="bg2"/>
            </a:outerShdw>
            <a:reflection blurRad="6350" stA="52000" endA="300" endPos="35000" dir="5400000" sy="-100000" algn="bl" rotWithShape="0"/>
          </a:effectLst>
          <a:scene3d>
            <a:camera prst="perspectiveContrasting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707654"/>
            <a:ext cx="4162677" cy="2485392"/>
          </a:xfrm>
          <a:prstGeom prst="rect">
            <a:avLst/>
          </a:prstGeom>
          <a:noFill/>
          <a:ln>
            <a:noFill/>
          </a:ln>
          <a:effectLst>
            <a:outerShdw dist="35921" dir="2700000" algn="ctr" rotWithShape="0">
              <a:schemeClr val="bg2"/>
            </a:outerShdw>
            <a:reflection blurRad="6350" stA="52000" endA="300" endPos="35000" dir="5400000" sy="-100000" algn="bl" rotWithShape="0"/>
          </a:effectLst>
          <a:scene3d>
            <a:camera prst="perspectiveContrasting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244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10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500"/>
                                        <p:tgtEl>
                                          <p:spTgt spid="3">
                                            <p:txEl>
                                              <p:pRg st="12" end="1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fade">
                                      <p:cBhvr>
                                        <p:cTn id="4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040" y="3003798"/>
            <a:ext cx="7772400" cy="1021556"/>
          </a:xfrm>
        </p:spPr>
        <p:txBody>
          <a:bodyPr>
            <a:normAutofit fontScale="90000"/>
          </a:bodyPr>
          <a:lstStyle/>
          <a:p>
            <a:r>
              <a:rPr lang="en-US" dirty="0" smtClean="0"/>
              <a:t>Demo: </a:t>
            </a:r>
            <a:br>
              <a:rPr lang="en-US" dirty="0" smtClean="0"/>
            </a:br>
            <a:r>
              <a:rPr lang="en-US" dirty="0" smtClean="0"/>
              <a:t>Application monitoring</a:t>
            </a:r>
            <a:endParaRPr lang="en-AU" dirty="0"/>
          </a:p>
        </p:txBody>
      </p:sp>
      <p:sp>
        <p:nvSpPr>
          <p:cNvPr id="3" name="Text Placeholder 2"/>
          <p:cNvSpPr>
            <a:spLocks noGrp="1"/>
          </p:cNvSpPr>
          <p:nvPr>
            <p:ph type="body" idx="1"/>
          </p:nvPr>
        </p:nvSpPr>
        <p:spPr>
          <a:xfrm>
            <a:off x="755576" y="3435846"/>
            <a:ext cx="7772400" cy="1125140"/>
          </a:xfrm>
        </p:spPr>
        <p:txBody>
          <a:bodyPr/>
          <a:lstStyle/>
          <a:p>
            <a:r>
              <a:rPr lang="en-AU" dirty="0" smtClean="0"/>
              <a:t>Justin Cook</a:t>
            </a:r>
            <a:endParaRPr lang="en-AU" dirty="0"/>
          </a:p>
        </p:txBody>
      </p:sp>
      <p:sp>
        <p:nvSpPr>
          <p:cNvPr id="6" name="Footer Placeholder 4"/>
          <p:cNvSpPr txBox="1">
            <a:spLocks/>
          </p:cNvSpPr>
          <p:nvPr/>
        </p:nvSpPr>
        <p:spPr>
          <a:xfrm>
            <a:off x="5943600" y="4767263"/>
            <a:ext cx="2895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Segoe UI" pitchFamily="34" charset="0"/>
                <a:ea typeface="Segoe UI" pitchFamily="34" charset="0"/>
                <a:cs typeface="Segoe U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smtClean="0"/>
              <a:t>(c) 2011 Microsoft. All rights reserved.</a:t>
            </a:r>
            <a:endParaRPr lang="en-AU" dirty="0"/>
          </a:p>
        </p:txBody>
      </p:sp>
    </p:spTree>
    <p:extLst>
      <p:ext uri="{BB962C8B-B14F-4D97-AF65-F5344CB8AC3E}">
        <p14:creationId xmlns:p14="http://schemas.microsoft.com/office/powerpoint/2010/main" val="312830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8"/>
            <a:ext cx="8229600" cy="857250"/>
          </a:xfrm>
        </p:spPr>
        <p:txBody>
          <a:bodyPr/>
          <a:lstStyle/>
          <a:p>
            <a:r>
              <a:rPr lang="en-US" dirty="0" smtClean="0"/>
              <a:t>Consoles / Dashboards</a:t>
            </a:r>
            <a:endParaRPr lang="en-US"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Rounded Rectangle 5"/>
          <p:cNvSpPr/>
          <p:nvPr/>
        </p:nvSpPr>
        <p:spPr bwMode="auto">
          <a:xfrm>
            <a:off x="2629168" y="2192710"/>
            <a:ext cx="3916397" cy="97310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sz="2200" dirty="0">
                <a:solidFill>
                  <a:schemeClr val="bg1"/>
                </a:solidFill>
              </a:rPr>
              <a:t>Holistic view of </a:t>
            </a:r>
            <a:endParaRPr lang="en-US" sz="2200" dirty="0" smtClean="0">
              <a:solidFill>
                <a:schemeClr val="bg1"/>
              </a:solidFill>
            </a:endParaRPr>
          </a:p>
          <a:p>
            <a:pPr lvl="0" algn="ctr"/>
            <a:r>
              <a:rPr lang="en-US" sz="2200" dirty="0" smtClean="0">
                <a:solidFill>
                  <a:schemeClr val="bg1"/>
                </a:solidFill>
              </a:rPr>
              <a:t>Application </a:t>
            </a:r>
            <a:r>
              <a:rPr lang="en-US" sz="2200" dirty="0">
                <a:solidFill>
                  <a:schemeClr val="bg1"/>
                </a:solidFill>
              </a:rPr>
              <a:t>Health</a:t>
            </a:r>
          </a:p>
        </p:txBody>
      </p:sp>
      <p:sp>
        <p:nvSpPr>
          <p:cNvPr id="7" name="Rounded Rectangle 6"/>
          <p:cNvSpPr/>
          <p:nvPr/>
        </p:nvSpPr>
        <p:spPr bwMode="auto">
          <a:xfrm>
            <a:off x="2612538" y="950572"/>
            <a:ext cx="3916397" cy="97310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sz="2200" dirty="0">
                <a:solidFill>
                  <a:schemeClr val="bg1"/>
                </a:solidFill>
              </a:rPr>
              <a:t>Reduced TCO of </a:t>
            </a:r>
            <a:endParaRPr lang="en-US" sz="2200" dirty="0" smtClean="0">
              <a:solidFill>
                <a:schemeClr val="bg1"/>
              </a:solidFill>
            </a:endParaRPr>
          </a:p>
          <a:p>
            <a:pPr lvl="0" algn="ctr"/>
            <a:r>
              <a:rPr lang="en-US" sz="2200" dirty="0" smtClean="0">
                <a:solidFill>
                  <a:schemeClr val="bg1"/>
                </a:solidFill>
              </a:rPr>
              <a:t>Management </a:t>
            </a:r>
            <a:r>
              <a:rPr lang="en-US" sz="2200" dirty="0">
                <a:solidFill>
                  <a:schemeClr val="bg1"/>
                </a:solidFill>
              </a:rPr>
              <a:t>Infra</a:t>
            </a:r>
          </a:p>
        </p:txBody>
      </p:sp>
      <p:sp>
        <p:nvSpPr>
          <p:cNvPr id="8" name="Rounded Rectangle 7"/>
          <p:cNvSpPr/>
          <p:nvPr/>
        </p:nvSpPr>
        <p:spPr bwMode="auto">
          <a:xfrm>
            <a:off x="2662696" y="3447670"/>
            <a:ext cx="3916397" cy="960284"/>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sz="2200" dirty="0" smtClean="0">
                <a:solidFill>
                  <a:schemeClr val="bg1"/>
                </a:solidFill>
              </a:rPr>
              <a:t>Simple and Powerful </a:t>
            </a:r>
            <a:r>
              <a:rPr lang="en-US" sz="2200" dirty="0" err="1" smtClean="0">
                <a:solidFill>
                  <a:schemeClr val="bg1"/>
                </a:solidFill>
              </a:rPr>
              <a:t>Visualisations</a:t>
            </a:r>
            <a:r>
              <a:rPr lang="en-US" sz="2200" dirty="0" smtClean="0">
                <a:solidFill>
                  <a:schemeClr val="bg1"/>
                </a:solidFill>
              </a:rPr>
              <a:t> decreasing </a:t>
            </a:r>
          </a:p>
          <a:p>
            <a:pPr lvl="0" algn="ctr"/>
            <a:r>
              <a:rPr lang="en-US" sz="2200" dirty="0" smtClean="0">
                <a:solidFill>
                  <a:schemeClr val="bg1"/>
                </a:solidFill>
              </a:rPr>
              <a:t>time </a:t>
            </a:r>
            <a:r>
              <a:rPr lang="en-US" sz="2200" dirty="0">
                <a:solidFill>
                  <a:schemeClr val="bg1"/>
                </a:solidFill>
              </a:rPr>
              <a:t>to </a:t>
            </a:r>
            <a:r>
              <a:rPr lang="en-US" sz="2200" dirty="0" smtClean="0">
                <a:solidFill>
                  <a:schemeClr val="bg1"/>
                </a:solidFill>
              </a:rPr>
              <a:t>value</a:t>
            </a:r>
            <a:endParaRPr lang="en-US" sz="2200" dirty="0">
              <a:solidFill>
                <a:schemeClr val="bg1"/>
              </a:solidFill>
            </a:endParaRPr>
          </a:p>
        </p:txBody>
      </p:sp>
      <p:sp>
        <p:nvSpPr>
          <p:cNvPr id="9" name="Up Arrow 8"/>
          <p:cNvSpPr/>
          <p:nvPr/>
        </p:nvSpPr>
        <p:spPr bwMode="auto">
          <a:xfrm>
            <a:off x="683569" y="1038303"/>
            <a:ext cx="1568929" cy="3381179"/>
          </a:xfrm>
          <a:prstGeom prs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rPr>
              <a:t>IT Pro Visibility</a:t>
            </a:r>
          </a:p>
        </p:txBody>
      </p:sp>
      <p:sp>
        <p:nvSpPr>
          <p:cNvPr id="10" name="Up Arrow 9"/>
          <p:cNvSpPr/>
          <p:nvPr/>
        </p:nvSpPr>
        <p:spPr bwMode="auto">
          <a:xfrm rot="10800000">
            <a:off x="6948265" y="1077340"/>
            <a:ext cx="1568929" cy="3447227"/>
          </a:xfrm>
          <a:prstGeom prs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MTTR</a:t>
            </a:r>
          </a:p>
        </p:txBody>
      </p:sp>
      <p:sp>
        <p:nvSpPr>
          <p:cNvPr id="14" name="Content Placeholder 6"/>
          <p:cNvSpPr txBox="1">
            <a:spLocks/>
          </p:cNvSpPr>
          <p:nvPr/>
        </p:nvSpPr>
        <p:spPr>
          <a:xfrm>
            <a:off x="4499992" y="735546"/>
            <a:ext cx="4277870" cy="390877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b="1" dirty="0"/>
              <a:t>Simple </a:t>
            </a:r>
            <a:r>
              <a:rPr lang="en-US" dirty="0"/>
              <a:t>creation and </a:t>
            </a:r>
            <a:r>
              <a:rPr lang="en-US" dirty="0" err="1" smtClean="0"/>
              <a:t>customisation</a:t>
            </a:r>
            <a:r>
              <a:rPr lang="en-US" dirty="0" smtClean="0"/>
              <a:t> </a:t>
            </a:r>
            <a:r>
              <a:rPr lang="en-US" dirty="0"/>
              <a:t>of Dashboards through Templates and Widgets</a:t>
            </a:r>
          </a:p>
          <a:p>
            <a:pPr lvl="0"/>
            <a:endParaRPr lang="en-US" dirty="0"/>
          </a:p>
          <a:p>
            <a:pPr lvl="0"/>
            <a:r>
              <a:rPr lang="en-US" b="1" dirty="0" err="1" smtClean="0"/>
              <a:t>Personalised</a:t>
            </a:r>
            <a:r>
              <a:rPr lang="en-US" dirty="0" smtClean="0"/>
              <a:t> </a:t>
            </a:r>
            <a:r>
              <a:rPr lang="en-US" dirty="0"/>
              <a:t>Dashboards enable increased service owner efficiency and troubleshooting</a:t>
            </a:r>
          </a:p>
          <a:p>
            <a:pPr lvl="0"/>
            <a:endParaRPr lang="en-US" b="1" dirty="0"/>
          </a:p>
          <a:p>
            <a:pPr lvl="0"/>
            <a:r>
              <a:rPr lang="en-US" b="1" dirty="0"/>
              <a:t>Consistent</a:t>
            </a:r>
            <a:r>
              <a:rPr lang="en-US" dirty="0"/>
              <a:t> views across all consoles enable users to see and share Dashboards with various owners (Infra, Service, and Managers)</a:t>
            </a:r>
          </a:p>
        </p:txBody>
      </p:sp>
    </p:spTree>
    <p:extLst>
      <p:ext uri="{BB962C8B-B14F-4D97-AF65-F5344CB8AC3E}">
        <p14:creationId xmlns:p14="http://schemas.microsoft.com/office/powerpoint/2010/main" val="151040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par>
                          <p:cTn id="17" fill="hold">
                            <p:stCondLst>
                              <p:cond delay="500"/>
                            </p:stCondLst>
                            <p:childTnLst>
                              <p:par>
                                <p:cTn id="18" presetID="42" presetClass="path" presetSubtype="0" accel="50000" decel="50000" fill="hold" grpId="0" nodeType="afterEffect">
                                  <p:stCondLst>
                                    <p:cond delay="0"/>
                                  </p:stCondLst>
                                  <p:childTnLst>
                                    <p:animMotion origin="layout" path="M 1.66667E-6 -9.71323E-7 L -0.26511 -0.00116 " pathEditMode="relative" rAng="0" ptsTypes="AA">
                                      <p:cBhvr>
                                        <p:cTn id="19" dur="2000" fill="hold"/>
                                        <p:tgtEl>
                                          <p:spTgt spid="8"/>
                                        </p:tgtEl>
                                        <p:attrNameLst>
                                          <p:attrName>ppt_x</p:attrName>
                                          <p:attrName>ppt_y</p:attrName>
                                        </p:attrNameLst>
                                      </p:cBhvr>
                                      <p:rCtr x="-13264" y="-69"/>
                                    </p:animMotion>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fade">
                                      <p:cBhvr>
                                        <p:cTn id="27" dur="500"/>
                                        <p:tgtEl>
                                          <p:spTgt spid="14">
                                            <p:txEl>
                                              <p:pRg st="2" end="2"/>
                                            </p:txEl>
                                          </p:spTgt>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Effect transition="in" filter="fade">
                                      <p:cBhvr>
                                        <p:cTn id="31"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47814"/>
            <a:ext cx="8295456" cy="1021556"/>
          </a:xfrm>
        </p:spPr>
        <p:txBody>
          <a:bodyPr>
            <a:normAutofit fontScale="90000"/>
          </a:bodyPr>
          <a:lstStyle/>
          <a:p>
            <a:pPr lvl="0"/>
            <a:r>
              <a:rPr lang="en-US" dirty="0" smtClean="0"/>
              <a:t>Operations Manager 2012</a:t>
            </a:r>
            <a:r>
              <a:rPr lang="en-US" dirty="0"/>
              <a:t>: New Features to Enhance Your Enterprise Monitoring!</a:t>
            </a:r>
            <a:endParaRPr lang="en-AU" dirty="0"/>
          </a:p>
        </p:txBody>
      </p:sp>
      <p:sp>
        <p:nvSpPr>
          <p:cNvPr id="3" name="Text Placeholder 2"/>
          <p:cNvSpPr>
            <a:spLocks noGrp="1"/>
          </p:cNvSpPr>
          <p:nvPr>
            <p:ph type="body" idx="1"/>
          </p:nvPr>
        </p:nvSpPr>
        <p:spPr>
          <a:xfrm>
            <a:off x="381000" y="1059582"/>
            <a:ext cx="7772400" cy="2101577"/>
          </a:xfrm>
        </p:spPr>
        <p:txBody>
          <a:bodyPr>
            <a:normAutofit fontScale="92500" lnSpcReduction="20000"/>
          </a:bodyPr>
          <a:lstStyle/>
          <a:p>
            <a:pPr lvl="0">
              <a:defRPr/>
            </a:pPr>
            <a:r>
              <a:rPr lang="en-US" dirty="0"/>
              <a:t>Justin Cook</a:t>
            </a:r>
          </a:p>
          <a:p>
            <a:pPr lvl="0">
              <a:defRPr/>
            </a:pPr>
            <a:r>
              <a:rPr lang="en-US" dirty="0"/>
              <a:t>Principal Consultant, Systems Management and MOE</a:t>
            </a:r>
          </a:p>
          <a:p>
            <a:pPr lvl="0">
              <a:defRPr/>
            </a:pPr>
            <a:r>
              <a:rPr lang="en-US" dirty="0"/>
              <a:t>Data</a:t>
            </a:r>
            <a:r>
              <a:rPr lang="en-US" baseline="30000" dirty="0"/>
              <a:t>#</a:t>
            </a:r>
            <a:r>
              <a:rPr lang="en-US" dirty="0"/>
              <a:t>3</a:t>
            </a:r>
          </a:p>
          <a:p>
            <a:pPr lvl="0">
              <a:defRPr/>
            </a:pPr>
            <a:endParaRPr lang="en-US" dirty="0"/>
          </a:p>
          <a:p>
            <a:pPr lvl="0">
              <a:defRPr/>
            </a:pPr>
            <a:r>
              <a:rPr lang="en-US" dirty="0"/>
              <a:t>Noel Fairclough</a:t>
            </a:r>
          </a:p>
          <a:p>
            <a:pPr lvl="0">
              <a:defRPr/>
            </a:pPr>
            <a:r>
              <a:rPr lang="en-US" dirty="0"/>
              <a:t>Consultant, Systems Management and MOE</a:t>
            </a:r>
          </a:p>
          <a:p>
            <a:pPr lvl="0">
              <a:defRPr/>
            </a:pPr>
            <a:r>
              <a:rPr lang="en-US" dirty="0"/>
              <a:t>Data</a:t>
            </a:r>
            <a:r>
              <a:rPr lang="en-US" baseline="30000" dirty="0"/>
              <a:t>#</a:t>
            </a:r>
            <a:r>
              <a:rPr lang="en-US" dirty="0"/>
              <a:t>3</a:t>
            </a:r>
          </a:p>
        </p:txBody>
      </p:sp>
      <p:sp>
        <p:nvSpPr>
          <p:cNvPr id="5" name="Footer Placeholder 4"/>
          <p:cNvSpPr>
            <a:spLocks noGrp="1"/>
          </p:cNvSpPr>
          <p:nvPr>
            <p:ph type="ftr" sz="quarter" idx="4294967295"/>
          </p:nvPr>
        </p:nvSpPr>
        <p:spPr>
          <a:xfrm>
            <a:off x="6248400" y="4767263"/>
            <a:ext cx="2895600" cy="274637"/>
          </a:xfrm>
        </p:spPr>
        <p:txBody>
          <a:bodyPr/>
          <a:lstStyle/>
          <a:p>
            <a:r>
              <a:rPr lang="en-AU" smtClean="0"/>
              <a:t>(c) 2011 Microsoft. All rights reserved.</a:t>
            </a:r>
            <a:endParaRPr lang="en-AU" dirty="0"/>
          </a:p>
        </p:txBody>
      </p:sp>
      <p:sp>
        <p:nvSpPr>
          <p:cNvPr id="6" name="Title 1"/>
          <p:cNvSpPr txBox="1">
            <a:spLocks/>
          </p:cNvSpPr>
          <p:nvPr/>
        </p:nvSpPr>
        <p:spPr>
          <a:xfrm>
            <a:off x="334201" y="335525"/>
            <a:ext cx="3605471" cy="253916"/>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 SEC306</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474"/>
            <a:ext cx="8229600" cy="857250"/>
          </a:xfrm>
        </p:spPr>
        <p:txBody>
          <a:bodyPr/>
          <a:lstStyle/>
          <a:p>
            <a:r>
              <a:rPr lang="en-US" dirty="0" smtClean="0"/>
              <a:t>Consistent Experience</a:t>
            </a:r>
            <a:endParaRPr lang="en-US" dirty="0"/>
          </a:p>
        </p:txBody>
      </p:sp>
      <p:sp>
        <p:nvSpPr>
          <p:cNvPr id="3" name="Content Placeholder 2"/>
          <p:cNvSpPr>
            <a:spLocks noGrp="1"/>
          </p:cNvSpPr>
          <p:nvPr>
            <p:ph idx="1"/>
          </p:nvPr>
        </p:nvSpPr>
        <p:spPr>
          <a:xfrm>
            <a:off x="457200" y="1200151"/>
            <a:ext cx="4474840" cy="3394472"/>
          </a:xfrm>
        </p:spPr>
        <p:txBody>
          <a:bodyPr/>
          <a:lstStyle/>
          <a:p>
            <a:r>
              <a:rPr lang="en-AU" dirty="0" smtClean="0"/>
              <a:t>Consistent Dashboards Across</a:t>
            </a:r>
          </a:p>
          <a:p>
            <a:pPr lvl="1"/>
            <a:r>
              <a:rPr lang="en-AU" dirty="0" smtClean="0"/>
              <a:t>Thick Console</a:t>
            </a:r>
          </a:p>
          <a:p>
            <a:pPr lvl="1"/>
            <a:r>
              <a:rPr lang="en-AU" dirty="0" smtClean="0"/>
              <a:t>Web Console</a:t>
            </a:r>
          </a:p>
          <a:p>
            <a:pPr lvl="1"/>
            <a:r>
              <a:rPr lang="en-AU" dirty="0" smtClean="0"/>
              <a:t>SharePoint</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7" name="Picture 2" descr="\\dalek3\public\OM10\NetworkSummary-DesktopConso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3618" y="771550"/>
            <a:ext cx="4300139" cy="2805708"/>
          </a:xfrm>
          <a:prstGeom prst="rect">
            <a:avLst/>
          </a:prstGeom>
          <a:noFill/>
          <a:effectLst>
            <a:reflection blurRad="6350" stA="52000" endA="300" endPos="35000" dir="5400000" sy="-100000" algn="bl" rotWithShape="0"/>
          </a:effectLst>
          <a:scene3d>
            <a:camera prst="perspectiveContrastingLeftFacing"/>
            <a:lightRig rig="threePt" dir="t"/>
          </a:scene3d>
          <a:extLst>
            <a:ext uri="{909E8E84-426E-40DD-AFC4-6F175D3DCCD1}">
              <a14:hiddenFill xmlns:a14="http://schemas.microsoft.com/office/drawing/2010/main">
                <a:solidFill>
                  <a:srgbClr val="FFFFFF"/>
                </a:solidFill>
              </a14:hiddenFill>
            </a:ext>
          </a:extLst>
        </p:spPr>
      </p:pic>
      <p:pic>
        <p:nvPicPr>
          <p:cNvPr id="8" name="Picture 3" descr="\\dalek3\public\OM10\NetworkSummary-WebConso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059582"/>
            <a:ext cx="4301299" cy="2793463"/>
          </a:xfrm>
          <a:prstGeom prst="rect">
            <a:avLst/>
          </a:prstGeom>
          <a:noFill/>
          <a:effectLst>
            <a:reflection blurRad="6350" stA="52000" endA="300" endPos="35000" dir="5400000" sy="-100000" algn="bl" rotWithShape="0"/>
          </a:effectLst>
          <a:scene3d>
            <a:camera prst="perspectiveContrastingLeftFacing"/>
            <a:lightRig rig="threePt" dir="t"/>
          </a:scene3d>
          <a:extLst>
            <a:ext uri="{909E8E84-426E-40DD-AFC4-6F175D3DCCD1}">
              <a14:hiddenFill xmlns:a14="http://schemas.microsoft.com/office/drawing/2010/main">
                <a:solidFill>
                  <a:srgbClr val="FFFFFF"/>
                </a:solidFill>
              </a14:hiddenFill>
            </a:ext>
          </a:extLst>
        </p:spPr>
      </p:pic>
      <p:pic>
        <p:nvPicPr>
          <p:cNvPr id="9" name="Picture 2" descr="\\dalek3\public\OM10\NetworkSummary-SharePoin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9952" y="1419622"/>
            <a:ext cx="4297886" cy="2799276"/>
          </a:xfrm>
          <a:prstGeom prst="rect">
            <a:avLst/>
          </a:prstGeom>
          <a:noFill/>
          <a:effectLst>
            <a:reflection blurRad="6350" stA="52000" endA="300" endPos="35000" dir="5400000" sy="-100000" algn="bl" rotWithShape="0"/>
          </a:effectLst>
          <a:scene3d>
            <a:camera prst="perspectiveContrastingLef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4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8"/>
            <a:ext cx="8229600" cy="857250"/>
          </a:xfrm>
        </p:spPr>
        <p:txBody>
          <a:bodyPr/>
          <a:lstStyle/>
          <a:p>
            <a:r>
              <a:rPr lang="en-US" dirty="0" err="1" smtClean="0"/>
              <a:t>Visualisation</a:t>
            </a:r>
            <a:r>
              <a:rPr lang="en-US" dirty="0" smtClean="0"/>
              <a:t> (Dashboards)</a:t>
            </a:r>
            <a:endParaRPr lang="en-US" dirty="0"/>
          </a:p>
        </p:txBody>
      </p:sp>
      <p:sp>
        <p:nvSpPr>
          <p:cNvPr id="4" name="Content Placeholder 3"/>
          <p:cNvSpPr>
            <a:spLocks noGrp="1"/>
          </p:cNvSpPr>
          <p:nvPr>
            <p:ph idx="1"/>
          </p:nvPr>
        </p:nvSpPr>
        <p:spPr>
          <a:xfrm>
            <a:off x="457200" y="951571"/>
            <a:ext cx="7859216" cy="3420379"/>
          </a:xfrm>
        </p:spPr>
        <p:txBody>
          <a:bodyPr>
            <a:normAutofit lnSpcReduction="10000"/>
          </a:bodyPr>
          <a:lstStyle/>
          <a:p>
            <a:r>
              <a:rPr lang="en-AU" sz="2400" dirty="0" smtClean="0"/>
              <a:t>New Service Level Dashboards</a:t>
            </a:r>
          </a:p>
          <a:p>
            <a:r>
              <a:rPr lang="en-AU" sz="2400" dirty="0" smtClean="0"/>
              <a:t>Widgets</a:t>
            </a:r>
          </a:p>
          <a:p>
            <a:pPr lvl="1"/>
            <a:r>
              <a:rPr lang="en-AU" sz="2000" dirty="0" smtClean="0"/>
              <a:t>Provide Granular Control Over Objects Presented</a:t>
            </a:r>
          </a:p>
          <a:p>
            <a:pPr lvl="1"/>
            <a:r>
              <a:rPr lang="en-AU" sz="2000" dirty="0" smtClean="0"/>
              <a:t>Alert, Performance and State</a:t>
            </a:r>
          </a:p>
          <a:p>
            <a:pPr lvl="1"/>
            <a:r>
              <a:rPr lang="en-AU" sz="2000" dirty="0" smtClean="0"/>
              <a:t>Many More Widgets To Come…</a:t>
            </a:r>
          </a:p>
          <a:p>
            <a:r>
              <a:rPr lang="en-AU" sz="2400" dirty="0"/>
              <a:t>Create Custom Dashboards using Widgets</a:t>
            </a:r>
          </a:p>
          <a:p>
            <a:r>
              <a:rPr lang="en-AU" sz="2400" dirty="0" smtClean="0"/>
              <a:t>Partner Dashboards</a:t>
            </a:r>
          </a:p>
          <a:p>
            <a:pPr lvl="1"/>
            <a:r>
              <a:rPr lang="en-AU" sz="2000" dirty="0" smtClean="0"/>
              <a:t>Product Teams and External Partners</a:t>
            </a:r>
          </a:p>
          <a:p>
            <a:pPr lvl="1"/>
            <a:r>
              <a:rPr lang="en-AU" sz="2000" dirty="0" smtClean="0"/>
              <a:t>Exchange, SQL, SharePoint, </a:t>
            </a:r>
            <a:r>
              <a:rPr lang="en-AU" sz="2000" dirty="0" err="1" smtClean="0"/>
              <a:t>etc</a:t>
            </a:r>
            <a:endParaRPr lang="en-AU" sz="2000" dirty="0" smtClean="0"/>
          </a:p>
          <a:p>
            <a:endParaRPr lang="en-AU"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52565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8"/>
            <a:ext cx="8229600" cy="857250"/>
          </a:xfrm>
        </p:spPr>
        <p:txBody>
          <a:bodyPr/>
          <a:lstStyle/>
          <a:p>
            <a:r>
              <a:rPr lang="en-US" dirty="0" smtClean="0"/>
              <a:t>Example SQL Dashboard</a:t>
            </a:r>
            <a:endParaRPr lang="en-US"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843558"/>
            <a:ext cx="7344816" cy="3413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54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003798"/>
            <a:ext cx="7772400" cy="1021556"/>
          </a:xfrm>
        </p:spPr>
        <p:txBody>
          <a:bodyPr>
            <a:normAutofit fontScale="90000"/>
          </a:bodyPr>
          <a:lstStyle/>
          <a:p>
            <a:r>
              <a:rPr lang="en-US" dirty="0" smtClean="0"/>
              <a:t>Demo: </a:t>
            </a:r>
            <a:br>
              <a:rPr lang="en-US" dirty="0" smtClean="0"/>
            </a:br>
            <a:r>
              <a:rPr lang="en-US" dirty="0" smtClean="0"/>
              <a:t>Dashboards</a:t>
            </a:r>
            <a:endParaRPr lang="en-AU" dirty="0"/>
          </a:p>
        </p:txBody>
      </p:sp>
      <p:sp>
        <p:nvSpPr>
          <p:cNvPr id="3" name="Text Placeholder 2"/>
          <p:cNvSpPr>
            <a:spLocks noGrp="1"/>
          </p:cNvSpPr>
          <p:nvPr>
            <p:ph type="body" idx="1"/>
          </p:nvPr>
        </p:nvSpPr>
        <p:spPr>
          <a:xfrm>
            <a:off x="755576" y="3435846"/>
            <a:ext cx="7772400" cy="1125140"/>
          </a:xfrm>
        </p:spPr>
        <p:txBody>
          <a:bodyPr/>
          <a:lstStyle/>
          <a:p>
            <a:r>
              <a:rPr lang="en-AU" dirty="0" smtClean="0"/>
              <a:t>Noel Fairclough</a:t>
            </a:r>
            <a:endParaRPr lang="en-AU" dirty="0"/>
          </a:p>
        </p:txBody>
      </p:sp>
      <p:sp>
        <p:nvSpPr>
          <p:cNvPr id="6" name="Footer Placeholder 4"/>
          <p:cNvSpPr txBox="1">
            <a:spLocks/>
          </p:cNvSpPr>
          <p:nvPr/>
        </p:nvSpPr>
        <p:spPr>
          <a:xfrm>
            <a:off x="5943600" y="4767263"/>
            <a:ext cx="28956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Segoe UI" pitchFamily="34" charset="0"/>
                <a:ea typeface="Segoe UI" pitchFamily="34" charset="0"/>
                <a:cs typeface="Segoe U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smtClean="0"/>
              <a:t>(c) 2011 Microsoft. All rights reserved.</a:t>
            </a:r>
            <a:endParaRPr lang="en-AU" dirty="0"/>
          </a:p>
        </p:txBody>
      </p:sp>
    </p:spTree>
    <p:extLst>
      <p:ext uri="{BB962C8B-B14F-4D97-AF65-F5344CB8AC3E}">
        <p14:creationId xmlns:p14="http://schemas.microsoft.com/office/powerpoint/2010/main" val="138379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3478"/>
            <a:ext cx="8382000" cy="830997"/>
          </a:xfrm>
        </p:spPr>
        <p:txBody>
          <a:bodyPr>
            <a:normAutofit fontScale="90000"/>
          </a:bodyPr>
          <a:lstStyle/>
          <a:p>
            <a:r>
              <a:rPr lang="en-US" dirty="0"/>
              <a:t>Upgrade Simulation</a:t>
            </a:r>
            <a:br>
              <a:rPr lang="en-US" dirty="0"/>
            </a:br>
            <a:r>
              <a:rPr lang="en-AU" sz="3100" dirty="0">
                <a:solidFill>
                  <a:schemeClr val="accent2"/>
                </a:solidFill>
              </a:rPr>
              <a:t>Get to the Right Starting Point</a:t>
            </a:r>
            <a:endParaRPr lang="en-US" sz="3100" dirty="0">
              <a:solidFill>
                <a:schemeClr val="accent1">
                  <a:alpha val="99000"/>
                </a:schemeClr>
              </a:solidFill>
            </a:endParaRPr>
          </a:p>
        </p:txBody>
      </p:sp>
      <p:grpSp>
        <p:nvGrpSpPr>
          <p:cNvPr id="6" name="Group 39"/>
          <p:cNvGrpSpPr/>
          <p:nvPr/>
        </p:nvGrpSpPr>
        <p:grpSpPr>
          <a:xfrm>
            <a:off x="5913311" y="3987478"/>
            <a:ext cx="1081547" cy="966351"/>
            <a:chOff x="7689956" y="4253345"/>
            <a:chExt cx="1125313" cy="1288468"/>
          </a:xfrm>
          <a:effectLst/>
        </p:grpSpPr>
        <p:grpSp>
          <p:nvGrpSpPr>
            <p:cNvPr id="7" name="Group 27"/>
            <p:cNvGrpSpPr/>
            <p:nvPr/>
          </p:nvGrpSpPr>
          <p:grpSpPr>
            <a:xfrm>
              <a:off x="7689956" y="4253345"/>
              <a:ext cx="903640" cy="1162566"/>
              <a:chOff x="7814647" y="5430982"/>
              <a:chExt cx="903640" cy="1162566"/>
            </a:xfrm>
          </p:grpSpPr>
          <p:pic>
            <p:nvPicPr>
              <p:cNvPr id="9" name="Picture 8"/>
              <p:cNvPicPr>
                <a:picLocks noChangeAspect="1" noChangeArrowheads="1"/>
              </p:cNvPicPr>
              <p:nvPr/>
            </p:nvPicPr>
            <p:blipFill>
              <a:blip r:embed="rId4"/>
              <a:srcRect/>
              <a:stretch>
                <a:fillRect/>
              </a:stretch>
            </p:blipFill>
            <p:spPr bwMode="auto">
              <a:xfrm>
                <a:off x="7814647" y="5430982"/>
                <a:ext cx="681967" cy="1037876"/>
              </a:xfrm>
              <a:prstGeom prst="rect">
                <a:avLst/>
              </a:prstGeom>
              <a:noFill/>
              <a:ln w="12700" cap="flat" cmpd="sng" algn="ctr">
                <a:noFill/>
                <a:prstDash val="solid"/>
                <a:miter lim="800000"/>
                <a:headEnd/>
                <a:tailEnd/>
              </a:ln>
              <a:effectLst/>
            </p:spPr>
          </p:pic>
          <p:pic>
            <p:nvPicPr>
              <p:cNvPr id="10" name="Picture 7"/>
              <p:cNvPicPr>
                <a:picLocks noChangeAspect="1" noChangeArrowheads="1"/>
              </p:cNvPicPr>
              <p:nvPr/>
            </p:nvPicPr>
            <p:blipFill>
              <a:blip r:embed="rId4"/>
              <a:srcRect/>
              <a:stretch>
                <a:fillRect/>
              </a:stretch>
            </p:blipFill>
            <p:spPr bwMode="auto">
              <a:xfrm>
                <a:off x="8036320" y="5555672"/>
                <a:ext cx="681967" cy="1037876"/>
              </a:xfrm>
              <a:prstGeom prst="rect">
                <a:avLst/>
              </a:prstGeom>
              <a:noFill/>
              <a:ln w="12700" cap="flat" cmpd="sng" algn="ctr">
                <a:noFill/>
                <a:prstDash val="solid"/>
                <a:miter lim="800000"/>
                <a:headEnd/>
                <a:tailEnd/>
              </a:ln>
              <a:effectLst/>
            </p:spPr>
          </p:pic>
        </p:grpSp>
        <p:pic>
          <p:nvPicPr>
            <p:cNvPr id="8" name="Picture 7"/>
            <p:cNvPicPr>
              <a:picLocks noChangeAspect="1" noChangeArrowheads="1"/>
            </p:cNvPicPr>
            <p:nvPr/>
          </p:nvPicPr>
          <p:blipFill>
            <a:blip r:embed="rId4"/>
            <a:srcRect/>
            <a:stretch>
              <a:fillRect/>
            </a:stretch>
          </p:blipFill>
          <p:spPr bwMode="auto">
            <a:xfrm>
              <a:off x="8133302" y="4503937"/>
              <a:ext cx="681967" cy="1037876"/>
            </a:xfrm>
            <a:prstGeom prst="rect">
              <a:avLst/>
            </a:prstGeom>
            <a:noFill/>
            <a:ln w="12700" cap="flat" cmpd="sng" algn="ctr">
              <a:noFill/>
              <a:prstDash val="solid"/>
              <a:miter lim="800000"/>
              <a:headEnd/>
              <a:tailEnd/>
            </a:ln>
            <a:effectLst/>
          </p:spPr>
        </p:pic>
      </p:grpSp>
      <p:pic>
        <p:nvPicPr>
          <p:cNvPr id="11" name="Picture 10"/>
          <p:cNvPicPr>
            <a:picLocks noChangeAspect="1" noChangeArrowheads="1"/>
          </p:cNvPicPr>
          <p:nvPr/>
        </p:nvPicPr>
        <p:blipFill>
          <a:blip r:embed="rId5"/>
          <a:srcRect/>
          <a:stretch>
            <a:fillRect/>
          </a:stretch>
        </p:blipFill>
        <p:spPr bwMode="auto">
          <a:xfrm>
            <a:off x="5944021" y="2577667"/>
            <a:ext cx="816741" cy="1076325"/>
          </a:xfrm>
          <a:prstGeom prst="rect">
            <a:avLst/>
          </a:prstGeom>
          <a:noFill/>
          <a:ln w="12700" cap="flat" cmpd="sng" algn="ctr">
            <a:noFill/>
            <a:prstDash val="solid"/>
            <a:miter lim="800000"/>
            <a:headEnd/>
            <a:tailEnd/>
          </a:ln>
          <a:effectLst/>
        </p:spPr>
      </p:pic>
      <p:pic>
        <p:nvPicPr>
          <p:cNvPr id="12" name="Picture 9"/>
          <p:cNvPicPr>
            <a:picLocks noChangeAspect="1" noChangeArrowheads="1"/>
          </p:cNvPicPr>
          <p:nvPr/>
        </p:nvPicPr>
        <p:blipFill>
          <a:blip r:embed="rId6"/>
          <a:srcRect/>
          <a:stretch>
            <a:fillRect/>
          </a:stretch>
        </p:blipFill>
        <p:spPr bwMode="auto">
          <a:xfrm>
            <a:off x="3476925" y="3857553"/>
            <a:ext cx="852934" cy="1126296"/>
          </a:xfrm>
          <a:prstGeom prst="rect">
            <a:avLst/>
          </a:prstGeom>
          <a:noFill/>
          <a:ln w="12700" cap="flat" cmpd="sng" algn="ctr">
            <a:noFill/>
            <a:prstDash val="solid"/>
            <a:miter lim="800000"/>
            <a:headEnd/>
            <a:tailEnd/>
          </a:ln>
          <a:effectLst/>
        </p:spPr>
      </p:pic>
      <p:pic>
        <p:nvPicPr>
          <p:cNvPr id="13" name="Picture 12"/>
          <p:cNvPicPr>
            <a:picLocks noChangeAspect="1" noChangeArrowheads="1"/>
          </p:cNvPicPr>
          <p:nvPr/>
        </p:nvPicPr>
        <p:blipFill>
          <a:blip r:embed="rId7"/>
          <a:srcRect/>
          <a:stretch>
            <a:fillRect/>
          </a:stretch>
        </p:blipFill>
        <p:spPr bwMode="auto">
          <a:xfrm>
            <a:off x="1952975" y="1336682"/>
            <a:ext cx="964694" cy="825374"/>
          </a:xfrm>
          <a:prstGeom prst="rect">
            <a:avLst/>
          </a:prstGeom>
          <a:noFill/>
          <a:ln w="12700" cap="flat" cmpd="sng" algn="ctr">
            <a:noFill/>
            <a:prstDash val="solid"/>
            <a:miter lim="800000"/>
            <a:headEnd/>
            <a:tailEnd/>
          </a:ln>
          <a:effectLst/>
        </p:spPr>
      </p:pic>
      <p:sp>
        <p:nvSpPr>
          <p:cNvPr id="14" name="Flowchart: Magnetic Disk 13"/>
          <p:cNvSpPr/>
          <p:nvPr/>
        </p:nvSpPr>
        <p:spPr bwMode="auto">
          <a:xfrm>
            <a:off x="3627598" y="1314328"/>
            <a:ext cx="926069" cy="850241"/>
          </a:xfrm>
          <a:prstGeom prst="flowChartMagneticDisk">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000" dirty="0">
                <a:ln w="18415" cmpd="sng">
                  <a:noFill/>
                  <a:prstDash val="solid"/>
                </a:ln>
                <a:solidFill>
                  <a:sysClr val="windowText" lastClr="000000"/>
                </a:solidFill>
                <a:effectLst>
                  <a:outerShdw blurRad="63500" dir="3600000" algn="tl" rotWithShape="0">
                    <a:srgbClr val="000000">
                      <a:alpha val="70000"/>
                    </a:srgbClr>
                  </a:outerShdw>
                </a:effectLst>
                <a:latin typeface="Segoe" pitchFamily="34" charset="0"/>
              </a:rPr>
              <a:t>Operational Database</a:t>
            </a:r>
          </a:p>
        </p:txBody>
      </p:sp>
      <p:sp>
        <p:nvSpPr>
          <p:cNvPr id="15" name="Flowchart: Magnetic Disk 14"/>
          <p:cNvSpPr/>
          <p:nvPr/>
        </p:nvSpPr>
        <p:spPr bwMode="auto">
          <a:xfrm>
            <a:off x="5896441" y="1314328"/>
            <a:ext cx="926069" cy="850241"/>
          </a:xfrm>
          <a:prstGeom prst="flowChartMagneticDisk">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000" dirty="0">
                <a:ln w="18415" cmpd="sng">
                  <a:noFill/>
                  <a:prstDash val="solid"/>
                </a:ln>
                <a:solidFill>
                  <a:sysClr val="windowText" lastClr="000000"/>
                </a:solidFill>
                <a:effectLst>
                  <a:outerShdw blurRad="63500" dir="3600000" algn="tl" rotWithShape="0">
                    <a:srgbClr val="000000">
                      <a:alpha val="70000"/>
                    </a:srgbClr>
                  </a:outerShdw>
                </a:effectLst>
                <a:latin typeface="Segoe" pitchFamily="34" charset="0"/>
              </a:rPr>
              <a:t>Data Warehouse</a:t>
            </a:r>
          </a:p>
        </p:txBody>
      </p:sp>
      <p:pic>
        <p:nvPicPr>
          <p:cNvPr id="16" name="Picture 15"/>
          <p:cNvPicPr>
            <a:picLocks noChangeAspect="1" noChangeArrowheads="1"/>
          </p:cNvPicPr>
          <p:nvPr/>
        </p:nvPicPr>
        <p:blipFill>
          <a:blip r:embed="rId5"/>
          <a:srcRect/>
          <a:stretch>
            <a:fillRect/>
          </a:stretch>
        </p:blipFill>
        <p:spPr bwMode="auto">
          <a:xfrm>
            <a:off x="3370490" y="2540098"/>
            <a:ext cx="851328" cy="1076325"/>
          </a:xfrm>
          <a:prstGeom prst="rect">
            <a:avLst/>
          </a:prstGeom>
          <a:noFill/>
          <a:ln w="12700" cap="flat" cmpd="sng" algn="ctr">
            <a:noFill/>
            <a:prstDash val="solid"/>
            <a:miter lim="800000"/>
            <a:headEnd/>
            <a:tailEnd/>
          </a:ln>
          <a:effectLst/>
        </p:spPr>
      </p:pic>
      <p:grpSp>
        <p:nvGrpSpPr>
          <p:cNvPr id="17" name="Group 39"/>
          <p:cNvGrpSpPr/>
          <p:nvPr/>
        </p:nvGrpSpPr>
        <p:grpSpPr>
          <a:xfrm>
            <a:off x="1967659" y="4017068"/>
            <a:ext cx="1028983" cy="966351"/>
            <a:chOff x="7689956" y="4253345"/>
            <a:chExt cx="1125313" cy="1288468"/>
          </a:xfrm>
          <a:effectLst/>
        </p:grpSpPr>
        <p:grpSp>
          <p:nvGrpSpPr>
            <p:cNvPr id="18" name="Group 27"/>
            <p:cNvGrpSpPr/>
            <p:nvPr/>
          </p:nvGrpSpPr>
          <p:grpSpPr>
            <a:xfrm>
              <a:off x="7689956" y="4253345"/>
              <a:ext cx="903640" cy="1162566"/>
              <a:chOff x="7814647" y="5430982"/>
              <a:chExt cx="903640" cy="1162566"/>
            </a:xfrm>
          </p:grpSpPr>
          <p:pic>
            <p:nvPicPr>
              <p:cNvPr id="20" name="Picture 19"/>
              <p:cNvPicPr>
                <a:picLocks noChangeAspect="1" noChangeArrowheads="1"/>
              </p:cNvPicPr>
              <p:nvPr/>
            </p:nvPicPr>
            <p:blipFill>
              <a:blip r:embed="rId4"/>
              <a:srcRect/>
              <a:stretch>
                <a:fillRect/>
              </a:stretch>
            </p:blipFill>
            <p:spPr bwMode="auto">
              <a:xfrm>
                <a:off x="7814647" y="5430982"/>
                <a:ext cx="681967" cy="1037876"/>
              </a:xfrm>
              <a:prstGeom prst="rect">
                <a:avLst/>
              </a:prstGeom>
              <a:noFill/>
              <a:ln w="12700" cap="flat" cmpd="sng" algn="ctr">
                <a:noFill/>
                <a:prstDash val="solid"/>
                <a:miter lim="800000"/>
                <a:headEnd/>
                <a:tailEnd/>
              </a:ln>
              <a:effectLst/>
            </p:spPr>
          </p:pic>
          <p:pic>
            <p:nvPicPr>
              <p:cNvPr id="21" name="Picture 7"/>
              <p:cNvPicPr>
                <a:picLocks noChangeAspect="1" noChangeArrowheads="1"/>
              </p:cNvPicPr>
              <p:nvPr/>
            </p:nvPicPr>
            <p:blipFill>
              <a:blip r:embed="rId4"/>
              <a:srcRect/>
              <a:stretch>
                <a:fillRect/>
              </a:stretch>
            </p:blipFill>
            <p:spPr bwMode="auto">
              <a:xfrm>
                <a:off x="8036320" y="5555672"/>
                <a:ext cx="681967" cy="1037876"/>
              </a:xfrm>
              <a:prstGeom prst="rect">
                <a:avLst/>
              </a:prstGeom>
              <a:noFill/>
              <a:ln w="12700" cap="flat" cmpd="sng" algn="ctr">
                <a:noFill/>
                <a:prstDash val="solid"/>
                <a:miter lim="800000"/>
                <a:headEnd/>
                <a:tailEnd/>
              </a:ln>
              <a:effectLst/>
            </p:spPr>
          </p:pic>
        </p:grpSp>
        <p:pic>
          <p:nvPicPr>
            <p:cNvPr id="19" name="Picture 7"/>
            <p:cNvPicPr>
              <a:picLocks noChangeAspect="1" noChangeArrowheads="1"/>
            </p:cNvPicPr>
            <p:nvPr/>
          </p:nvPicPr>
          <p:blipFill>
            <a:blip r:embed="rId4"/>
            <a:srcRect/>
            <a:stretch>
              <a:fillRect/>
            </a:stretch>
          </p:blipFill>
          <p:spPr bwMode="auto">
            <a:xfrm>
              <a:off x="8133302" y="4503937"/>
              <a:ext cx="681967" cy="1037876"/>
            </a:xfrm>
            <a:prstGeom prst="rect">
              <a:avLst/>
            </a:prstGeom>
            <a:noFill/>
            <a:ln w="12700" cap="flat" cmpd="sng" algn="ctr">
              <a:noFill/>
              <a:prstDash val="solid"/>
              <a:miter lim="800000"/>
              <a:headEnd/>
              <a:tailEnd/>
            </a:ln>
            <a:effectLst/>
          </p:spPr>
        </p:pic>
      </p:grpSp>
      <p:cxnSp>
        <p:nvCxnSpPr>
          <p:cNvPr id="23" name="Elbow Connector 22"/>
          <p:cNvCxnSpPr/>
          <p:nvPr/>
        </p:nvCxnSpPr>
        <p:spPr>
          <a:xfrm rot="16200000" flipV="1">
            <a:off x="6074175" y="3743093"/>
            <a:ext cx="592675" cy="1"/>
          </a:xfrm>
          <a:prstGeom prst="bentConnector3">
            <a:avLst>
              <a:gd name="adj1" fmla="val 50000"/>
            </a:avLst>
          </a:prstGeom>
          <a:ln w="28575">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8" name="Elbow Connector 27"/>
          <p:cNvCxnSpPr/>
          <p:nvPr/>
        </p:nvCxnSpPr>
        <p:spPr>
          <a:xfrm rot="5400000" flipH="1" flipV="1">
            <a:off x="3707876" y="3663608"/>
            <a:ext cx="382996" cy="2"/>
          </a:xfrm>
          <a:prstGeom prst="bentConnector3">
            <a:avLst>
              <a:gd name="adj1" fmla="val 50000"/>
            </a:avLst>
          </a:prstGeom>
          <a:ln w="285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0" name="Object 29"/>
          <p:cNvGraphicFramePr>
            <a:graphicFrameLocks noChangeAspect="1"/>
          </p:cNvGraphicFramePr>
          <p:nvPr>
            <p:extLst>
              <p:ext uri="{D42A27DB-BD31-4B8C-83A1-F6EECF244321}">
                <p14:modId xmlns:p14="http://schemas.microsoft.com/office/powerpoint/2010/main" val="2904747612"/>
              </p:ext>
            </p:extLst>
          </p:nvPr>
        </p:nvGraphicFramePr>
        <p:xfrm>
          <a:off x="4737751" y="2560858"/>
          <a:ext cx="888589" cy="934641"/>
        </p:xfrm>
        <a:graphic>
          <a:graphicData uri="http://schemas.openxmlformats.org/presentationml/2006/ole">
            <mc:AlternateContent xmlns:mc="http://schemas.openxmlformats.org/markup-compatibility/2006">
              <mc:Choice xmlns:v="urn:schemas-microsoft-com:vml" Requires="v">
                <p:oleObj spid="_x0000_s2075" name="Visio" r:id="rId8" imgW="961133" imgH="1246221" progId="Visio.Drawing.11">
                  <p:embed/>
                </p:oleObj>
              </mc:Choice>
              <mc:Fallback>
                <p:oleObj name="Visio" r:id="rId8" imgW="961133" imgH="1246221"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7751" y="2560858"/>
                        <a:ext cx="888589" cy="934641"/>
                      </a:xfrm>
                      <a:prstGeom prst="rect">
                        <a:avLst/>
                      </a:prstGeom>
                      <a:noFill/>
                      <a:ln>
                        <a:noFill/>
                      </a:ln>
                      <a:effectLst/>
                      <a:extLst/>
                    </p:spPr>
                  </p:pic>
                </p:oleObj>
              </mc:Fallback>
            </mc:AlternateContent>
          </a:graphicData>
        </a:graphic>
      </p:graphicFrame>
      <p:sp>
        <p:nvSpPr>
          <p:cNvPr id="31" name="Pentagon 30"/>
          <p:cNvSpPr/>
          <p:nvPr/>
        </p:nvSpPr>
        <p:spPr bwMode="auto">
          <a:xfrm>
            <a:off x="1304735" y="1351966"/>
            <a:ext cx="646176"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32" name="Left Arrow Callout 31"/>
          <p:cNvSpPr/>
          <p:nvPr/>
        </p:nvSpPr>
        <p:spPr bwMode="auto">
          <a:xfrm>
            <a:off x="6598701" y="2896429"/>
            <a:ext cx="1501691" cy="342900"/>
          </a:xfrm>
          <a:prstGeom prst="leftArrowCallou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32-bit</a:t>
            </a:r>
          </a:p>
        </p:txBody>
      </p:sp>
      <p:sp>
        <p:nvSpPr>
          <p:cNvPr id="33" name="Pentagon 32"/>
          <p:cNvSpPr/>
          <p:nvPr/>
        </p:nvSpPr>
        <p:spPr bwMode="auto">
          <a:xfrm>
            <a:off x="2944617" y="1295351"/>
            <a:ext cx="682981"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34" name="Pentagon 33"/>
          <p:cNvSpPr/>
          <p:nvPr/>
        </p:nvSpPr>
        <p:spPr bwMode="auto">
          <a:xfrm>
            <a:off x="5194180" y="1297960"/>
            <a:ext cx="739101"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35" name="Pentagon 34"/>
          <p:cNvSpPr/>
          <p:nvPr/>
        </p:nvSpPr>
        <p:spPr bwMode="auto">
          <a:xfrm>
            <a:off x="2763276" y="2537489"/>
            <a:ext cx="711703"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36" name="Pentagon 35"/>
          <p:cNvSpPr/>
          <p:nvPr/>
        </p:nvSpPr>
        <p:spPr bwMode="auto">
          <a:xfrm>
            <a:off x="4227933" y="2495277"/>
            <a:ext cx="696146"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37" name="Pentagon 36"/>
          <p:cNvSpPr/>
          <p:nvPr/>
        </p:nvSpPr>
        <p:spPr bwMode="auto">
          <a:xfrm>
            <a:off x="5540070" y="2491213"/>
            <a:ext cx="734511"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38" name="Pentagon 37"/>
          <p:cNvSpPr/>
          <p:nvPr/>
        </p:nvSpPr>
        <p:spPr bwMode="auto">
          <a:xfrm>
            <a:off x="1263570" y="4170350"/>
            <a:ext cx="780289"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39" name="Pentagon 38"/>
          <p:cNvSpPr/>
          <p:nvPr/>
        </p:nvSpPr>
        <p:spPr bwMode="auto">
          <a:xfrm>
            <a:off x="2898199" y="3857554"/>
            <a:ext cx="758025"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40" name="Pentagon 39"/>
          <p:cNvSpPr/>
          <p:nvPr/>
        </p:nvSpPr>
        <p:spPr bwMode="auto">
          <a:xfrm>
            <a:off x="5356239" y="3918892"/>
            <a:ext cx="709472"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pic>
        <p:nvPicPr>
          <p:cNvPr id="41" name="Picture 40"/>
          <p:cNvPicPr>
            <a:picLocks noChangeAspect="1" noChangeArrowheads="1"/>
          </p:cNvPicPr>
          <p:nvPr/>
        </p:nvPicPr>
        <p:blipFill>
          <a:blip r:embed="rId5"/>
          <a:srcRect/>
          <a:stretch>
            <a:fillRect/>
          </a:stretch>
        </p:blipFill>
        <p:spPr bwMode="auto">
          <a:xfrm>
            <a:off x="7138902" y="3280556"/>
            <a:ext cx="816741" cy="1076325"/>
          </a:xfrm>
          <a:prstGeom prst="rect">
            <a:avLst/>
          </a:prstGeom>
          <a:noFill/>
          <a:ln w="12700" cap="flat" cmpd="sng" algn="ctr">
            <a:noFill/>
            <a:prstDash val="solid"/>
            <a:miter lim="800000"/>
            <a:headEnd/>
            <a:tailEnd/>
          </a:ln>
          <a:effectLst/>
        </p:spPr>
      </p:pic>
      <p:sp>
        <p:nvSpPr>
          <p:cNvPr id="42" name="Pentagon 41"/>
          <p:cNvSpPr/>
          <p:nvPr/>
        </p:nvSpPr>
        <p:spPr bwMode="auto">
          <a:xfrm>
            <a:off x="6706742" y="3308788"/>
            <a:ext cx="629575"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cxnSp>
        <p:nvCxnSpPr>
          <p:cNvPr id="43" name="Elbow Connector 42"/>
          <p:cNvCxnSpPr/>
          <p:nvPr/>
        </p:nvCxnSpPr>
        <p:spPr>
          <a:xfrm flipV="1">
            <a:off x="6675312" y="3857554"/>
            <a:ext cx="457199" cy="314339"/>
          </a:xfrm>
          <a:prstGeom prst="bentConnector3">
            <a:avLst>
              <a:gd name="adj1" fmla="val 50000"/>
            </a:avLst>
          </a:prstGeom>
          <a:ln w="28575">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Elbow Connector 43"/>
          <p:cNvCxnSpPr/>
          <p:nvPr/>
        </p:nvCxnSpPr>
        <p:spPr>
          <a:xfrm rot="5400000" flipH="1" flipV="1">
            <a:off x="3981943" y="3195489"/>
            <a:ext cx="589290" cy="734840"/>
          </a:xfrm>
          <a:prstGeom prst="bentConnector2">
            <a:avLst/>
          </a:prstGeom>
          <a:ln w="28575">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7" name="Elbow Connector 46"/>
          <p:cNvCxnSpPr/>
          <p:nvPr/>
        </p:nvCxnSpPr>
        <p:spPr>
          <a:xfrm>
            <a:off x="3035026" y="4594215"/>
            <a:ext cx="404763" cy="431"/>
          </a:xfrm>
          <a:prstGeom prst="bentConnector3">
            <a:avLst/>
          </a:prstGeom>
          <a:ln w="28575">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8" name="Elbow Connector 47"/>
          <p:cNvCxnSpPr/>
          <p:nvPr/>
        </p:nvCxnSpPr>
        <p:spPr>
          <a:xfrm rot="5400000" flipH="1" flipV="1">
            <a:off x="3837572" y="2371118"/>
            <a:ext cx="413099" cy="2"/>
          </a:xfrm>
          <a:prstGeom prst="bentConnector3">
            <a:avLst>
              <a:gd name="adj1" fmla="val 37611"/>
            </a:avLst>
          </a:prstGeom>
          <a:ln w="28575">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cxnSp>
        <p:nvCxnSpPr>
          <p:cNvPr id="49" name="Elbow Connector 48"/>
          <p:cNvCxnSpPr/>
          <p:nvPr/>
        </p:nvCxnSpPr>
        <p:spPr>
          <a:xfrm rot="5400000" flipH="1" flipV="1">
            <a:off x="5130951" y="2491212"/>
            <a:ext cx="203227" cy="5"/>
          </a:xfrm>
          <a:prstGeom prst="bentConnector3">
            <a:avLst>
              <a:gd name="adj1" fmla="val 50000"/>
            </a:avLst>
          </a:prstGeom>
          <a:ln w="28575">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cxnSp>
        <p:nvCxnSpPr>
          <p:cNvPr id="50" name="Elbow Connector 49"/>
          <p:cNvCxnSpPr/>
          <p:nvPr/>
        </p:nvCxnSpPr>
        <p:spPr>
          <a:xfrm rot="5400000" flipH="1" flipV="1">
            <a:off x="6214455" y="2380861"/>
            <a:ext cx="413099" cy="2"/>
          </a:xfrm>
          <a:prstGeom prst="bentConnector3">
            <a:avLst>
              <a:gd name="adj1" fmla="val 37611"/>
            </a:avLst>
          </a:prstGeom>
          <a:ln w="28575">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cxnSp>
        <p:nvCxnSpPr>
          <p:cNvPr id="51" name="Elbow Connector 50"/>
          <p:cNvCxnSpPr/>
          <p:nvPr/>
        </p:nvCxnSpPr>
        <p:spPr>
          <a:xfrm flipV="1">
            <a:off x="4044120" y="2386280"/>
            <a:ext cx="2347874" cy="1"/>
          </a:xfrm>
          <a:prstGeom prst="bentConnector3">
            <a:avLst/>
          </a:prstGeom>
          <a:ln w="28575">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cxnSp>
        <p:nvCxnSpPr>
          <p:cNvPr id="53" name="Elbow Connector 52"/>
          <p:cNvCxnSpPr/>
          <p:nvPr/>
        </p:nvCxnSpPr>
        <p:spPr>
          <a:xfrm rot="5400000" flipH="1" flipV="1">
            <a:off x="6316069" y="2275929"/>
            <a:ext cx="209870" cy="1"/>
          </a:xfrm>
          <a:prstGeom prst="bentConnector3">
            <a:avLst>
              <a:gd name="adj1" fmla="val 1228"/>
            </a:avLst>
          </a:prstGeom>
          <a:ln>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flipH="1" flipV="1">
            <a:off x="2317835" y="3067878"/>
            <a:ext cx="2428546" cy="10382"/>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a:xfrm flipV="1">
            <a:off x="2317835" y="2162056"/>
            <a:ext cx="0" cy="905823"/>
          </a:xfrm>
          <a:prstGeom prst="straightConnector1">
            <a:avLst/>
          </a:prstGeom>
          <a:ln w="285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1517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22" presetClass="exit" presetSubtype="4" fill="hold" nodeType="withEffect">
                                  <p:stCondLst>
                                    <p:cond delay="0"/>
                                  </p:stCondLst>
                                  <p:childTnLst>
                                    <p:animEffect transition="out" filter="wipe(down)">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32"/>
                                        </p:tgtEl>
                                      </p:cBhvr>
                                    </p:animEffect>
                                    <p:set>
                                      <p:cBhvr>
                                        <p:cTn id="23" dur="1" fill="hold">
                                          <p:stCondLst>
                                            <p:cond delay="499"/>
                                          </p:stCondLst>
                                        </p:cTn>
                                        <p:tgtEl>
                                          <p:spTgt spid="3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3"/>
                                        </p:tgtEl>
                                      </p:cBhvr>
                                    </p:animEffect>
                                    <p:set>
                                      <p:cBhvr>
                                        <p:cTn id="28" dur="1" fill="hold">
                                          <p:stCondLst>
                                            <p:cond delay="499"/>
                                          </p:stCondLst>
                                        </p:cTn>
                                        <p:tgtEl>
                                          <p:spTgt spid="43"/>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42"/>
                                        </p:tgtEl>
                                      </p:cBhvr>
                                    </p:animEffect>
                                    <p:set>
                                      <p:cBhvr>
                                        <p:cTn id="31" dur="1" fill="hold">
                                          <p:stCondLst>
                                            <p:cond delay="499"/>
                                          </p:stCondLst>
                                        </p:cTn>
                                        <p:tgtEl>
                                          <p:spTgt spid="42"/>
                                        </p:tgtEl>
                                        <p:attrNameLst>
                                          <p:attrName>style.visibility</p:attrName>
                                        </p:attrNameLst>
                                      </p:cBhvr>
                                      <p:to>
                                        <p:strVal val="hidden"/>
                                      </p:to>
                                    </p:set>
                                  </p:childTnLst>
                                </p:cTn>
                              </p:par>
                            </p:childTnLst>
                          </p:cTn>
                        </p:par>
                        <p:par>
                          <p:cTn id="32" fill="hold">
                            <p:stCondLst>
                              <p:cond delay="500"/>
                            </p:stCondLst>
                            <p:childTnLst>
                              <p:par>
                                <p:cTn id="33" presetID="50" presetClass="path" presetSubtype="0" accel="50000" decel="50000" fill="hold" nodeType="afterEffect">
                                  <p:stCondLst>
                                    <p:cond delay="0"/>
                                  </p:stCondLst>
                                  <p:childTnLst>
                                    <p:animMotion origin="layout" path="M 0.00391 -4.37558E-6 L -0.06424 -4.37558E-6 C -0.09486 -4.37558E-6 -0.13238 -0.03746 -0.13238 -0.06753 L -0.13238 -0.13506 " pathEditMode="relative" rAng="0" ptsTypes="FfFF">
                                      <p:cBhvr>
                                        <p:cTn id="34" dur="2000" fill="hold"/>
                                        <p:tgtEl>
                                          <p:spTgt spid="41"/>
                                        </p:tgtEl>
                                        <p:attrNameLst>
                                          <p:attrName>ppt_x</p:attrName>
                                          <p:attrName>ppt_y</p:attrName>
                                        </p:attrNameLst>
                                      </p:cBhvr>
                                      <p:rCtr x="-6814" y="-6753"/>
                                    </p:animMotion>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animBg="1"/>
      <p:bldP spid="4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3478"/>
            <a:ext cx="8382000" cy="830997"/>
          </a:xfrm>
        </p:spPr>
        <p:txBody>
          <a:bodyPr>
            <a:normAutofit fontScale="90000"/>
          </a:bodyPr>
          <a:lstStyle/>
          <a:p>
            <a:r>
              <a:rPr lang="en-US" dirty="0"/>
              <a:t>Upgrade Simulation</a:t>
            </a:r>
            <a:br>
              <a:rPr lang="en-US" dirty="0"/>
            </a:br>
            <a:r>
              <a:rPr lang="en-AU" sz="3100" dirty="0">
                <a:solidFill>
                  <a:schemeClr val="accent2"/>
                </a:solidFill>
              </a:rPr>
              <a:t>Upgrade an MS to OM12</a:t>
            </a:r>
            <a:endParaRPr lang="en-US" sz="3100" dirty="0">
              <a:solidFill>
                <a:schemeClr val="accent1">
                  <a:alpha val="99000"/>
                </a:schemeClr>
              </a:solidFill>
            </a:endParaRPr>
          </a:p>
        </p:txBody>
      </p:sp>
      <p:cxnSp>
        <p:nvCxnSpPr>
          <p:cNvPr id="4" name="Elbow Connector 3"/>
          <p:cNvCxnSpPr>
            <a:stCxn id="11" idx="0"/>
          </p:cNvCxnSpPr>
          <p:nvPr/>
        </p:nvCxnSpPr>
        <p:spPr>
          <a:xfrm rot="5400000" flipH="1" flipV="1">
            <a:off x="3981523" y="3188206"/>
            <a:ext cx="589290" cy="734840"/>
          </a:xfrm>
          <a:prstGeom prst="bentConnector2">
            <a:avLst/>
          </a:prstGeom>
          <a:ln w="28575">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grpSp>
        <p:nvGrpSpPr>
          <p:cNvPr id="5" name="Group 39"/>
          <p:cNvGrpSpPr/>
          <p:nvPr/>
        </p:nvGrpSpPr>
        <p:grpSpPr>
          <a:xfrm>
            <a:off x="5918669" y="3980195"/>
            <a:ext cx="1081547" cy="966351"/>
            <a:chOff x="7689956" y="4253345"/>
            <a:chExt cx="1125313" cy="1288468"/>
          </a:xfrm>
          <a:effectLst/>
        </p:grpSpPr>
        <p:grpSp>
          <p:nvGrpSpPr>
            <p:cNvPr id="6" name="Group 27"/>
            <p:cNvGrpSpPr/>
            <p:nvPr/>
          </p:nvGrpSpPr>
          <p:grpSpPr>
            <a:xfrm>
              <a:off x="7689956" y="4253345"/>
              <a:ext cx="903640" cy="1162566"/>
              <a:chOff x="7814647" y="5430982"/>
              <a:chExt cx="903640" cy="1162566"/>
            </a:xfrm>
          </p:grpSpPr>
          <p:pic>
            <p:nvPicPr>
              <p:cNvPr id="8" name="Picture 7"/>
              <p:cNvPicPr>
                <a:picLocks noChangeAspect="1" noChangeArrowheads="1"/>
              </p:cNvPicPr>
              <p:nvPr/>
            </p:nvPicPr>
            <p:blipFill>
              <a:blip r:embed="rId4"/>
              <a:srcRect/>
              <a:stretch>
                <a:fillRect/>
              </a:stretch>
            </p:blipFill>
            <p:spPr bwMode="auto">
              <a:xfrm>
                <a:off x="7814647" y="5430982"/>
                <a:ext cx="681967" cy="1037876"/>
              </a:xfrm>
              <a:prstGeom prst="rect">
                <a:avLst/>
              </a:prstGeom>
              <a:noFill/>
              <a:ln w="12700" cap="flat" cmpd="sng" algn="ctr">
                <a:noFill/>
                <a:prstDash val="solid"/>
                <a:miter lim="800000"/>
                <a:headEnd/>
                <a:tailEnd/>
              </a:ln>
              <a:effectLst/>
            </p:spPr>
          </p:pic>
          <p:pic>
            <p:nvPicPr>
              <p:cNvPr id="9" name="Picture 7"/>
              <p:cNvPicPr>
                <a:picLocks noChangeAspect="1" noChangeArrowheads="1"/>
              </p:cNvPicPr>
              <p:nvPr/>
            </p:nvPicPr>
            <p:blipFill>
              <a:blip r:embed="rId4"/>
              <a:srcRect/>
              <a:stretch>
                <a:fillRect/>
              </a:stretch>
            </p:blipFill>
            <p:spPr bwMode="auto">
              <a:xfrm>
                <a:off x="8036320" y="5555672"/>
                <a:ext cx="681967" cy="1037876"/>
              </a:xfrm>
              <a:prstGeom prst="rect">
                <a:avLst/>
              </a:prstGeom>
              <a:noFill/>
              <a:ln w="12700" cap="flat" cmpd="sng" algn="ctr">
                <a:noFill/>
                <a:prstDash val="solid"/>
                <a:miter lim="800000"/>
                <a:headEnd/>
                <a:tailEnd/>
              </a:ln>
              <a:effectLst/>
            </p:spPr>
          </p:pic>
        </p:grpSp>
        <p:pic>
          <p:nvPicPr>
            <p:cNvPr id="7" name="Picture 7"/>
            <p:cNvPicPr>
              <a:picLocks noChangeAspect="1" noChangeArrowheads="1"/>
            </p:cNvPicPr>
            <p:nvPr/>
          </p:nvPicPr>
          <p:blipFill>
            <a:blip r:embed="rId4"/>
            <a:srcRect/>
            <a:stretch>
              <a:fillRect/>
            </a:stretch>
          </p:blipFill>
          <p:spPr bwMode="auto">
            <a:xfrm>
              <a:off x="8133302" y="4503937"/>
              <a:ext cx="681967" cy="1037876"/>
            </a:xfrm>
            <a:prstGeom prst="rect">
              <a:avLst/>
            </a:prstGeom>
            <a:noFill/>
            <a:ln w="12700" cap="flat" cmpd="sng" algn="ctr">
              <a:noFill/>
              <a:prstDash val="solid"/>
              <a:miter lim="800000"/>
              <a:headEnd/>
              <a:tailEnd/>
            </a:ln>
            <a:effectLst/>
          </p:spPr>
        </p:pic>
      </p:grpSp>
      <p:pic>
        <p:nvPicPr>
          <p:cNvPr id="10" name="Picture 9"/>
          <p:cNvPicPr>
            <a:picLocks noChangeAspect="1" noChangeArrowheads="1"/>
          </p:cNvPicPr>
          <p:nvPr/>
        </p:nvPicPr>
        <p:blipFill>
          <a:blip r:embed="rId5"/>
          <a:srcRect/>
          <a:stretch>
            <a:fillRect/>
          </a:stretch>
        </p:blipFill>
        <p:spPr bwMode="auto">
          <a:xfrm>
            <a:off x="5949378" y="2570384"/>
            <a:ext cx="816741" cy="1076325"/>
          </a:xfrm>
          <a:prstGeom prst="rect">
            <a:avLst/>
          </a:prstGeom>
          <a:noFill/>
          <a:ln w="12700" cap="flat" cmpd="sng" algn="ctr">
            <a:noFill/>
            <a:prstDash val="solid"/>
            <a:miter lim="800000"/>
            <a:headEnd/>
            <a:tailEnd/>
          </a:ln>
          <a:effectLst/>
        </p:spPr>
      </p:pic>
      <p:pic>
        <p:nvPicPr>
          <p:cNvPr id="11" name="Picture 9"/>
          <p:cNvPicPr>
            <a:picLocks noChangeAspect="1" noChangeArrowheads="1"/>
          </p:cNvPicPr>
          <p:nvPr/>
        </p:nvPicPr>
        <p:blipFill>
          <a:blip r:embed="rId6"/>
          <a:srcRect/>
          <a:stretch>
            <a:fillRect/>
          </a:stretch>
        </p:blipFill>
        <p:spPr bwMode="auto">
          <a:xfrm>
            <a:off x="3482283" y="3850271"/>
            <a:ext cx="852934" cy="1126296"/>
          </a:xfrm>
          <a:prstGeom prst="rect">
            <a:avLst/>
          </a:prstGeom>
          <a:noFill/>
          <a:ln w="12700" cap="flat" cmpd="sng" algn="ctr">
            <a:noFill/>
            <a:prstDash val="solid"/>
            <a:miter lim="800000"/>
            <a:headEnd/>
            <a:tailEnd/>
          </a:ln>
          <a:effectLst/>
        </p:spPr>
      </p:pic>
      <p:pic>
        <p:nvPicPr>
          <p:cNvPr id="12" name="Picture 11"/>
          <p:cNvPicPr>
            <a:picLocks noChangeAspect="1" noChangeArrowheads="1"/>
          </p:cNvPicPr>
          <p:nvPr/>
        </p:nvPicPr>
        <p:blipFill>
          <a:blip r:embed="rId7"/>
          <a:srcRect/>
          <a:stretch>
            <a:fillRect/>
          </a:stretch>
        </p:blipFill>
        <p:spPr bwMode="auto">
          <a:xfrm>
            <a:off x="1958333" y="1329400"/>
            <a:ext cx="964694" cy="825374"/>
          </a:xfrm>
          <a:prstGeom prst="rect">
            <a:avLst/>
          </a:prstGeom>
          <a:noFill/>
          <a:ln w="12700" cap="flat" cmpd="sng" algn="ctr">
            <a:noFill/>
            <a:prstDash val="solid"/>
            <a:miter lim="800000"/>
            <a:headEnd/>
            <a:tailEnd/>
          </a:ln>
          <a:effectLst/>
        </p:spPr>
      </p:pic>
      <p:sp>
        <p:nvSpPr>
          <p:cNvPr id="13" name="Flowchart: Magnetic Disk 12"/>
          <p:cNvSpPr/>
          <p:nvPr/>
        </p:nvSpPr>
        <p:spPr bwMode="auto">
          <a:xfrm>
            <a:off x="3632956" y="1307045"/>
            <a:ext cx="926069" cy="850241"/>
          </a:xfrm>
          <a:prstGeom prst="flowChartMagneticDisk">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000" dirty="0">
                <a:ln w="18415" cmpd="sng">
                  <a:noFill/>
                  <a:prstDash val="solid"/>
                </a:ln>
                <a:solidFill>
                  <a:sysClr val="windowText" lastClr="000000"/>
                </a:solidFill>
                <a:effectLst>
                  <a:outerShdw blurRad="63500" dir="3600000" algn="tl" rotWithShape="0">
                    <a:srgbClr val="000000">
                      <a:alpha val="70000"/>
                    </a:srgbClr>
                  </a:outerShdw>
                </a:effectLst>
                <a:latin typeface="Segoe" pitchFamily="34" charset="0"/>
              </a:rPr>
              <a:t>Operational Database</a:t>
            </a:r>
          </a:p>
        </p:txBody>
      </p:sp>
      <p:sp>
        <p:nvSpPr>
          <p:cNvPr id="14" name="Flowchart: Magnetic Disk 13"/>
          <p:cNvSpPr/>
          <p:nvPr/>
        </p:nvSpPr>
        <p:spPr bwMode="auto">
          <a:xfrm>
            <a:off x="5901799" y="1307045"/>
            <a:ext cx="926069" cy="850241"/>
          </a:xfrm>
          <a:prstGeom prst="flowChartMagneticDisk">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000" dirty="0">
                <a:ln w="18415" cmpd="sng">
                  <a:noFill/>
                  <a:prstDash val="solid"/>
                </a:ln>
                <a:solidFill>
                  <a:sysClr val="windowText" lastClr="000000"/>
                </a:solidFill>
                <a:effectLst>
                  <a:outerShdw blurRad="63500" dir="3600000" algn="tl" rotWithShape="0">
                    <a:srgbClr val="000000">
                      <a:alpha val="70000"/>
                    </a:srgbClr>
                  </a:outerShdw>
                </a:effectLst>
                <a:latin typeface="Segoe" pitchFamily="34" charset="0"/>
              </a:rPr>
              <a:t>Data Warehouse</a:t>
            </a:r>
          </a:p>
        </p:txBody>
      </p:sp>
      <p:pic>
        <p:nvPicPr>
          <p:cNvPr id="15" name="Picture 14"/>
          <p:cNvPicPr>
            <a:picLocks noChangeAspect="1" noChangeArrowheads="1"/>
          </p:cNvPicPr>
          <p:nvPr/>
        </p:nvPicPr>
        <p:blipFill>
          <a:blip r:embed="rId5"/>
          <a:srcRect/>
          <a:stretch>
            <a:fillRect/>
          </a:stretch>
        </p:blipFill>
        <p:spPr bwMode="auto">
          <a:xfrm>
            <a:off x="3375848" y="2532815"/>
            <a:ext cx="851328" cy="1076325"/>
          </a:xfrm>
          <a:prstGeom prst="rect">
            <a:avLst/>
          </a:prstGeom>
          <a:noFill/>
          <a:ln w="12700" cap="flat" cmpd="sng" algn="ctr">
            <a:noFill/>
            <a:prstDash val="solid"/>
            <a:miter lim="800000"/>
            <a:headEnd/>
            <a:tailEnd/>
          </a:ln>
          <a:effectLst/>
        </p:spPr>
      </p:pic>
      <p:grpSp>
        <p:nvGrpSpPr>
          <p:cNvPr id="16" name="Group 39"/>
          <p:cNvGrpSpPr/>
          <p:nvPr/>
        </p:nvGrpSpPr>
        <p:grpSpPr>
          <a:xfrm>
            <a:off x="1973017" y="4009785"/>
            <a:ext cx="1028983" cy="966351"/>
            <a:chOff x="7689956" y="4253345"/>
            <a:chExt cx="1125313" cy="1288468"/>
          </a:xfrm>
          <a:effectLst/>
        </p:grpSpPr>
        <p:grpSp>
          <p:nvGrpSpPr>
            <p:cNvPr id="17" name="Group 27"/>
            <p:cNvGrpSpPr/>
            <p:nvPr/>
          </p:nvGrpSpPr>
          <p:grpSpPr>
            <a:xfrm>
              <a:off x="7689956" y="4253345"/>
              <a:ext cx="903640" cy="1162566"/>
              <a:chOff x="7814647" y="5430982"/>
              <a:chExt cx="903640" cy="1162566"/>
            </a:xfrm>
          </p:grpSpPr>
          <p:pic>
            <p:nvPicPr>
              <p:cNvPr id="19" name="Picture 18"/>
              <p:cNvPicPr>
                <a:picLocks noChangeAspect="1" noChangeArrowheads="1"/>
              </p:cNvPicPr>
              <p:nvPr/>
            </p:nvPicPr>
            <p:blipFill>
              <a:blip r:embed="rId4"/>
              <a:srcRect/>
              <a:stretch>
                <a:fillRect/>
              </a:stretch>
            </p:blipFill>
            <p:spPr bwMode="auto">
              <a:xfrm>
                <a:off x="7814647" y="5430982"/>
                <a:ext cx="681967" cy="1037876"/>
              </a:xfrm>
              <a:prstGeom prst="rect">
                <a:avLst/>
              </a:prstGeom>
              <a:noFill/>
              <a:ln w="12700" cap="flat" cmpd="sng" algn="ctr">
                <a:noFill/>
                <a:prstDash val="solid"/>
                <a:miter lim="800000"/>
                <a:headEnd/>
                <a:tailEnd/>
              </a:ln>
              <a:effectLst/>
            </p:spPr>
          </p:pic>
          <p:pic>
            <p:nvPicPr>
              <p:cNvPr id="20" name="Picture 7"/>
              <p:cNvPicPr>
                <a:picLocks noChangeAspect="1" noChangeArrowheads="1"/>
              </p:cNvPicPr>
              <p:nvPr/>
            </p:nvPicPr>
            <p:blipFill>
              <a:blip r:embed="rId4"/>
              <a:srcRect/>
              <a:stretch>
                <a:fillRect/>
              </a:stretch>
            </p:blipFill>
            <p:spPr bwMode="auto">
              <a:xfrm>
                <a:off x="8036320" y="5555672"/>
                <a:ext cx="681967" cy="1037876"/>
              </a:xfrm>
              <a:prstGeom prst="rect">
                <a:avLst/>
              </a:prstGeom>
              <a:noFill/>
              <a:ln w="12700" cap="flat" cmpd="sng" algn="ctr">
                <a:noFill/>
                <a:prstDash val="solid"/>
                <a:miter lim="800000"/>
                <a:headEnd/>
                <a:tailEnd/>
              </a:ln>
              <a:effectLst/>
            </p:spPr>
          </p:pic>
        </p:grpSp>
        <p:pic>
          <p:nvPicPr>
            <p:cNvPr id="18" name="Picture 7"/>
            <p:cNvPicPr>
              <a:picLocks noChangeAspect="1" noChangeArrowheads="1"/>
            </p:cNvPicPr>
            <p:nvPr/>
          </p:nvPicPr>
          <p:blipFill>
            <a:blip r:embed="rId4"/>
            <a:srcRect/>
            <a:stretch>
              <a:fillRect/>
            </a:stretch>
          </p:blipFill>
          <p:spPr bwMode="auto">
            <a:xfrm>
              <a:off x="8133302" y="4503937"/>
              <a:ext cx="681967" cy="1037876"/>
            </a:xfrm>
            <a:prstGeom prst="rect">
              <a:avLst/>
            </a:prstGeom>
            <a:noFill/>
            <a:ln w="12700" cap="flat" cmpd="sng" algn="ctr">
              <a:noFill/>
              <a:prstDash val="solid"/>
              <a:miter lim="800000"/>
              <a:headEnd/>
              <a:tailEnd/>
            </a:ln>
            <a:effectLst/>
          </p:spPr>
        </p:pic>
      </p:grpSp>
      <p:cxnSp>
        <p:nvCxnSpPr>
          <p:cNvPr id="21" name="Elbow Connector 20"/>
          <p:cNvCxnSpPr>
            <a:stCxn id="18" idx="3"/>
          </p:cNvCxnSpPr>
          <p:nvPr/>
        </p:nvCxnSpPr>
        <p:spPr>
          <a:xfrm>
            <a:off x="3002001" y="4586932"/>
            <a:ext cx="404763" cy="431"/>
          </a:xfrm>
          <a:prstGeom prst="bentConnector3">
            <a:avLst/>
          </a:prstGeom>
          <a:ln w="28575">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2" name="Elbow Connector 21"/>
          <p:cNvCxnSpPr/>
          <p:nvPr/>
        </p:nvCxnSpPr>
        <p:spPr>
          <a:xfrm rot="16200000" flipV="1">
            <a:off x="6079533" y="3735810"/>
            <a:ext cx="592675" cy="1"/>
          </a:xfrm>
          <a:prstGeom prst="bentConnector3">
            <a:avLst>
              <a:gd name="adj1" fmla="val 50000"/>
            </a:avLst>
          </a:prstGeom>
          <a:ln w="28575">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3" name="Elbow Connector 22"/>
          <p:cNvCxnSpPr/>
          <p:nvPr/>
        </p:nvCxnSpPr>
        <p:spPr>
          <a:xfrm rot="5400000" flipH="1" flipV="1">
            <a:off x="3804548" y="2363836"/>
            <a:ext cx="413099" cy="2"/>
          </a:xfrm>
          <a:prstGeom prst="bentConnector3">
            <a:avLst>
              <a:gd name="adj1" fmla="val 37611"/>
            </a:avLst>
          </a:prstGeom>
          <a:ln w="28575">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cxnSp>
        <p:nvCxnSpPr>
          <p:cNvPr id="24" name="Elbow Connector 23"/>
          <p:cNvCxnSpPr/>
          <p:nvPr/>
        </p:nvCxnSpPr>
        <p:spPr>
          <a:xfrm rot="5400000" flipH="1" flipV="1">
            <a:off x="5097927" y="2483929"/>
            <a:ext cx="203227" cy="5"/>
          </a:xfrm>
          <a:prstGeom prst="bentConnector3">
            <a:avLst>
              <a:gd name="adj1" fmla="val 50000"/>
            </a:avLst>
          </a:prstGeom>
          <a:ln w="28575">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cxnSp>
        <p:nvCxnSpPr>
          <p:cNvPr id="25" name="Elbow Connector 24"/>
          <p:cNvCxnSpPr/>
          <p:nvPr/>
        </p:nvCxnSpPr>
        <p:spPr>
          <a:xfrm rot="5400000" flipH="1" flipV="1">
            <a:off x="6181431" y="2373579"/>
            <a:ext cx="413099" cy="2"/>
          </a:xfrm>
          <a:prstGeom prst="bentConnector3">
            <a:avLst>
              <a:gd name="adj1" fmla="val 37611"/>
            </a:avLst>
          </a:prstGeom>
          <a:ln w="28575">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cxnSp>
        <p:nvCxnSpPr>
          <p:cNvPr id="26" name="Elbow Connector 25"/>
          <p:cNvCxnSpPr/>
          <p:nvPr/>
        </p:nvCxnSpPr>
        <p:spPr>
          <a:xfrm flipV="1">
            <a:off x="4011096" y="2378997"/>
            <a:ext cx="2347874" cy="1"/>
          </a:xfrm>
          <a:prstGeom prst="bentConnector3">
            <a:avLst/>
          </a:prstGeom>
          <a:ln w="28575">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cxnSp>
        <p:nvCxnSpPr>
          <p:cNvPr id="27" name="Elbow Connector 26"/>
          <p:cNvCxnSpPr/>
          <p:nvPr/>
        </p:nvCxnSpPr>
        <p:spPr>
          <a:xfrm rot="5400000" flipH="1" flipV="1">
            <a:off x="3713234" y="3656326"/>
            <a:ext cx="382996" cy="2"/>
          </a:xfrm>
          <a:prstGeom prst="bentConnector3">
            <a:avLst>
              <a:gd name="adj1" fmla="val 50000"/>
            </a:avLst>
          </a:prstGeom>
          <a:ln w="28575">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8" name="Elbow Connector 27"/>
          <p:cNvCxnSpPr/>
          <p:nvPr/>
        </p:nvCxnSpPr>
        <p:spPr>
          <a:xfrm rot="5400000" flipH="1" flipV="1">
            <a:off x="6283045" y="2268646"/>
            <a:ext cx="209870" cy="1"/>
          </a:xfrm>
          <a:prstGeom prst="bentConnector3">
            <a:avLst>
              <a:gd name="adj1" fmla="val 1228"/>
            </a:avLst>
          </a:prstGeom>
          <a:ln w="19050">
            <a:solidFill>
              <a:schemeClr val="bg1">
                <a:lumMod val="75000"/>
              </a:schemeClr>
            </a:solidFill>
            <a:tailEnd type="none"/>
          </a:ln>
        </p:spPr>
        <p:style>
          <a:lnRef idx="1">
            <a:schemeClr val="dk1"/>
          </a:lnRef>
          <a:fillRef idx="0">
            <a:schemeClr val="dk1"/>
          </a:fillRef>
          <a:effectRef idx="0">
            <a:schemeClr val="dk1"/>
          </a:effectRef>
          <a:fontRef idx="minor">
            <a:schemeClr val="tx1"/>
          </a:fontRef>
        </p:style>
      </p:cxnSp>
      <p:graphicFrame>
        <p:nvGraphicFramePr>
          <p:cNvPr id="29" name="Object 28"/>
          <p:cNvGraphicFramePr>
            <a:graphicFrameLocks noChangeAspect="1"/>
          </p:cNvGraphicFramePr>
          <p:nvPr>
            <p:extLst>
              <p:ext uri="{D42A27DB-BD31-4B8C-83A1-F6EECF244321}">
                <p14:modId xmlns:p14="http://schemas.microsoft.com/office/powerpoint/2010/main" val="3009994061"/>
              </p:ext>
            </p:extLst>
          </p:nvPr>
        </p:nvGraphicFramePr>
        <p:xfrm>
          <a:off x="4743109" y="2553575"/>
          <a:ext cx="888589" cy="934641"/>
        </p:xfrm>
        <a:graphic>
          <a:graphicData uri="http://schemas.openxmlformats.org/presentationml/2006/ole">
            <mc:AlternateContent xmlns:mc="http://schemas.openxmlformats.org/markup-compatibility/2006">
              <mc:Choice xmlns:v="urn:schemas-microsoft-com:vml" Requires="v">
                <p:oleObj spid="_x0000_s5146" name="Visio" r:id="rId8" imgW="961133" imgH="1246221" progId="Visio.Drawing.11">
                  <p:embed/>
                </p:oleObj>
              </mc:Choice>
              <mc:Fallback>
                <p:oleObj name="Visio" r:id="rId8" imgW="961133" imgH="1246221"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3109" y="2553575"/>
                        <a:ext cx="888589" cy="934641"/>
                      </a:xfrm>
                      <a:prstGeom prst="rect">
                        <a:avLst/>
                      </a:prstGeom>
                      <a:noFill/>
                      <a:ln>
                        <a:noFill/>
                      </a:ln>
                      <a:effectLst/>
                      <a:extLst/>
                    </p:spPr>
                  </p:pic>
                </p:oleObj>
              </mc:Fallback>
            </mc:AlternateContent>
          </a:graphicData>
        </a:graphic>
      </p:graphicFrame>
      <p:sp>
        <p:nvSpPr>
          <p:cNvPr id="30" name="Pentagon 29"/>
          <p:cNvSpPr/>
          <p:nvPr/>
        </p:nvSpPr>
        <p:spPr bwMode="auto">
          <a:xfrm>
            <a:off x="1310093" y="1344683"/>
            <a:ext cx="646176"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31" name="Pentagon 30"/>
          <p:cNvSpPr/>
          <p:nvPr/>
        </p:nvSpPr>
        <p:spPr bwMode="auto">
          <a:xfrm>
            <a:off x="2949974" y="1288069"/>
            <a:ext cx="682981"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32" name="Pentagon 31"/>
          <p:cNvSpPr/>
          <p:nvPr/>
        </p:nvSpPr>
        <p:spPr bwMode="auto">
          <a:xfrm>
            <a:off x="5199538" y="1290677"/>
            <a:ext cx="739101"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33" name="Pentagon 32"/>
          <p:cNvSpPr/>
          <p:nvPr/>
        </p:nvSpPr>
        <p:spPr bwMode="auto">
          <a:xfrm>
            <a:off x="2768634" y="2530207"/>
            <a:ext cx="711703"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34" name="Pentagon 33"/>
          <p:cNvSpPr/>
          <p:nvPr/>
        </p:nvSpPr>
        <p:spPr bwMode="auto">
          <a:xfrm>
            <a:off x="4233291" y="2487994"/>
            <a:ext cx="696146"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35" name="Pentagon 34"/>
          <p:cNvSpPr/>
          <p:nvPr/>
        </p:nvSpPr>
        <p:spPr bwMode="auto">
          <a:xfrm>
            <a:off x="5545428" y="2483930"/>
            <a:ext cx="734511"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36" name="Pentagon 35"/>
          <p:cNvSpPr/>
          <p:nvPr/>
        </p:nvSpPr>
        <p:spPr bwMode="auto">
          <a:xfrm>
            <a:off x="1268928" y="4163068"/>
            <a:ext cx="780289"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37" name="Pentagon 36"/>
          <p:cNvSpPr/>
          <p:nvPr/>
        </p:nvSpPr>
        <p:spPr bwMode="auto">
          <a:xfrm>
            <a:off x="2903557" y="3850271"/>
            <a:ext cx="758025"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38" name="Pentagon 37"/>
          <p:cNvSpPr/>
          <p:nvPr/>
        </p:nvSpPr>
        <p:spPr bwMode="auto">
          <a:xfrm>
            <a:off x="5361597" y="3911609"/>
            <a:ext cx="709472"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cxnSp>
        <p:nvCxnSpPr>
          <p:cNvPr id="39" name="Straight Connector 38"/>
          <p:cNvCxnSpPr/>
          <p:nvPr/>
        </p:nvCxnSpPr>
        <p:spPr>
          <a:xfrm flipH="1" flipV="1">
            <a:off x="2284811" y="3060596"/>
            <a:ext cx="2428546" cy="10382"/>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V="1">
            <a:off x="2284811" y="2154773"/>
            <a:ext cx="0" cy="905823"/>
          </a:xfrm>
          <a:prstGeom prst="straightConnector1">
            <a:avLst/>
          </a:prstGeom>
          <a:ln w="28575">
            <a:solidFill>
              <a:schemeClr val="bg1">
                <a:lumMod val="75000"/>
              </a:schemeClr>
            </a:solidFill>
            <a:tailEnd type="arrow"/>
          </a:ln>
        </p:spPr>
        <p:style>
          <a:lnRef idx="1">
            <a:schemeClr val="dk1"/>
          </a:lnRef>
          <a:fillRef idx="0">
            <a:schemeClr val="dk1"/>
          </a:fillRef>
          <a:effectRef idx="0">
            <a:schemeClr val="dk1"/>
          </a:effectRef>
          <a:fontRef idx="minor">
            <a:schemeClr val="tx1"/>
          </a:fontRef>
        </p:style>
      </p:cxnSp>
      <p:sp>
        <p:nvSpPr>
          <p:cNvPr id="41" name="Left Arrow 40"/>
          <p:cNvSpPr/>
          <p:nvPr/>
        </p:nvSpPr>
        <p:spPr bwMode="auto">
          <a:xfrm>
            <a:off x="6677203" y="2520397"/>
            <a:ext cx="1441917" cy="843359"/>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600" b="1" dirty="0" smtClean="0">
                <a:gradFill>
                  <a:gsLst>
                    <a:gs pos="0">
                      <a:srgbClr val="FFFFFF"/>
                    </a:gs>
                    <a:gs pos="100000">
                      <a:srgbClr val="FFFFFF"/>
                    </a:gs>
                  </a:gsLst>
                  <a:lin ang="5400000" scaled="0"/>
                </a:gradFill>
              </a:rPr>
              <a:t>Upgrade Here</a:t>
            </a:r>
          </a:p>
        </p:txBody>
      </p:sp>
      <p:sp>
        <p:nvSpPr>
          <p:cNvPr id="42" name="Pentagon 41"/>
          <p:cNvSpPr/>
          <p:nvPr/>
        </p:nvSpPr>
        <p:spPr bwMode="auto">
          <a:xfrm>
            <a:off x="5508104" y="2483930"/>
            <a:ext cx="756281" cy="326645"/>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OM12</a:t>
            </a:r>
          </a:p>
        </p:txBody>
      </p:sp>
      <p:sp>
        <p:nvSpPr>
          <p:cNvPr id="43" name="Left Arrow 42"/>
          <p:cNvSpPr/>
          <p:nvPr/>
        </p:nvSpPr>
        <p:spPr bwMode="auto">
          <a:xfrm>
            <a:off x="6839263" y="3930903"/>
            <a:ext cx="1412958" cy="925235"/>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600" b="1" dirty="0" smtClean="0">
                <a:gradFill>
                  <a:gsLst>
                    <a:gs pos="0">
                      <a:srgbClr val="FFFFFF"/>
                    </a:gs>
                    <a:gs pos="100000">
                      <a:srgbClr val="FFFFFF"/>
                    </a:gs>
                  </a:gsLst>
                  <a:lin ang="5400000" scaled="0"/>
                </a:gradFill>
              </a:rPr>
              <a:t>Agents Pending</a:t>
            </a:r>
          </a:p>
        </p:txBody>
      </p:sp>
      <p:sp>
        <p:nvSpPr>
          <p:cNvPr id="44" name="Isosceles Triangle 43"/>
          <p:cNvSpPr/>
          <p:nvPr/>
        </p:nvSpPr>
        <p:spPr bwMode="auto">
          <a:xfrm>
            <a:off x="5826920" y="4326390"/>
            <a:ext cx="609600" cy="571500"/>
          </a:xfrm>
          <a:prstGeom prst="triangl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68586" tIns="34293" rIns="68586" bIns="34293" numCol="1" rtlCol="0" anchor="b" anchorCtr="0" compatLnSpc="1">
            <a:prstTxWarp prst="textNoShape">
              <a:avLst/>
            </a:prstTxWarp>
          </a:bodyPr>
          <a:lstStyle/>
          <a:p>
            <a:pPr algn="ctr" defTabSz="685666" fontAlgn="base">
              <a:spcBef>
                <a:spcPct val="0"/>
              </a:spcBef>
              <a:spcAft>
                <a:spcPct val="0"/>
              </a:spcAft>
            </a:pPr>
            <a:r>
              <a:rPr lang="en-US" sz="3300" b="1" dirty="0">
                <a:gradFill>
                  <a:gsLst>
                    <a:gs pos="0">
                      <a:srgbClr val="FFFFFF"/>
                    </a:gs>
                    <a:gs pos="100000">
                      <a:srgbClr val="FFFFFF"/>
                    </a:gs>
                  </a:gsLst>
                  <a:lin ang="5400000" scaled="0"/>
                </a:gradFill>
              </a:rPr>
              <a:t>!</a:t>
            </a:r>
            <a:endParaRPr lang="en-US" sz="1500" b="1" dirty="0">
              <a:gradFill>
                <a:gsLst>
                  <a:gs pos="0">
                    <a:srgbClr val="FFFFFF"/>
                  </a:gs>
                  <a:gs pos="100000">
                    <a:srgbClr val="FFFFFF"/>
                  </a:gs>
                </a:gsLst>
                <a:lin ang="5400000" scaled="0"/>
              </a:gradFill>
            </a:endParaRPr>
          </a:p>
        </p:txBody>
      </p:sp>
      <p:sp>
        <p:nvSpPr>
          <p:cNvPr id="45" name="Pentagon 44"/>
          <p:cNvSpPr/>
          <p:nvPr/>
        </p:nvSpPr>
        <p:spPr bwMode="auto">
          <a:xfrm>
            <a:off x="5364088" y="3911894"/>
            <a:ext cx="821358" cy="326645"/>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OM12</a:t>
            </a:r>
          </a:p>
        </p:txBody>
      </p:sp>
      <p:sp>
        <p:nvSpPr>
          <p:cNvPr id="46" name="Right Arrow Callout 45"/>
          <p:cNvSpPr/>
          <p:nvPr/>
        </p:nvSpPr>
        <p:spPr bwMode="auto">
          <a:xfrm>
            <a:off x="931702" y="1127747"/>
            <a:ext cx="1353109" cy="1356184"/>
          </a:xfrm>
          <a:prstGeom prst="rightArrowCallou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600" b="1" dirty="0">
                <a:gradFill>
                  <a:gsLst>
                    <a:gs pos="0">
                      <a:srgbClr val="FFFFFF"/>
                    </a:gs>
                    <a:gs pos="100000">
                      <a:srgbClr val="FFFFFF"/>
                    </a:gs>
                  </a:gsLst>
                  <a:lin ang="5400000" scaled="0"/>
                </a:gradFill>
              </a:rPr>
              <a:t>Using R2 Console approve agents</a:t>
            </a:r>
          </a:p>
          <a:p>
            <a:pPr algn="ctr" defTabSz="685666" fontAlgn="base">
              <a:spcBef>
                <a:spcPct val="0"/>
              </a:spcBef>
              <a:spcAft>
                <a:spcPct val="0"/>
              </a:spcAft>
            </a:pPr>
            <a:endParaRPr lang="en-US" sz="15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34396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5"/>
                                        </p:tgtEl>
                                      </p:cBhvr>
                                    </p:animEffect>
                                    <p:set>
                                      <p:cBhvr>
                                        <p:cTn id="12" dur="1" fill="hold">
                                          <p:stCondLst>
                                            <p:cond delay="499"/>
                                          </p:stCondLst>
                                        </p:cTn>
                                        <p:tgtEl>
                                          <p:spTgt spid="35"/>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xit" presetSubtype="0" fill="hold" grpId="1" nodeType="withEffect">
                                  <p:stCondLst>
                                    <p:cond delay="0"/>
                                  </p:stCondLst>
                                  <p:childTnLst>
                                    <p:animEffect transition="out" filter="fade">
                                      <p:cBhvr>
                                        <p:cTn id="18" dur="500"/>
                                        <p:tgtEl>
                                          <p:spTgt spid="41"/>
                                        </p:tgtEl>
                                      </p:cBhvr>
                                    </p:animEffect>
                                    <p:set>
                                      <p:cBhvr>
                                        <p:cTn id="19" dur="1" fill="hold">
                                          <p:stCondLst>
                                            <p:cond delay="499"/>
                                          </p:stCondLst>
                                        </p:cTn>
                                        <p:tgtEl>
                                          <p:spTgt spid="41"/>
                                        </p:tgtEl>
                                        <p:attrNameLst>
                                          <p:attrName>style.visibility</p:attrName>
                                        </p:attrNameLst>
                                      </p:cBhvr>
                                      <p:to>
                                        <p:strVal val="hidden"/>
                                      </p:to>
                                    </p:se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44"/>
                                        </p:tgtEl>
                                      </p:cBhvr>
                                    </p:animEffect>
                                    <p:set>
                                      <p:cBhvr>
                                        <p:cTn id="36" dur="1" fill="hold">
                                          <p:stCondLst>
                                            <p:cond delay="499"/>
                                          </p:stCondLst>
                                        </p:cTn>
                                        <p:tgtEl>
                                          <p:spTgt spid="44"/>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43"/>
                                        </p:tgtEl>
                                      </p:cBhvr>
                                    </p:animEffect>
                                    <p:set>
                                      <p:cBhvr>
                                        <p:cTn id="39" dur="1" fill="hold">
                                          <p:stCondLst>
                                            <p:cond delay="499"/>
                                          </p:stCondLst>
                                        </p:cTn>
                                        <p:tgtEl>
                                          <p:spTgt spid="43"/>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46"/>
                                        </p:tgtEl>
                                      </p:cBhvr>
                                    </p:animEffect>
                                    <p:set>
                                      <p:cBhvr>
                                        <p:cTn id="42" dur="1" fill="hold">
                                          <p:stCondLst>
                                            <p:cond delay="499"/>
                                          </p:stCondLst>
                                        </p:cTn>
                                        <p:tgtEl>
                                          <p:spTgt spid="46"/>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childTnLst>
                          </p:cTn>
                        </p:par>
                        <p:par>
                          <p:cTn id="47" fill="hold">
                            <p:stCondLst>
                              <p:cond delay="1000"/>
                            </p:stCondLst>
                            <p:childTnLst>
                              <p:par>
                                <p:cTn id="48" presetID="10" presetClass="exit" presetSubtype="0" fill="hold" grpId="0" nodeType="afterEffect">
                                  <p:stCondLst>
                                    <p:cond delay="0"/>
                                  </p:stCondLst>
                                  <p:childTnLst>
                                    <p:animEffect transition="out" filter="fade">
                                      <p:cBhvr>
                                        <p:cTn id="49" dur="500"/>
                                        <p:tgtEl>
                                          <p:spTgt spid="38"/>
                                        </p:tgtEl>
                                      </p:cBhvr>
                                    </p:animEffect>
                                    <p:set>
                                      <p:cBhvr>
                                        <p:cTn id="50"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animBg="1"/>
      <p:bldP spid="41" grpId="0" animBg="1"/>
      <p:bldP spid="41" grpId="1" animBg="1"/>
      <p:bldP spid="42" grpId="0" animBg="1"/>
      <p:bldP spid="43" grpId="0" animBg="1"/>
      <p:bldP spid="43" grpId="1" animBg="1"/>
      <p:bldP spid="44" grpId="0" animBg="1"/>
      <p:bldP spid="44" grpId="1" animBg="1"/>
      <p:bldP spid="45" grpId="0" animBg="1"/>
      <p:bldP spid="46" grpId="0" animBg="1"/>
      <p:bldP spid="4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3478"/>
            <a:ext cx="8382000" cy="830997"/>
          </a:xfrm>
        </p:spPr>
        <p:txBody>
          <a:bodyPr>
            <a:normAutofit fontScale="90000"/>
          </a:bodyPr>
          <a:lstStyle/>
          <a:p>
            <a:r>
              <a:rPr lang="en-US" dirty="0"/>
              <a:t>Upgrade Simulation</a:t>
            </a:r>
            <a:br>
              <a:rPr lang="en-US" dirty="0"/>
            </a:br>
            <a:r>
              <a:rPr lang="en-AU" sz="3100" dirty="0">
                <a:solidFill>
                  <a:schemeClr val="accent2"/>
                </a:solidFill>
              </a:rPr>
              <a:t>Upgrade MSs, GWs, Agents, Not RMS</a:t>
            </a:r>
            <a:endParaRPr lang="en-US" sz="3100" dirty="0">
              <a:solidFill>
                <a:schemeClr val="accent1">
                  <a:alpha val="99000"/>
                </a:schemeClr>
              </a:solidFill>
            </a:endParaRPr>
          </a:p>
        </p:txBody>
      </p:sp>
      <p:cxnSp>
        <p:nvCxnSpPr>
          <p:cNvPr id="4" name="Elbow Connector 3"/>
          <p:cNvCxnSpPr/>
          <p:nvPr/>
        </p:nvCxnSpPr>
        <p:spPr>
          <a:xfrm rot="5400000" flipH="1" flipV="1">
            <a:off x="3991581" y="3194338"/>
            <a:ext cx="589290" cy="734840"/>
          </a:xfrm>
          <a:prstGeom prst="bentConnector2">
            <a:avLst/>
          </a:prstGeom>
          <a:ln w="254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39"/>
          <p:cNvGrpSpPr/>
          <p:nvPr/>
        </p:nvGrpSpPr>
        <p:grpSpPr>
          <a:xfrm>
            <a:off x="5936239" y="3987801"/>
            <a:ext cx="1081547" cy="966351"/>
            <a:chOff x="7689956" y="4253345"/>
            <a:chExt cx="1125313" cy="1288468"/>
          </a:xfrm>
          <a:effectLst/>
        </p:grpSpPr>
        <p:grpSp>
          <p:nvGrpSpPr>
            <p:cNvPr id="6" name="Group 27"/>
            <p:cNvGrpSpPr/>
            <p:nvPr/>
          </p:nvGrpSpPr>
          <p:grpSpPr>
            <a:xfrm>
              <a:off x="7689956" y="4253345"/>
              <a:ext cx="903640" cy="1162566"/>
              <a:chOff x="7814647" y="5430982"/>
              <a:chExt cx="903640" cy="1162566"/>
            </a:xfrm>
          </p:grpSpPr>
          <p:pic>
            <p:nvPicPr>
              <p:cNvPr id="8" name="Picture 7"/>
              <p:cNvPicPr>
                <a:picLocks noChangeAspect="1" noChangeArrowheads="1"/>
              </p:cNvPicPr>
              <p:nvPr/>
            </p:nvPicPr>
            <p:blipFill>
              <a:blip r:embed="rId4"/>
              <a:srcRect/>
              <a:stretch>
                <a:fillRect/>
              </a:stretch>
            </p:blipFill>
            <p:spPr bwMode="auto">
              <a:xfrm>
                <a:off x="7814647" y="5430982"/>
                <a:ext cx="681967" cy="1037876"/>
              </a:xfrm>
              <a:prstGeom prst="rect">
                <a:avLst/>
              </a:prstGeom>
              <a:noFill/>
              <a:ln w="12700" cap="flat" cmpd="sng" algn="ctr">
                <a:noFill/>
                <a:prstDash val="solid"/>
                <a:miter lim="800000"/>
                <a:headEnd/>
                <a:tailEnd/>
              </a:ln>
              <a:effectLst/>
            </p:spPr>
          </p:pic>
          <p:pic>
            <p:nvPicPr>
              <p:cNvPr id="9" name="Picture 7"/>
              <p:cNvPicPr>
                <a:picLocks noChangeAspect="1" noChangeArrowheads="1"/>
              </p:cNvPicPr>
              <p:nvPr/>
            </p:nvPicPr>
            <p:blipFill>
              <a:blip r:embed="rId4"/>
              <a:srcRect/>
              <a:stretch>
                <a:fillRect/>
              </a:stretch>
            </p:blipFill>
            <p:spPr bwMode="auto">
              <a:xfrm>
                <a:off x="8036320" y="5555672"/>
                <a:ext cx="681967" cy="1037876"/>
              </a:xfrm>
              <a:prstGeom prst="rect">
                <a:avLst/>
              </a:prstGeom>
              <a:noFill/>
              <a:ln w="12700" cap="flat" cmpd="sng" algn="ctr">
                <a:noFill/>
                <a:prstDash val="solid"/>
                <a:miter lim="800000"/>
                <a:headEnd/>
                <a:tailEnd/>
              </a:ln>
              <a:effectLst/>
            </p:spPr>
          </p:pic>
        </p:grpSp>
        <p:pic>
          <p:nvPicPr>
            <p:cNvPr id="7" name="Picture 7"/>
            <p:cNvPicPr>
              <a:picLocks noChangeAspect="1" noChangeArrowheads="1"/>
            </p:cNvPicPr>
            <p:nvPr/>
          </p:nvPicPr>
          <p:blipFill>
            <a:blip r:embed="rId4"/>
            <a:srcRect/>
            <a:stretch>
              <a:fillRect/>
            </a:stretch>
          </p:blipFill>
          <p:spPr bwMode="auto">
            <a:xfrm>
              <a:off x="8133302" y="4503937"/>
              <a:ext cx="681967" cy="1037876"/>
            </a:xfrm>
            <a:prstGeom prst="rect">
              <a:avLst/>
            </a:prstGeom>
            <a:noFill/>
            <a:ln w="12700" cap="flat" cmpd="sng" algn="ctr">
              <a:noFill/>
              <a:prstDash val="solid"/>
              <a:miter lim="800000"/>
              <a:headEnd/>
              <a:tailEnd/>
            </a:ln>
            <a:effectLst/>
          </p:spPr>
        </p:pic>
      </p:grpSp>
      <p:pic>
        <p:nvPicPr>
          <p:cNvPr id="10" name="Picture 9"/>
          <p:cNvPicPr>
            <a:picLocks noChangeAspect="1" noChangeArrowheads="1"/>
          </p:cNvPicPr>
          <p:nvPr/>
        </p:nvPicPr>
        <p:blipFill>
          <a:blip r:embed="rId5"/>
          <a:srcRect/>
          <a:stretch>
            <a:fillRect/>
          </a:stretch>
        </p:blipFill>
        <p:spPr bwMode="auto">
          <a:xfrm>
            <a:off x="5959436" y="2576516"/>
            <a:ext cx="816741" cy="1076325"/>
          </a:xfrm>
          <a:prstGeom prst="rect">
            <a:avLst/>
          </a:prstGeom>
          <a:noFill/>
          <a:ln w="12700" cap="flat" cmpd="sng" algn="ctr">
            <a:noFill/>
            <a:prstDash val="solid"/>
            <a:miter lim="800000"/>
            <a:headEnd/>
            <a:tailEnd/>
          </a:ln>
          <a:effectLst/>
        </p:spPr>
      </p:pic>
      <p:pic>
        <p:nvPicPr>
          <p:cNvPr id="11" name="Picture 9"/>
          <p:cNvPicPr>
            <a:picLocks noChangeAspect="1" noChangeArrowheads="1"/>
          </p:cNvPicPr>
          <p:nvPr/>
        </p:nvPicPr>
        <p:blipFill>
          <a:blip r:embed="rId6"/>
          <a:srcRect/>
          <a:stretch>
            <a:fillRect/>
          </a:stretch>
        </p:blipFill>
        <p:spPr bwMode="auto">
          <a:xfrm>
            <a:off x="3479376" y="3857876"/>
            <a:ext cx="852934" cy="1126296"/>
          </a:xfrm>
          <a:prstGeom prst="rect">
            <a:avLst/>
          </a:prstGeom>
          <a:noFill/>
          <a:ln w="12700" cap="flat" cmpd="sng" algn="ctr">
            <a:noFill/>
            <a:prstDash val="solid"/>
            <a:miter lim="800000"/>
            <a:headEnd/>
            <a:tailEnd/>
          </a:ln>
          <a:effectLst/>
        </p:spPr>
      </p:pic>
      <p:pic>
        <p:nvPicPr>
          <p:cNvPr id="12" name="Picture 11"/>
          <p:cNvPicPr>
            <a:picLocks noChangeAspect="1" noChangeArrowheads="1"/>
          </p:cNvPicPr>
          <p:nvPr/>
        </p:nvPicPr>
        <p:blipFill>
          <a:blip r:embed="rId7"/>
          <a:srcRect/>
          <a:stretch>
            <a:fillRect/>
          </a:stretch>
        </p:blipFill>
        <p:spPr bwMode="auto">
          <a:xfrm>
            <a:off x="1968391" y="1335532"/>
            <a:ext cx="964694" cy="825374"/>
          </a:xfrm>
          <a:prstGeom prst="rect">
            <a:avLst/>
          </a:prstGeom>
          <a:noFill/>
          <a:ln w="12700" cap="flat" cmpd="sng" algn="ctr">
            <a:noFill/>
            <a:prstDash val="solid"/>
            <a:miter lim="800000"/>
            <a:headEnd/>
            <a:tailEnd/>
          </a:ln>
          <a:effectLst/>
        </p:spPr>
      </p:pic>
      <p:sp>
        <p:nvSpPr>
          <p:cNvPr id="13" name="Flowchart: Magnetic Disk 12"/>
          <p:cNvSpPr/>
          <p:nvPr/>
        </p:nvSpPr>
        <p:spPr bwMode="auto">
          <a:xfrm>
            <a:off x="3643014" y="1313177"/>
            <a:ext cx="926069" cy="850241"/>
          </a:xfrm>
          <a:prstGeom prst="flowChartMagneticDisk">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000" dirty="0">
                <a:ln w="18415" cmpd="sng">
                  <a:noFill/>
                  <a:prstDash val="solid"/>
                </a:ln>
                <a:solidFill>
                  <a:sysClr val="windowText" lastClr="000000"/>
                </a:solidFill>
                <a:effectLst>
                  <a:outerShdw blurRad="63500" dir="3600000" algn="tl" rotWithShape="0">
                    <a:srgbClr val="000000">
                      <a:alpha val="70000"/>
                    </a:srgbClr>
                  </a:outerShdw>
                </a:effectLst>
                <a:latin typeface="Segoe" pitchFamily="34" charset="0"/>
              </a:rPr>
              <a:t>Operational Database</a:t>
            </a:r>
          </a:p>
        </p:txBody>
      </p:sp>
      <p:sp>
        <p:nvSpPr>
          <p:cNvPr id="14" name="Flowchart: Magnetic Disk 13"/>
          <p:cNvSpPr/>
          <p:nvPr/>
        </p:nvSpPr>
        <p:spPr bwMode="auto">
          <a:xfrm>
            <a:off x="5911856" y="1313177"/>
            <a:ext cx="926069" cy="850241"/>
          </a:xfrm>
          <a:prstGeom prst="flowChartMagneticDisk">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000" dirty="0">
                <a:ln w="18415" cmpd="sng">
                  <a:noFill/>
                  <a:prstDash val="solid"/>
                </a:ln>
                <a:solidFill>
                  <a:schemeClr val="tx2"/>
                </a:solidFill>
                <a:effectLst>
                  <a:outerShdw blurRad="63500" dir="3600000" algn="tl" rotWithShape="0">
                    <a:srgbClr val="000000">
                      <a:alpha val="70000"/>
                    </a:srgbClr>
                  </a:outerShdw>
                </a:effectLst>
                <a:latin typeface="Segoe" pitchFamily="34" charset="0"/>
              </a:rPr>
              <a:t>Data Warehouse</a:t>
            </a:r>
          </a:p>
        </p:txBody>
      </p:sp>
      <p:pic>
        <p:nvPicPr>
          <p:cNvPr id="15" name="Picture 14"/>
          <p:cNvPicPr>
            <a:picLocks noChangeAspect="1" noChangeArrowheads="1"/>
          </p:cNvPicPr>
          <p:nvPr/>
        </p:nvPicPr>
        <p:blipFill>
          <a:blip r:embed="rId5"/>
          <a:srcRect/>
          <a:stretch>
            <a:fillRect/>
          </a:stretch>
        </p:blipFill>
        <p:spPr bwMode="auto">
          <a:xfrm>
            <a:off x="3385906" y="2538947"/>
            <a:ext cx="851328" cy="1076325"/>
          </a:xfrm>
          <a:prstGeom prst="rect">
            <a:avLst/>
          </a:prstGeom>
          <a:noFill/>
          <a:ln w="12700" cap="flat" cmpd="sng" algn="ctr">
            <a:noFill/>
            <a:prstDash val="solid"/>
            <a:miter lim="800000"/>
            <a:headEnd/>
            <a:tailEnd/>
          </a:ln>
          <a:effectLst/>
        </p:spPr>
      </p:pic>
      <p:grpSp>
        <p:nvGrpSpPr>
          <p:cNvPr id="16" name="Group 39"/>
          <p:cNvGrpSpPr/>
          <p:nvPr/>
        </p:nvGrpSpPr>
        <p:grpSpPr>
          <a:xfrm>
            <a:off x="1980348" y="4017391"/>
            <a:ext cx="1028983" cy="966351"/>
            <a:chOff x="7689956" y="4253345"/>
            <a:chExt cx="1125313" cy="1288468"/>
          </a:xfrm>
          <a:effectLst/>
        </p:grpSpPr>
        <p:grpSp>
          <p:nvGrpSpPr>
            <p:cNvPr id="17" name="Group 27"/>
            <p:cNvGrpSpPr/>
            <p:nvPr/>
          </p:nvGrpSpPr>
          <p:grpSpPr>
            <a:xfrm>
              <a:off x="7689956" y="4253345"/>
              <a:ext cx="903640" cy="1162566"/>
              <a:chOff x="7814647" y="5430982"/>
              <a:chExt cx="903640" cy="1162566"/>
            </a:xfrm>
          </p:grpSpPr>
          <p:pic>
            <p:nvPicPr>
              <p:cNvPr id="19" name="Picture 18"/>
              <p:cNvPicPr>
                <a:picLocks noChangeAspect="1" noChangeArrowheads="1"/>
              </p:cNvPicPr>
              <p:nvPr/>
            </p:nvPicPr>
            <p:blipFill>
              <a:blip r:embed="rId4"/>
              <a:srcRect/>
              <a:stretch>
                <a:fillRect/>
              </a:stretch>
            </p:blipFill>
            <p:spPr bwMode="auto">
              <a:xfrm>
                <a:off x="7814647" y="5430982"/>
                <a:ext cx="681967" cy="1037876"/>
              </a:xfrm>
              <a:prstGeom prst="rect">
                <a:avLst/>
              </a:prstGeom>
              <a:noFill/>
              <a:ln w="12700" cap="flat" cmpd="sng" algn="ctr">
                <a:noFill/>
                <a:prstDash val="solid"/>
                <a:miter lim="800000"/>
                <a:headEnd/>
                <a:tailEnd/>
              </a:ln>
              <a:effectLst/>
            </p:spPr>
          </p:pic>
          <p:pic>
            <p:nvPicPr>
              <p:cNvPr id="20" name="Picture 7"/>
              <p:cNvPicPr>
                <a:picLocks noChangeAspect="1" noChangeArrowheads="1"/>
              </p:cNvPicPr>
              <p:nvPr/>
            </p:nvPicPr>
            <p:blipFill>
              <a:blip r:embed="rId4"/>
              <a:srcRect/>
              <a:stretch>
                <a:fillRect/>
              </a:stretch>
            </p:blipFill>
            <p:spPr bwMode="auto">
              <a:xfrm>
                <a:off x="8036320" y="5555672"/>
                <a:ext cx="681967" cy="1037876"/>
              </a:xfrm>
              <a:prstGeom prst="rect">
                <a:avLst/>
              </a:prstGeom>
              <a:noFill/>
              <a:ln w="12700" cap="flat" cmpd="sng" algn="ctr">
                <a:noFill/>
                <a:prstDash val="solid"/>
                <a:miter lim="800000"/>
                <a:headEnd/>
                <a:tailEnd/>
              </a:ln>
              <a:effectLst/>
            </p:spPr>
          </p:pic>
        </p:grpSp>
        <p:pic>
          <p:nvPicPr>
            <p:cNvPr id="18" name="Picture 7"/>
            <p:cNvPicPr>
              <a:picLocks noChangeAspect="1" noChangeArrowheads="1"/>
            </p:cNvPicPr>
            <p:nvPr/>
          </p:nvPicPr>
          <p:blipFill>
            <a:blip r:embed="rId4"/>
            <a:srcRect/>
            <a:stretch>
              <a:fillRect/>
            </a:stretch>
          </p:blipFill>
          <p:spPr bwMode="auto">
            <a:xfrm>
              <a:off x="8133302" y="4503937"/>
              <a:ext cx="681967" cy="1037876"/>
            </a:xfrm>
            <a:prstGeom prst="rect">
              <a:avLst/>
            </a:prstGeom>
            <a:noFill/>
            <a:ln w="12700" cap="flat" cmpd="sng" algn="ctr">
              <a:noFill/>
              <a:prstDash val="solid"/>
              <a:miter lim="800000"/>
              <a:headEnd/>
              <a:tailEnd/>
            </a:ln>
            <a:effectLst/>
          </p:spPr>
        </p:pic>
      </p:grpSp>
      <p:cxnSp>
        <p:nvCxnSpPr>
          <p:cNvPr id="21" name="Elbow Connector 20"/>
          <p:cNvCxnSpPr/>
          <p:nvPr/>
        </p:nvCxnSpPr>
        <p:spPr>
          <a:xfrm>
            <a:off x="3012059" y="4593064"/>
            <a:ext cx="404763" cy="431"/>
          </a:xfrm>
          <a:prstGeom prst="bentConnector3">
            <a:avLst/>
          </a:prstGeom>
          <a:ln w="254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16200000" flipV="1">
            <a:off x="6089591" y="3741942"/>
            <a:ext cx="592675" cy="1"/>
          </a:xfrm>
          <a:prstGeom prst="bentConnector3">
            <a:avLst>
              <a:gd name="adj1" fmla="val 50000"/>
            </a:avLst>
          </a:prstGeom>
          <a:ln w="254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5400000" flipH="1" flipV="1">
            <a:off x="3814606" y="2369968"/>
            <a:ext cx="413099" cy="2"/>
          </a:xfrm>
          <a:prstGeom prst="bentConnector3">
            <a:avLst>
              <a:gd name="adj1" fmla="val 37611"/>
            </a:avLst>
          </a:prstGeom>
          <a:ln w="2540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5400000" flipH="1" flipV="1">
            <a:off x="5107985" y="2490061"/>
            <a:ext cx="203227" cy="5"/>
          </a:xfrm>
          <a:prstGeom prst="bentConnector3">
            <a:avLst>
              <a:gd name="adj1" fmla="val 50000"/>
            </a:avLst>
          </a:prstGeom>
          <a:ln w="2540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5400000" flipH="1" flipV="1">
            <a:off x="6191489" y="2379711"/>
            <a:ext cx="413099" cy="2"/>
          </a:xfrm>
          <a:prstGeom prst="bentConnector3">
            <a:avLst>
              <a:gd name="adj1" fmla="val 37611"/>
            </a:avLst>
          </a:prstGeom>
          <a:ln w="2540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flipV="1">
            <a:off x="4021154" y="2385129"/>
            <a:ext cx="2347874" cy="1"/>
          </a:xfrm>
          <a:prstGeom prst="bentConnector3">
            <a:avLst/>
          </a:prstGeom>
          <a:ln w="2540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5400000" flipH="1" flipV="1">
            <a:off x="3723292" y="3662458"/>
            <a:ext cx="382996" cy="2"/>
          </a:xfrm>
          <a:prstGeom prst="bentConnector3">
            <a:avLst>
              <a:gd name="adj1" fmla="val 50000"/>
            </a:avLst>
          </a:prstGeom>
          <a:ln w="254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5400000" flipH="1" flipV="1">
            <a:off x="6293102" y="2274778"/>
            <a:ext cx="209870" cy="1"/>
          </a:xfrm>
          <a:prstGeom prst="bentConnector3">
            <a:avLst>
              <a:gd name="adj1" fmla="val 1228"/>
            </a:avLst>
          </a:prstGeom>
          <a:ln w="2540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29" name="Object 28"/>
          <p:cNvGraphicFramePr>
            <a:graphicFrameLocks noChangeAspect="1"/>
          </p:cNvGraphicFramePr>
          <p:nvPr>
            <p:extLst>
              <p:ext uri="{D42A27DB-BD31-4B8C-83A1-F6EECF244321}">
                <p14:modId xmlns:p14="http://schemas.microsoft.com/office/powerpoint/2010/main" val="1874158990"/>
              </p:ext>
            </p:extLst>
          </p:nvPr>
        </p:nvGraphicFramePr>
        <p:xfrm>
          <a:off x="4753167" y="2559707"/>
          <a:ext cx="888589" cy="934641"/>
        </p:xfrm>
        <a:graphic>
          <a:graphicData uri="http://schemas.openxmlformats.org/presentationml/2006/ole">
            <mc:AlternateContent xmlns:mc="http://schemas.openxmlformats.org/markup-compatibility/2006">
              <mc:Choice xmlns:v="urn:schemas-microsoft-com:vml" Requires="v">
                <p:oleObj spid="_x0000_s6168" name="Visio" r:id="rId8" imgW="961133" imgH="1246221" progId="Visio.Drawing.11">
                  <p:embed/>
                </p:oleObj>
              </mc:Choice>
              <mc:Fallback>
                <p:oleObj name="Visio" r:id="rId8" imgW="961133" imgH="1246221"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3167" y="2559707"/>
                        <a:ext cx="888589" cy="934641"/>
                      </a:xfrm>
                      <a:prstGeom prst="rect">
                        <a:avLst/>
                      </a:prstGeom>
                      <a:noFill/>
                      <a:ln>
                        <a:noFill/>
                      </a:ln>
                      <a:effectLst/>
                      <a:extLst/>
                    </p:spPr>
                  </p:pic>
                </p:oleObj>
              </mc:Fallback>
            </mc:AlternateContent>
          </a:graphicData>
        </a:graphic>
      </p:graphicFrame>
      <p:sp>
        <p:nvSpPr>
          <p:cNvPr id="30" name="Pentagon 29"/>
          <p:cNvSpPr/>
          <p:nvPr/>
        </p:nvSpPr>
        <p:spPr bwMode="auto">
          <a:xfrm>
            <a:off x="1320150" y="1350815"/>
            <a:ext cx="646176" cy="326645"/>
          </a:xfrm>
          <a:prstGeom prst="homePlate">
            <a:avLst/>
          </a:prstGeom>
          <a:ln>
            <a:headEnd type="none" w="med" len="med"/>
            <a:tailEnd type="none" w="med" len="med"/>
          </a:ln>
        </p:spPr>
        <p:style>
          <a:lnRef idx="0">
            <a:schemeClr val="accent3"/>
          </a:lnRef>
          <a:fillRef idx="1003">
            <a:schemeClr val="lt2"/>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31" name="Pentagon 30"/>
          <p:cNvSpPr/>
          <p:nvPr/>
        </p:nvSpPr>
        <p:spPr bwMode="auto">
          <a:xfrm>
            <a:off x="2960032" y="1294201"/>
            <a:ext cx="682981" cy="326645"/>
          </a:xfrm>
          <a:prstGeom prst="homePlate">
            <a:avLst/>
          </a:prstGeom>
          <a:ln>
            <a:headEnd type="none" w="med" len="med"/>
            <a:tailEnd type="none" w="med" len="med"/>
          </a:ln>
        </p:spPr>
        <p:style>
          <a:lnRef idx="0">
            <a:schemeClr val="accent3"/>
          </a:lnRef>
          <a:fillRef idx="1003">
            <a:schemeClr val="lt2"/>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32" name="Pentagon 31"/>
          <p:cNvSpPr/>
          <p:nvPr/>
        </p:nvSpPr>
        <p:spPr bwMode="auto">
          <a:xfrm>
            <a:off x="5209595" y="1296809"/>
            <a:ext cx="739101" cy="326645"/>
          </a:xfrm>
          <a:prstGeom prst="homePlate">
            <a:avLst/>
          </a:prstGeom>
          <a:ln>
            <a:headEnd type="none" w="med" len="med"/>
            <a:tailEnd type="none" w="med" len="med"/>
          </a:ln>
        </p:spPr>
        <p:style>
          <a:lnRef idx="0">
            <a:schemeClr val="accent3"/>
          </a:lnRef>
          <a:fillRef idx="1003">
            <a:schemeClr val="lt2"/>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33" name="Pentagon 32"/>
          <p:cNvSpPr/>
          <p:nvPr/>
        </p:nvSpPr>
        <p:spPr bwMode="auto">
          <a:xfrm>
            <a:off x="2778692" y="2536339"/>
            <a:ext cx="711703"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34" name="Pentagon 33"/>
          <p:cNvSpPr/>
          <p:nvPr/>
        </p:nvSpPr>
        <p:spPr bwMode="auto">
          <a:xfrm>
            <a:off x="4243349" y="2494126"/>
            <a:ext cx="696146"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35" name="Pentagon 34"/>
          <p:cNvSpPr/>
          <p:nvPr/>
        </p:nvSpPr>
        <p:spPr bwMode="auto">
          <a:xfrm>
            <a:off x="1278986" y="4169200"/>
            <a:ext cx="780289"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36" name="Pentagon 35"/>
          <p:cNvSpPr/>
          <p:nvPr/>
        </p:nvSpPr>
        <p:spPr bwMode="auto">
          <a:xfrm>
            <a:off x="2913615" y="3856403"/>
            <a:ext cx="758025"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37" name="Pentagon 36"/>
          <p:cNvSpPr/>
          <p:nvPr/>
        </p:nvSpPr>
        <p:spPr bwMode="auto">
          <a:xfrm>
            <a:off x="5371655" y="3917741"/>
            <a:ext cx="709472"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cxnSp>
        <p:nvCxnSpPr>
          <p:cNvPr id="38" name="Straight Connector 37"/>
          <p:cNvCxnSpPr/>
          <p:nvPr/>
        </p:nvCxnSpPr>
        <p:spPr>
          <a:xfrm flipH="1" flipV="1">
            <a:off x="2294869" y="3066728"/>
            <a:ext cx="2428546" cy="1038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2294869" y="2160905"/>
            <a:ext cx="0" cy="905823"/>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Pentagon 39"/>
          <p:cNvSpPr/>
          <p:nvPr/>
        </p:nvSpPr>
        <p:spPr bwMode="auto">
          <a:xfrm>
            <a:off x="5457116" y="2490062"/>
            <a:ext cx="786114" cy="326645"/>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OM12</a:t>
            </a:r>
          </a:p>
        </p:txBody>
      </p:sp>
      <p:sp>
        <p:nvSpPr>
          <p:cNvPr id="41" name="Pentagon 40"/>
          <p:cNvSpPr/>
          <p:nvPr/>
        </p:nvSpPr>
        <p:spPr bwMode="auto">
          <a:xfrm>
            <a:off x="5293300" y="3918026"/>
            <a:ext cx="787827" cy="326645"/>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OM12</a:t>
            </a:r>
          </a:p>
        </p:txBody>
      </p:sp>
      <p:sp>
        <p:nvSpPr>
          <p:cNvPr id="42" name="Pentagon 41"/>
          <p:cNvSpPr/>
          <p:nvPr/>
        </p:nvSpPr>
        <p:spPr bwMode="auto">
          <a:xfrm>
            <a:off x="2915816" y="3856403"/>
            <a:ext cx="742665" cy="326645"/>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OM12</a:t>
            </a:r>
          </a:p>
        </p:txBody>
      </p:sp>
      <p:sp>
        <p:nvSpPr>
          <p:cNvPr id="43" name="Pentagon 42"/>
          <p:cNvSpPr/>
          <p:nvPr/>
        </p:nvSpPr>
        <p:spPr bwMode="auto">
          <a:xfrm>
            <a:off x="2771800" y="2536339"/>
            <a:ext cx="754603" cy="326645"/>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OM12</a:t>
            </a:r>
          </a:p>
        </p:txBody>
      </p:sp>
      <p:sp>
        <p:nvSpPr>
          <p:cNvPr id="44" name="Pentagon 43"/>
          <p:cNvSpPr/>
          <p:nvPr/>
        </p:nvSpPr>
        <p:spPr bwMode="auto">
          <a:xfrm>
            <a:off x="1259632" y="4171993"/>
            <a:ext cx="780289" cy="326645"/>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OM12</a:t>
            </a:r>
          </a:p>
        </p:txBody>
      </p:sp>
      <p:sp>
        <p:nvSpPr>
          <p:cNvPr id="45" name="Pentagon 44"/>
          <p:cNvSpPr/>
          <p:nvPr/>
        </p:nvSpPr>
        <p:spPr bwMode="auto">
          <a:xfrm>
            <a:off x="1331423" y="1330428"/>
            <a:ext cx="646176"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46" name="Pentagon 45"/>
          <p:cNvSpPr/>
          <p:nvPr/>
        </p:nvSpPr>
        <p:spPr bwMode="auto">
          <a:xfrm>
            <a:off x="2971305" y="1273814"/>
            <a:ext cx="682981"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47" name="Pentagon 46"/>
          <p:cNvSpPr/>
          <p:nvPr/>
        </p:nvSpPr>
        <p:spPr bwMode="auto">
          <a:xfrm>
            <a:off x="5220868" y="1276422"/>
            <a:ext cx="739101"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Tree>
    <p:extLst>
      <p:ext uri="{BB962C8B-B14F-4D97-AF65-F5344CB8AC3E}">
        <p14:creationId xmlns:p14="http://schemas.microsoft.com/office/powerpoint/2010/main" val="148214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6"/>
                                        </p:tgtEl>
                                      </p:cBhvr>
                                    </p:animEffect>
                                    <p:set>
                                      <p:cBhvr>
                                        <p:cTn id="10" dur="1" fill="hold">
                                          <p:stCondLst>
                                            <p:cond delay="499"/>
                                          </p:stCondLst>
                                        </p:cTn>
                                        <p:tgtEl>
                                          <p:spTgt spid="3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3"/>
                                        </p:tgtEl>
                                      </p:cBhvr>
                                    </p:animEffect>
                                    <p:set>
                                      <p:cBhvr>
                                        <p:cTn id="13" dur="1" fill="hold">
                                          <p:stCondLst>
                                            <p:cond delay="499"/>
                                          </p:stCondLst>
                                        </p:cTn>
                                        <p:tgtEl>
                                          <p:spTgt spid="33"/>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6" grpId="0" animBg="1"/>
      <p:bldP spid="42" grpId="0" animBg="1"/>
      <p:bldP spid="4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4569"/>
            <a:ext cx="8382000" cy="830997"/>
          </a:xfrm>
        </p:spPr>
        <p:txBody>
          <a:bodyPr>
            <a:normAutofit fontScale="90000"/>
          </a:bodyPr>
          <a:lstStyle/>
          <a:p>
            <a:r>
              <a:rPr lang="en-US" dirty="0"/>
              <a:t>Upgrade Simulation</a:t>
            </a:r>
            <a:br>
              <a:rPr lang="en-US" dirty="0"/>
            </a:br>
            <a:r>
              <a:rPr lang="en-AU" sz="3100" dirty="0">
                <a:solidFill>
                  <a:schemeClr val="accent2"/>
                </a:solidFill>
              </a:rPr>
              <a:t>Option 1: Upgrade from the RMS</a:t>
            </a:r>
            <a:endParaRPr lang="en-US" sz="3100" dirty="0">
              <a:solidFill>
                <a:schemeClr val="accent1">
                  <a:alpha val="99000"/>
                </a:schemeClr>
              </a:solidFill>
            </a:endParaRPr>
          </a:p>
        </p:txBody>
      </p:sp>
      <p:cxnSp>
        <p:nvCxnSpPr>
          <p:cNvPr id="4" name="Elbow Connector 3"/>
          <p:cNvCxnSpPr>
            <a:stCxn id="11" idx="0"/>
          </p:cNvCxnSpPr>
          <p:nvPr/>
        </p:nvCxnSpPr>
        <p:spPr>
          <a:xfrm rot="5400000" flipH="1" flipV="1">
            <a:off x="3988643" y="3185663"/>
            <a:ext cx="589290" cy="734840"/>
          </a:xfrm>
          <a:prstGeom prst="bentConnector2">
            <a:avLst/>
          </a:prstGeom>
          <a:ln w="254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39"/>
          <p:cNvGrpSpPr/>
          <p:nvPr/>
        </p:nvGrpSpPr>
        <p:grpSpPr>
          <a:xfrm>
            <a:off x="5925788" y="3977652"/>
            <a:ext cx="1081547" cy="966351"/>
            <a:chOff x="7689956" y="4253345"/>
            <a:chExt cx="1125313" cy="1288468"/>
          </a:xfrm>
          <a:effectLst/>
        </p:grpSpPr>
        <p:grpSp>
          <p:nvGrpSpPr>
            <p:cNvPr id="6" name="Group 27"/>
            <p:cNvGrpSpPr/>
            <p:nvPr/>
          </p:nvGrpSpPr>
          <p:grpSpPr>
            <a:xfrm>
              <a:off x="7689956" y="4253345"/>
              <a:ext cx="903640" cy="1162566"/>
              <a:chOff x="7814647" y="5430982"/>
              <a:chExt cx="903640" cy="1162566"/>
            </a:xfrm>
          </p:grpSpPr>
          <p:pic>
            <p:nvPicPr>
              <p:cNvPr id="8" name="Picture 7"/>
              <p:cNvPicPr>
                <a:picLocks noChangeAspect="1" noChangeArrowheads="1"/>
              </p:cNvPicPr>
              <p:nvPr/>
            </p:nvPicPr>
            <p:blipFill>
              <a:blip r:embed="rId4"/>
              <a:srcRect/>
              <a:stretch>
                <a:fillRect/>
              </a:stretch>
            </p:blipFill>
            <p:spPr bwMode="auto">
              <a:xfrm>
                <a:off x="7814647" y="5430982"/>
                <a:ext cx="681967" cy="1037876"/>
              </a:xfrm>
              <a:prstGeom prst="rect">
                <a:avLst/>
              </a:prstGeom>
              <a:noFill/>
              <a:ln w="12700" cap="flat" cmpd="sng" algn="ctr">
                <a:noFill/>
                <a:prstDash val="solid"/>
                <a:miter lim="800000"/>
                <a:headEnd/>
                <a:tailEnd/>
              </a:ln>
              <a:effectLst/>
            </p:spPr>
          </p:pic>
          <p:pic>
            <p:nvPicPr>
              <p:cNvPr id="9" name="Picture 7"/>
              <p:cNvPicPr>
                <a:picLocks noChangeAspect="1" noChangeArrowheads="1"/>
              </p:cNvPicPr>
              <p:nvPr/>
            </p:nvPicPr>
            <p:blipFill>
              <a:blip r:embed="rId4"/>
              <a:srcRect/>
              <a:stretch>
                <a:fillRect/>
              </a:stretch>
            </p:blipFill>
            <p:spPr bwMode="auto">
              <a:xfrm>
                <a:off x="8036320" y="5555672"/>
                <a:ext cx="681967" cy="1037876"/>
              </a:xfrm>
              <a:prstGeom prst="rect">
                <a:avLst/>
              </a:prstGeom>
              <a:noFill/>
              <a:ln w="12700" cap="flat" cmpd="sng" algn="ctr">
                <a:noFill/>
                <a:prstDash val="solid"/>
                <a:miter lim="800000"/>
                <a:headEnd/>
                <a:tailEnd/>
              </a:ln>
              <a:effectLst/>
            </p:spPr>
          </p:pic>
        </p:grpSp>
        <p:pic>
          <p:nvPicPr>
            <p:cNvPr id="7" name="Picture 7"/>
            <p:cNvPicPr>
              <a:picLocks noChangeAspect="1" noChangeArrowheads="1"/>
            </p:cNvPicPr>
            <p:nvPr/>
          </p:nvPicPr>
          <p:blipFill>
            <a:blip r:embed="rId4"/>
            <a:srcRect/>
            <a:stretch>
              <a:fillRect/>
            </a:stretch>
          </p:blipFill>
          <p:spPr bwMode="auto">
            <a:xfrm>
              <a:off x="8133302" y="4503937"/>
              <a:ext cx="681967" cy="1037876"/>
            </a:xfrm>
            <a:prstGeom prst="rect">
              <a:avLst/>
            </a:prstGeom>
            <a:noFill/>
            <a:ln w="12700" cap="flat" cmpd="sng" algn="ctr">
              <a:noFill/>
              <a:prstDash val="solid"/>
              <a:miter lim="800000"/>
              <a:headEnd/>
              <a:tailEnd/>
            </a:ln>
            <a:effectLst/>
          </p:spPr>
        </p:pic>
      </p:grpSp>
      <p:pic>
        <p:nvPicPr>
          <p:cNvPr id="10" name="Picture 9"/>
          <p:cNvPicPr>
            <a:picLocks noChangeAspect="1" noChangeArrowheads="1"/>
          </p:cNvPicPr>
          <p:nvPr/>
        </p:nvPicPr>
        <p:blipFill>
          <a:blip r:embed="rId5"/>
          <a:srcRect/>
          <a:stretch>
            <a:fillRect/>
          </a:stretch>
        </p:blipFill>
        <p:spPr bwMode="auto">
          <a:xfrm>
            <a:off x="5956498" y="2567841"/>
            <a:ext cx="816741" cy="1076325"/>
          </a:xfrm>
          <a:prstGeom prst="rect">
            <a:avLst/>
          </a:prstGeom>
          <a:noFill/>
          <a:ln w="12700" cap="flat" cmpd="sng" algn="ctr">
            <a:noFill/>
            <a:prstDash val="solid"/>
            <a:miter lim="800000"/>
            <a:headEnd/>
            <a:tailEnd/>
          </a:ln>
          <a:effectLst/>
        </p:spPr>
      </p:pic>
      <p:pic>
        <p:nvPicPr>
          <p:cNvPr id="11" name="Picture 9"/>
          <p:cNvPicPr>
            <a:picLocks noChangeAspect="1" noChangeArrowheads="1"/>
          </p:cNvPicPr>
          <p:nvPr/>
        </p:nvPicPr>
        <p:blipFill>
          <a:blip r:embed="rId6"/>
          <a:srcRect/>
          <a:stretch>
            <a:fillRect/>
          </a:stretch>
        </p:blipFill>
        <p:spPr bwMode="auto">
          <a:xfrm>
            <a:off x="3489402" y="3847727"/>
            <a:ext cx="852934" cy="1126296"/>
          </a:xfrm>
          <a:prstGeom prst="rect">
            <a:avLst/>
          </a:prstGeom>
          <a:noFill/>
          <a:ln w="12700" cap="flat" cmpd="sng" algn="ctr">
            <a:noFill/>
            <a:prstDash val="solid"/>
            <a:miter lim="800000"/>
            <a:headEnd/>
            <a:tailEnd/>
          </a:ln>
          <a:effectLst/>
        </p:spPr>
      </p:pic>
      <p:pic>
        <p:nvPicPr>
          <p:cNvPr id="12" name="Picture 11"/>
          <p:cNvPicPr>
            <a:picLocks noChangeAspect="1" noChangeArrowheads="1"/>
          </p:cNvPicPr>
          <p:nvPr/>
        </p:nvPicPr>
        <p:blipFill>
          <a:blip r:embed="rId7"/>
          <a:srcRect/>
          <a:stretch>
            <a:fillRect/>
          </a:stretch>
        </p:blipFill>
        <p:spPr bwMode="auto">
          <a:xfrm>
            <a:off x="1965453" y="1326856"/>
            <a:ext cx="964694" cy="825374"/>
          </a:xfrm>
          <a:prstGeom prst="rect">
            <a:avLst/>
          </a:prstGeom>
          <a:noFill/>
          <a:ln w="12700" cap="flat" cmpd="sng" algn="ctr">
            <a:noFill/>
            <a:prstDash val="solid"/>
            <a:miter lim="800000"/>
            <a:headEnd/>
            <a:tailEnd/>
          </a:ln>
          <a:effectLst/>
        </p:spPr>
      </p:pic>
      <p:sp>
        <p:nvSpPr>
          <p:cNvPr id="13" name="Flowchart: Magnetic Disk 12"/>
          <p:cNvSpPr/>
          <p:nvPr/>
        </p:nvSpPr>
        <p:spPr bwMode="auto">
          <a:xfrm>
            <a:off x="3640075" y="1304502"/>
            <a:ext cx="926069" cy="850241"/>
          </a:xfrm>
          <a:prstGeom prst="flowChartMagneticDisk">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000" dirty="0">
                <a:ln w="18415" cmpd="sng">
                  <a:noFill/>
                  <a:prstDash val="solid"/>
                </a:ln>
                <a:solidFill>
                  <a:schemeClr val="tx2"/>
                </a:solidFill>
                <a:effectLst>
                  <a:outerShdw blurRad="63500" dir="3600000" algn="tl" rotWithShape="0">
                    <a:srgbClr val="000000">
                      <a:alpha val="70000"/>
                    </a:srgbClr>
                  </a:outerShdw>
                </a:effectLst>
                <a:latin typeface="Segoe" pitchFamily="34" charset="0"/>
              </a:rPr>
              <a:t>Operational Database</a:t>
            </a:r>
          </a:p>
        </p:txBody>
      </p:sp>
      <p:sp>
        <p:nvSpPr>
          <p:cNvPr id="14" name="Flowchart: Magnetic Disk 13"/>
          <p:cNvSpPr/>
          <p:nvPr/>
        </p:nvSpPr>
        <p:spPr bwMode="auto">
          <a:xfrm>
            <a:off x="5908918" y="1304502"/>
            <a:ext cx="926069" cy="850241"/>
          </a:xfrm>
          <a:prstGeom prst="flowChartMagneticDisk">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000" dirty="0">
                <a:ln w="18415" cmpd="sng">
                  <a:noFill/>
                  <a:prstDash val="solid"/>
                </a:ln>
                <a:solidFill>
                  <a:schemeClr val="tx2"/>
                </a:solidFill>
                <a:effectLst>
                  <a:outerShdw blurRad="63500" dir="3600000" algn="tl" rotWithShape="0">
                    <a:srgbClr val="000000">
                      <a:alpha val="70000"/>
                    </a:srgbClr>
                  </a:outerShdw>
                </a:effectLst>
                <a:latin typeface="Segoe" pitchFamily="34" charset="0"/>
              </a:rPr>
              <a:t>Data Warehouse</a:t>
            </a:r>
          </a:p>
        </p:txBody>
      </p:sp>
      <p:pic>
        <p:nvPicPr>
          <p:cNvPr id="15" name="Picture 14"/>
          <p:cNvPicPr>
            <a:picLocks noChangeAspect="1" noChangeArrowheads="1"/>
          </p:cNvPicPr>
          <p:nvPr/>
        </p:nvPicPr>
        <p:blipFill>
          <a:blip r:embed="rId5"/>
          <a:srcRect/>
          <a:stretch>
            <a:fillRect/>
          </a:stretch>
        </p:blipFill>
        <p:spPr bwMode="auto">
          <a:xfrm>
            <a:off x="3382968" y="2530272"/>
            <a:ext cx="851328" cy="1076325"/>
          </a:xfrm>
          <a:prstGeom prst="rect">
            <a:avLst/>
          </a:prstGeom>
          <a:noFill/>
          <a:ln w="12700" cap="flat" cmpd="sng" algn="ctr">
            <a:noFill/>
            <a:prstDash val="solid"/>
            <a:miter lim="800000"/>
            <a:headEnd/>
            <a:tailEnd/>
          </a:ln>
          <a:effectLst/>
        </p:spPr>
      </p:pic>
      <p:grpSp>
        <p:nvGrpSpPr>
          <p:cNvPr id="16" name="Group 39"/>
          <p:cNvGrpSpPr/>
          <p:nvPr/>
        </p:nvGrpSpPr>
        <p:grpSpPr>
          <a:xfrm>
            <a:off x="1980136" y="4007242"/>
            <a:ext cx="1028983" cy="966351"/>
            <a:chOff x="7689956" y="4253345"/>
            <a:chExt cx="1125313" cy="1288468"/>
          </a:xfrm>
          <a:effectLst/>
        </p:grpSpPr>
        <p:grpSp>
          <p:nvGrpSpPr>
            <p:cNvPr id="17" name="Group 27"/>
            <p:cNvGrpSpPr/>
            <p:nvPr/>
          </p:nvGrpSpPr>
          <p:grpSpPr>
            <a:xfrm>
              <a:off x="7689956" y="4253345"/>
              <a:ext cx="903640" cy="1162566"/>
              <a:chOff x="7814647" y="5430982"/>
              <a:chExt cx="903640" cy="1162566"/>
            </a:xfrm>
          </p:grpSpPr>
          <p:pic>
            <p:nvPicPr>
              <p:cNvPr id="19" name="Picture 18"/>
              <p:cNvPicPr>
                <a:picLocks noChangeAspect="1" noChangeArrowheads="1"/>
              </p:cNvPicPr>
              <p:nvPr/>
            </p:nvPicPr>
            <p:blipFill>
              <a:blip r:embed="rId4"/>
              <a:srcRect/>
              <a:stretch>
                <a:fillRect/>
              </a:stretch>
            </p:blipFill>
            <p:spPr bwMode="auto">
              <a:xfrm>
                <a:off x="7814647" y="5430982"/>
                <a:ext cx="681967" cy="1037876"/>
              </a:xfrm>
              <a:prstGeom prst="rect">
                <a:avLst/>
              </a:prstGeom>
              <a:noFill/>
              <a:ln w="12700" cap="flat" cmpd="sng" algn="ctr">
                <a:noFill/>
                <a:prstDash val="solid"/>
                <a:miter lim="800000"/>
                <a:headEnd/>
                <a:tailEnd/>
              </a:ln>
              <a:effectLst/>
            </p:spPr>
          </p:pic>
          <p:pic>
            <p:nvPicPr>
              <p:cNvPr id="20" name="Picture 7"/>
              <p:cNvPicPr>
                <a:picLocks noChangeAspect="1" noChangeArrowheads="1"/>
              </p:cNvPicPr>
              <p:nvPr/>
            </p:nvPicPr>
            <p:blipFill>
              <a:blip r:embed="rId4"/>
              <a:srcRect/>
              <a:stretch>
                <a:fillRect/>
              </a:stretch>
            </p:blipFill>
            <p:spPr bwMode="auto">
              <a:xfrm>
                <a:off x="8036320" y="5555672"/>
                <a:ext cx="681967" cy="1037876"/>
              </a:xfrm>
              <a:prstGeom prst="rect">
                <a:avLst/>
              </a:prstGeom>
              <a:noFill/>
              <a:ln w="12700" cap="flat" cmpd="sng" algn="ctr">
                <a:noFill/>
                <a:prstDash val="solid"/>
                <a:miter lim="800000"/>
                <a:headEnd/>
                <a:tailEnd/>
              </a:ln>
              <a:effectLst/>
            </p:spPr>
          </p:pic>
        </p:grpSp>
        <p:pic>
          <p:nvPicPr>
            <p:cNvPr id="18" name="Picture 7"/>
            <p:cNvPicPr>
              <a:picLocks noChangeAspect="1" noChangeArrowheads="1"/>
            </p:cNvPicPr>
            <p:nvPr/>
          </p:nvPicPr>
          <p:blipFill>
            <a:blip r:embed="rId4"/>
            <a:srcRect/>
            <a:stretch>
              <a:fillRect/>
            </a:stretch>
          </p:blipFill>
          <p:spPr bwMode="auto">
            <a:xfrm>
              <a:off x="8133302" y="4503937"/>
              <a:ext cx="681967" cy="1037876"/>
            </a:xfrm>
            <a:prstGeom prst="rect">
              <a:avLst/>
            </a:prstGeom>
            <a:noFill/>
            <a:ln w="12700" cap="flat" cmpd="sng" algn="ctr">
              <a:noFill/>
              <a:prstDash val="solid"/>
              <a:miter lim="800000"/>
              <a:headEnd/>
              <a:tailEnd/>
            </a:ln>
            <a:effectLst/>
          </p:spPr>
        </p:pic>
      </p:grpSp>
      <p:cxnSp>
        <p:nvCxnSpPr>
          <p:cNvPr id="21" name="Elbow Connector 20"/>
          <p:cNvCxnSpPr>
            <a:stCxn id="18" idx="3"/>
          </p:cNvCxnSpPr>
          <p:nvPr/>
        </p:nvCxnSpPr>
        <p:spPr>
          <a:xfrm>
            <a:off x="3009121" y="4584389"/>
            <a:ext cx="404763" cy="431"/>
          </a:xfrm>
          <a:prstGeom prst="bentConnector3">
            <a:avLst/>
          </a:prstGeom>
          <a:ln w="254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16200000" flipV="1">
            <a:off x="6086652" y="3733267"/>
            <a:ext cx="592675" cy="1"/>
          </a:xfrm>
          <a:prstGeom prst="bentConnector3">
            <a:avLst>
              <a:gd name="adj1" fmla="val 50000"/>
            </a:avLst>
          </a:prstGeom>
          <a:ln w="254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5400000" flipH="1" flipV="1">
            <a:off x="3811667" y="2361292"/>
            <a:ext cx="413099" cy="2"/>
          </a:xfrm>
          <a:prstGeom prst="bentConnector3">
            <a:avLst>
              <a:gd name="adj1" fmla="val 37611"/>
            </a:avLst>
          </a:prstGeom>
          <a:ln w="2540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5400000" flipH="1" flipV="1">
            <a:off x="5105046" y="2481386"/>
            <a:ext cx="203227" cy="5"/>
          </a:xfrm>
          <a:prstGeom prst="bentConnector3">
            <a:avLst>
              <a:gd name="adj1" fmla="val 50000"/>
            </a:avLst>
          </a:prstGeom>
          <a:ln w="2540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5400000" flipH="1" flipV="1">
            <a:off x="6188550" y="2371036"/>
            <a:ext cx="413099" cy="2"/>
          </a:xfrm>
          <a:prstGeom prst="bentConnector3">
            <a:avLst>
              <a:gd name="adj1" fmla="val 37611"/>
            </a:avLst>
          </a:prstGeom>
          <a:ln w="2540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flipV="1">
            <a:off x="4018215" y="2376454"/>
            <a:ext cx="2347874" cy="1"/>
          </a:xfrm>
          <a:prstGeom prst="bentConnector3">
            <a:avLst/>
          </a:prstGeom>
          <a:ln w="2540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5400000" flipH="1" flipV="1">
            <a:off x="3720354" y="3653782"/>
            <a:ext cx="382996" cy="2"/>
          </a:xfrm>
          <a:prstGeom prst="bentConnector3">
            <a:avLst>
              <a:gd name="adj1" fmla="val 50000"/>
            </a:avLst>
          </a:prstGeom>
          <a:ln w="254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5400000" flipH="1" flipV="1">
            <a:off x="6290164" y="2266103"/>
            <a:ext cx="209870" cy="1"/>
          </a:xfrm>
          <a:prstGeom prst="bentConnector3">
            <a:avLst>
              <a:gd name="adj1" fmla="val 1228"/>
            </a:avLst>
          </a:prstGeom>
          <a:ln w="2540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29" name="Object 28"/>
          <p:cNvGraphicFramePr>
            <a:graphicFrameLocks noChangeAspect="1"/>
          </p:cNvGraphicFramePr>
          <p:nvPr>
            <p:extLst>
              <p:ext uri="{D42A27DB-BD31-4B8C-83A1-F6EECF244321}">
                <p14:modId xmlns:p14="http://schemas.microsoft.com/office/powerpoint/2010/main" val="3469685481"/>
              </p:ext>
            </p:extLst>
          </p:nvPr>
        </p:nvGraphicFramePr>
        <p:xfrm>
          <a:off x="4750228" y="2551032"/>
          <a:ext cx="888589" cy="934641"/>
        </p:xfrm>
        <a:graphic>
          <a:graphicData uri="http://schemas.openxmlformats.org/presentationml/2006/ole">
            <mc:AlternateContent xmlns:mc="http://schemas.openxmlformats.org/markup-compatibility/2006">
              <mc:Choice xmlns:v="urn:schemas-microsoft-com:vml" Requires="v">
                <p:oleObj spid="_x0000_s7189" name="Visio" r:id="rId8" imgW="961133" imgH="1246221" progId="Visio.Drawing.11">
                  <p:embed/>
                </p:oleObj>
              </mc:Choice>
              <mc:Fallback>
                <p:oleObj name="Visio" r:id="rId8" imgW="961133" imgH="1246221"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0228" y="2551032"/>
                        <a:ext cx="888589" cy="934641"/>
                      </a:xfrm>
                      <a:prstGeom prst="rect">
                        <a:avLst/>
                      </a:prstGeom>
                      <a:noFill/>
                      <a:ln>
                        <a:noFill/>
                      </a:ln>
                      <a:effectLst/>
                      <a:extLst/>
                    </p:spPr>
                  </p:pic>
                </p:oleObj>
              </mc:Fallback>
            </mc:AlternateContent>
          </a:graphicData>
        </a:graphic>
      </p:graphicFrame>
      <p:sp>
        <p:nvSpPr>
          <p:cNvPr id="30" name="Pentagon 29"/>
          <p:cNvSpPr/>
          <p:nvPr/>
        </p:nvSpPr>
        <p:spPr bwMode="auto">
          <a:xfrm>
            <a:off x="1317212" y="1342140"/>
            <a:ext cx="646176"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31" name="Pentagon 30"/>
          <p:cNvSpPr/>
          <p:nvPr/>
        </p:nvSpPr>
        <p:spPr bwMode="auto">
          <a:xfrm>
            <a:off x="2957094" y="1285525"/>
            <a:ext cx="682981"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32" name="Pentagon 31"/>
          <p:cNvSpPr/>
          <p:nvPr/>
        </p:nvSpPr>
        <p:spPr bwMode="auto">
          <a:xfrm>
            <a:off x="5206657" y="1288134"/>
            <a:ext cx="739101"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33" name="Pentagon 32"/>
          <p:cNvSpPr/>
          <p:nvPr/>
        </p:nvSpPr>
        <p:spPr bwMode="auto">
          <a:xfrm>
            <a:off x="4240411" y="2485451"/>
            <a:ext cx="696146"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34" name="Pentagon 33"/>
          <p:cNvSpPr/>
          <p:nvPr/>
        </p:nvSpPr>
        <p:spPr bwMode="auto">
          <a:xfrm>
            <a:off x="5368717" y="3909066"/>
            <a:ext cx="709472"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cxnSp>
        <p:nvCxnSpPr>
          <p:cNvPr id="35" name="Straight Connector 34"/>
          <p:cNvCxnSpPr/>
          <p:nvPr/>
        </p:nvCxnSpPr>
        <p:spPr>
          <a:xfrm flipH="1" flipV="1">
            <a:off x="2291930" y="3058053"/>
            <a:ext cx="2428546" cy="1038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291930" y="2152230"/>
            <a:ext cx="0" cy="905823"/>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Pentagon 36"/>
          <p:cNvSpPr/>
          <p:nvPr/>
        </p:nvSpPr>
        <p:spPr bwMode="auto">
          <a:xfrm>
            <a:off x="5457115" y="2481387"/>
            <a:ext cx="783176" cy="326645"/>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OM12</a:t>
            </a:r>
          </a:p>
        </p:txBody>
      </p:sp>
      <p:sp>
        <p:nvSpPr>
          <p:cNvPr id="38" name="Pentagon 37"/>
          <p:cNvSpPr/>
          <p:nvPr/>
        </p:nvSpPr>
        <p:spPr bwMode="auto">
          <a:xfrm>
            <a:off x="5206662" y="3909351"/>
            <a:ext cx="871527" cy="326645"/>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OM12</a:t>
            </a:r>
          </a:p>
        </p:txBody>
      </p:sp>
      <p:sp>
        <p:nvSpPr>
          <p:cNvPr id="39" name="Pentagon 38"/>
          <p:cNvSpPr/>
          <p:nvPr/>
        </p:nvSpPr>
        <p:spPr bwMode="auto">
          <a:xfrm>
            <a:off x="2806423" y="3847728"/>
            <a:ext cx="846919" cy="326645"/>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OM12</a:t>
            </a:r>
          </a:p>
        </p:txBody>
      </p:sp>
      <p:sp>
        <p:nvSpPr>
          <p:cNvPr id="40" name="Pentagon 39"/>
          <p:cNvSpPr/>
          <p:nvPr/>
        </p:nvSpPr>
        <p:spPr bwMode="auto">
          <a:xfrm>
            <a:off x="2697325" y="2527663"/>
            <a:ext cx="787943" cy="326645"/>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OM12</a:t>
            </a:r>
          </a:p>
        </p:txBody>
      </p:sp>
      <p:sp>
        <p:nvSpPr>
          <p:cNvPr id="41" name="Pentagon 40"/>
          <p:cNvSpPr/>
          <p:nvPr/>
        </p:nvSpPr>
        <p:spPr bwMode="auto">
          <a:xfrm>
            <a:off x="1238859" y="4163318"/>
            <a:ext cx="817478" cy="326645"/>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OM12</a:t>
            </a:r>
          </a:p>
        </p:txBody>
      </p:sp>
      <p:pic>
        <p:nvPicPr>
          <p:cNvPr id="42" name="Picture 41"/>
          <p:cNvPicPr>
            <a:picLocks noChangeAspect="1" noChangeArrowheads="1"/>
          </p:cNvPicPr>
          <p:nvPr/>
        </p:nvPicPr>
        <p:blipFill>
          <a:blip r:embed="rId5"/>
          <a:srcRect/>
          <a:stretch>
            <a:fillRect/>
          </a:stretch>
        </p:blipFill>
        <p:spPr bwMode="auto">
          <a:xfrm>
            <a:off x="4798291" y="2553621"/>
            <a:ext cx="816741" cy="1076325"/>
          </a:xfrm>
          <a:prstGeom prst="rect">
            <a:avLst/>
          </a:prstGeom>
          <a:noFill/>
          <a:ln w="12700" cap="flat" cmpd="sng" algn="ctr">
            <a:noFill/>
            <a:prstDash val="solid"/>
            <a:miter lim="800000"/>
            <a:headEnd/>
            <a:tailEnd/>
          </a:ln>
          <a:effectLst/>
        </p:spPr>
      </p:pic>
      <p:sp>
        <p:nvSpPr>
          <p:cNvPr id="43" name="Pentagon 42"/>
          <p:cNvSpPr/>
          <p:nvPr/>
        </p:nvSpPr>
        <p:spPr bwMode="auto">
          <a:xfrm>
            <a:off x="4139952" y="2488402"/>
            <a:ext cx="837275" cy="326645"/>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OM12</a:t>
            </a:r>
          </a:p>
        </p:txBody>
      </p:sp>
      <p:sp>
        <p:nvSpPr>
          <p:cNvPr id="44" name="Pentagon 43"/>
          <p:cNvSpPr/>
          <p:nvPr/>
        </p:nvSpPr>
        <p:spPr bwMode="auto">
          <a:xfrm>
            <a:off x="2843808" y="1285525"/>
            <a:ext cx="845740" cy="326645"/>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OM12</a:t>
            </a:r>
          </a:p>
        </p:txBody>
      </p:sp>
      <p:sp>
        <p:nvSpPr>
          <p:cNvPr id="45" name="Pentagon 44"/>
          <p:cNvSpPr/>
          <p:nvPr/>
        </p:nvSpPr>
        <p:spPr bwMode="auto">
          <a:xfrm>
            <a:off x="5220072" y="1288134"/>
            <a:ext cx="764346" cy="326645"/>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OM12</a:t>
            </a:r>
          </a:p>
        </p:txBody>
      </p:sp>
      <p:sp>
        <p:nvSpPr>
          <p:cNvPr id="46" name="&quot;No&quot; Symbol 45"/>
          <p:cNvSpPr/>
          <p:nvPr/>
        </p:nvSpPr>
        <p:spPr bwMode="auto">
          <a:xfrm>
            <a:off x="1963387" y="1447676"/>
            <a:ext cx="721322" cy="583733"/>
          </a:xfrm>
          <a:prstGeom prst="noSmoking">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500" dirty="0">
              <a:gradFill>
                <a:gsLst>
                  <a:gs pos="0">
                    <a:srgbClr val="FFFFFF"/>
                  </a:gs>
                  <a:gs pos="100000">
                    <a:srgbClr val="FFFFFF"/>
                  </a:gs>
                </a:gsLst>
                <a:lin ang="5400000" scaled="0"/>
              </a:gradFill>
            </a:endParaRPr>
          </a:p>
        </p:txBody>
      </p:sp>
      <p:pic>
        <p:nvPicPr>
          <p:cNvPr id="47" name="Picture 46"/>
          <p:cNvPicPr>
            <a:picLocks noChangeAspect="1" noChangeArrowheads="1"/>
          </p:cNvPicPr>
          <p:nvPr/>
        </p:nvPicPr>
        <p:blipFill>
          <a:blip r:embed="rId7"/>
          <a:srcRect/>
          <a:stretch>
            <a:fillRect/>
          </a:stretch>
        </p:blipFill>
        <p:spPr bwMode="auto">
          <a:xfrm>
            <a:off x="1963387" y="1326855"/>
            <a:ext cx="964694" cy="825374"/>
          </a:xfrm>
          <a:prstGeom prst="rect">
            <a:avLst/>
          </a:prstGeom>
          <a:noFill/>
          <a:ln w="12700" cap="flat" cmpd="sng" algn="ctr">
            <a:noFill/>
            <a:prstDash val="solid"/>
            <a:miter lim="800000"/>
            <a:headEnd/>
            <a:tailEnd/>
          </a:ln>
          <a:effectLst/>
        </p:spPr>
      </p:pic>
      <p:sp>
        <p:nvSpPr>
          <p:cNvPr id="48" name="Pentagon 47"/>
          <p:cNvSpPr/>
          <p:nvPr/>
        </p:nvSpPr>
        <p:spPr bwMode="auto">
          <a:xfrm>
            <a:off x="1331640" y="1342140"/>
            <a:ext cx="787867" cy="326645"/>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OM12</a:t>
            </a:r>
          </a:p>
        </p:txBody>
      </p:sp>
    </p:spTree>
    <p:extLst>
      <p:ext uri="{BB962C8B-B14F-4D97-AF65-F5344CB8AC3E}">
        <p14:creationId xmlns:p14="http://schemas.microsoft.com/office/powerpoint/2010/main" val="256703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3"/>
                                        </p:tgtEl>
                                      </p:cBhvr>
                                    </p:animEffect>
                                    <p:set>
                                      <p:cBhvr>
                                        <p:cTn id="10" dur="1" fill="hold">
                                          <p:stCondLst>
                                            <p:cond delay="499"/>
                                          </p:stCondLst>
                                        </p:cTn>
                                        <p:tgtEl>
                                          <p:spTgt spid="33"/>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1"/>
                                        </p:tgtEl>
                                      </p:cBhvr>
                                    </p:animEffect>
                                    <p:set>
                                      <p:cBhvr>
                                        <p:cTn id="22" dur="1" fill="hold">
                                          <p:stCondLst>
                                            <p:cond delay="499"/>
                                          </p:stCondLst>
                                        </p:cTn>
                                        <p:tgtEl>
                                          <p:spTgt spid="31"/>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2"/>
                                        </p:tgtEl>
                                      </p:cBhvr>
                                    </p:animEffect>
                                    <p:set>
                                      <p:cBhvr>
                                        <p:cTn id="31" dur="1" fill="hold">
                                          <p:stCondLst>
                                            <p:cond delay="499"/>
                                          </p:stCondLst>
                                        </p:cTn>
                                        <p:tgtEl>
                                          <p:spTgt spid="32"/>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1"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46"/>
                                        </p:tgtEl>
                                      </p:cBhvr>
                                    </p:animEffect>
                                    <p:set>
                                      <p:cBhvr>
                                        <p:cTn id="45" dur="1" fill="hold">
                                          <p:stCondLst>
                                            <p:cond delay="499"/>
                                          </p:stCondLst>
                                        </p:cTn>
                                        <p:tgtEl>
                                          <p:spTgt spid="46"/>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30"/>
                                        </p:tgtEl>
                                      </p:cBhvr>
                                    </p:animEffect>
                                    <p:set>
                                      <p:cBhvr>
                                        <p:cTn id="51" dur="1" fill="hold">
                                          <p:stCondLst>
                                            <p:cond delay="499"/>
                                          </p:stCondLst>
                                        </p:cTn>
                                        <p:tgtEl>
                                          <p:spTgt spid="3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500"/>
                                        <p:tgtEl>
                                          <p:spTgt spid="4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43" grpId="0" animBg="1"/>
      <p:bldP spid="44" grpId="0" animBg="1"/>
      <p:bldP spid="45" grpId="0" animBg="1"/>
      <p:bldP spid="46" grpId="0" animBg="1"/>
      <p:bldP spid="46" grpId="1" animBg="1"/>
      <p:bldP spid="4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3478"/>
            <a:ext cx="8382000" cy="830997"/>
          </a:xfrm>
        </p:spPr>
        <p:txBody>
          <a:bodyPr>
            <a:normAutofit fontScale="90000"/>
          </a:bodyPr>
          <a:lstStyle/>
          <a:p>
            <a:r>
              <a:rPr lang="en-US" dirty="0"/>
              <a:t>Upgrade Simulation</a:t>
            </a:r>
            <a:br>
              <a:rPr lang="en-US" dirty="0"/>
            </a:br>
            <a:r>
              <a:rPr lang="en-AU" sz="3100" dirty="0">
                <a:solidFill>
                  <a:schemeClr val="accent2"/>
                </a:solidFill>
              </a:rPr>
              <a:t>Option 2: Upgrade from a MS</a:t>
            </a:r>
            <a:endParaRPr lang="en-US" sz="3100" dirty="0">
              <a:solidFill>
                <a:schemeClr val="accent1">
                  <a:alpha val="99000"/>
                </a:schemeClr>
              </a:solidFill>
            </a:endParaRPr>
          </a:p>
        </p:txBody>
      </p:sp>
      <p:cxnSp>
        <p:nvCxnSpPr>
          <p:cNvPr id="4" name="Elbow Connector 3"/>
          <p:cNvCxnSpPr/>
          <p:nvPr/>
        </p:nvCxnSpPr>
        <p:spPr>
          <a:xfrm rot="5400000" flipH="1" flipV="1">
            <a:off x="3970435" y="3183949"/>
            <a:ext cx="589290" cy="734840"/>
          </a:xfrm>
          <a:prstGeom prst="bentConnector2">
            <a:avLst/>
          </a:prstGeom>
          <a:ln w="254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39"/>
          <p:cNvGrpSpPr/>
          <p:nvPr/>
        </p:nvGrpSpPr>
        <p:grpSpPr>
          <a:xfrm>
            <a:off x="5907580" y="3975938"/>
            <a:ext cx="1081547" cy="966351"/>
            <a:chOff x="7689956" y="4253345"/>
            <a:chExt cx="1125313" cy="1288468"/>
          </a:xfrm>
          <a:effectLst/>
        </p:grpSpPr>
        <p:grpSp>
          <p:nvGrpSpPr>
            <p:cNvPr id="6" name="Group 27"/>
            <p:cNvGrpSpPr/>
            <p:nvPr/>
          </p:nvGrpSpPr>
          <p:grpSpPr>
            <a:xfrm>
              <a:off x="7689956" y="4253345"/>
              <a:ext cx="903640" cy="1162566"/>
              <a:chOff x="7814647" y="5430982"/>
              <a:chExt cx="903640" cy="1162566"/>
            </a:xfrm>
          </p:grpSpPr>
          <p:pic>
            <p:nvPicPr>
              <p:cNvPr id="8" name="Picture 7"/>
              <p:cNvPicPr>
                <a:picLocks noChangeAspect="1" noChangeArrowheads="1"/>
              </p:cNvPicPr>
              <p:nvPr/>
            </p:nvPicPr>
            <p:blipFill>
              <a:blip r:embed="rId4"/>
              <a:srcRect/>
              <a:stretch>
                <a:fillRect/>
              </a:stretch>
            </p:blipFill>
            <p:spPr bwMode="auto">
              <a:xfrm>
                <a:off x="7814647" y="5430982"/>
                <a:ext cx="681967" cy="1037876"/>
              </a:xfrm>
              <a:prstGeom prst="rect">
                <a:avLst/>
              </a:prstGeom>
              <a:noFill/>
              <a:ln w="12700" cap="flat" cmpd="sng" algn="ctr">
                <a:noFill/>
                <a:prstDash val="solid"/>
                <a:miter lim="800000"/>
                <a:headEnd/>
                <a:tailEnd/>
              </a:ln>
              <a:effectLst/>
            </p:spPr>
          </p:pic>
          <p:pic>
            <p:nvPicPr>
              <p:cNvPr id="9" name="Picture 7"/>
              <p:cNvPicPr>
                <a:picLocks noChangeAspect="1" noChangeArrowheads="1"/>
              </p:cNvPicPr>
              <p:nvPr/>
            </p:nvPicPr>
            <p:blipFill>
              <a:blip r:embed="rId4"/>
              <a:srcRect/>
              <a:stretch>
                <a:fillRect/>
              </a:stretch>
            </p:blipFill>
            <p:spPr bwMode="auto">
              <a:xfrm>
                <a:off x="8036320" y="5555672"/>
                <a:ext cx="681967" cy="1037876"/>
              </a:xfrm>
              <a:prstGeom prst="rect">
                <a:avLst/>
              </a:prstGeom>
              <a:noFill/>
              <a:ln w="12700" cap="flat" cmpd="sng" algn="ctr">
                <a:noFill/>
                <a:prstDash val="solid"/>
                <a:miter lim="800000"/>
                <a:headEnd/>
                <a:tailEnd/>
              </a:ln>
              <a:effectLst/>
            </p:spPr>
          </p:pic>
        </p:grpSp>
        <p:pic>
          <p:nvPicPr>
            <p:cNvPr id="7" name="Picture 7"/>
            <p:cNvPicPr>
              <a:picLocks noChangeAspect="1" noChangeArrowheads="1"/>
            </p:cNvPicPr>
            <p:nvPr/>
          </p:nvPicPr>
          <p:blipFill>
            <a:blip r:embed="rId4"/>
            <a:srcRect/>
            <a:stretch>
              <a:fillRect/>
            </a:stretch>
          </p:blipFill>
          <p:spPr bwMode="auto">
            <a:xfrm>
              <a:off x="8133302" y="4503937"/>
              <a:ext cx="681967" cy="1037876"/>
            </a:xfrm>
            <a:prstGeom prst="rect">
              <a:avLst/>
            </a:prstGeom>
            <a:noFill/>
            <a:ln w="12700" cap="flat" cmpd="sng" algn="ctr">
              <a:noFill/>
              <a:prstDash val="solid"/>
              <a:miter lim="800000"/>
              <a:headEnd/>
              <a:tailEnd/>
            </a:ln>
            <a:effectLst/>
          </p:spPr>
        </p:pic>
      </p:grpSp>
      <p:pic>
        <p:nvPicPr>
          <p:cNvPr id="10" name="Picture 9"/>
          <p:cNvPicPr>
            <a:picLocks noChangeAspect="1" noChangeArrowheads="1"/>
          </p:cNvPicPr>
          <p:nvPr/>
        </p:nvPicPr>
        <p:blipFill>
          <a:blip r:embed="rId5"/>
          <a:srcRect/>
          <a:stretch>
            <a:fillRect/>
          </a:stretch>
        </p:blipFill>
        <p:spPr bwMode="auto">
          <a:xfrm>
            <a:off x="5938290" y="2566127"/>
            <a:ext cx="816741" cy="1076325"/>
          </a:xfrm>
          <a:prstGeom prst="rect">
            <a:avLst/>
          </a:prstGeom>
          <a:noFill/>
          <a:ln w="12700" cap="flat" cmpd="sng" algn="ctr">
            <a:noFill/>
            <a:prstDash val="solid"/>
            <a:miter lim="800000"/>
            <a:headEnd/>
            <a:tailEnd/>
          </a:ln>
          <a:effectLst/>
        </p:spPr>
      </p:pic>
      <p:pic>
        <p:nvPicPr>
          <p:cNvPr id="11" name="Picture 9"/>
          <p:cNvPicPr>
            <a:picLocks noChangeAspect="1" noChangeArrowheads="1"/>
          </p:cNvPicPr>
          <p:nvPr/>
        </p:nvPicPr>
        <p:blipFill>
          <a:blip r:embed="rId6"/>
          <a:srcRect/>
          <a:stretch>
            <a:fillRect/>
          </a:stretch>
        </p:blipFill>
        <p:spPr bwMode="auto">
          <a:xfrm>
            <a:off x="3491671" y="3846014"/>
            <a:ext cx="852934" cy="1126296"/>
          </a:xfrm>
          <a:prstGeom prst="rect">
            <a:avLst/>
          </a:prstGeom>
          <a:noFill/>
          <a:ln w="12700" cap="flat" cmpd="sng" algn="ctr">
            <a:noFill/>
            <a:prstDash val="solid"/>
            <a:miter lim="800000"/>
            <a:headEnd/>
            <a:tailEnd/>
          </a:ln>
          <a:effectLst/>
        </p:spPr>
      </p:pic>
      <p:pic>
        <p:nvPicPr>
          <p:cNvPr id="12" name="Picture 11"/>
          <p:cNvPicPr>
            <a:picLocks noChangeAspect="1" noChangeArrowheads="1"/>
          </p:cNvPicPr>
          <p:nvPr/>
        </p:nvPicPr>
        <p:blipFill>
          <a:blip r:embed="rId7"/>
          <a:srcRect/>
          <a:stretch>
            <a:fillRect/>
          </a:stretch>
        </p:blipFill>
        <p:spPr bwMode="auto">
          <a:xfrm>
            <a:off x="1947245" y="1325143"/>
            <a:ext cx="964694" cy="825374"/>
          </a:xfrm>
          <a:prstGeom prst="rect">
            <a:avLst/>
          </a:prstGeom>
          <a:noFill/>
          <a:ln w="12700" cap="flat" cmpd="sng" algn="ctr">
            <a:noFill/>
            <a:prstDash val="solid"/>
            <a:miter lim="800000"/>
            <a:headEnd/>
            <a:tailEnd/>
          </a:ln>
          <a:effectLst/>
        </p:spPr>
      </p:pic>
      <p:sp>
        <p:nvSpPr>
          <p:cNvPr id="13" name="Flowchart: Magnetic Disk 12"/>
          <p:cNvSpPr/>
          <p:nvPr/>
        </p:nvSpPr>
        <p:spPr bwMode="auto">
          <a:xfrm>
            <a:off x="3621867" y="1302788"/>
            <a:ext cx="926069" cy="850241"/>
          </a:xfrm>
          <a:prstGeom prst="flowChartMagneticDisk">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000" dirty="0">
                <a:ln w="18415" cmpd="sng">
                  <a:noFill/>
                  <a:prstDash val="solid"/>
                </a:ln>
                <a:solidFill>
                  <a:schemeClr val="tx2"/>
                </a:solidFill>
                <a:effectLst>
                  <a:outerShdw blurRad="63500" dir="3600000" algn="tl" rotWithShape="0">
                    <a:srgbClr val="000000">
                      <a:alpha val="70000"/>
                    </a:srgbClr>
                  </a:outerShdw>
                </a:effectLst>
                <a:latin typeface="Segoe" pitchFamily="34" charset="0"/>
              </a:rPr>
              <a:t>Operational Database</a:t>
            </a:r>
          </a:p>
        </p:txBody>
      </p:sp>
      <p:sp>
        <p:nvSpPr>
          <p:cNvPr id="14" name="Flowchart: Magnetic Disk 13"/>
          <p:cNvSpPr/>
          <p:nvPr/>
        </p:nvSpPr>
        <p:spPr bwMode="auto">
          <a:xfrm>
            <a:off x="5890710" y="1302788"/>
            <a:ext cx="926069" cy="850241"/>
          </a:xfrm>
          <a:prstGeom prst="flowChartMagneticDisk">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000" dirty="0">
                <a:ln w="18415" cmpd="sng">
                  <a:noFill/>
                  <a:prstDash val="solid"/>
                </a:ln>
                <a:solidFill>
                  <a:schemeClr val="tx2"/>
                </a:solidFill>
                <a:effectLst>
                  <a:outerShdw blurRad="63500" dir="3600000" algn="tl" rotWithShape="0">
                    <a:srgbClr val="000000">
                      <a:alpha val="70000"/>
                    </a:srgbClr>
                  </a:outerShdw>
                </a:effectLst>
                <a:latin typeface="Segoe" pitchFamily="34" charset="0"/>
              </a:rPr>
              <a:t>Data Warehouse</a:t>
            </a:r>
          </a:p>
        </p:txBody>
      </p:sp>
      <p:pic>
        <p:nvPicPr>
          <p:cNvPr id="15" name="Picture 14"/>
          <p:cNvPicPr>
            <a:picLocks noChangeAspect="1" noChangeArrowheads="1"/>
          </p:cNvPicPr>
          <p:nvPr/>
        </p:nvPicPr>
        <p:blipFill>
          <a:blip r:embed="rId5"/>
          <a:srcRect/>
          <a:stretch>
            <a:fillRect/>
          </a:stretch>
        </p:blipFill>
        <p:spPr bwMode="auto">
          <a:xfrm>
            <a:off x="3364760" y="2528558"/>
            <a:ext cx="851328" cy="1076325"/>
          </a:xfrm>
          <a:prstGeom prst="rect">
            <a:avLst/>
          </a:prstGeom>
          <a:noFill/>
          <a:ln w="12700" cap="flat" cmpd="sng" algn="ctr">
            <a:noFill/>
            <a:prstDash val="solid"/>
            <a:miter lim="800000"/>
            <a:headEnd/>
            <a:tailEnd/>
          </a:ln>
          <a:effectLst/>
        </p:spPr>
      </p:pic>
      <p:grpSp>
        <p:nvGrpSpPr>
          <p:cNvPr id="16" name="Group 39"/>
          <p:cNvGrpSpPr/>
          <p:nvPr/>
        </p:nvGrpSpPr>
        <p:grpSpPr>
          <a:xfrm>
            <a:off x="1972167" y="4004168"/>
            <a:ext cx="1028983" cy="966351"/>
            <a:chOff x="7689956" y="4253345"/>
            <a:chExt cx="1125313" cy="1288468"/>
          </a:xfrm>
          <a:effectLst/>
        </p:grpSpPr>
        <p:grpSp>
          <p:nvGrpSpPr>
            <p:cNvPr id="17" name="Group 27"/>
            <p:cNvGrpSpPr/>
            <p:nvPr/>
          </p:nvGrpSpPr>
          <p:grpSpPr>
            <a:xfrm>
              <a:off x="7689956" y="4253345"/>
              <a:ext cx="903640" cy="1162566"/>
              <a:chOff x="7814647" y="5430982"/>
              <a:chExt cx="903640" cy="1162566"/>
            </a:xfrm>
          </p:grpSpPr>
          <p:pic>
            <p:nvPicPr>
              <p:cNvPr id="19" name="Picture 18"/>
              <p:cNvPicPr>
                <a:picLocks noChangeAspect="1" noChangeArrowheads="1"/>
              </p:cNvPicPr>
              <p:nvPr/>
            </p:nvPicPr>
            <p:blipFill>
              <a:blip r:embed="rId4"/>
              <a:srcRect/>
              <a:stretch>
                <a:fillRect/>
              </a:stretch>
            </p:blipFill>
            <p:spPr bwMode="auto">
              <a:xfrm>
                <a:off x="7814647" y="5430982"/>
                <a:ext cx="681967" cy="1037876"/>
              </a:xfrm>
              <a:prstGeom prst="rect">
                <a:avLst/>
              </a:prstGeom>
              <a:noFill/>
              <a:ln w="12700" cap="flat" cmpd="sng" algn="ctr">
                <a:noFill/>
                <a:prstDash val="solid"/>
                <a:miter lim="800000"/>
                <a:headEnd/>
                <a:tailEnd/>
              </a:ln>
              <a:effectLst/>
            </p:spPr>
          </p:pic>
          <p:pic>
            <p:nvPicPr>
              <p:cNvPr id="20" name="Picture 7"/>
              <p:cNvPicPr>
                <a:picLocks noChangeAspect="1" noChangeArrowheads="1"/>
              </p:cNvPicPr>
              <p:nvPr/>
            </p:nvPicPr>
            <p:blipFill>
              <a:blip r:embed="rId4"/>
              <a:srcRect/>
              <a:stretch>
                <a:fillRect/>
              </a:stretch>
            </p:blipFill>
            <p:spPr bwMode="auto">
              <a:xfrm>
                <a:off x="8036320" y="5555672"/>
                <a:ext cx="681967" cy="1037876"/>
              </a:xfrm>
              <a:prstGeom prst="rect">
                <a:avLst/>
              </a:prstGeom>
              <a:noFill/>
              <a:ln w="12700" cap="flat" cmpd="sng" algn="ctr">
                <a:noFill/>
                <a:prstDash val="solid"/>
                <a:miter lim="800000"/>
                <a:headEnd/>
                <a:tailEnd/>
              </a:ln>
              <a:effectLst/>
            </p:spPr>
          </p:pic>
        </p:grpSp>
        <p:pic>
          <p:nvPicPr>
            <p:cNvPr id="18" name="Picture 7"/>
            <p:cNvPicPr>
              <a:picLocks noChangeAspect="1" noChangeArrowheads="1"/>
            </p:cNvPicPr>
            <p:nvPr/>
          </p:nvPicPr>
          <p:blipFill>
            <a:blip r:embed="rId4"/>
            <a:srcRect/>
            <a:stretch>
              <a:fillRect/>
            </a:stretch>
          </p:blipFill>
          <p:spPr bwMode="auto">
            <a:xfrm>
              <a:off x="8133302" y="4503937"/>
              <a:ext cx="681967" cy="1037876"/>
            </a:xfrm>
            <a:prstGeom prst="rect">
              <a:avLst/>
            </a:prstGeom>
            <a:noFill/>
            <a:ln w="12700" cap="flat" cmpd="sng" algn="ctr">
              <a:noFill/>
              <a:prstDash val="solid"/>
              <a:miter lim="800000"/>
              <a:headEnd/>
              <a:tailEnd/>
            </a:ln>
            <a:effectLst/>
          </p:spPr>
        </p:pic>
      </p:grpSp>
      <p:cxnSp>
        <p:nvCxnSpPr>
          <p:cNvPr id="21" name="Elbow Connector 20"/>
          <p:cNvCxnSpPr/>
          <p:nvPr/>
        </p:nvCxnSpPr>
        <p:spPr>
          <a:xfrm>
            <a:off x="2990913" y="4582675"/>
            <a:ext cx="404763" cy="431"/>
          </a:xfrm>
          <a:prstGeom prst="bentConnector3">
            <a:avLst/>
          </a:prstGeom>
          <a:ln w="254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16200000" flipV="1">
            <a:off x="6068444" y="3731553"/>
            <a:ext cx="592675" cy="1"/>
          </a:xfrm>
          <a:prstGeom prst="bentConnector3">
            <a:avLst>
              <a:gd name="adj1" fmla="val 50000"/>
            </a:avLst>
          </a:prstGeom>
          <a:ln w="254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5400000" flipH="1" flipV="1">
            <a:off x="3793459" y="2359579"/>
            <a:ext cx="413099" cy="2"/>
          </a:xfrm>
          <a:prstGeom prst="bentConnector3">
            <a:avLst>
              <a:gd name="adj1" fmla="val 37611"/>
            </a:avLst>
          </a:prstGeom>
          <a:ln w="2540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5400000" flipH="1" flipV="1">
            <a:off x="5086838" y="2479672"/>
            <a:ext cx="203227" cy="5"/>
          </a:xfrm>
          <a:prstGeom prst="bentConnector3">
            <a:avLst>
              <a:gd name="adj1" fmla="val 50000"/>
            </a:avLst>
          </a:prstGeom>
          <a:ln w="2540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5400000" flipH="1" flipV="1">
            <a:off x="6170342" y="2369322"/>
            <a:ext cx="413099" cy="2"/>
          </a:xfrm>
          <a:prstGeom prst="bentConnector3">
            <a:avLst>
              <a:gd name="adj1" fmla="val 37611"/>
            </a:avLst>
          </a:prstGeom>
          <a:ln w="2540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flipV="1">
            <a:off x="4000007" y="2374740"/>
            <a:ext cx="2347874" cy="1"/>
          </a:xfrm>
          <a:prstGeom prst="bentConnector3">
            <a:avLst/>
          </a:prstGeom>
          <a:ln w="2540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5400000" flipH="1" flipV="1">
            <a:off x="3702146" y="3652069"/>
            <a:ext cx="382996" cy="2"/>
          </a:xfrm>
          <a:prstGeom prst="bentConnector3">
            <a:avLst>
              <a:gd name="adj1" fmla="val 50000"/>
            </a:avLst>
          </a:prstGeom>
          <a:ln w="254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5400000" flipH="1" flipV="1">
            <a:off x="6271956" y="2264389"/>
            <a:ext cx="209870" cy="1"/>
          </a:xfrm>
          <a:prstGeom prst="bentConnector3">
            <a:avLst>
              <a:gd name="adj1" fmla="val 1228"/>
            </a:avLst>
          </a:prstGeom>
          <a:ln w="25400">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29" name="Object 28"/>
          <p:cNvGraphicFramePr>
            <a:graphicFrameLocks noChangeAspect="1"/>
          </p:cNvGraphicFramePr>
          <p:nvPr>
            <p:extLst>
              <p:ext uri="{D42A27DB-BD31-4B8C-83A1-F6EECF244321}">
                <p14:modId xmlns:p14="http://schemas.microsoft.com/office/powerpoint/2010/main" val="3434569143"/>
              </p:ext>
            </p:extLst>
          </p:nvPr>
        </p:nvGraphicFramePr>
        <p:xfrm>
          <a:off x="4732020" y="2549318"/>
          <a:ext cx="888589" cy="934641"/>
        </p:xfrm>
        <a:graphic>
          <a:graphicData uri="http://schemas.openxmlformats.org/presentationml/2006/ole">
            <mc:AlternateContent xmlns:mc="http://schemas.openxmlformats.org/markup-compatibility/2006">
              <mc:Choice xmlns:v="urn:schemas-microsoft-com:vml" Requires="v">
                <p:oleObj spid="_x0000_s8208" name="Visio" r:id="rId8" imgW="961133" imgH="1246221" progId="Visio.Drawing.11">
                  <p:embed/>
                </p:oleObj>
              </mc:Choice>
              <mc:Fallback>
                <p:oleObj name="Visio" r:id="rId8" imgW="961133" imgH="1246221"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2020" y="2549318"/>
                        <a:ext cx="888589" cy="934641"/>
                      </a:xfrm>
                      <a:prstGeom prst="rect">
                        <a:avLst/>
                      </a:prstGeom>
                      <a:noFill/>
                      <a:ln>
                        <a:noFill/>
                      </a:ln>
                      <a:effectLst/>
                      <a:extLst/>
                    </p:spPr>
                  </p:pic>
                </p:oleObj>
              </mc:Fallback>
            </mc:AlternateContent>
          </a:graphicData>
        </a:graphic>
      </p:graphicFrame>
      <p:sp>
        <p:nvSpPr>
          <p:cNvPr id="30" name="Pentagon 29"/>
          <p:cNvSpPr/>
          <p:nvPr/>
        </p:nvSpPr>
        <p:spPr bwMode="auto">
          <a:xfrm>
            <a:off x="1299004" y="1340426"/>
            <a:ext cx="646176"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31" name="Pentagon 30"/>
          <p:cNvSpPr/>
          <p:nvPr/>
        </p:nvSpPr>
        <p:spPr bwMode="auto">
          <a:xfrm>
            <a:off x="2938886" y="1283812"/>
            <a:ext cx="682981"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32" name="Pentagon 31"/>
          <p:cNvSpPr/>
          <p:nvPr/>
        </p:nvSpPr>
        <p:spPr bwMode="auto">
          <a:xfrm>
            <a:off x="5188449" y="1286420"/>
            <a:ext cx="739101"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33" name="Pentagon 32"/>
          <p:cNvSpPr/>
          <p:nvPr/>
        </p:nvSpPr>
        <p:spPr bwMode="auto">
          <a:xfrm>
            <a:off x="4222203" y="2483737"/>
            <a:ext cx="696146"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sp>
        <p:nvSpPr>
          <p:cNvPr id="34" name="Pentagon 33"/>
          <p:cNvSpPr/>
          <p:nvPr/>
        </p:nvSpPr>
        <p:spPr bwMode="auto">
          <a:xfrm>
            <a:off x="5350509" y="3907352"/>
            <a:ext cx="709472" cy="326645"/>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R2</a:t>
            </a:r>
          </a:p>
        </p:txBody>
      </p:sp>
      <p:cxnSp>
        <p:nvCxnSpPr>
          <p:cNvPr id="35" name="Straight Connector 34"/>
          <p:cNvCxnSpPr/>
          <p:nvPr/>
        </p:nvCxnSpPr>
        <p:spPr>
          <a:xfrm flipH="1" flipV="1">
            <a:off x="2273722" y="3056339"/>
            <a:ext cx="2428546" cy="1038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273722" y="2150516"/>
            <a:ext cx="0" cy="905823"/>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Pentagon 36"/>
          <p:cNvSpPr/>
          <p:nvPr/>
        </p:nvSpPr>
        <p:spPr bwMode="auto">
          <a:xfrm>
            <a:off x="5436638" y="2479673"/>
            <a:ext cx="785445" cy="326645"/>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OM12</a:t>
            </a:r>
          </a:p>
        </p:txBody>
      </p:sp>
      <p:sp>
        <p:nvSpPr>
          <p:cNvPr id="38" name="Pentagon 37"/>
          <p:cNvSpPr/>
          <p:nvPr/>
        </p:nvSpPr>
        <p:spPr bwMode="auto">
          <a:xfrm>
            <a:off x="5188454" y="3907637"/>
            <a:ext cx="871527" cy="326645"/>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OM12</a:t>
            </a:r>
          </a:p>
        </p:txBody>
      </p:sp>
      <p:sp>
        <p:nvSpPr>
          <p:cNvPr id="39" name="Pentagon 38"/>
          <p:cNvSpPr/>
          <p:nvPr/>
        </p:nvSpPr>
        <p:spPr bwMode="auto">
          <a:xfrm>
            <a:off x="2853341" y="3846014"/>
            <a:ext cx="781792" cy="326645"/>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OM12</a:t>
            </a:r>
          </a:p>
        </p:txBody>
      </p:sp>
      <p:sp>
        <p:nvSpPr>
          <p:cNvPr id="40" name="Pentagon 39"/>
          <p:cNvSpPr/>
          <p:nvPr/>
        </p:nvSpPr>
        <p:spPr bwMode="auto">
          <a:xfrm>
            <a:off x="2666502" y="2525950"/>
            <a:ext cx="800558" cy="326645"/>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OM12</a:t>
            </a:r>
          </a:p>
        </p:txBody>
      </p:sp>
      <p:sp>
        <p:nvSpPr>
          <p:cNvPr id="41" name="Pentagon 40"/>
          <p:cNvSpPr/>
          <p:nvPr/>
        </p:nvSpPr>
        <p:spPr bwMode="auto">
          <a:xfrm>
            <a:off x="1299004" y="4161604"/>
            <a:ext cx="739125" cy="326645"/>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OM12</a:t>
            </a:r>
          </a:p>
        </p:txBody>
      </p:sp>
      <p:sp>
        <p:nvSpPr>
          <p:cNvPr id="42" name="Pentagon 41"/>
          <p:cNvSpPr/>
          <p:nvPr/>
        </p:nvSpPr>
        <p:spPr bwMode="auto">
          <a:xfrm>
            <a:off x="2915816" y="1283812"/>
            <a:ext cx="780614" cy="326645"/>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OM12</a:t>
            </a:r>
          </a:p>
        </p:txBody>
      </p:sp>
      <p:sp>
        <p:nvSpPr>
          <p:cNvPr id="43" name="Pentagon 42"/>
          <p:cNvSpPr/>
          <p:nvPr/>
        </p:nvSpPr>
        <p:spPr bwMode="auto">
          <a:xfrm>
            <a:off x="5148064" y="1286420"/>
            <a:ext cx="764346" cy="326645"/>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OM12</a:t>
            </a:r>
          </a:p>
        </p:txBody>
      </p:sp>
      <p:sp>
        <p:nvSpPr>
          <p:cNvPr id="44" name="&quot;No&quot; Symbol 43"/>
          <p:cNvSpPr/>
          <p:nvPr/>
        </p:nvSpPr>
        <p:spPr bwMode="auto">
          <a:xfrm>
            <a:off x="1945179" y="1445962"/>
            <a:ext cx="721322" cy="583733"/>
          </a:xfrm>
          <a:prstGeom prst="noSmoking">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500" dirty="0">
              <a:gradFill>
                <a:gsLst>
                  <a:gs pos="0">
                    <a:srgbClr val="FFFFFF"/>
                  </a:gs>
                  <a:gs pos="100000">
                    <a:srgbClr val="FFFFFF"/>
                  </a:gs>
                </a:gsLst>
                <a:lin ang="5400000" scaled="0"/>
              </a:gradFill>
            </a:endParaRPr>
          </a:p>
        </p:txBody>
      </p:sp>
      <p:pic>
        <p:nvPicPr>
          <p:cNvPr id="45" name="Picture 44"/>
          <p:cNvPicPr>
            <a:picLocks noChangeAspect="1" noChangeArrowheads="1"/>
          </p:cNvPicPr>
          <p:nvPr/>
        </p:nvPicPr>
        <p:blipFill>
          <a:blip r:embed="rId7"/>
          <a:srcRect/>
          <a:stretch>
            <a:fillRect/>
          </a:stretch>
        </p:blipFill>
        <p:spPr bwMode="auto">
          <a:xfrm>
            <a:off x="1945179" y="1325141"/>
            <a:ext cx="964694" cy="825374"/>
          </a:xfrm>
          <a:prstGeom prst="rect">
            <a:avLst/>
          </a:prstGeom>
          <a:noFill/>
          <a:ln w="12700" cap="flat" cmpd="sng" algn="ctr">
            <a:noFill/>
            <a:prstDash val="solid"/>
            <a:miter lim="800000"/>
            <a:headEnd/>
            <a:tailEnd/>
          </a:ln>
          <a:effectLst/>
        </p:spPr>
      </p:pic>
      <p:sp>
        <p:nvSpPr>
          <p:cNvPr id="46" name="Pentagon 45"/>
          <p:cNvSpPr/>
          <p:nvPr/>
        </p:nvSpPr>
        <p:spPr bwMode="auto">
          <a:xfrm>
            <a:off x="1259632" y="1340426"/>
            <a:ext cx="790137" cy="326645"/>
          </a:xfrm>
          <a:prstGeom prst="homePlat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1500" b="1" dirty="0">
                <a:gradFill>
                  <a:gsLst>
                    <a:gs pos="0">
                      <a:srgbClr val="FFFFFF"/>
                    </a:gs>
                    <a:gs pos="100000">
                      <a:srgbClr val="FFFFFF"/>
                    </a:gs>
                  </a:gsLst>
                  <a:lin ang="5400000" scaled="0"/>
                </a:gradFill>
              </a:rPr>
              <a:t>OM12</a:t>
            </a:r>
          </a:p>
        </p:txBody>
      </p:sp>
      <p:sp>
        <p:nvSpPr>
          <p:cNvPr id="47" name="Multiply 46"/>
          <p:cNvSpPr/>
          <p:nvPr/>
        </p:nvSpPr>
        <p:spPr bwMode="auto">
          <a:xfrm>
            <a:off x="4750570" y="2691005"/>
            <a:ext cx="762000" cy="730668"/>
          </a:xfrm>
          <a:prstGeom prst="mathMultiply">
            <a:avLst/>
          </a:prstGeom>
          <a:solidFill>
            <a:srgbClr val="FF0000"/>
          </a:solidFill>
          <a:ln>
            <a:gradFill>
              <a:gsLst>
                <a:gs pos="0">
                  <a:schemeClr val="tx1">
                    <a:alpha val="30000"/>
                  </a:schemeClr>
                </a:gs>
                <a:gs pos="100000">
                  <a:schemeClr val="tx1">
                    <a:alpha val="90000"/>
                  </a:schemeClr>
                </a:gs>
              </a:gsLst>
              <a:lin ang="5400000" scaled="0"/>
            </a:gradFill>
            <a:headEnd type="none" w="med" len="med"/>
            <a:tailEnd type="none" w="med" len="med"/>
          </a:ln>
          <a:effectLst>
            <a:outerShdw blurRad="127000" sx="102000" sy="102000" algn="ctr" rotWithShape="0">
              <a:schemeClr val="tx1">
                <a:alpha val="25000"/>
              </a:schemeClr>
            </a:outerShdw>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500" dirty="0">
              <a:gradFill>
                <a:gsLst>
                  <a:gs pos="0">
                    <a:srgbClr val="FFFFFF"/>
                  </a:gs>
                  <a:gs pos="100000">
                    <a:srgbClr val="FFFFFF"/>
                  </a:gs>
                </a:gsLst>
                <a:lin ang="5400000" scaled="0"/>
              </a:gradFill>
            </a:endParaRPr>
          </a:p>
        </p:txBody>
      </p:sp>
      <p:cxnSp>
        <p:nvCxnSpPr>
          <p:cNvPr id="48" name="Straight Connector 47"/>
          <p:cNvCxnSpPr/>
          <p:nvPr/>
        </p:nvCxnSpPr>
        <p:spPr>
          <a:xfrm flipH="1">
            <a:off x="2273722" y="3075917"/>
            <a:ext cx="1159239"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083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33"/>
                                        </p:tgtEl>
                                      </p:cBhvr>
                                    </p:animEffect>
                                    <p:set>
                                      <p:cBhvr>
                                        <p:cTn id="15" dur="1" fill="hold">
                                          <p:stCondLst>
                                            <p:cond delay="499"/>
                                          </p:stCondLst>
                                        </p:cTn>
                                        <p:tgtEl>
                                          <p:spTgt spid="33"/>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24"/>
                                        </p:tgtEl>
                                      </p:cBhvr>
                                    </p:animEffect>
                                    <p:set>
                                      <p:cBhvr>
                                        <p:cTn id="18" dur="1" fill="hold">
                                          <p:stCondLst>
                                            <p:cond delay="499"/>
                                          </p:stCondLst>
                                        </p:cTn>
                                        <p:tgtEl>
                                          <p:spTgt spid="24"/>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47"/>
                                        </p:tgtEl>
                                      </p:cBhvr>
                                    </p:animEffect>
                                    <p:set>
                                      <p:cBhvr>
                                        <p:cTn id="21" dur="1" fill="hold">
                                          <p:stCondLst>
                                            <p:cond delay="499"/>
                                          </p:stCondLst>
                                        </p:cTn>
                                        <p:tgtEl>
                                          <p:spTgt spid="4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31"/>
                                        </p:tgtEl>
                                      </p:cBhvr>
                                    </p:animEffect>
                                    <p:set>
                                      <p:cBhvr>
                                        <p:cTn id="26" dur="1" fill="hold">
                                          <p:stCondLst>
                                            <p:cond delay="499"/>
                                          </p:stCondLst>
                                        </p:cTn>
                                        <p:tgtEl>
                                          <p:spTgt spid="31"/>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32"/>
                                        </p:tgtEl>
                                      </p:cBhvr>
                                    </p:animEffect>
                                    <p:set>
                                      <p:cBhvr>
                                        <p:cTn id="35" dur="1" fill="hold">
                                          <p:stCondLst>
                                            <p:cond delay="499"/>
                                          </p:stCondLst>
                                        </p:cTn>
                                        <p:tgtEl>
                                          <p:spTgt spid="32"/>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1"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500"/>
                                        <p:tgtEl>
                                          <p:spTgt spid="4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4"/>
                                        </p:tgtEl>
                                      </p:cBhvr>
                                    </p:animEffect>
                                    <p:set>
                                      <p:cBhvr>
                                        <p:cTn id="49" dur="1" fill="hold">
                                          <p:stCondLst>
                                            <p:cond delay="499"/>
                                          </p:stCondLst>
                                        </p:cTn>
                                        <p:tgtEl>
                                          <p:spTgt spid="44"/>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30"/>
                                        </p:tgtEl>
                                      </p:cBhvr>
                                    </p:animEffect>
                                    <p:set>
                                      <p:cBhvr>
                                        <p:cTn id="55" dur="1" fill="hold">
                                          <p:stCondLst>
                                            <p:cond delay="499"/>
                                          </p:stCondLst>
                                        </p:cTn>
                                        <p:tgtEl>
                                          <p:spTgt spid="30"/>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35"/>
                                        </p:tgtEl>
                                      </p:cBhvr>
                                    </p:animEffect>
                                    <p:set>
                                      <p:cBhvr>
                                        <p:cTn id="58" dur="1" fill="hold">
                                          <p:stCondLst>
                                            <p:cond delay="499"/>
                                          </p:stCondLst>
                                        </p:cTn>
                                        <p:tgtEl>
                                          <p:spTgt spid="35"/>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4"/>
                                        </p:tgtEl>
                                      </p:cBhvr>
                                    </p:animEffect>
                                    <p:set>
                                      <p:cBhvr>
                                        <p:cTn id="61" dur="1" fill="hold">
                                          <p:stCondLst>
                                            <p:cond delay="499"/>
                                          </p:stCondLst>
                                        </p:cTn>
                                        <p:tgtEl>
                                          <p:spTgt spid="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500"/>
                                        <p:tgtEl>
                                          <p:spTgt spid="46"/>
                                        </p:tgtEl>
                                      </p:cBhvr>
                                    </p:animEffect>
                                  </p:childTnLst>
                                </p:cTn>
                              </p:par>
                              <p:par>
                                <p:cTn id="70" presetID="10"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42" grpId="0" animBg="1"/>
      <p:bldP spid="43" grpId="0" animBg="1"/>
      <p:bldP spid="44" grpId="0" animBg="1"/>
      <p:bldP spid="44" grpId="1" animBg="1"/>
      <p:bldP spid="46" grpId="0" animBg="1"/>
      <p:bldP spid="47" grpId="0" animBg="1"/>
      <p:bldP spid="4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8"/>
            <a:ext cx="8229600" cy="857250"/>
          </a:xfrm>
        </p:spPr>
        <p:txBody>
          <a:bodyPr/>
          <a:lstStyle/>
          <a:p>
            <a:r>
              <a:rPr lang="en-US" dirty="0" smtClean="0"/>
              <a:t>Recapping</a:t>
            </a:r>
            <a:endParaRPr lang="en-US" dirty="0"/>
          </a:p>
        </p:txBody>
      </p:sp>
      <p:sp>
        <p:nvSpPr>
          <p:cNvPr id="4" name="Content Placeholder 3"/>
          <p:cNvSpPr>
            <a:spLocks noGrp="1"/>
          </p:cNvSpPr>
          <p:nvPr>
            <p:ph idx="1"/>
          </p:nvPr>
        </p:nvSpPr>
        <p:spPr>
          <a:xfrm>
            <a:off x="457200" y="951571"/>
            <a:ext cx="7859216" cy="3060339"/>
          </a:xfrm>
        </p:spPr>
        <p:txBody>
          <a:bodyPr>
            <a:normAutofit/>
          </a:bodyPr>
          <a:lstStyle/>
          <a:p>
            <a:r>
              <a:rPr lang="en-US" sz="2400" dirty="0"/>
              <a:t>Introduced Operations Manager 2012</a:t>
            </a:r>
            <a:endParaRPr lang="en-AU" sz="2400" dirty="0" smtClean="0"/>
          </a:p>
          <a:p>
            <a:r>
              <a:rPr lang="en-US" sz="2400" dirty="0"/>
              <a:t>New </a:t>
            </a:r>
            <a:r>
              <a:rPr lang="en-US" sz="2400" dirty="0" smtClean="0"/>
              <a:t>Hierarchy</a:t>
            </a:r>
          </a:p>
          <a:p>
            <a:r>
              <a:rPr lang="en-US" sz="2400" dirty="0"/>
              <a:t>Extending Visibility</a:t>
            </a:r>
            <a:endParaRPr lang="en-AU" sz="2400" dirty="0" smtClean="0"/>
          </a:p>
          <a:p>
            <a:pPr lvl="1"/>
            <a:r>
              <a:rPr lang="en-US" sz="2000" dirty="0"/>
              <a:t>Native Network Monitoring</a:t>
            </a:r>
            <a:endParaRPr lang="en-AU" sz="2000" dirty="0" smtClean="0"/>
          </a:p>
          <a:p>
            <a:pPr lvl="1"/>
            <a:r>
              <a:rPr lang="en-US" sz="2000" dirty="0"/>
              <a:t>.NET / JEE Application Monitoring</a:t>
            </a:r>
            <a:endParaRPr lang="en-AU" sz="2000" dirty="0" smtClean="0"/>
          </a:p>
          <a:p>
            <a:r>
              <a:rPr lang="en-US" sz="2400" dirty="0"/>
              <a:t>Consoles / Dashboards</a:t>
            </a:r>
            <a:endParaRPr lang="en-AU" sz="2400" dirty="0"/>
          </a:p>
          <a:p>
            <a:r>
              <a:rPr lang="en-US" sz="2400" dirty="0"/>
              <a:t>Upgrading from SCOM 2007 R2</a:t>
            </a:r>
            <a:endParaRPr lang="en-AU"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86983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338"/>
            <a:ext cx="8229600" cy="639012"/>
          </a:xfrm>
        </p:spPr>
        <p:txBody>
          <a:bodyPr>
            <a:normAutofit fontScale="90000"/>
          </a:bodyPr>
          <a:lstStyle/>
          <a:p>
            <a:r>
              <a:rPr lang="en-US" dirty="0" smtClean="0"/>
              <a:t>Agenda</a:t>
            </a:r>
            <a:br>
              <a:rPr lang="en-US" dirty="0" smtClean="0"/>
            </a:br>
            <a:endParaRPr lang="en-US" dirty="0">
              <a:solidFill>
                <a:schemeClr val="accent2"/>
              </a:solidFill>
            </a:endParaRPr>
          </a:p>
        </p:txBody>
      </p:sp>
      <p:sp>
        <p:nvSpPr>
          <p:cNvPr id="3" name="Text Placeholder 2"/>
          <p:cNvSpPr>
            <a:spLocks noGrp="1"/>
          </p:cNvSpPr>
          <p:nvPr>
            <p:ph idx="1"/>
          </p:nvPr>
        </p:nvSpPr>
        <p:spPr>
          <a:xfrm>
            <a:off x="467544" y="1563638"/>
            <a:ext cx="8229600" cy="2886968"/>
          </a:xfrm>
        </p:spPr>
        <p:txBody>
          <a:bodyPr>
            <a:normAutofit fontScale="92500" lnSpcReduction="20000"/>
          </a:bodyPr>
          <a:lstStyle/>
          <a:p>
            <a:r>
              <a:rPr lang="en-US" dirty="0"/>
              <a:t>Introducing Operations Manager 2012</a:t>
            </a:r>
          </a:p>
          <a:p>
            <a:r>
              <a:rPr lang="en-US" dirty="0"/>
              <a:t>New Hierarchy</a:t>
            </a:r>
          </a:p>
          <a:p>
            <a:r>
              <a:rPr lang="en-US" dirty="0"/>
              <a:t>Extending Visibility</a:t>
            </a:r>
          </a:p>
          <a:p>
            <a:pPr lvl="1"/>
            <a:r>
              <a:rPr lang="en-US" dirty="0"/>
              <a:t>Native Network Monitoring</a:t>
            </a:r>
          </a:p>
          <a:p>
            <a:pPr lvl="1"/>
            <a:r>
              <a:rPr lang="en-US" dirty="0"/>
              <a:t>.NET / JEE Application Monitoring</a:t>
            </a:r>
          </a:p>
          <a:p>
            <a:r>
              <a:rPr lang="en-US" dirty="0"/>
              <a:t>Consoles / New Dashboards</a:t>
            </a:r>
          </a:p>
          <a:p>
            <a:r>
              <a:rPr lang="en-US" dirty="0"/>
              <a:t>Upgrading from SCOM 2007 R2</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8"/>
            <a:ext cx="8229600" cy="857250"/>
          </a:xfrm>
        </p:spPr>
        <p:txBody>
          <a:bodyPr/>
          <a:lstStyle/>
          <a:p>
            <a:r>
              <a:rPr lang="en-US" dirty="0" smtClean="0"/>
              <a:t>Release Dates</a:t>
            </a:r>
            <a:endParaRPr lang="en-US" dirty="0"/>
          </a:p>
        </p:txBody>
      </p:sp>
      <p:sp>
        <p:nvSpPr>
          <p:cNvPr id="4" name="Content Placeholder 3"/>
          <p:cNvSpPr>
            <a:spLocks noGrp="1"/>
          </p:cNvSpPr>
          <p:nvPr>
            <p:ph idx="1"/>
          </p:nvPr>
        </p:nvSpPr>
        <p:spPr>
          <a:xfrm>
            <a:off x="457200" y="951571"/>
            <a:ext cx="7859216" cy="3060339"/>
          </a:xfrm>
        </p:spPr>
        <p:txBody>
          <a:bodyPr>
            <a:normAutofit/>
          </a:bodyPr>
          <a:lstStyle/>
          <a:p>
            <a:r>
              <a:rPr lang="en-AU" sz="2400" dirty="0" smtClean="0"/>
              <a:t>Beta – Available Now!</a:t>
            </a:r>
          </a:p>
          <a:p>
            <a:r>
              <a:rPr lang="en-US" sz="2400" dirty="0" smtClean="0"/>
              <a:t>RTM – Dec 2011</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14476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8"/>
            <a:ext cx="8229600" cy="857250"/>
          </a:xfrm>
        </p:spPr>
        <p:txBody>
          <a:bodyPr/>
          <a:lstStyle/>
          <a:p>
            <a:r>
              <a:rPr lang="en-US" dirty="0" smtClean="0"/>
              <a:t>Related Content</a:t>
            </a:r>
            <a:endParaRPr lang="en-US" dirty="0"/>
          </a:p>
        </p:txBody>
      </p:sp>
      <p:sp>
        <p:nvSpPr>
          <p:cNvPr id="4" name="Content Placeholder 3"/>
          <p:cNvSpPr>
            <a:spLocks noGrp="1"/>
          </p:cNvSpPr>
          <p:nvPr>
            <p:ph idx="1"/>
          </p:nvPr>
        </p:nvSpPr>
        <p:spPr>
          <a:xfrm>
            <a:off x="457200" y="951571"/>
            <a:ext cx="7859216" cy="3420379"/>
          </a:xfrm>
        </p:spPr>
        <p:txBody>
          <a:bodyPr>
            <a:normAutofit/>
          </a:bodyPr>
          <a:lstStyle/>
          <a:p>
            <a:r>
              <a:rPr lang="en-US" sz="2400" dirty="0" smtClean="0"/>
              <a:t>SCOM 2012 Beta http</a:t>
            </a:r>
            <a:r>
              <a:rPr lang="en-US" sz="2400" dirty="0"/>
              <a:t>://</a:t>
            </a:r>
            <a:r>
              <a:rPr lang="en-US" sz="2400" dirty="0" smtClean="0"/>
              <a:t>connect.microsoft.com/site1211/Survey/Survey.aspx?SurveyID=12787</a:t>
            </a:r>
          </a:p>
          <a:p>
            <a:r>
              <a:rPr lang="en-US" sz="2400" dirty="0" smtClean="0"/>
              <a:t>Contact Us:</a:t>
            </a:r>
          </a:p>
          <a:p>
            <a:pPr lvl="1"/>
            <a:r>
              <a:rPr lang="en-US" sz="2000" dirty="0" smtClean="0"/>
              <a:t>Justin Cook</a:t>
            </a:r>
          </a:p>
          <a:p>
            <a:pPr lvl="2"/>
            <a:r>
              <a:rPr lang="en-US" sz="1600" dirty="0"/>
              <a:t>j</a:t>
            </a:r>
            <a:r>
              <a:rPr lang="en-US" sz="1600" dirty="0" smtClean="0"/>
              <a:t>ustin_cook@data3.com.au</a:t>
            </a:r>
          </a:p>
          <a:p>
            <a:pPr lvl="2"/>
            <a:r>
              <a:rPr lang="en-US" sz="1600" dirty="0" smtClean="0"/>
              <a:t>b-jucook@microsoft.com</a:t>
            </a:r>
          </a:p>
          <a:p>
            <a:pPr lvl="1"/>
            <a:r>
              <a:rPr lang="en-US" sz="2000" dirty="0" smtClean="0"/>
              <a:t>Noel Fairclough</a:t>
            </a:r>
          </a:p>
          <a:p>
            <a:pPr lvl="2"/>
            <a:r>
              <a:rPr lang="en-US" sz="1600" dirty="0"/>
              <a:t>n</a:t>
            </a:r>
            <a:r>
              <a:rPr lang="en-US" sz="1600" dirty="0" smtClean="0"/>
              <a:t>oel_fairclough@data3.com.au</a:t>
            </a:r>
            <a:endParaRPr lang="en-US" sz="1600" dirty="0"/>
          </a:p>
          <a:p>
            <a:endParaRPr lang="en-US" sz="2400"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80841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05978"/>
            <a:ext cx="8471316" cy="85725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059582"/>
            <a:ext cx="8471316" cy="800219"/>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b="1" dirty="0" smtClean="0">
                <a:solidFill>
                  <a:srgbClr val="FFFFFF"/>
                </a:solidFill>
                <a:latin typeface="Segoe UI" pitchFamily="34" charset="0"/>
                <a:cs typeface="Segoe UI" pitchFamily="34" charset="0"/>
              </a:rPr>
              <a:t>Why Enroll, other than it being free?</a:t>
            </a:r>
          </a:p>
          <a:p>
            <a:r>
              <a:rPr lang="en-US" sz="1400" dirty="0" smtClean="0">
                <a:solidFill>
                  <a:srgbClr val="FFFFFF"/>
                </a:solidFill>
                <a:latin typeface="Segoe UI" pitchFamily="34" charset="0"/>
                <a:cs typeface="Segoe UI" pitchFamily="34" charset="0"/>
              </a:rPr>
              <a:t>The MVA helps improve </a:t>
            </a:r>
            <a:r>
              <a:rPr lang="en-US" sz="1400" dirty="0">
                <a:solidFill>
                  <a:srgbClr val="FFFFFF"/>
                </a:solidFill>
                <a:latin typeface="Segoe UI" pitchFamily="34" charset="0"/>
                <a:cs typeface="Segoe UI" pitchFamily="34" charset="0"/>
              </a:rPr>
              <a:t>your IT skill set and advance your career with </a:t>
            </a:r>
            <a:r>
              <a:rPr lang="en-US" sz="1400" dirty="0" smtClean="0">
                <a:solidFill>
                  <a:srgbClr val="FFFFFF"/>
                </a:solidFill>
                <a:latin typeface="Segoe UI" pitchFamily="34" charset="0"/>
                <a:cs typeface="Segoe UI" pitchFamily="34" charset="0"/>
              </a:rPr>
              <a:t>a </a:t>
            </a:r>
            <a:r>
              <a:rPr lang="en-US" sz="1400" dirty="0">
                <a:solidFill>
                  <a:srgbClr val="FFFFFF"/>
                </a:solidFill>
                <a:latin typeface="Segoe UI" pitchFamily="34" charset="0"/>
                <a:cs typeface="Segoe UI" pitchFamily="34" charset="0"/>
              </a:rPr>
              <a:t>free, easy to access training portal that allows you to learn at your own pace, focusing on Microsoft </a:t>
            </a:r>
            <a:r>
              <a:rPr lang="en-US" sz="1400" dirty="0" smtClean="0">
                <a:solidFill>
                  <a:srgbClr val="FFFFFF"/>
                </a:solidFill>
                <a:latin typeface="Segoe UI" pitchFamily="34" charset="0"/>
                <a:cs typeface="Segoe UI" pitchFamily="34" charset="0"/>
              </a:rPr>
              <a:t>technologies.</a:t>
            </a:r>
            <a:endParaRPr lang="en-GB" sz="1400" dirty="0">
              <a:solidFill>
                <a:srgbClr val="FFFFFF"/>
              </a:solidFill>
              <a:latin typeface="Segoe UI" pitchFamily="34" charset="0"/>
              <a:cs typeface="Segoe UI" pitchFamily="34" charset="0"/>
            </a:endParaRPr>
          </a:p>
        </p:txBody>
      </p:sp>
      <p:sp>
        <p:nvSpPr>
          <p:cNvPr id="9" name="TextBox 8"/>
          <p:cNvSpPr txBox="1"/>
          <p:nvPr/>
        </p:nvSpPr>
        <p:spPr>
          <a:xfrm>
            <a:off x="493172" y="1935611"/>
            <a:ext cx="8038829" cy="1144929"/>
          </a:xfrm>
          <a:prstGeom prst="rect">
            <a:avLst/>
          </a:prstGeom>
          <a:noFill/>
        </p:spPr>
        <p:txBody>
          <a:bodyPr wrap="square" rtlCol="0">
            <a:spAutoFit/>
          </a:bodyPr>
          <a:lstStyle/>
          <a:p>
            <a:r>
              <a:rPr lang="en-GB" b="1" dirty="0">
                <a:solidFill>
                  <a:srgbClr val="FFFFFF"/>
                </a:solidFill>
                <a:latin typeface="Segoe UI" pitchFamily="34" charset="0"/>
                <a:cs typeface="Segoe UI" pitchFamily="34" charset="0"/>
              </a:rPr>
              <a:t>What Do I </a:t>
            </a:r>
            <a:r>
              <a:rPr lang="en-GB" b="1" dirty="0" smtClean="0">
                <a:solidFill>
                  <a:srgbClr val="FFFFFF"/>
                </a:solidFill>
                <a:latin typeface="Segoe UI" pitchFamily="34" charset="0"/>
                <a:cs typeface="Segoe UI" pitchFamily="34" charset="0"/>
              </a:rPr>
              <a:t>get for enrolment?</a:t>
            </a:r>
            <a:r>
              <a:rPr lang="en-GB" b="1" dirty="0">
                <a:solidFill>
                  <a:srgbClr val="FFFFFF"/>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400" dirty="0">
                <a:solidFill>
                  <a:srgbClr val="FFFFFF"/>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400" dirty="0">
                <a:solidFill>
                  <a:srgbClr val="FFFFFF"/>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400" dirty="0">
                <a:solidFill>
                  <a:srgbClr val="FFFFFF"/>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3092924"/>
            <a:ext cx="7416824" cy="817245"/>
          </a:xfrm>
          <a:prstGeom prst="roundRect">
            <a:avLst/>
          </a:prstGeom>
          <a:noFill/>
        </p:spPr>
        <p:txBody>
          <a:bodyPr wrap="square" rtlCol="0">
            <a:spAutoFit/>
          </a:bodyPr>
          <a:lstStyle/>
          <a:p>
            <a:r>
              <a:rPr lang="en-GB" b="1" dirty="0">
                <a:solidFill>
                  <a:srgbClr val="FFFFFF"/>
                </a:solidFill>
                <a:latin typeface="Segoe UI" pitchFamily="34" charset="0"/>
                <a:cs typeface="Segoe UI" pitchFamily="34" charset="0"/>
              </a:rPr>
              <a:t>Where do I </a:t>
            </a:r>
            <a:r>
              <a:rPr lang="en-GB" b="1" dirty="0" smtClean="0">
                <a:solidFill>
                  <a:srgbClr val="FFFFFF"/>
                </a:solidFill>
                <a:latin typeface="Segoe UI" pitchFamily="34" charset="0"/>
                <a:cs typeface="Segoe UI" pitchFamily="34" charset="0"/>
              </a:rPr>
              <a:t>Enrol?</a:t>
            </a:r>
            <a:endParaRPr lang="en-GB" sz="1600" b="1" dirty="0">
              <a:solidFill>
                <a:srgbClr val="FFFFFF"/>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493172" y="3910169"/>
            <a:ext cx="7416824" cy="369332"/>
          </a:xfrm>
          <a:prstGeom prst="rect">
            <a:avLst/>
          </a:prstGeom>
          <a:noFill/>
        </p:spPr>
        <p:txBody>
          <a:bodyPr wrap="square" rtlCol="0">
            <a:spAutoFit/>
          </a:bodyPr>
          <a:lstStyle/>
          <a:p>
            <a:r>
              <a:rPr lang="en-GB" b="1" dirty="0">
                <a:solidFill>
                  <a:srgbClr val="FFFFFF"/>
                </a:solidFill>
                <a:latin typeface="Segoe UI" pitchFamily="34" charset="0"/>
                <a:cs typeface="Segoe UI" pitchFamily="34" charset="0"/>
              </a:rPr>
              <a:t>Then tell us what you </a:t>
            </a:r>
            <a:r>
              <a:rPr lang="en-GB" b="1" dirty="0" smtClean="0">
                <a:solidFill>
                  <a:srgbClr val="FFFFFF"/>
                </a:solidFill>
                <a:latin typeface="Segoe UI" pitchFamily="34" charset="0"/>
                <a:cs typeface="Segoe UI" pitchFamily="34" charset="0"/>
              </a:rPr>
              <a:t>think. </a:t>
            </a:r>
            <a:r>
              <a:rPr lang="en-GB" sz="1400" dirty="0" smtClean="0">
                <a:solidFill>
                  <a:srgbClr val="FFFFFF"/>
                </a:solidFill>
                <a:latin typeface="Segoe UI" pitchFamily="34" charset="0"/>
                <a:cs typeface="Segoe UI" pitchFamily="34" charset="0"/>
              </a:rPr>
              <a:t>TellTheDean@microsoft.com</a:t>
            </a:r>
          </a:p>
        </p:txBody>
      </p:sp>
      <p:grpSp>
        <p:nvGrpSpPr>
          <p:cNvPr id="5" name="Group 4"/>
          <p:cNvGrpSpPr/>
          <p:nvPr/>
        </p:nvGrpSpPr>
        <p:grpSpPr>
          <a:xfrm>
            <a:off x="6228184" y="2715765"/>
            <a:ext cx="2549302" cy="943655"/>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5904007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3790950"/>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chemeClr val="bg2"/>
                </a:solidFill>
                <a:latin typeface="Calibri" pitchFamily="34" charset="0"/>
                <a:cs typeface="Arial" charset="0"/>
              </a:rPr>
              <a:t>© </a:t>
            </a:r>
            <a:r>
              <a:rPr lang="en-US" sz="800" dirty="0" smtClean="0">
                <a:solidFill>
                  <a:schemeClr val="bg2"/>
                </a:solidFill>
                <a:latin typeface="Calibri" pitchFamily="34" charset="0"/>
                <a:cs typeface="Arial" charset="0"/>
              </a:rPr>
              <a:t>2010 Microsoft </a:t>
            </a:r>
            <a:r>
              <a:rPr lang="en-US" sz="800" dirty="0">
                <a:solidFill>
                  <a:schemeClr val="bg2"/>
                </a:solidFill>
                <a:latin typeface="Calibri" pitchFamily="34" charset="0"/>
                <a:cs typeface="Arial" charset="0"/>
              </a:rPr>
              <a:t>Corporation. All rights reserved. Microsoft, Windows, Windows Vista and other product names are or may be registered trademarks and/or trademarks</a:t>
            </a:r>
            <a:r>
              <a:rPr lang="en-US" sz="800" dirty="0" smtClean="0">
                <a:solidFill>
                  <a:schemeClr val="bg2"/>
                </a:solidFill>
                <a:latin typeface="Calibri" pitchFamily="34" charset="0"/>
                <a:cs typeface="Arial" charset="0"/>
              </a:rPr>
              <a:t> </a:t>
            </a:r>
            <a:br>
              <a:rPr lang="en-US" sz="800" dirty="0" smtClean="0">
                <a:solidFill>
                  <a:schemeClr val="bg2"/>
                </a:solidFill>
                <a:latin typeface="Calibri" pitchFamily="34" charset="0"/>
                <a:cs typeface="Arial" charset="0"/>
              </a:rPr>
            </a:br>
            <a:r>
              <a:rPr lang="en-US" sz="800" dirty="0" smtClean="0">
                <a:solidFill>
                  <a:schemeClr val="bg2"/>
                </a:solidFill>
                <a:latin typeface="Calibri" pitchFamily="34" charset="0"/>
                <a:cs typeface="Arial" charset="0"/>
              </a:rPr>
              <a:t>in </a:t>
            </a:r>
            <a:r>
              <a:rPr lang="en-US" sz="800" dirty="0">
                <a:solidFill>
                  <a:schemeClr val="bg2"/>
                </a:solidFill>
                <a:latin typeface="Calibri" pitchFamily="34" charset="0"/>
                <a:cs typeface="Arial" charset="0"/>
              </a:rPr>
              <a:t>the U.S. and/or other countries.</a:t>
            </a:r>
          </a:p>
          <a:p>
            <a:pPr algn="ctr" defTabSz="914099"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chemeClr val="bg2"/>
                </a:solidFill>
                <a:latin typeface="Calibri" pitchFamily="34" charset="0"/>
                <a:cs typeface="Arial" charset="0"/>
              </a:rPr>
              <a:t>MICROSOFT </a:t>
            </a:r>
            <a:r>
              <a:rPr lang="en-US" sz="800" dirty="0">
                <a:solidFill>
                  <a:schemeClr val="bg2"/>
                </a:solidFill>
                <a:latin typeface="Calibri" pitchFamily="34" charset="0"/>
                <a:cs typeface="Arial" charset="0"/>
              </a:rPr>
              <a:t>MAKES NO WARRANTIES, EXPRESS, IMPLIED OR STATUTORY, AS TO THE INFORMATION IN THIS PRESENTATION.</a:t>
            </a:r>
          </a:p>
        </p:txBody>
      </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pic>
        <p:nvPicPr>
          <p:cNvPr id="6" name="Picture 5" descr="mslogo_white.png"/>
          <p:cNvPicPr>
            <a:picLocks noChangeAspect="1"/>
          </p:cNvPicPr>
          <p:nvPr/>
        </p:nvPicPr>
        <p:blipFill>
          <a:blip r:embed="rId3"/>
          <a:stretch>
            <a:fillRect/>
          </a:stretch>
        </p:blipFill>
        <p:spPr>
          <a:xfrm>
            <a:off x="2371526" y="2215163"/>
            <a:ext cx="4400948" cy="7131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17" y="2571750"/>
            <a:ext cx="4297363" cy="864096"/>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29" y="2571750"/>
            <a:ext cx="4297363" cy="864096"/>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09" y="951570"/>
            <a:ext cx="4297363" cy="864096"/>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2" y="951570"/>
            <a:ext cx="4297363" cy="864096"/>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srcRect/>
          <a:stretch>
            <a:fillRect/>
          </a:stretch>
        </p:blipFill>
        <p:spPr bwMode="black">
          <a:xfrm>
            <a:off x="683569" y="2679762"/>
            <a:ext cx="3624263" cy="553641"/>
          </a:xfrm>
          <a:prstGeom prst="rect">
            <a:avLst/>
          </a:prstGeom>
          <a:noFill/>
          <a:ln w="9525">
            <a:noFill/>
            <a:miter lim="800000"/>
            <a:headEnd/>
            <a:tailEnd/>
          </a:ln>
        </p:spPr>
      </p:pic>
      <p:sp>
        <p:nvSpPr>
          <p:cNvPr id="30729" name="Rectangle 46"/>
          <p:cNvSpPr>
            <a:spLocks noChangeArrowheads="1"/>
          </p:cNvSpPr>
          <p:nvPr/>
        </p:nvSpPr>
        <p:spPr bwMode="auto">
          <a:xfrm>
            <a:off x="838200" y="1741885"/>
            <a:ext cx="3429000" cy="830997"/>
          </a:xfrm>
          <a:prstGeom prst="rect">
            <a:avLst/>
          </a:prstGeom>
          <a:noFill/>
          <a:ln w="9525">
            <a:noFill/>
            <a:miter lim="800000"/>
            <a:headEnd/>
            <a:tailEnd/>
          </a:ln>
        </p:spPr>
        <p:txBody>
          <a:bodyPr wrap="square">
            <a:spAutoFit/>
          </a:bodyPr>
          <a:lstStyle/>
          <a:p>
            <a:pPr>
              <a:spcBef>
                <a:spcPts val="600"/>
              </a:spcBef>
            </a:pPr>
            <a:r>
              <a:rPr lang="en-US" sz="1600" dirty="0" smtClean="0">
                <a:solidFill>
                  <a:schemeClr val="bg2"/>
                </a:solidFill>
                <a:latin typeface="Calibri" pitchFamily="34" charset="0"/>
                <a:hlinkClick r:id="rId4"/>
              </a:rPr>
              <a:t>www.msteched.com/Australia</a:t>
            </a:r>
            <a:r>
              <a:rPr lang="en-US" sz="1600" dirty="0" smtClean="0">
                <a:solidFill>
                  <a:schemeClr val="bg2"/>
                </a:solidFill>
                <a:latin typeface="Calibri" pitchFamily="34" charset="0"/>
              </a:rPr>
              <a:t> </a:t>
            </a:r>
            <a:endParaRPr lang="en-US" sz="1600" dirty="0">
              <a:solidFill>
                <a:schemeClr val="bg2"/>
              </a:solidFill>
              <a:latin typeface="Calibri" pitchFamily="34" charset="0"/>
            </a:endParaRPr>
          </a:p>
          <a:p>
            <a:pPr marL="0" lvl="1" indent="0"/>
            <a:endParaRPr lang="en-US" sz="1600" dirty="0">
              <a:solidFill>
                <a:schemeClr val="bg2"/>
              </a:solidFill>
              <a:latin typeface="Calibri" pitchFamily="34" charset="0"/>
            </a:endParaRPr>
          </a:p>
          <a:p>
            <a:pPr marL="0" lvl="1" indent="0"/>
            <a:r>
              <a:rPr lang="en-US" sz="1600" dirty="0">
                <a:solidFill>
                  <a:schemeClr val="bg2"/>
                </a:solidFill>
                <a:latin typeface="Calibri" pitchFamily="34" charset="0"/>
              </a:rPr>
              <a:t>Sessions On-Demand &amp; Community</a:t>
            </a:r>
          </a:p>
        </p:txBody>
      </p:sp>
      <p:sp>
        <p:nvSpPr>
          <p:cNvPr id="30730" name="Rectangle 47"/>
          <p:cNvSpPr>
            <a:spLocks noChangeArrowheads="1"/>
          </p:cNvSpPr>
          <p:nvPr/>
        </p:nvSpPr>
        <p:spPr bwMode="auto">
          <a:xfrm>
            <a:off x="733426" y="3355182"/>
            <a:ext cx="4067175" cy="830997"/>
          </a:xfrm>
          <a:prstGeom prst="rect">
            <a:avLst/>
          </a:prstGeom>
          <a:noFill/>
          <a:ln w="9525">
            <a:noFill/>
            <a:miter lim="800000"/>
            <a:headEnd/>
            <a:tailEnd/>
          </a:ln>
        </p:spPr>
        <p:txBody>
          <a:bodyPr wrap="square">
            <a:spAutoFit/>
          </a:bodyPr>
          <a:lstStyle/>
          <a:p>
            <a:pPr>
              <a:spcBef>
                <a:spcPts val="600"/>
              </a:spcBef>
              <a:buSzPct val="120000"/>
              <a:tabLst>
                <a:tab pos="1828800" algn="l"/>
              </a:tabLst>
            </a:pPr>
            <a:r>
              <a:rPr lang="en-US" sz="1600" dirty="0">
                <a:solidFill>
                  <a:schemeClr val="bg2"/>
                </a:solidFill>
                <a:latin typeface="Calibri" pitchFamily="34" charset="0"/>
                <a:hlinkClick r:id="rId5"/>
              </a:rPr>
              <a:t>http</a:t>
            </a:r>
            <a:r>
              <a:rPr lang="en-US" sz="1600" dirty="0" smtClean="0">
                <a:solidFill>
                  <a:schemeClr val="bg2"/>
                </a:solidFill>
                <a:latin typeface="Calibri" pitchFamily="34" charset="0"/>
                <a:hlinkClick r:id="rId5"/>
              </a:rPr>
              <a:t>://</a:t>
            </a:r>
            <a:r>
              <a:rPr lang="en-AU" sz="1600" dirty="0" smtClean="0">
                <a:solidFill>
                  <a:schemeClr val="bg2"/>
                </a:solidFill>
                <a:hlinkClick r:id="rId5"/>
              </a:rPr>
              <a:t> technet.microsoft.com/en-au</a:t>
            </a:r>
            <a:r>
              <a:rPr lang="en-US" sz="1600" b="1" dirty="0" smtClean="0">
                <a:solidFill>
                  <a:schemeClr val="bg2"/>
                </a:solidFill>
                <a:latin typeface="Calibri" pitchFamily="34" charset="0"/>
                <a:hlinkClick r:id="rId5"/>
              </a:rPr>
              <a:t>  </a:t>
            </a:r>
            <a:endParaRPr lang="en-US" sz="1600" dirty="0">
              <a:solidFill>
                <a:schemeClr val="bg2"/>
              </a:solidFill>
              <a:latin typeface="Calibri" pitchFamily="34" charset="0"/>
            </a:endParaRPr>
          </a:p>
          <a:p>
            <a:pPr marL="0" lvl="1" indent="0">
              <a:tabLst>
                <a:tab pos="1828800" algn="l"/>
              </a:tabLst>
            </a:pPr>
            <a:endParaRPr lang="en-US" sz="1600" dirty="0">
              <a:solidFill>
                <a:schemeClr val="bg2"/>
              </a:solidFill>
              <a:latin typeface="Calibri" pitchFamily="34" charset="0"/>
            </a:endParaRPr>
          </a:p>
          <a:p>
            <a:pPr marL="0" lvl="1" indent="0">
              <a:tabLst>
                <a:tab pos="1828800" algn="l"/>
              </a:tabLst>
            </a:pPr>
            <a:r>
              <a:rPr lang="en-US" sz="1600" dirty="0">
                <a:solidFill>
                  <a:schemeClr val="bg2"/>
                </a:solidFill>
                <a:latin typeface="Calibri" pitchFamily="34" charset="0"/>
              </a:rPr>
              <a:t>Resources for IT Professionals</a:t>
            </a:r>
          </a:p>
        </p:txBody>
      </p:sp>
      <p:pic>
        <p:nvPicPr>
          <p:cNvPr id="30731" name="Picture 24" descr="TechEd_online.png"/>
          <p:cNvPicPr>
            <a:picLocks noChangeAspect="1"/>
          </p:cNvPicPr>
          <p:nvPr/>
        </p:nvPicPr>
        <p:blipFill>
          <a:blip r:embed="rId6" cstate="print"/>
          <a:srcRect/>
          <a:stretch>
            <a:fillRect/>
          </a:stretch>
        </p:blipFill>
        <p:spPr bwMode="black">
          <a:xfrm>
            <a:off x="914401" y="960835"/>
            <a:ext cx="2409825" cy="807244"/>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srcRect/>
          <a:stretch>
            <a:fillRect/>
          </a:stretch>
        </p:blipFill>
        <p:spPr bwMode="black">
          <a:xfrm>
            <a:off x="5457826" y="2687242"/>
            <a:ext cx="1857375" cy="707231"/>
          </a:xfrm>
          <a:prstGeom prst="rect">
            <a:avLst/>
          </a:prstGeom>
          <a:noFill/>
          <a:ln w="9525">
            <a:noFill/>
            <a:miter lim="800000"/>
            <a:headEnd/>
            <a:tailEnd/>
          </a:ln>
        </p:spPr>
      </p:pic>
      <p:sp>
        <p:nvSpPr>
          <p:cNvPr id="30734" name="Rectangle 27"/>
          <p:cNvSpPr>
            <a:spLocks noChangeArrowheads="1"/>
          </p:cNvSpPr>
          <p:nvPr/>
        </p:nvSpPr>
        <p:spPr bwMode="auto">
          <a:xfrm>
            <a:off x="5218112" y="3355181"/>
            <a:ext cx="3925888" cy="907941"/>
          </a:xfrm>
          <a:prstGeom prst="rect">
            <a:avLst/>
          </a:prstGeom>
          <a:noFill/>
          <a:ln w="9525">
            <a:noFill/>
            <a:miter lim="800000"/>
            <a:headEnd/>
            <a:tailEnd/>
          </a:ln>
        </p:spPr>
        <p:txBody>
          <a:bodyPr wrap="square">
            <a:spAutoFit/>
          </a:bodyPr>
          <a:lstStyle/>
          <a:p>
            <a:pPr>
              <a:spcBef>
                <a:spcPts val="600"/>
              </a:spcBef>
              <a:tabLst>
                <a:tab pos="1828800" algn="l"/>
              </a:tabLst>
            </a:pPr>
            <a:r>
              <a:rPr lang="en-US" sz="1600" dirty="0">
                <a:solidFill>
                  <a:schemeClr val="bg2"/>
                </a:solidFill>
                <a:latin typeface="Calibri" pitchFamily="34" charset="0"/>
                <a:hlinkClick r:id="rId8"/>
              </a:rPr>
              <a:t>http</a:t>
            </a:r>
            <a:r>
              <a:rPr lang="en-US" sz="1600" dirty="0" smtClean="0">
                <a:solidFill>
                  <a:schemeClr val="bg2"/>
                </a:solidFill>
                <a:latin typeface="Calibri" pitchFamily="34" charset="0"/>
                <a:hlinkClick r:id="rId8"/>
              </a:rPr>
              <a:t>://</a:t>
            </a:r>
            <a:r>
              <a:rPr lang="en-AU" sz="1600" dirty="0" smtClean="0">
                <a:solidFill>
                  <a:schemeClr val="bg2"/>
                </a:solidFill>
                <a:hlinkClick r:id="rId8"/>
              </a:rPr>
              <a:t>msdn.microsoft.com/en-au</a:t>
            </a:r>
            <a:endParaRPr lang="en-AU" sz="1600" dirty="0" smtClean="0">
              <a:solidFill>
                <a:schemeClr val="bg2"/>
              </a:solidFill>
            </a:endParaRPr>
          </a:p>
          <a:p>
            <a:pPr>
              <a:spcBef>
                <a:spcPts val="600"/>
              </a:spcBef>
              <a:tabLst>
                <a:tab pos="1828800" algn="l"/>
              </a:tabLst>
            </a:pPr>
            <a:r>
              <a:rPr lang="en-US" sz="1600" b="1" dirty="0" smtClean="0">
                <a:solidFill>
                  <a:schemeClr val="bg2"/>
                </a:solidFill>
                <a:latin typeface="Calibri" pitchFamily="34" charset="0"/>
              </a:rPr>
              <a:t> </a:t>
            </a:r>
            <a:endParaRPr lang="en-US" sz="1600" dirty="0">
              <a:solidFill>
                <a:schemeClr val="bg2"/>
              </a:solidFill>
              <a:latin typeface="Calibri" pitchFamily="34" charset="0"/>
            </a:endParaRPr>
          </a:p>
          <a:p>
            <a:pPr marL="0" lvl="1" indent="0">
              <a:tabLst>
                <a:tab pos="1828800" algn="l"/>
              </a:tabLst>
            </a:pPr>
            <a:r>
              <a:rPr lang="en-US" sz="1600" dirty="0">
                <a:solidFill>
                  <a:schemeClr val="bg2"/>
                </a:solidFill>
                <a:latin typeface="Calibri" pitchFamily="34" charset="0"/>
              </a:rPr>
              <a:t>Resources for Developers</a:t>
            </a:r>
          </a:p>
        </p:txBody>
      </p:sp>
      <p:sp>
        <p:nvSpPr>
          <p:cNvPr id="30748" name="Rectangle 56"/>
          <p:cNvSpPr>
            <a:spLocks noChangeArrowheads="1"/>
          </p:cNvSpPr>
          <p:nvPr/>
        </p:nvSpPr>
        <p:spPr bwMode="auto">
          <a:xfrm>
            <a:off x="4953000" y="1741885"/>
            <a:ext cx="4514850" cy="830997"/>
          </a:xfrm>
          <a:prstGeom prst="rect">
            <a:avLst/>
          </a:prstGeom>
          <a:noFill/>
          <a:ln w="9525">
            <a:noFill/>
            <a:miter lim="800000"/>
            <a:headEnd/>
            <a:tailEnd/>
          </a:ln>
        </p:spPr>
        <p:txBody>
          <a:bodyPr>
            <a:spAutoFit/>
          </a:bodyPr>
          <a:lstStyle/>
          <a:p>
            <a:pPr>
              <a:spcBef>
                <a:spcPts val="600"/>
              </a:spcBef>
            </a:pPr>
            <a:r>
              <a:rPr lang="en-AU" sz="1600" dirty="0" smtClean="0">
                <a:solidFill>
                  <a:schemeClr val="bg2"/>
                </a:solidFill>
                <a:hlinkClick r:id="rId9"/>
              </a:rPr>
              <a:t>www.microsoft.com/australia/learning</a:t>
            </a:r>
            <a:r>
              <a:rPr lang="en-US" sz="1600" dirty="0" smtClean="0">
                <a:solidFill>
                  <a:schemeClr val="bg2"/>
                </a:solidFill>
                <a:latin typeface="Calibri" pitchFamily="34" charset="0"/>
              </a:rPr>
              <a:t>  </a:t>
            </a:r>
            <a:endParaRPr lang="en-US" sz="1600" dirty="0">
              <a:solidFill>
                <a:schemeClr val="bg2"/>
              </a:solidFill>
              <a:latin typeface="Calibri" pitchFamily="34" charset="0"/>
            </a:endParaRPr>
          </a:p>
          <a:p>
            <a:pPr marL="0" lvl="1" indent="0"/>
            <a:endParaRPr lang="en-US" sz="1600" dirty="0">
              <a:solidFill>
                <a:schemeClr val="bg2"/>
              </a:solidFill>
              <a:latin typeface="Calibri" pitchFamily="34" charset="0"/>
            </a:endParaRPr>
          </a:p>
          <a:p>
            <a:r>
              <a:rPr lang="en-US" sz="1600" dirty="0">
                <a:solidFill>
                  <a:schemeClr val="bg2"/>
                </a:solidFill>
                <a:latin typeface="Calibri" pitchFamily="34" charset="0"/>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grpSp>
        <p:nvGrpSpPr>
          <p:cNvPr id="6" name="Group 57"/>
          <p:cNvGrpSpPr>
            <a:grpSpLocks/>
          </p:cNvGrpSpPr>
          <p:nvPr/>
        </p:nvGrpSpPr>
        <p:grpSpPr bwMode="auto">
          <a:xfrm>
            <a:off x="5148065" y="951570"/>
            <a:ext cx="3476625" cy="578644"/>
            <a:chOff x="5561787" y="0"/>
            <a:chExt cx="3477054" cy="771334"/>
          </a:xfrm>
        </p:grpSpPr>
        <p:pic>
          <p:nvPicPr>
            <p:cNvPr id="30754" name="Picture 55" descr="ms_Learning_w.eps"/>
            <p:cNvPicPr>
              <a:picLocks noChangeAspect="1"/>
            </p:cNvPicPr>
            <p:nvPr/>
          </p:nvPicPr>
          <p:blipFill>
            <a:blip r:embed="rId10" cstate="print"/>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a:ln w="9525">
              <a:noFill/>
              <a:miter lim="800000"/>
              <a:headEnd/>
              <a:tailEnd/>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8"/>
            <a:ext cx="8229600" cy="857250"/>
          </a:xfrm>
        </p:spPr>
        <p:txBody>
          <a:bodyPr/>
          <a:lstStyle/>
          <a:p>
            <a:r>
              <a:rPr lang="en-US" dirty="0" smtClean="0"/>
              <a:t>SCOM 2012 Value</a:t>
            </a:r>
            <a:endParaRPr lang="en-US"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Rounded Rectangle 5"/>
          <p:cNvSpPr/>
          <p:nvPr/>
        </p:nvSpPr>
        <p:spPr bwMode="auto">
          <a:xfrm>
            <a:off x="2629168" y="2192710"/>
            <a:ext cx="3916397" cy="97310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sz="2200" dirty="0"/>
              <a:t>Holistic view of </a:t>
            </a:r>
            <a:endParaRPr lang="en-US" sz="2200" dirty="0" smtClean="0"/>
          </a:p>
          <a:p>
            <a:pPr lvl="0" algn="ctr"/>
            <a:r>
              <a:rPr lang="en-US" sz="2200" dirty="0" smtClean="0"/>
              <a:t>Application </a:t>
            </a:r>
            <a:r>
              <a:rPr lang="en-US" sz="2200" dirty="0"/>
              <a:t>Health</a:t>
            </a:r>
          </a:p>
        </p:txBody>
      </p:sp>
      <p:sp>
        <p:nvSpPr>
          <p:cNvPr id="7" name="Rounded Rectangle 6"/>
          <p:cNvSpPr/>
          <p:nvPr/>
        </p:nvSpPr>
        <p:spPr bwMode="auto">
          <a:xfrm>
            <a:off x="2612538" y="950572"/>
            <a:ext cx="3916397" cy="97310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sz="2200" dirty="0"/>
              <a:t>Reduced TCO of </a:t>
            </a:r>
            <a:endParaRPr lang="en-US" sz="2200" dirty="0" smtClean="0"/>
          </a:p>
          <a:p>
            <a:pPr lvl="0" algn="ctr"/>
            <a:r>
              <a:rPr lang="en-US" sz="2200" dirty="0" smtClean="0"/>
              <a:t>Management </a:t>
            </a:r>
            <a:r>
              <a:rPr lang="en-US" sz="2200" dirty="0"/>
              <a:t>Infra</a:t>
            </a:r>
          </a:p>
        </p:txBody>
      </p:sp>
      <p:sp>
        <p:nvSpPr>
          <p:cNvPr id="8" name="Rounded Rectangle 7"/>
          <p:cNvSpPr/>
          <p:nvPr/>
        </p:nvSpPr>
        <p:spPr bwMode="auto">
          <a:xfrm>
            <a:off x="2662696" y="3447670"/>
            <a:ext cx="3916397" cy="960284"/>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sz="2200" dirty="0" smtClean="0"/>
              <a:t>Simple and Powerful </a:t>
            </a:r>
            <a:r>
              <a:rPr lang="en-US" sz="2200" dirty="0" err="1" smtClean="0"/>
              <a:t>Visualisations</a:t>
            </a:r>
            <a:r>
              <a:rPr lang="en-US" sz="2200" dirty="0" smtClean="0"/>
              <a:t> decreasing </a:t>
            </a:r>
          </a:p>
          <a:p>
            <a:pPr lvl="0" algn="ctr"/>
            <a:r>
              <a:rPr lang="en-US" sz="2200" dirty="0" smtClean="0"/>
              <a:t>time </a:t>
            </a:r>
            <a:r>
              <a:rPr lang="en-US" sz="2200" dirty="0"/>
              <a:t>to </a:t>
            </a:r>
            <a:r>
              <a:rPr lang="en-US" sz="2200" dirty="0" smtClean="0"/>
              <a:t>value</a:t>
            </a:r>
            <a:endParaRPr lang="en-US" sz="2200" dirty="0"/>
          </a:p>
        </p:txBody>
      </p:sp>
      <p:sp>
        <p:nvSpPr>
          <p:cNvPr id="9" name="Up Arrow 8"/>
          <p:cNvSpPr/>
          <p:nvPr/>
        </p:nvSpPr>
        <p:spPr bwMode="auto">
          <a:xfrm>
            <a:off x="683569" y="1038303"/>
            <a:ext cx="1568929" cy="3381179"/>
          </a:xfrm>
          <a:prstGeom prs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rPr>
              <a:t>IT Pro Visibility</a:t>
            </a:r>
          </a:p>
        </p:txBody>
      </p:sp>
      <p:sp>
        <p:nvSpPr>
          <p:cNvPr id="10" name="Up Arrow 9"/>
          <p:cNvSpPr/>
          <p:nvPr/>
        </p:nvSpPr>
        <p:spPr bwMode="auto">
          <a:xfrm rot="10800000">
            <a:off x="6948265" y="1077340"/>
            <a:ext cx="1568929" cy="3447227"/>
          </a:xfrm>
          <a:prstGeom prs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MTTR</a:t>
            </a:r>
          </a:p>
        </p:txBody>
      </p:sp>
    </p:spTree>
    <p:extLst>
      <p:ext uri="{BB962C8B-B14F-4D97-AF65-F5344CB8AC3E}">
        <p14:creationId xmlns:p14="http://schemas.microsoft.com/office/powerpoint/2010/main" val="303635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8"/>
            <a:ext cx="8229600" cy="857250"/>
          </a:xfrm>
        </p:spPr>
        <p:txBody>
          <a:bodyPr/>
          <a:lstStyle/>
          <a:p>
            <a:r>
              <a:rPr lang="en-US" dirty="0" smtClean="0"/>
              <a:t>Reduced TCO</a:t>
            </a:r>
            <a:endParaRPr lang="en-US"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Rounded Rectangle 5"/>
          <p:cNvSpPr/>
          <p:nvPr/>
        </p:nvSpPr>
        <p:spPr bwMode="auto">
          <a:xfrm>
            <a:off x="2629168" y="2192710"/>
            <a:ext cx="3916397" cy="97310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sz="2200" dirty="0"/>
              <a:t>Holistic view of </a:t>
            </a:r>
            <a:endParaRPr lang="en-US" sz="2200" dirty="0" smtClean="0"/>
          </a:p>
          <a:p>
            <a:pPr lvl="0" algn="ctr"/>
            <a:r>
              <a:rPr lang="en-US" sz="2200" dirty="0" smtClean="0"/>
              <a:t>Application </a:t>
            </a:r>
            <a:r>
              <a:rPr lang="en-US" sz="2200" dirty="0"/>
              <a:t>Health</a:t>
            </a:r>
          </a:p>
        </p:txBody>
      </p:sp>
      <p:sp>
        <p:nvSpPr>
          <p:cNvPr id="7" name="Rounded Rectangle 6"/>
          <p:cNvSpPr/>
          <p:nvPr/>
        </p:nvSpPr>
        <p:spPr bwMode="auto">
          <a:xfrm>
            <a:off x="2612538" y="950572"/>
            <a:ext cx="3916397" cy="97310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sz="2200" dirty="0"/>
              <a:t>Reduced TCO of </a:t>
            </a:r>
            <a:endParaRPr lang="en-US" sz="2200" dirty="0" smtClean="0"/>
          </a:p>
          <a:p>
            <a:pPr lvl="0" algn="ctr"/>
            <a:r>
              <a:rPr lang="en-US" sz="2200" dirty="0" smtClean="0"/>
              <a:t>Management </a:t>
            </a:r>
            <a:r>
              <a:rPr lang="en-US" sz="2200" dirty="0"/>
              <a:t>Infra</a:t>
            </a:r>
          </a:p>
        </p:txBody>
      </p:sp>
      <p:sp>
        <p:nvSpPr>
          <p:cNvPr id="8" name="Rounded Rectangle 7"/>
          <p:cNvSpPr/>
          <p:nvPr/>
        </p:nvSpPr>
        <p:spPr bwMode="auto">
          <a:xfrm>
            <a:off x="2662696" y="3447670"/>
            <a:ext cx="3916397" cy="960284"/>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sz="2200" dirty="0" smtClean="0"/>
              <a:t>Simple and Powerful </a:t>
            </a:r>
            <a:r>
              <a:rPr lang="en-US" sz="2200" dirty="0" err="1" smtClean="0"/>
              <a:t>Visualisations</a:t>
            </a:r>
            <a:r>
              <a:rPr lang="en-US" sz="2200" dirty="0" smtClean="0"/>
              <a:t> decreasing </a:t>
            </a:r>
          </a:p>
          <a:p>
            <a:pPr lvl="0" algn="ctr"/>
            <a:r>
              <a:rPr lang="en-US" sz="2200" dirty="0" smtClean="0"/>
              <a:t>time </a:t>
            </a:r>
            <a:r>
              <a:rPr lang="en-US" sz="2200" dirty="0"/>
              <a:t>to </a:t>
            </a:r>
            <a:r>
              <a:rPr lang="en-US" sz="2200" dirty="0" smtClean="0"/>
              <a:t>value</a:t>
            </a:r>
            <a:endParaRPr lang="en-US" sz="2200" dirty="0"/>
          </a:p>
        </p:txBody>
      </p:sp>
      <p:sp>
        <p:nvSpPr>
          <p:cNvPr id="9" name="Up Arrow 8"/>
          <p:cNvSpPr/>
          <p:nvPr/>
        </p:nvSpPr>
        <p:spPr bwMode="auto">
          <a:xfrm>
            <a:off x="683569" y="1038303"/>
            <a:ext cx="1568929" cy="3381179"/>
          </a:xfrm>
          <a:prstGeom prs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rPr>
              <a:t>IT Pro Visibility</a:t>
            </a:r>
          </a:p>
        </p:txBody>
      </p:sp>
      <p:sp>
        <p:nvSpPr>
          <p:cNvPr id="10" name="Up Arrow 9"/>
          <p:cNvSpPr/>
          <p:nvPr/>
        </p:nvSpPr>
        <p:spPr bwMode="auto">
          <a:xfrm rot="10800000">
            <a:off x="6948265" y="1077340"/>
            <a:ext cx="1568929" cy="3447227"/>
          </a:xfrm>
          <a:prstGeom prs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MTTR</a:t>
            </a:r>
          </a:p>
        </p:txBody>
      </p:sp>
      <p:sp>
        <p:nvSpPr>
          <p:cNvPr id="13" name="Content Placeholder 6"/>
          <p:cNvSpPr txBox="1">
            <a:spLocks/>
          </p:cNvSpPr>
          <p:nvPr/>
        </p:nvSpPr>
        <p:spPr>
          <a:xfrm>
            <a:off x="4570736" y="843558"/>
            <a:ext cx="4393753" cy="402698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Simple</a:t>
            </a:r>
            <a:r>
              <a:rPr lang="en-US" dirty="0" smtClean="0"/>
              <a:t> Topology requirements enables lower costs in hardware / maintenance / configuration</a:t>
            </a:r>
          </a:p>
          <a:p>
            <a:endParaRPr lang="en-US" b="1" dirty="0" smtClean="0"/>
          </a:p>
          <a:p>
            <a:r>
              <a:rPr lang="en-US" b="1" dirty="0" smtClean="0"/>
              <a:t>Reliable</a:t>
            </a:r>
            <a:r>
              <a:rPr lang="en-US" dirty="0" smtClean="0"/>
              <a:t> Environment enables no blackout in monitoring and reduction in labor costs for troubleshooting</a:t>
            </a:r>
          </a:p>
          <a:p>
            <a:endParaRPr lang="en-US" b="1" dirty="0" smtClean="0"/>
          </a:p>
          <a:p>
            <a:r>
              <a:rPr lang="en-US" b="1" dirty="0" smtClean="0"/>
              <a:t>Consistent</a:t>
            </a:r>
            <a:r>
              <a:rPr lang="en-US" dirty="0" smtClean="0"/>
              <a:t> operational continuity enables focus to shift from support -&gt; innovation in IT </a:t>
            </a:r>
            <a:r>
              <a:rPr lang="en-US" dirty="0" err="1" smtClean="0"/>
              <a:t>organisations</a:t>
            </a:r>
            <a:endParaRPr lang="en-US" dirty="0" smtClean="0"/>
          </a:p>
          <a:p>
            <a:endParaRPr lang="en-US" dirty="0"/>
          </a:p>
        </p:txBody>
      </p:sp>
    </p:spTree>
    <p:extLst>
      <p:ext uri="{BB962C8B-B14F-4D97-AF65-F5344CB8AC3E}">
        <p14:creationId xmlns:p14="http://schemas.microsoft.com/office/powerpoint/2010/main" val="295259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par>
                          <p:cTn id="17" fill="hold">
                            <p:stCondLst>
                              <p:cond delay="500"/>
                            </p:stCondLst>
                            <p:childTnLst>
                              <p:par>
                                <p:cTn id="18" presetID="42" presetClass="path" presetSubtype="0" accel="50000" decel="50000" fill="hold" grpId="0" nodeType="afterEffect">
                                  <p:stCondLst>
                                    <p:cond delay="0"/>
                                  </p:stCondLst>
                                  <p:childTnLst>
                                    <p:animMotion origin="layout" path="M 3.61111E-6 3.14524E-7 L -0.25174 3.14524E-7 " pathEditMode="relative" rAng="0" ptsTypes="AA">
                                      <p:cBhvr>
                                        <p:cTn id="19" dur="2000" fill="hold"/>
                                        <p:tgtEl>
                                          <p:spTgt spid="7"/>
                                        </p:tgtEl>
                                        <p:attrNameLst>
                                          <p:attrName>ppt_x</p:attrName>
                                          <p:attrName>ppt_y</p:attrName>
                                        </p:attrNameLst>
                                      </p:cBhvr>
                                      <p:rCtr x="-12587" y="0"/>
                                    </p:animMotion>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500"/>
                                        <p:tgtEl>
                                          <p:spTgt spid="13">
                                            <p:txEl>
                                              <p:pRg st="0" end="0"/>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500"/>
                                        <p:tgtEl>
                                          <p:spTgt spid="13">
                                            <p:txEl>
                                              <p:pRg st="2" end="2"/>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Effect transition="in" filter="fade">
                                      <p:cBhvr>
                                        <p:cTn id="31"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78"/>
            <a:ext cx="8229600" cy="857250"/>
          </a:xfrm>
        </p:spPr>
        <p:txBody>
          <a:bodyPr>
            <a:normAutofit fontScale="90000"/>
          </a:bodyPr>
          <a:lstStyle/>
          <a:p>
            <a:r>
              <a:rPr lang="en-US" dirty="0" smtClean="0"/>
              <a:t>SCOM 2007 R2</a:t>
            </a:r>
            <a:br>
              <a:rPr lang="en-US" dirty="0" smtClean="0"/>
            </a:br>
            <a:r>
              <a:rPr lang="en-AU" sz="3100" dirty="0" smtClean="0">
                <a:solidFill>
                  <a:schemeClr val="accent2"/>
                </a:solidFill>
              </a:rPr>
              <a:t>Deployment Topology</a:t>
            </a:r>
            <a:endParaRPr sz="3100" dirty="0">
              <a:solidFill>
                <a:schemeClr val="accent2"/>
              </a:solidFill>
            </a:endParaRPr>
          </a:p>
        </p:txBody>
      </p:sp>
      <p:sp>
        <p:nvSpPr>
          <p:cNvPr id="23" name="Content Placeholder 22"/>
          <p:cNvSpPr>
            <a:spLocks noGrp="1"/>
          </p:cNvSpPr>
          <p:nvPr>
            <p:ph idx="1"/>
          </p:nvPr>
        </p:nvSpPr>
        <p:spPr bwMode="auto">
          <a:xfrm>
            <a:off x="323528" y="1419622"/>
            <a:ext cx="3456384" cy="2839665"/>
          </a:xfrm>
          <a:prstGeom prst="wedgeRoundRectCallout">
            <a:avLst>
              <a:gd name="adj1" fmla="val 72657"/>
              <a:gd name="adj2" fmla="val 8053"/>
              <a:gd name="adj3" fmla="val 16667"/>
            </a:avLst>
          </a:prstGeom>
          <a:solidFill>
            <a:schemeClr val="accent6">
              <a:lumMod val="40000"/>
              <a:lumOff val="60000"/>
              <a:alpha val="41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normAutofit fontScale="92500" lnSpcReduction="10000"/>
          </a:bodyPr>
          <a:lstStyle/>
          <a:p>
            <a:r>
              <a:rPr lang="en-US" sz="1600" b="1" dirty="0">
                <a:solidFill>
                  <a:schemeClr val="tx1"/>
                </a:solidFill>
              </a:rPr>
              <a:t>Provides the following services:</a:t>
            </a:r>
          </a:p>
          <a:p>
            <a:pPr marL="285750" indent="-285750">
              <a:buFont typeface="Arial" pitchFamily="34" charset="0"/>
              <a:buChar char="•"/>
            </a:pPr>
            <a:r>
              <a:rPr lang="en-US" sz="1300" dirty="0">
                <a:solidFill>
                  <a:schemeClr val="tx1"/>
                </a:solidFill>
              </a:rPr>
              <a:t>Console </a:t>
            </a:r>
            <a:r>
              <a:rPr lang="en-US" sz="1300" dirty="0" smtClean="0">
                <a:solidFill>
                  <a:schemeClr val="tx1"/>
                </a:solidFill>
              </a:rPr>
              <a:t>access</a:t>
            </a:r>
            <a:endParaRPr lang="en-US" sz="1300" dirty="0">
              <a:solidFill>
                <a:schemeClr val="tx1"/>
              </a:solidFill>
            </a:endParaRPr>
          </a:p>
          <a:p>
            <a:pPr marL="285750" indent="-285750">
              <a:buFont typeface="Arial" pitchFamily="34" charset="0"/>
              <a:buChar char="•"/>
            </a:pPr>
            <a:r>
              <a:rPr lang="en-US" sz="1300" dirty="0">
                <a:solidFill>
                  <a:schemeClr val="tx1"/>
                </a:solidFill>
              </a:rPr>
              <a:t>Alert n</a:t>
            </a:r>
            <a:r>
              <a:rPr lang="en-US" sz="1300" dirty="0" smtClean="0">
                <a:solidFill>
                  <a:schemeClr val="tx1"/>
                </a:solidFill>
              </a:rPr>
              <a:t>otifications</a:t>
            </a:r>
            <a:endParaRPr lang="en-US" sz="1300" dirty="0">
              <a:solidFill>
                <a:schemeClr val="tx1"/>
              </a:solidFill>
            </a:endParaRPr>
          </a:p>
          <a:p>
            <a:pPr marL="285750" indent="-285750">
              <a:buFont typeface="Arial" pitchFamily="34" charset="0"/>
              <a:buChar char="•"/>
            </a:pPr>
            <a:r>
              <a:rPr lang="en-US" sz="1300" dirty="0" smtClean="0">
                <a:solidFill>
                  <a:schemeClr val="tx1"/>
                </a:solidFill>
              </a:rPr>
              <a:t>Connectors to other mgmt systems</a:t>
            </a:r>
            <a:endParaRPr lang="en-US" sz="1300" dirty="0">
              <a:solidFill>
                <a:schemeClr val="tx1"/>
              </a:solidFill>
            </a:endParaRPr>
          </a:p>
          <a:p>
            <a:pPr marL="285750" indent="-285750">
              <a:buFont typeface="Arial" pitchFamily="34" charset="0"/>
              <a:buChar char="•"/>
            </a:pPr>
            <a:r>
              <a:rPr lang="en-US" sz="1300" dirty="0">
                <a:solidFill>
                  <a:schemeClr val="tx1"/>
                </a:solidFill>
              </a:rPr>
              <a:t>Health </a:t>
            </a:r>
            <a:r>
              <a:rPr lang="en-US" sz="1300" dirty="0" smtClean="0">
                <a:solidFill>
                  <a:schemeClr val="tx1"/>
                </a:solidFill>
              </a:rPr>
              <a:t>aggregation</a:t>
            </a:r>
          </a:p>
          <a:p>
            <a:pPr marL="285750" indent="-285750">
              <a:buFont typeface="Arial" pitchFamily="34" charset="0"/>
              <a:buChar char="•"/>
            </a:pPr>
            <a:r>
              <a:rPr lang="en-US" sz="1300" dirty="0" smtClean="0">
                <a:solidFill>
                  <a:schemeClr val="tx1"/>
                </a:solidFill>
              </a:rPr>
              <a:t>Group membership calculation</a:t>
            </a:r>
          </a:p>
          <a:p>
            <a:endParaRPr lang="en-US" sz="1200" dirty="0">
              <a:solidFill>
                <a:schemeClr val="tx1"/>
              </a:solidFill>
            </a:endParaRPr>
          </a:p>
          <a:p>
            <a:r>
              <a:rPr lang="en-US" sz="1500" b="1" dirty="0" smtClean="0">
                <a:solidFill>
                  <a:schemeClr val="tx1"/>
                </a:solidFill>
              </a:rPr>
              <a:t>Introduces the </a:t>
            </a:r>
            <a:r>
              <a:rPr lang="en-US" sz="1500" b="1" dirty="0">
                <a:solidFill>
                  <a:schemeClr val="tx1"/>
                </a:solidFill>
              </a:rPr>
              <a:t>following </a:t>
            </a:r>
            <a:r>
              <a:rPr lang="en-US" sz="1500" b="1" dirty="0" smtClean="0">
                <a:solidFill>
                  <a:schemeClr val="tx1"/>
                </a:solidFill>
              </a:rPr>
              <a:t>challenges</a:t>
            </a:r>
            <a:r>
              <a:rPr lang="en-US" sz="1500" b="1" dirty="0">
                <a:solidFill>
                  <a:schemeClr val="tx1"/>
                </a:solidFill>
              </a:rPr>
              <a:t>:</a:t>
            </a:r>
          </a:p>
          <a:p>
            <a:pPr marL="285750" indent="-285750">
              <a:buFont typeface="Arial" pitchFamily="34" charset="0"/>
              <a:buChar char="•"/>
            </a:pPr>
            <a:r>
              <a:rPr lang="en-US" sz="1300" dirty="0" smtClean="0">
                <a:solidFill>
                  <a:schemeClr val="tx1"/>
                </a:solidFill>
              </a:rPr>
              <a:t>Performance </a:t>
            </a:r>
            <a:r>
              <a:rPr lang="en-US" sz="1300" dirty="0">
                <a:solidFill>
                  <a:schemeClr val="tx1"/>
                </a:solidFill>
              </a:rPr>
              <a:t>and scalability bottleneck</a:t>
            </a:r>
          </a:p>
          <a:p>
            <a:pPr marL="285750" indent="-285750">
              <a:buFont typeface="Arial" pitchFamily="34" charset="0"/>
              <a:buChar char="•"/>
            </a:pPr>
            <a:r>
              <a:rPr lang="en-US" sz="1300" dirty="0">
                <a:solidFill>
                  <a:schemeClr val="tx1"/>
                </a:solidFill>
              </a:rPr>
              <a:t>High end hardware required</a:t>
            </a:r>
          </a:p>
          <a:p>
            <a:pPr marL="285750" indent="-285750">
              <a:buFont typeface="Arial" pitchFamily="34" charset="0"/>
              <a:buChar char="•"/>
            </a:pPr>
            <a:r>
              <a:rPr lang="en-US" sz="1300" dirty="0">
                <a:solidFill>
                  <a:schemeClr val="tx1"/>
                </a:solidFill>
              </a:rPr>
              <a:t>High availability requires </a:t>
            </a:r>
            <a:r>
              <a:rPr lang="en-US" sz="1300" dirty="0" smtClean="0">
                <a:solidFill>
                  <a:schemeClr val="tx1"/>
                </a:solidFill>
              </a:rPr>
              <a:t>clustering</a:t>
            </a:r>
            <a:endParaRPr lang="en-US" sz="1300" dirty="0">
              <a:solidFill>
                <a:schemeClr val="tx1"/>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cxnSp>
        <p:nvCxnSpPr>
          <p:cNvPr id="24" name="Elbow Connector 23"/>
          <p:cNvCxnSpPr/>
          <p:nvPr/>
        </p:nvCxnSpPr>
        <p:spPr>
          <a:xfrm rot="10800000">
            <a:off x="5582242" y="2931434"/>
            <a:ext cx="1863373" cy="9525"/>
          </a:xfrm>
          <a:prstGeom prst="bentConnector3">
            <a:avLst>
              <a:gd name="adj1" fmla="val 50000"/>
            </a:avLst>
          </a:prstGeom>
          <a:ln w="25400">
            <a:solidFill>
              <a:schemeClr val="tx1">
                <a:lumMod val="65000"/>
              </a:schemeClr>
            </a:solidFill>
            <a:tailEnd type="none"/>
          </a:ln>
        </p:spPr>
        <p:style>
          <a:lnRef idx="1">
            <a:schemeClr val="accent1"/>
          </a:lnRef>
          <a:fillRef idx="0">
            <a:schemeClr val="accent1"/>
          </a:fillRef>
          <a:effectRef idx="0">
            <a:schemeClr val="accent1"/>
          </a:effectRef>
          <a:fontRef idx="minor">
            <a:schemeClr val="tx1"/>
          </a:fontRef>
        </p:style>
      </p:cxnSp>
      <p:pic>
        <p:nvPicPr>
          <p:cNvPr id="2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3034" y="2488282"/>
            <a:ext cx="781990" cy="88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431" y="1532783"/>
            <a:ext cx="693921" cy="66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5914" y="1532784"/>
            <a:ext cx="698391" cy="66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4959" y="3849171"/>
            <a:ext cx="920221" cy="81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3084" y="2488282"/>
            <a:ext cx="781990" cy="88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4195" y="3772207"/>
            <a:ext cx="920221" cy="81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9164" y="3760932"/>
            <a:ext cx="920221" cy="81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 name="Elbow Connector 31"/>
          <p:cNvCxnSpPr/>
          <p:nvPr/>
        </p:nvCxnSpPr>
        <p:spPr>
          <a:xfrm rot="5400000" flipH="1" flipV="1">
            <a:off x="5384810" y="2285134"/>
            <a:ext cx="374060" cy="2"/>
          </a:xfrm>
          <a:prstGeom prst="bentConnector3">
            <a:avLst>
              <a:gd name="adj1" fmla="val 50000"/>
            </a:avLst>
          </a:prstGeom>
          <a:ln w="25400">
            <a:solidFill>
              <a:schemeClr val="tx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 name="Elbow Connector 32"/>
          <p:cNvCxnSpPr>
            <a:endCxn id="27" idx="2"/>
          </p:cNvCxnSpPr>
          <p:nvPr/>
        </p:nvCxnSpPr>
        <p:spPr>
          <a:xfrm flipV="1">
            <a:off x="5582241" y="2200098"/>
            <a:ext cx="762869" cy="59585"/>
          </a:xfrm>
          <a:prstGeom prst="bentConnector2">
            <a:avLst/>
          </a:prstGeom>
          <a:ln w="25400">
            <a:solidFill>
              <a:schemeClr val="tx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5400000" flipH="1" flipV="1">
            <a:off x="5486258" y="2196999"/>
            <a:ext cx="172818" cy="1"/>
          </a:xfrm>
          <a:prstGeom prst="bentConnector3">
            <a:avLst>
              <a:gd name="adj1" fmla="val 1228"/>
            </a:avLst>
          </a:prstGeom>
          <a:ln w="25400">
            <a:solidFill>
              <a:schemeClr val="tx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rot="5400000" flipH="1" flipV="1">
            <a:off x="6258702" y="2181779"/>
            <a:ext cx="172818" cy="1"/>
          </a:xfrm>
          <a:prstGeom prst="bentConnector3">
            <a:avLst>
              <a:gd name="adj1" fmla="val 1228"/>
            </a:avLst>
          </a:prstGeom>
          <a:ln w="25400">
            <a:solidFill>
              <a:schemeClr val="tx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rot="16200000" flipV="1">
            <a:off x="6342892" y="3524227"/>
            <a:ext cx="649888" cy="2"/>
          </a:xfrm>
          <a:prstGeom prst="bentConnector3">
            <a:avLst>
              <a:gd name="adj1" fmla="val 50000"/>
            </a:avLst>
          </a:prstGeom>
          <a:ln w="25400">
            <a:solidFill>
              <a:schemeClr val="tx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a:endCxn id="40" idx="2"/>
          </p:cNvCxnSpPr>
          <p:nvPr/>
        </p:nvCxnSpPr>
        <p:spPr>
          <a:xfrm rot="16200000" flipV="1">
            <a:off x="5289660" y="3578651"/>
            <a:ext cx="406161" cy="2"/>
          </a:xfrm>
          <a:prstGeom prst="bentConnector3">
            <a:avLst>
              <a:gd name="adj1" fmla="val 50000"/>
            </a:avLst>
          </a:prstGeom>
          <a:ln w="25400">
            <a:solidFill>
              <a:schemeClr val="tx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p:cNvCxnSpPr/>
          <p:nvPr/>
        </p:nvCxnSpPr>
        <p:spPr>
          <a:xfrm rot="16200000" flipV="1">
            <a:off x="7266061" y="3539578"/>
            <a:ext cx="680592" cy="2"/>
          </a:xfrm>
          <a:prstGeom prst="bentConnector3">
            <a:avLst>
              <a:gd name="adj1" fmla="val 50000"/>
            </a:avLst>
          </a:prstGeom>
          <a:ln w="25400">
            <a:solidFill>
              <a:schemeClr val="tx1">
                <a:lumMod val="6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8708" y="2424164"/>
            <a:ext cx="1427066" cy="877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39"/>
          <p:cNvSpPr/>
          <p:nvPr/>
        </p:nvSpPr>
        <p:spPr bwMode="auto">
          <a:xfrm>
            <a:off x="4716016" y="2395818"/>
            <a:ext cx="1553448" cy="979754"/>
          </a:xfrm>
          <a:prstGeom prst="rect">
            <a:avLst/>
          </a:prstGeom>
          <a:noFill/>
          <a:ln w="25400">
            <a:solidFill>
              <a:schemeClr val="accent4"/>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dirty="0">
              <a:solidFill>
                <a:schemeClr val="bg1"/>
              </a:solidFill>
              <a:effectLst>
                <a:outerShdw blurRad="50800" dist="38100" dir="2700000" algn="tl" rotWithShape="0">
                  <a:prstClr val="black">
                    <a:alpha val="40000"/>
                  </a:prstClr>
                </a:outerShdw>
              </a:effectLst>
              <a:latin typeface="Segoe" pitchFamily="34" charset="0"/>
            </a:endParaRPr>
          </a:p>
        </p:txBody>
      </p:sp>
    </p:spTree>
    <p:extLst>
      <p:ext uri="{BB962C8B-B14F-4D97-AF65-F5344CB8AC3E}">
        <p14:creationId xmlns:p14="http://schemas.microsoft.com/office/powerpoint/2010/main" val="155955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500"/>
                                        <p:tgtEl>
                                          <p:spTgt spid="2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Effect transition="in" filter="fade">
                                      <p:cBhvr>
                                        <p:cTn id="13" dur="500"/>
                                        <p:tgtEl>
                                          <p:spTgt spid="2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xEl>
                                              <p:pRg st="2" end="2"/>
                                            </p:txEl>
                                          </p:spTgt>
                                        </p:tgtEl>
                                        <p:attrNameLst>
                                          <p:attrName>style.visibility</p:attrName>
                                        </p:attrNameLst>
                                      </p:cBhvr>
                                      <p:to>
                                        <p:strVal val="visible"/>
                                      </p:to>
                                    </p:set>
                                    <p:animEffect transition="in" filter="fade">
                                      <p:cBhvr>
                                        <p:cTn id="16" dur="500"/>
                                        <p:tgtEl>
                                          <p:spTgt spid="2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animEffect transition="in" filter="fade">
                                      <p:cBhvr>
                                        <p:cTn id="19" dur="500"/>
                                        <p:tgtEl>
                                          <p:spTgt spid="2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xEl>
                                              <p:pRg st="4" end="4"/>
                                            </p:txEl>
                                          </p:spTgt>
                                        </p:tgtEl>
                                        <p:attrNameLst>
                                          <p:attrName>style.visibility</p:attrName>
                                        </p:attrNameLst>
                                      </p:cBhvr>
                                      <p:to>
                                        <p:strVal val="visible"/>
                                      </p:to>
                                    </p:set>
                                    <p:animEffect transition="in" filter="fade">
                                      <p:cBhvr>
                                        <p:cTn id="22" dur="500"/>
                                        <p:tgtEl>
                                          <p:spTgt spid="2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xEl>
                                              <p:pRg st="5" end="5"/>
                                            </p:txEl>
                                          </p:spTgt>
                                        </p:tgtEl>
                                        <p:attrNameLst>
                                          <p:attrName>style.visibility</p:attrName>
                                        </p:attrNameLst>
                                      </p:cBhvr>
                                      <p:to>
                                        <p:strVal val="visible"/>
                                      </p:to>
                                    </p:set>
                                    <p:animEffect transition="in" filter="fade">
                                      <p:cBhvr>
                                        <p:cTn id="25" dur="500"/>
                                        <p:tgtEl>
                                          <p:spTgt spid="2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xEl>
                                              <p:pRg st="7" end="7"/>
                                            </p:txEl>
                                          </p:spTgt>
                                        </p:tgtEl>
                                        <p:attrNameLst>
                                          <p:attrName>style.visibility</p:attrName>
                                        </p:attrNameLst>
                                      </p:cBhvr>
                                      <p:to>
                                        <p:strVal val="visible"/>
                                      </p:to>
                                    </p:set>
                                    <p:animEffect transition="in" filter="fade">
                                      <p:cBhvr>
                                        <p:cTn id="30" dur="500"/>
                                        <p:tgtEl>
                                          <p:spTgt spid="2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3">
                                            <p:txEl>
                                              <p:pRg st="8" end="8"/>
                                            </p:txEl>
                                          </p:spTgt>
                                        </p:tgtEl>
                                        <p:attrNameLst>
                                          <p:attrName>style.visibility</p:attrName>
                                        </p:attrNameLst>
                                      </p:cBhvr>
                                      <p:to>
                                        <p:strVal val="visible"/>
                                      </p:to>
                                    </p:set>
                                    <p:animEffect transition="in" filter="fade">
                                      <p:cBhvr>
                                        <p:cTn id="33" dur="500"/>
                                        <p:tgtEl>
                                          <p:spTgt spid="2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3">
                                            <p:txEl>
                                              <p:pRg st="9" end="9"/>
                                            </p:txEl>
                                          </p:spTgt>
                                        </p:tgtEl>
                                        <p:attrNameLst>
                                          <p:attrName>style.visibility</p:attrName>
                                        </p:attrNameLst>
                                      </p:cBhvr>
                                      <p:to>
                                        <p:strVal val="visible"/>
                                      </p:to>
                                    </p:set>
                                    <p:animEffect transition="in" filter="fade">
                                      <p:cBhvr>
                                        <p:cTn id="36" dur="500"/>
                                        <p:tgtEl>
                                          <p:spTgt spid="2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3">
                                            <p:txEl>
                                              <p:pRg st="10" end="10"/>
                                            </p:txEl>
                                          </p:spTgt>
                                        </p:tgtEl>
                                        <p:attrNameLst>
                                          <p:attrName>style.visibility</p:attrName>
                                        </p:attrNameLst>
                                      </p:cBhvr>
                                      <p:to>
                                        <p:strVal val="visible"/>
                                      </p:to>
                                    </p:set>
                                    <p:animEffect transition="in" filter="fade">
                                      <p:cBhvr>
                                        <p:cTn id="39" dur="500"/>
                                        <p:tgtEl>
                                          <p:spTgt spid="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24"/>
            <a:ext cx="8229600" cy="857250"/>
          </a:xfrm>
        </p:spPr>
        <p:txBody>
          <a:bodyPr>
            <a:normAutofit fontScale="90000"/>
          </a:bodyPr>
          <a:lstStyle/>
          <a:p>
            <a:r>
              <a:rPr lang="en-US" dirty="0" smtClean="0"/>
              <a:t>SCOM 2012</a:t>
            </a:r>
            <a:br>
              <a:rPr lang="en-US" dirty="0" smtClean="0"/>
            </a:br>
            <a:r>
              <a:rPr lang="en-AU" sz="3100" dirty="0" smtClean="0">
                <a:solidFill>
                  <a:schemeClr val="accent2"/>
                </a:solidFill>
              </a:rPr>
              <a:t>Deployment Topology</a:t>
            </a:r>
            <a:endParaRPr sz="31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34" name="Rounded Rectangular Callout 33"/>
          <p:cNvSpPr/>
          <p:nvPr/>
        </p:nvSpPr>
        <p:spPr bwMode="auto">
          <a:xfrm>
            <a:off x="6228184" y="1275606"/>
            <a:ext cx="2272656" cy="1285661"/>
          </a:xfrm>
          <a:prstGeom prst="wedgeRoundRectCallout">
            <a:avLst>
              <a:gd name="adj1" fmla="val -54665"/>
              <a:gd name="adj2" fmla="val 94654"/>
              <a:gd name="adj3" fmla="val 16667"/>
            </a:avLst>
          </a:prstGeom>
          <a:solidFill>
            <a:schemeClr val="accent6">
              <a:lumMod val="40000"/>
              <a:lumOff val="60000"/>
              <a:alpha val="41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r>
              <a:rPr lang="en-US" sz="1400" b="1" dirty="0" smtClean="0">
                <a:solidFill>
                  <a:schemeClr val="tx1"/>
                </a:solidFill>
              </a:rPr>
              <a:t>Challenges Addressed:</a:t>
            </a:r>
          </a:p>
          <a:p>
            <a:pPr marL="171450" indent="-171450">
              <a:buFont typeface="Arial" pitchFamily="34" charset="0"/>
              <a:buChar char="•"/>
            </a:pPr>
            <a:r>
              <a:rPr lang="en-US" sz="1200" dirty="0" smtClean="0">
                <a:solidFill>
                  <a:schemeClr val="tx1"/>
                </a:solidFill>
              </a:rPr>
              <a:t>Out of the box HA</a:t>
            </a:r>
          </a:p>
          <a:p>
            <a:pPr marL="171450" indent="-171450">
              <a:buFont typeface="Arial" pitchFamily="34" charset="0"/>
              <a:buChar char="•"/>
            </a:pPr>
            <a:r>
              <a:rPr lang="en-US" sz="1200" dirty="0" smtClean="0">
                <a:solidFill>
                  <a:schemeClr val="tx1"/>
                </a:solidFill>
              </a:rPr>
              <a:t>Ability to run on commodity hardware</a:t>
            </a:r>
          </a:p>
          <a:p>
            <a:endParaRPr lang="en-US" sz="1200" b="1" dirty="0" smtClean="0">
              <a:solidFill>
                <a:schemeClr val="tx1"/>
              </a:solidFill>
            </a:endParaRPr>
          </a:p>
          <a:p>
            <a:pPr marL="171450" indent="-171450">
              <a:buFont typeface="Arial" pitchFamily="34" charset="0"/>
              <a:buChar char="•"/>
            </a:pPr>
            <a:endParaRPr lang="en-US" sz="1200" b="1" dirty="0">
              <a:solidFill>
                <a:schemeClr val="tx1"/>
              </a:solidFill>
            </a:endParaRPr>
          </a:p>
        </p:txBody>
      </p:sp>
      <p:sp>
        <p:nvSpPr>
          <p:cNvPr id="63" name="Rounded Rectangle 62"/>
          <p:cNvSpPr/>
          <p:nvPr/>
        </p:nvSpPr>
        <p:spPr bwMode="auto">
          <a:xfrm>
            <a:off x="2094822" y="2463738"/>
            <a:ext cx="3629306" cy="1181537"/>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dirty="0">
              <a:gradFill>
                <a:gsLst>
                  <a:gs pos="0">
                    <a:srgbClr val="FFFFFF"/>
                  </a:gs>
                  <a:gs pos="100000">
                    <a:srgbClr val="FFFFFF"/>
                  </a:gs>
                </a:gsLst>
                <a:lin ang="5400000" scaled="0"/>
              </a:gradFill>
            </a:endParaRPr>
          </a:p>
        </p:txBody>
      </p:sp>
      <p:grpSp>
        <p:nvGrpSpPr>
          <p:cNvPr id="64" name="Group 39"/>
          <p:cNvGrpSpPr/>
          <p:nvPr/>
        </p:nvGrpSpPr>
        <p:grpSpPr>
          <a:xfrm>
            <a:off x="3418814" y="3981663"/>
            <a:ext cx="1081547" cy="966351"/>
            <a:chOff x="7689956" y="4253345"/>
            <a:chExt cx="1125313" cy="1288468"/>
          </a:xfrm>
          <a:effectLst/>
        </p:grpSpPr>
        <p:grpSp>
          <p:nvGrpSpPr>
            <p:cNvPr id="65" name="Group 27"/>
            <p:cNvGrpSpPr/>
            <p:nvPr/>
          </p:nvGrpSpPr>
          <p:grpSpPr>
            <a:xfrm>
              <a:off x="7689956" y="4253345"/>
              <a:ext cx="903640" cy="1162566"/>
              <a:chOff x="7814647" y="5430982"/>
              <a:chExt cx="903640" cy="1162566"/>
            </a:xfrm>
          </p:grpSpPr>
          <p:pic>
            <p:nvPicPr>
              <p:cNvPr id="67" name="Picture 66"/>
              <p:cNvPicPr>
                <a:picLocks noChangeAspect="1" noChangeArrowheads="1"/>
              </p:cNvPicPr>
              <p:nvPr/>
            </p:nvPicPr>
            <p:blipFill>
              <a:blip r:embed="rId3"/>
              <a:srcRect/>
              <a:stretch>
                <a:fillRect/>
              </a:stretch>
            </p:blipFill>
            <p:spPr bwMode="auto">
              <a:xfrm>
                <a:off x="7814647" y="5430982"/>
                <a:ext cx="681967" cy="1037876"/>
              </a:xfrm>
              <a:prstGeom prst="rect">
                <a:avLst/>
              </a:prstGeom>
              <a:noFill/>
              <a:ln w="12700" cap="flat" cmpd="sng" algn="ctr">
                <a:noFill/>
                <a:prstDash val="solid"/>
                <a:miter lim="800000"/>
                <a:headEnd/>
                <a:tailEnd/>
              </a:ln>
              <a:effectLst/>
            </p:spPr>
          </p:pic>
          <p:pic>
            <p:nvPicPr>
              <p:cNvPr id="68" name="Picture 7"/>
              <p:cNvPicPr>
                <a:picLocks noChangeAspect="1" noChangeArrowheads="1"/>
              </p:cNvPicPr>
              <p:nvPr/>
            </p:nvPicPr>
            <p:blipFill>
              <a:blip r:embed="rId3"/>
              <a:srcRect/>
              <a:stretch>
                <a:fillRect/>
              </a:stretch>
            </p:blipFill>
            <p:spPr bwMode="auto">
              <a:xfrm>
                <a:off x="8036320" y="5555672"/>
                <a:ext cx="681967" cy="1037876"/>
              </a:xfrm>
              <a:prstGeom prst="rect">
                <a:avLst/>
              </a:prstGeom>
              <a:noFill/>
              <a:ln w="12700" cap="flat" cmpd="sng" algn="ctr">
                <a:noFill/>
                <a:prstDash val="solid"/>
                <a:miter lim="800000"/>
                <a:headEnd/>
                <a:tailEnd/>
              </a:ln>
              <a:effectLst/>
            </p:spPr>
          </p:pic>
        </p:grpSp>
        <p:pic>
          <p:nvPicPr>
            <p:cNvPr id="66" name="Picture 65"/>
            <p:cNvPicPr>
              <a:picLocks noChangeAspect="1" noChangeArrowheads="1"/>
            </p:cNvPicPr>
            <p:nvPr/>
          </p:nvPicPr>
          <p:blipFill>
            <a:blip r:embed="rId3"/>
            <a:srcRect/>
            <a:stretch>
              <a:fillRect/>
            </a:stretch>
          </p:blipFill>
          <p:spPr bwMode="auto">
            <a:xfrm>
              <a:off x="8133302" y="4503937"/>
              <a:ext cx="681967" cy="1037876"/>
            </a:xfrm>
            <a:prstGeom prst="rect">
              <a:avLst/>
            </a:prstGeom>
            <a:noFill/>
            <a:ln w="12700" cap="flat" cmpd="sng" algn="ctr">
              <a:noFill/>
              <a:prstDash val="solid"/>
              <a:miter lim="800000"/>
              <a:headEnd/>
              <a:tailEnd/>
            </a:ln>
            <a:effectLst/>
          </p:spPr>
        </p:pic>
      </p:grpSp>
      <p:pic>
        <p:nvPicPr>
          <p:cNvPr id="69" name="Picture 68"/>
          <p:cNvPicPr>
            <a:picLocks noChangeAspect="1" noChangeArrowheads="1"/>
          </p:cNvPicPr>
          <p:nvPr/>
        </p:nvPicPr>
        <p:blipFill>
          <a:blip r:embed="rId4"/>
          <a:srcRect/>
          <a:stretch>
            <a:fillRect/>
          </a:stretch>
        </p:blipFill>
        <p:spPr bwMode="auto">
          <a:xfrm>
            <a:off x="4529247" y="2517744"/>
            <a:ext cx="816741" cy="1076325"/>
          </a:xfrm>
          <a:prstGeom prst="rect">
            <a:avLst/>
          </a:prstGeom>
          <a:noFill/>
          <a:ln w="12700" cap="flat" cmpd="sng" algn="ctr">
            <a:noFill/>
            <a:prstDash val="solid"/>
            <a:miter lim="800000"/>
            <a:headEnd/>
            <a:tailEnd/>
          </a:ln>
          <a:effectLst/>
        </p:spPr>
      </p:pic>
      <p:pic>
        <p:nvPicPr>
          <p:cNvPr id="70" name="Picture 69"/>
          <p:cNvPicPr>
            <a:picLocks noChangeAspect="1" noChangeArrowheads="1"/>
          </p:cNvPicPr>
          <p:nvPr/>
        </p:nvPicPr>
        <p:blipFill>
          <a:blip r:embed="rId4"/>
          <a:srcRect/>
          <a:stretch>
            <a:fillRect/>
          </a:stretch>
        </p:blipFill>
        <p:spPr bwMode="auto">
          <a:xfrm>
            <a:off x="3460763" y="2571750"/>
            <a:ext cx="804823" cy="1026114"/>
          </a:xfrm>
          <a:prstGeom prst="rect">
            <a:avLst/>
          </a:prstGeom>
          <a:noFill/>
          <a:ln w="12700" cap="flat" cmpd="sng" algn="ctr">
            <a:noFill/>
            <a:prstDash val="solid"/>
            <a:miter lim="800000"/>
            <a:headEnd/>
            <a:tailEnd/>
          </a:ln>
          <a:effectLst/>
        </p:spPr>
      </p:pic>
      <p:pic>
        <p:nvPicPr>
          <p:cNvPr id="71" name="Picture 70"/>
          <p:cNvPicPr>
            <a:picLocks noChangeAspect="1" noChangeArrowheads="1"/>
          </p:cNvPicPr>
          <p:nvPr/>
        </p:nvPicPr>
        <p:blipFill>
          <a:blip r:embed="rId5"/>
          <a:srcRect/>
          <a:stretch>
            <a:fillRect/>
          </a:stretch>
        </p:blipFill>
        <p:spPr bwMode="auto">
          <a:xfrm>
            <a:off x="1024383" y="1221600"/>
            <a:ext cx="977910" cy="836682"/>
          </a:xfrm>
          <a:prstGeom prst="rect">
            <a:avLst/>
          </a:prstGeom>
          <a:noFill/>
          <a:ln w="12700" cap="flat" cmpd="sng" algn="ctr">
            <a:noFill/>
            <a:prstDash val="solid"/>
            <a:miter lim="800000"/>
            <a:headEnd/>
            <a:tailEnd/>
          </a:ln>
          <a:effectLst/>
        </p:spPr>
      </p:pic>
      <p:pic>
        <p:nvPicPr>
          <p:cNvPr id="72" name="Picture 71"/>
          <p:cNvPicPr>
            <a:picLocks noChangeAspect="1" noChangeArrowheads="1"/>
          </p:cNvPicPr>
          <p:nvPr/>
        </p:nvPicPr>
        <p:blipFill>
          <a:blip r:embed="rId4"/>
          <a:srcRect/>
          <a:stretch>
            <a:fillRect/>
          </a:stretch>
        </p:blipFill>
        <p:spPr bwMode="auto">
          <a:xfrm>
            <a:off x="2428904" y="2575647"/>
            <a:ext cx="765814" cy="968211"/>
          </a:xfrm>
          <a:prstGeom prst="rect">
            <a:avLst/>
          </a:prstGeom>
          <a:noFill/>
          <a:ln w="12700" cap="flat" cmpd="sng" algn="ctr">
            <a:noFill/>
            <a:prstDash val="solid"/>
            <a:miter lim="800000"/>
            <a:headEnd/>
            <a:tailEnd/>
          </a:ln>
          <a:effectLst/>
        </p:spPr>
      </p:pic>
      <p:grpSp>
        <p:nvGrpSpPr>
          <p:cNvPr id="73" name="Group 39"/>
          <p:cNvGrpSpPr/>
          <p:nvPr/>
        </p:nvGrpSpPr>
        <p:grpSpPr>
          <a:xfrm>
            <a:off x="2212824" y="3951562"/>
            <a:ext cx="1028983" cy="966351"/>
            <a:chOff x="7689956" y="4253345"/>
            <a:chExt cx="1125313" cy="1288468"/>
          </a:xfrm>
          <a:effectLst/>
        </p:grpSpPr>
        <p:grpSp>
          <p:nvGrpSpPr>
            <p:cNvPr id="74" name="Group 27"/>
            <p:cNvGrpSpPr/>
            <p:nvPr/>
          </p:nvGrpSpPr>
          <p:grpSpPr>
            <a:xfrm>
              <a:off x="7689956" y="4253345"/>
              <a:ext cx="903640" cy="1162566"/>
              <a:chOff x="7814647" y="5430982"/>
              <a:chExt cx="903640" cy="1162566"/>
            </a:xfrm>
          </p:grpSpPr>
          <p:pic>
            <p:nvPicPr>
              <p:cNvPr id="76" name="Picture 75"/>
              <p:cNvPicPr>
                <a:picLocks noChangeAspect="1" noChangeArrowheads="1"/>
              </p:cNvPicPr>
              <p:nvPr/>
            </p:nvPicPr>
            <p:blipFill>
              <a:blip r:embed="rId3"/>
              <a:srcRect/>
              <a:stretch>
                <a:fillRect/>
              </a:stretch>
            </p:blipFill>
            <p:spPr bwMode="auto">
              <a:xfrm>
                <a:off x="7814647" y="5430982"/>
                <a:ext cx="681967" cy="1037876"/>
              </a:xfrm>
              <a:prstGeom prst="rect">
                <a:avLst/>
              </a:prstGeom>
              <a:noFill/>
              <a:ln w="12700" cap="flat" cmpd="sng" algn="ctr">
                <a:noFill/>
                <a:prstDash val="solid"/>
                <a:miter lim="800000"/>
                <a:headEnd/>
                <a:tailEnd/>
              </a:ln>
              <a:effectLst/>
            </p:spPr>
          </p:pic>
          <p:pic>
            <p:nvPicPr>
              <p:cNvPr id="77" name="Picture 7"/>
              <p:cNvPicPr>
                <a:picLocks noChangeAspect="1" noChangeArrowheads="1"/>
              </p:cNvPicPr>
              <p:nvPr/>
            </p:nvPicPr>
            <p:blipFill>
              <a:blip r:embed="rId3"/>
              <a:srcRect/>
              <a:stretch>
                <a:fillRect/>
              </a:stretch>
            </p:blipFill>
            <p:spPr bwMode="auto">
              <a:xfrm>
                <a:off x="8036320" y="5555672"/>
                <a:ext cx="681967" cy="1037876"/>
              </a:xfrm>
              <a:prstGeom prst="rect">
                <a:avLst/>
              </a:prstGeom>
              <a:noFill/>
              <a:ln w="12700" cap="flat" cmpd="sng" algn="ctr">
                <a:noFill/>
                <a:prstDash val="solid"/>
                <a:miter lim="800000"/>
                <a:headEnd/>
                <a:tailEnd/>
              </a:ln>
              <a:effectLst/>
            </p:spPr>
          </p:pic>
        </p:grpSp>
        <p:pic>
          <p:nvPicPr>
            <p:cNvPr id="75" name="Picture 7"/>
            <p:cNvPicPr>
              <a:picLocks noChangeAspect="1" noChangeArrowheads="1"/>
            </p:cNvPicPr>
            <p:nvPr/>
          </p:nvPicPr>
          <p:blipFill>
            <a:blip r:embed="rId3"/>
            <a:srcRect/>
            <a:stretch>
              <a:fillRect/>
            </a:stretch>
          </p:blipFill>
          <p:spPr bwMode="auto">
            <a:xfrm>
              <a:off x="8133302" y="4503937"/>
              <a:ext cx="681967" cy="1037876"/>
            </a:xfrm>
            <a:prstGeom prst="rect">
              <a:avLst/>
            </a:prstGeom>
            <a:noFill/>
            <a:ln w="12700" cap="flat" cmpd="sng" algn="ctr">
              <a:noFill/>
              <a:prstDash val="solid"/>
              <a:miter lim="800000"/>
              <a:headEnd/>
              <a:tailEnd/>
            </a:ln>
            <a:effectLst/>
          </p:spPr>
        </p:pic>
      </p:grpSp>
      <p:cxnSp>
        <p:nvCxnSpPr>
          <p:cNvPr id="78" name="Elbow Connector 77"/>
          <p:cNvCxnSpPr/>
          <p:nvPr/>
        </p:nvCxnSpPr>
        <p:spPr>
          <a:xfrm rot="10800000">
            <a:off x="1320525" y="1997131"/>
            <a:ext cx="784259" cy="898655"/>
          </a:xfrm>
          <a:prstGeom prst="bentConnector2">
            <a:avLst/>
          </a:prstGeom>
          <a:ln>
            <a:solidFill>
              <a:schemeClr val="tx1">
                <a:lumMod val="65000"/>
              </a:schemeClr>
            </a:solidFill>
            <a:tailEnd type="triangle"/>
          </a:ln>
        </p:spPr>
        <p:style>
          <a:lnRef idx="2">
            <a:schemeClr val="accent6"/>
          </a:lnRef>
          <a:fillRef idx="0">
            <a:schemeClr val="accent6"/>
          </a:fillRef>
          <a:effectRef idx="1">
            <a:schemeClr val="accent6"/>
          </a:effectRef>
          <a:fontRef idx="minor">
            <a:schemeClr val="tx1"/>
          </a:fontRef>
        </p:style>
      </p:cxnSp>
      <p:cxnSp>
        <p:nvCxnSpPr>
          <p:cNvPr id="79" name="Elbow Connector 78"/>
          <p:cNvCxnSpPr/>
          <p:nvPr/>
        </p:nvCxnSpPr>
        <p:spPr>
          <a:xfrm rot="16200000" flipV="1">
            <a:off x="3550186" y="3668696"/>
            <a:ext cx="581457" cy="1"/>
          </a:xfrm>
          <a:prstGeom prst="bentConnector3">
            <a:avLst>
              <a:gd name="adj1" fmla="val 50000"/>
            </a:avLst>
          </a:prstGeom>
          <a:ln>
            <a:solidFill>
              <a:schemeClr val="tx1">
                <a:lumMod val="65000"/>
              </a:schemeClr>
            </a:solidFill>
            <a:tailEnd type="triangle"/>
          </a:ln>
        </p:spPr>
        <p:style>
          <a:lnRef idx="2">
            <a:schemeClr val="accent6"/>
          </a:lnRef>
          <a:fillRef idx="0">
            <a:schemeClr val="accent6"/>
          </a:fillRef>
          <a:effectRef idx="1">
            <a:schemeClr val="accent6"/>
          </a:effectRef>
          <a:fontRef idx="minor">
            <a:schemeClr val="tx1"/>
          </a:fontRef>
        </p:style>
      </p:cxnSp>
      <p:cxnSp>
        <p:nvCxnSpPr>
          <p:cNvPr id="80" name="Elbow Connector 79"/>
          <p:cNvCxnSpPr/>
          <p:nvPr/>
        </p:nvCxnSpPr>
        <p:spPr>
          <a:xfrm rot="5400000" flipH="1" flipV="1">
            <a:off x="2762554" y="2419206"/>
            <a:ext cx="413099" cy="2"/>
          </a:xfrm>
          <a:prstGeom prst="bentConnector3">
            <a:avLst>
              <a:gd name="adj1" fmla="val 37611"/>
            </a:avLst>
          </a:prstGeom>
          <a:ln>
            <a:solidFill>
              <a:schemeClr val="tx1">
                <a:lumMod val="65000"/>
              </a:schemeClr>
            </a:solidFill>
            <a:tailEnd type="none"/>
          </a:ln>
        </p:spPr>
        <p:style>
          <a:lnRef idx="2">
            <a:schemeClr val="accent6"/>
          </a:lnRef>
          <a:fillRef idx="0">
            <a:schemeClr val="accent6"/>
          </a:fillRef>
          <a:effectRef idx="1">
            <a:schemeClr val="accent6"/>
          </a:effectRef>
          <a:fontRef idx="minor">
            <a:schemeClr val="tx1"/>
          </a:fontRef>
        </p:style>
      </p:cxnSp>
      <p:cxnSp>
        <p:nvCxnSpPr>
          <p:cNvPr id="81" name="Elbow Connector 80"/>
          <p:cNvCxnSpPr/>
          <p:nvPr/>
        </p:nvCxnSpPr>
        <p:spPr>
          <a:xfrm rot="5400000" flipH="1" flipV="1">
            <a:off x="3838273" y="2295320"/>
            <a:ext cx="203227" cy="5"/>
          </a:xfrm>
          <a:prstGeom prst="bentConnector3">
            <a:avLst>
              <a:gd name="adj1" fmla="val 50000"/>
            </a:avLst>
          </a:prstGeom>
          <a:ln>
            <a:solidFill>
              <a:schemeClr val="tx1">
                <a:lumMod val="65000"/>
              </a:schemeClr>
            </a:solidFill>
            <a:tailEnd type="none"/>
          </a:ln>
        </p:spPr>
        <p:style>
          <a:lnRef idx="2">
            <a:schemeClr val="accent6"/>
          </a:lnRef>
          <a:fillRef idx="0">
            <a:schemeClr val="accent6"/>
          </a:fillRef>
          <a:effectRef idx="1">
            <a:schemeClr val="accent6"/>
          </a:effectRef>
          <a:fontRef idx="minor">
            <a:schemeClr val="tx1"/>
          </a:fontRef>
        </p:style>
      </p:cxnSp>
      <p:cxnSp>
        <p:nvCxnSpPr>
          <p:cNvPr id="82" name="Elbow Connector 81"/>
          <p:cNvCxnSpPr/>
          <p:nvPr/>
        </p:nvCxnSpPr>
        <p:spPr>
          <a:xfrm rot="5400000" flipH="1" flipV="1">
            <a:off x="4977376" y="2409492"/>
            <a:ext cx="413099" cy="2"/>
          </a:xfrm>
          <a:prstGeom prst="bentConnector3">
            <a:avLst>
              <a:gd name="adj1" fmla="val 37611"/>
            </a:avLst>
          </a:prstGeom>
          <a:ln>
            <a:solidFill>
              <a:schemeClr val="tx1">
                <a:lumMod val="65000"/>
              </a:schemeClr>
            </a:solidFill>
            <a:tailEnd type="none"/>
          </a:ln>
        </p:spPr>
        <p:style>
          <a:lnRef idx="2">
            <a:schemeClr val="accent6"/>
          </a:lnRef>
          <a:fillRef idx="0">
            <a:schemeClr val="accent6"/>
          </a:fillRef>
          <a:effectRef idx="1">
            <a:schemeClr val="accent6"/>
          </a:effectRef>
          <a:fontRef idx="minor">
            <a:schemeClr val="tx1"/>
          </a:fontRef>
        </p:style>
      </p:cxnSp>
      <p:cxnSp>
        <p:nvCxnSpPr>
          <p:cNvPr id="83" name="Elbow Connector 82"/>
          <p:cNvCxnSpPr/>
          <p:nvPr/>
        </p:nvCxnSpPr>
        <p:spPr>
          <a:xfrm flipV="1">
            <a:off x="2753025" y="2193709"/>
            <a:ext cx="2513868" cy="1"/>
          </a:xfrm>
          <a:prstGeom prst="bentConnector3">
            <a:avLst/>
          </a:prstGeom>
          <a:ln>
            <a:solidFill>
              <a:schemeClr val="tx1">
                <a:lumMod val="65000"/>
              </a:schemeClr>
            </a:solidFill>
            <a:tailEnd type="none"/>
          </a:ln>
        </p:spPr>
        <p:style>
          <a:lnRef idx="2">
            <a:schemeClr val="accent6"/>
          </a:lnRef>
          <a:fillRef idx="0">
            <a:schemeClr val="accent6"/>
          </a:fillRef>
          <a:effectRef idx="1">
            <a:schemeClr val="accent6"/>
          </a:effectRef>
          <a:fontRef idx="minor">
            <a:schemeClr val="tx1"/>
          </a:fontRef>
        </p:style>
      </p:cxnSp>
      <p:cxnSp>
        <p:nvCxnSpPr>
          <p:cNvPr id="84" name="Elbow Connector 83"/>
          <p:cNvCxnSpPr/>
          <p:nvPr/>
        </p:nvCxnSpPr>
        <p:spPr>
          <a:xfrm rot="5400000" flipH="1" flipV="1">
            <a:off x="2398416" y="3681806"/>
            <a:ext cx="599717" cy="1"/>
          </a:xfrm>
          <a:prstGeom prst="bentConnector3">
            <a:avLst>
              <a:gd name="adj1" fmla="val 50000"/>
            </a:avLst>
          </a:prstGeom>
          <a:ln>
            <a:solidFill>
              <a:schemeClr val="tx1">
                <a:lumMod val="65000"/>
              </a:schemeClr>
            </a:solidFill>
            <a:tailEnd type="triangle"/>
          </a:ln>
        </p:spPr>
        <p:style>
          <a:lnRef idx="2">
            <a:schemeClr val="accent6"/>
          </a:lnRef>
          <a:fillRef idx="0">
            <a:schemeClr val="accent6"/>
          </a:fillRef>
          <a:effectRef idx="1">
            <a:schemeClr val="accent6"/>
          </a:effectRef>
          <a:fontRef idx="minor">
            <a:schemeClr val="tx1"/>
          </a:fontRef>
        </p:style>
      </p:cxnSp>
      <p:cxnSp>
        <p:nvCxnSpPr>
          <p:cNvPr id="85" name="Elbow Connector 84"/>
          <p:cNvCxnSpPr/>
          <p:nvPr/>
        </p:nvCxnSpPr>
        <p:spPr>
          <a:xfrm rot="5400000" flipH="1" flipV="1">
            <a:off x="2648090" y="2086796"/>
            <a:ext cx="209870" cy="1"/>
          </a:xfrm>
          <a:prstGeom prst="bentConnector3">
            <a:avLst>
              <a:gd name="adj1" fmla="val 1228"/>
            </a:avLst>
          </a:prstGeom>
          <a:ln>
            <a:solidFill>
              <a:schemeClr val="tx1">
                <a:lumMod val="65000"/>
              </a:schemeClr>
            </a:solidFill>
            <a:tailEnd type="none"/>
          </a:ln>
        </p:spPr>
        <p:style>
          <a:lnRef idx="2">
            <a:schemeClr val="accent6"/>
          </a:lnRef>
          <a:fillRef idx="0">
            <a:schemeClr val="accent6"/>
          </a:fillRef>
          <a:effectRef idx="1">
            <a:schemeClr val="accent6"/>
          </a:effectRef>
          <a:fontRef idx="minor">
            <a:schemeClr val="tx1"/>
          </a:fontRef>
        </p:style>
      </p:cxnSp>
      <p:cxnSp>
        <p:nvCxnSpPr>
          <p:cNvPr id="86" name="Elbow Connector 85"/>
          <p:cNvCxnSpPr/>
          <p:nvPr/>
        </p:nvCxnSpPr>
        <p:spPr>
          <a:xfrm rot="5400000" flipH="1" flipV="1">
            <a:off x="5161958" y="2086795"/>
            <a:ext cx="209870" cy="1"/>
          </a:xfrm>
          <a:prstGeom prst="bentConnector3">
            <a:avLst>
              <a:gd name="adj1" fmla="val 1228"/>
            </a:avLst>
          </a:prstGeom>
          <a:ln>
            <a:solidFill>
              <a:schemeClr val="tx1">
                <a:lumMod val="65000"/>
              </a:schemeClr>
            </a:solidFill>
            <a:tailEnd type="none"/>
          </a:ln>
        </p:spPr>
        <p:style>
          <a:lnRef idx="2">
            <a:schemeClr val="accent6"/>
          </a:lnRef>
          <a:fillRef idx="0">
            <a:schemeClr val="accent6"/>
          </a:fillRef>
          <a:effectRef idx="1">
            <a:schemeClr val="accent6"/>
          </a:effectRef>
          <a:fontRef idx="minor">
            <a:schemeClr val="tx1"/>
          </a:fontRef>
        </p:style>
      </p:cxnSp>
      <p:sp>
        <p:nvSpPr>
          <p:cNvPr id="87" name="TextBox 86"/>
          <p:cNvSpPr txBox="1"/>
          <p:nvPr/>
        </p:nvSpPr>
        <p:spPr>
          <a:xfrm>
            <a:off x="2649127" y="2571750"/>
            <a:ext cx="333425" cy="769441"/>
          </a:xfrm>
          <a:prstGeom prst="rect">
            <a:avLst/>
          </a:prstGeom>
          <a:noFill/>
        </p:spPr>
        <p:txBody>
          <a:bodyPr wrap="none" lIns="0" tIns="0" rIns="0" bIns="0" rtlCol="0">
            <a:spAutoFit/>
          </a:bodyPr>
          <a:lstStyle/>
          <a:p>
            <a:r>
              <a:rPr lang="en-US" sz="5000" dirty="0">
                <a:solidFill>
                  <a:srgbClr val="FF0000"/>
                </a:solidFill>
              </a:rPr>
              <a:t>X</a:t>
            </a:r>
          </a:p>
        </p:txBody>
      </p:sp>
      <p:cxnSp>
        <p:nvCxnSpPr>
          <p:cNvPr id="88" name="Elbow Connector 14"/>
          <p:cNvCxnSpPr/>
          <p:nvPr/>
        </p:nvCxnSpPr>
        <p:spPr>
          <a:xfrm flipV="1">
            <a:off x="2698274" y="3377968"/>
            <a:ext cx="811484" cy="603697"/>
          </a:xfrm>
          <a:prstGeom prst="straightConnector1">
            <a:avLst/>
          </a:prstGeom>
          <a:ln>
            <a:solidFill>
              <a:schemeClr val="tx1">
                <a:lumMod val="65000"/>
              </a:schemeClr>
            </a:solidFill>
            <a:tailEnd type="triangle"/>
          </a:ln>
        </p:spPr>
        <p:style>
          <a:lnRef idx="2">
            <a:schemeClr val="accent6"/>
          </a:lnRef>
          <a:fillRef idx="0">
            <a:schemeClr val="accent6"/>
          </a:fillRef>
          <a:effectRef idx="1">
            <a:schemeClr val="accent6"/>
          </a:effectRef>
          <a:fontRef idx="minor">
            <a:schemeClr val="tx1"/>
          </a:fontRef>
        </p:style>
      </p:cxnSp>
      <p:pic>
        <p:nvPicPr>
          <p:cNvPr id="8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3224" y="1383618"/>
            <a:ext cx="693921" cy="66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7697" y="1383618"/>
            <a:ext cx="698391" cy="66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88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8"/>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87"/>
                                        </p:tgtEl>
                                        <p:attrNameLst>
                                          <p:attrName>style.visibility</p:attrName>
                                        </p:attrNameLst>
                                      </p:cBhvr>
                                      <p:to>
                                        <p:strVal val="hidden"/>
                                      </p:to>
                                    </p:set>
                                  </p:childTnLst>
                                </p:cTn>
                              </p:par>
                            </p:childTnLst>
                          </p:cTn>
                        </p:par>
                        <p:par>
                          <p:cTn id="34" fill="hold">
                            <p:stCondLst>
                              <p:cond delay="0"/>
                            </p:stCondLst>
                            <p:childTnLst>
                              <p:par>
                                <p:cTn id="35" presetID="1" presetClass="exit" presetSubtype="0" fill="hold" nodeType="afterEffect">
                                  <p:stCondLst>
                                    <p:cond delay="0"/>
                                  </p:stCondLst>
                                  <p:childTnLst>
                                    <p:set>
                                      <p:cBhvr>
                                        <p:cTn id="36" dur="1" fill="hold">
                                          <p:stCondLst>
                                            <p:cond delay="0"/>
                                          </p:stCondLst>
                                        </p:cTn>
                                        <p:tgtEl>
                                          <p:spTgt spid="72"/>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88"/>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80"/>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3" grpId="0" animBg="1"/>
      <p:bldP spid="87" grpId="0"/>
      <p:bldP spid="8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3478"/>
            <a:ext cx="8382000" cy="830997"/>
          </a:xfrm>
        </p:spPr>
        <p:txBody>
          <a:bodyPr>
            <a:normAutofit fontScale="90000"/>
          </a:bodyPr>
          <a:lstStyle/>
          <a:p>
            <a:r>
              <a:rPr lang="en-US" dirty="0"/>
              <a:t>SCOM 2012</a:t>
            </a:r>
            <a:br>
              <a:rPr lang="en-US" dirty="0"/>
            </a:br>
            <a:r>
              <a:rPr lang="en-US" sz="3100" dirty="0">
                <a:solidFill>
                  <a:schemeClr val="accent2"/>
                </a:solidFill>
              </a:rPr>
              <a:t>Deployment Topology (</a:t>
            </a:r>
            <a:r>
              <a:rPr lang="en-US" sz="3100" dirty="0" err="1">
                <a:solidFill>
                  <a:schemeClr val="accent2"/>
                </a:solidFill>
              </a:rPr>
              <a:t>Cont</a:t>
            </a:r>
            <a:r>
              <a:rPr lang="en-US" sz="3100" dirty="0">
                <a:solidFill>
                  <a:schemeClr val="accent2"/>
                </a:solidFill>
              </a:rPr>
              <a:t>….)</a:t>
            </a:r>
            <a:endParaRPr lang="en-US" sz="3100" dirty="0">
              <a:solidFill>
                <a:schemeClr val="accent1">
                  <a:alpha val="99000"/>
                </a:schemeClr>
              </a:solidFill>
            </a:endParaRPr>
          </a:p>
        </p:txBody>
      </p:sp>
      <p:sp>
        <p:nvSpPr>
          <p:cNvPr id="4" name="Rounded Rectangle 3"/>
          <p:cNvSpPr/>
          <p:nvPr/>
        </p:nvSpPr>
        <p:spPr bwMode="auto">
          <a:xfrm>
            <a:off x="2686801" y="2249926"/>
            <a:ext cx="3629306" cy="1181537"/>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5400000" scaled="1"/>
            <a:tileRect/>
          </a:gra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dirty="0">
              <a:gradFill>
                <a:gsLst>
                  <a:gs pos="0">
                    <a:srgbClr val="FFFFFF"/>
                  </a:gs>
                  <a:gs pos="100000">
                    <a:srgbClr val="FFFFFF"/>
                  </a:gs>
                </a:gsLst>
                <a:lin ang="5400000" scaled="0"/>
              </a:gradFill>
            </a:endParaRPr>
          </a:p>
        </p:txBody>
      </p:sp>
      <p:pic>
        <p:nvPicPr>
          <p:cNvPr id="5" name="Picture 4"/>
          <p:cNvPicPr>
            <a:picLocks noChangeAspect="1" noChangeArrowheads="1"/>
          </p:cNvPicPr>
          <p:nvPr/>
        </p:nvPicPr>
        <p:blipFill>
          <a:blip r:embed="rId4"/>
          <a:srcRect/>
          <a:stretch>
            <a:fillRect/>
          </a:stretch>
        </p:blipFill>
        <p:spPr bwMode="auto">
          <a:xfrm>
            <a:off x="5297901" y="2355138"/>
            <a:ext cx="816744" cy="1076325"/>
          </a:xfrm>
          <a:prstGeom prst="rect">
            <a:avLst/>
          </a:prstGeom>
          <a:noFill/>
          <a:ln w="12700" cap="flat" cmpd="sng" algn="ctr">
            <a:noFill/>
            <a:prstDash val="solid"/>
            <a:miter lim="800000"/>
            <a:headEnd/>
            <a:tailEnd/>
          </a:ln>
          <a:effectLst/>
        </p:spPr>
      </p:pic>
      <p:pic>
        <p:nvPicPr>
          <p:cNvPr id="6" name="Picture 5"/>
          <p:cNvPicPr>
            <a:picLocks noChangeAspect="1" noChangeArrowheads="1"/>
          </p:cNvPicPr>
          <p:nvPr/>
        </p:nvPicPr>
        <p:blipFill>
          <a:blip r:embed="rId4"/>
          <a:srcRect/>
          <a:stretch>
            <a:fillRect/>
          </a:stretch>
        </p:blipFill>
        <p:spPr bwMode="auto">
          <a:xfrm>
            <a:off x="4120477" y="2355138"/>
            <a:ext cx="816742" cy="1076325"/>
          </a:xfrm>
          <a:prstGeom prst="rect">
            <a:avLst/>
          </a:prstGeom>
          <a:noFill/>
          <a:ln w="12700" cap="flat" cmpd="sng" algn="ctr">
            <a:noFill/>
            <a:prstDash val="solid"/>
            <a:miter lim="800000"/>
            <a:headEnd/>
            <a:tailEnd/>
          </a:ln>
          <a:effectLst/>
        </p:spPr>
      </p:pic>
      <p:pic>
        <p:nvPicPr>
          <p:cNvPr id="7" name="Picture 6"/>
          <p:cNvPicPr>
            <a:picLocks noChangeAspect="1" noChangeArrowheads="1"/>
          </p:cNvPicPr>
          <p:nvPr/>
        </p:nvPicPr>
        <p:blipFill>
          <a:blip r:embed="rId5"/>
          <a:srcRect/>
          <a:stretch>
            <a:fillRect/>
          </a:stretch>
        </p:blipFill>
        <p:spPr bwMode="auto">
          <a:xfrm>
            <a:off x="1525338" y="1227954"/>
            <a:ext cx="1031930" cy="882901"/>
          </a:xfrm>
          <a:prstGeom prst="rect">
            <a:avLst/>
          </a:prstGeom>
          <a:noFill/>
          <a:ln w="12700" cap="flat" cmpd="sng" algn="ctr">
            <a:noFill/>
            <a:prstDash val="solid"/>
            <a:miter lim="800000"/>
            <a:headEnd/>
            <a:tailEnd/>
          </a:ln>
          <a:effectLst/>
        </p:spPr>
      </p:pic>
      <p:pic>
        <p:nvPicPr>
          <p:cNvPr id="8" name="Picture 7"/>
          <p:cNvPicPr>
            <a:picLocks noChangeAspect="1" noChangeArrowheads="1"/>
          </p:cNvPicPr>
          <p:nvPr/>
        </p:nvPicPr>
        <p:blipFill>
          <a:blip r:embed="rId4"/>
          <a:srcRect/>
          <a:stretch>
            <a:fillRect/>
          </a:stretch>
        </p:blipFill>
        <p:spPr bwMode="auto">
          <a:xfrm>
            <a:off x="2909093" y="2355138"/>
            <a:ext cx="857676" cy="1076325"/>
          </a:xfrm>
          <a:prstGeom prst="rect">
            <a:avLst/>
          </a:prstGeom>
          <a:noFill/>
          <a:ln w="12700" cap="flat" cmpd="sng" algn="ctr">
            <a:noFill/>
            <a:prstDash val="solid"/>
            <a:miter lim="800000"/>
            <a:headEnd/>
            <a:tailEnd/>
          </a:ln>
          <a:effectLst/>
        </p:spPr>
      </p:pic>
      <p:cxnSp>
        <p:nvCxnSpPr>
          <p:cNvPr id="9" name="Elbow Connector 8"/>
          <p:cNvCxnSpPr/>
          <p:nvPr/>
        </p:nvCxnSpPr>
        <p:spPr>
          <a:xfrm rot="10800000">
            <a:off x="1940481" y="2040503"/>
            <a:ext cx="781374" cy="807494"/>
          </a:xfrm>
          <a:prstGeom prst="bentConnector2">
            <a:avLst/>
          </a:prstGeom>
          <a:ln>
            <a:solidFill>
              <a:schemeClr val="tx1">
                <a:lumMod val="65000"/>
              </a:schemeClr>
            </a:solidFill>
            <a:tailEnd type="triangle"/>
          </a:ln>
        </p:spPr>
        <p:style>
          <a:lnRef idx="2">
            <a:schemeClr val="accent6"/>
          </a:lnRef>
          <a:fillRef idx="0">
            <a:schemeClr val="accent6"/>
          </a:fillRef>
          <a:effectRef idx="1">
            <a:schemeClr val="accent6"/>
          </a:effectRef>
          <a:fontRef idx="minor">
            <a:schemeClr val="tx1"/>
          </a:fontRef>
        </p:style>
      </p:cxnSp>
      <p:cxnSp>
        <p:nvCxnSpPr>
          <p:cNvPr id="10" name="Elbow Connector 9"/>
          <p:cNvCxnSpPr/>
          <p:nvPr/>
        </p:nvCxnSpPr>
        <p:spPr>
          <a:xfrm rot="5400000" flipH="1" flipV="1">
            <a:off x="3097186" y="2148590"/>
            <a:ext cx="413099" cy="2"/>
          </a:xfrm>
          <a:prstGeom prst="bentConnector3">
            <a:avLst>
              <a:gd name="adj1" fmla="val 37611"/>
            </a:avLst>
          </a:prstGeom>
          <a:ln>
            <a:solidFill>
              <a:schemeClr val="tx1">
                <a:lumMod val="65000"/>
              </a:schemeClr>
            </a:solidFill>
            <a:tailEnd type="none"/>
          </a:ln>
        </p:spPr>
        <p:style>
          <a:lnRef idx="2">
            <a:schemeClr val="accent6"/>
          </a:lnRef>
          <a:fillRef idx="0">
            <a:schemeClr val="accent6"/>
          </a:fillRef>
          <a:effectRef idx="1">
            <a:schemeClr val="accent6"/>
          </a:effectRef>
          <a:fontRef idx="minor">
            <a:schemeClr val="tx1"/>
          </a:fontRef>
        </p:style>
      </p:cxnSp>
      <p:cxnSp>
        <p:nvCxnSpPr>
          <p:cNvPr id="11" name="Elbow Connector 10"/>
          <p:cNvCxnSpPr/>
          <p:nvPr/>
        </p:nvCxnSpPr>
        <p:spPr>
          <a:xfrm rot="5400000" flipH="1" flipV="1">
            <a:off x="4395469" y="2264316"/>
            <a:ext cx="211964" cy="5"/>
          </a:xfrm>
          <a:prstGeom prst="bentConnector3">
            <a:avLst>
              <a:gd name="adj1" fmla="val 50000"/>
            </a:avLst>
          </a:prstGeom>
          <a:ln>
            <a:solidFill>
              <a:schemeClr val="tx1">
                <a:lumMod val="65000"/>
              </a:schemeClr>
            </a:solidFill>
            <a:tailEnd type="none"/>
          </a:ln>
        </p:spPr>
        <p:style>
          <a:lnRef idx="2">
            <a:schemeClr val="accent6"/>
          </a:lnRef>
          <a:fillRef idx="0">
            <a:schemeClr val="accent6"/>
          </a:fillRef>
          <a:effectRef idx="1">
            <a:schemeClr val="accent6"/>
          </a:effectRef>
          <a:fontRef idx="minor">
            <a:schemeClr val="tx1"/>
          </a:fontRef>
        </p:style>
      </p:cxnSp>
      <p:cxnSp>
        <p:nvCxnSpPr>
          <p:cNvPr id="12" name="Elbow Connector 11"/>
          <p:cNvCxnSpPr/>
          <p:nvPr/>
        </p:nvCxnSpPr>
        <p:spPr>
          <a:xfrm rot="5400000" flipH="1" flipV="1">
            <a:off x="5441783" y="2158333"/>
            <a:ext cx="413099" cy="2"/>
          </a:xfrm>
          <a:prstGeom prst="bentConnector3">
            <a:avLst>
              <a:gd name="adj1" fmla="val 37611"/>
            </a:avLst>
          </a:prstGeom>
          <a:ln>
            <a:solidFill>
              <a:schemeClr val="tx1">
                <a:lumMod val="65000"/>
              </a:schemeClr>
            </a:solidFill>
            <a:tailEnd type="none"/>
          </a:ln>
        </p:spPr>
        <p:style>
          <a:lnRef idx="2">
            <a:schemeClr val="accent6"/>
          </a:lnRef>
          <a:fillRef idx="0">
            <a:schemeClr val="accent6"/>
          </a:fillRef>
          <a:effectRef idx="1">
            <a:schemeClr val="accent6"/>
          </a:effectRef>
          <a:fontRef idx="minor">
            <a:schemeClr val="tx1"/>
          </a:fontRef>
        </p:style>
      </p:cxnSp>
      <p:cxnSp>
        <p:nvCxnSpPr>
          <p:cNvPr id="13" name="Elbow Connector 12"/>
          <p:cNvCxnSpPr/>
          <p:nvPr/>
        </p:nvCxnSpPr>
        <p:spPr>
          <a:xfrm flipV="1">
            <a:off x="3303737" y="2163753"/>
            <a:ext cx="2347874" cy="1"/>
          </a:xfrm>
          <a:prstGeom prst="bentConnector3">
            <a:avLst/>
          </a:prstGeom>
          <a:ln>
            <a:solidFill>
              <a:schemeClr val="tx1">
                <a:lumMod val="65000"/>
              </a:schemeClr>
            </a:solidFill>
            <a:tailEnd type="none"/>
          </a:ln>
        </p:spPr>
        <p:style>
          <a:lnRef idx="2">
            <a:schemeClr val="accent6"/>
          </a:lnRef>
          <a:fillRef idx="0">
            <a:schemeClr val="accent6"/>
          </a:fillRef>
          <a:effectRef idx="1">
            <a:schemeClr val="accent6"/>
          </a:effectRef>
          <a:fontRef idx="minor">
            <a:schemeClr val="tx1"/>
          </a:fontRef>
        </p:style>
      </p:cxnSp>
      <p:cxnSp>
        <p:nvCxnSpPr>
          <p:cNvPr id="14" name="Straight Arrow Connector 13"/>
          <p:cNvCxnSpPr/>
          <p:nvPr/>
        </p:nvCxnSpPr>
        <p:spPr>
          <a:xfrm>
            <a:off x="4408683" y="3286606"/>
            <a:ext cx="0" cy="768465"/>
          </a:xfrm>
          <a:prstGeom prst="straightConnector1">
            <a:avLst/>
          </a:prstGeom>
          <a:ln>
            <a:solidFill>
              <a:schemeClr val="tx1">
                <a:lumMod val="65000"/>
              </a:schemeClr>
            </a:solidFill>
            <a:headEnd type="triangle"/>
            <a:tailEnd type="none"/>
          </a:ln>
        </p:spPr>
        <p:style>
          <a:lnRef idx="2">
            <a:schemeClr val="accent6"/>
          </a:lnRef>
          <a:fillRef idx="0">
            <a:schemeClr val="accent6"/>
          </a:fillRef>
          <a:effectRef idx="1">
            <a:schemeClr val="accent6"/>
          </a:effectRef>
          <a:fontRef idx="minor">
            <a:schemeClr val="tx1"/>
          </a:fontRef>
        </p:style>
      </p:cxnSp>
      <p:cxnSp>
        <p:nvCxnSpPr>
          <p:cNvPr id="15" name="Straight Arrow Connector 14"/>
          <p:cNvCxnSpPr/>
          <p:nvPr/>
        </p:nvCxnSpPr>
        <p:spPr>
          <a:xfrm>
            <a:off x="4501452" y="3286601"/>
            <a:ext cx="1281139" cy="768470"/>
          </a:xfrm>
          <a:prstGeom prst="straightConnector1">
            <a:avLst/>
          </a:prstGeom>
          <a:ln>
            <a:solidFill>
              <a:schemeClr val="tx1">
                <a:lumMod val="65000"/>
              </a:schemeClr>
            </a:solidFill>
            <a:headEnd type="triangle"/>
            <a:tailEnd type="none"/>
          </a:ln>
        </p:spPr>
        <p:style>
          <a:lnRef idx="2">
            <a:schemeClr val="accent6"/>
          </a:lnRef>
          <a:fillRef idx="0">
            <a:schemeClr val="accent6"/>
          </a:fillRef>
          <a:effectRef idx="1">
            <a:schemeClr val="accent6"/>
          </a:effectRef>
          <a:fontRef idx="minor">
            <a:schemeClr val="tx1"/>
          </a:fontRef>
        </p:style>
      </p:cxnSp>
      <p:cxnSp>
        <p:nvCxnSpPr>
          <p:cNvPr id="16" name="Straight Arrow Connector 15"/>
          <p:cNvCxnSpPr/>
          <p:nvPr/>
        </p:nvCxnSpPr>
        <p:spPr>
          <a:xfrm flipH="1">
            <a:off x="2990971" y="3286601"/>
            <a:ext cx="1355936" cy="768470"/>
          </a:xfrm>
          <a:prstGeom prst="straightConnector1">
            <a:avLst/>
          </a:prstGeom>
          <a:ln>
            <a:solidFill>
              <a:schemeClr val="tx1">
                <a:lumMod val="65000"/>
              </a:schemeClr>
            </a:solidFill>
            <a:headEnd type="triangle"/>
            <a:tailEnd type="none"/>
          </a:ln>
        </p:spPr>
        <p:style>
          <a:lnRef idx="2">
            <a:schemeClr val="accent6"/>
          </a:lnRef>
          <a:fillRef idx="0">
            <a:schemeClr val="accent6"/>
          </a:fillRef>
          <a:effectRef idx="1">
            <a:schemeClr val="accent6"/>
          </a:effectRef>
          <a:fontRef idx="minor">
            <a:schemeClr val="tx1"/>
          </a:fontRef>
        </p:style>
      </p:cxnSp>
      <p:cxnSp>
        <p:nvCxnSpPr>
          <p:cNvPr id="17" name="Elbow Connector 16"/>
          <p:cNvCxnSpPr/>
          <p:nvPr/>
        </p:nvCxnSpPr>
        <p:spPr>
          <a:xfrm rot="5400000" flipH="1" flipV="1">
            <a:off x="3197811" y="2062138"/>
            <a:ext cx="209870" cy="1"/>
          </a:xfrm>
          <a:prstGeom prst="bentConnector3">
            <a:avLst>
              <a:gd name="adj1" fmla="val 1228"/>
            </a:avLst>
          </a:prstGeom>
          <a:ln>
            <a:solidFill>
              <a:schemeClr val="tx1">
                <a:lumMod val="65000"/>
              </a:schemeClr>
            </a:solidFill>
            <a:tailEnd type="none"/>
          </a:ln>
        </p:spPr>
        <p:style>
          <a:lnRef idx="2">
            <a:schemeClr val="accent6"/>
          </a:lnRef>
          <a:fillRef idx="0">
            <a:schemeClr val="accent6"/>
          </a:fillRef>
          <a:effectRef idx="1">
            <a:schemeClr val="accent6"/>
          </a:effectRef>
          <a:fontRef idx="minor">
            <a:schemeClr val="tx1"/>
          </a:fontRef>
        </p:style>
      </p:cxnSp>
      <p:cxnSp>
        <p:nvCxnSpPr>
          <p:cNvPr id="18" name="Elbow Connector 17"/>
          <p:cNvCxnSpPr/>
          <p:nvPr/>
        </p:nvCxnSpPr>
        <p:spPr>
          <a:xfrm rot="5400000" flipH="1" flipV="1">
            <a:off x="5542593" y="2053401"/>
            <a:ext cx="209870" cy="1"/>
          </a:xfrm>
          <a:prstGeom prst="bentConnector3">
            <a:avLst>
              <a:gd name="adj1" fmla="val 1228"/>
            </a:avLst>
          </a:prstGeom>
          <a:ln>
            <a:solidFill>
              <a:schemeClr val="tx1">
                <a:lumMod val="65000"/>
              </a:schemeClr>
            </a:solidFill>
            <a:tailEnd type="none"/>
          </a:ln>
        </p:spPr>
        <p:style>
          <a:lnRef idx="2">
            <a:schemeClr val="accent6"/>
          </a:lnRef>
          <a:fillRef idx="0">
            <a:schemeClr val="accent6"/>
          </a:fillRef>
          <a:effectRef idx="1">
            <a:schemeClr val="accent6"/>
          </a:effectRef>
          <a:fontRef idx="minor">
            <a:schemeClr val="tx1"/>
          </a:fontRef>
        </p:style>
      </p:cxnSp>
      <p:cxnSp>
        <p:nvCxnSpPr>
          <p:cNvPr id="19" name="Straight Arrow Connector 18"/>
          <p:cNvCxnSpPr/>
          <p:nvPr/>
        </p:nvCxnSpPr>
        <p:spPr>
          <a:xfrm flipH="1">
            <a:off x="2990971" y="3244981"/>
            <a:ext cx="151488" cy="810090"/>
          </a:xfrm>
          <a:prstGeom prst="straightConnector1">
            <a:avLst/>
          </a:prstGeom>
          <a:ln>
            <a:solidFill>
              <a:schemeClr val="tx1">
                <a:lumMod val="65000"/>
              </a:schemeClr>
            </a:solidFill>
            <a:headEnd type="triangle"/>
            <a:tailEnd type="none"/>
          </a:ln>
        </p:spPr>
        <p:style>
          <a:lnRef idx="2">
            <a:schemeClr val="accent6"/>
          </a:lnRef>
          <a:fillRef idx="0">
            <a:schemeClr val="accent6"/>
          </a:fillRef>
          <a:effectRef idx="1">
            <a:schemeClr val="accent6"/>
          </a:effectRef>
          <a:fontRef idx="minor">
            <a:schemeClr val="tx1"/>
          </a:fontRef>
        </p:style>
      </p:cxnSp>
      <p:cxnSp>
        <p:nvCxnSpPr>
          <p:cNvPr id="20" name="Straight Arrow Connector 19"/>
          <p:cNvCxnSpPr/>
          <p:nvPr/>
        </p:nvCxnSpPr>
        <p:spPr>
          <a:xfrm>
            <a:off x="5621052" y="3286601"/>
            <a:ext cx="161539" cy="768470"/>
          </a:xfrm>
          <a:prstGeom prst="straightConnector1">
            <a:avLst/>
          </a:prstGeom>
          <a:ln>
            <a:solidFill>
              <a:schemeClr val="tx1">
                <a:lumMod val="65000"/>
              </a:schemeClr>
            </a:solidFill>
            <a:headEnd type="triangle"/>
            <a:tailEnd type="none"/>
          </a:ln>
        </p:spPr>
        <p:style>
          <a:lnRef idx="2">
            <a:schemeClr val="accent6"/>
          </a:lnRef>
          <a:fillRef idx="0">
            <a:schemeClr val="accent6"/>
          </a:fillRef>
          <a:effectRef idx="1">
            <a:schemeClr val="accent6"/>
          </a:effectRef>
          <a:fontRef idx="minor">
            <a:schemeClr val="tx1"/>
          </a:fontRef>
        </p:style>
      </p:cxnSp>
      <p:sp>
        <p:nvSpPr>
          <p:cNvPr id="21" name="TextBox 20"/>
          <p:cNvSpPr txBox="1"/>
          <p:nvPr/>
        </p:nvSpPr>
        <p:spPr>
          <a:xfrm>
            <a:off x="5447043" y="2465481"/>
            <a:ext cx="335548" cy="769441"/>
          </a:xfrm>
          <a:prstGeom prst="rect">
            <a:avLst/>
          </a:prstGeom>
          <a:noFill/>
          <a:ln>
            <a:noFill/>
          </a:ln>
        </p:spPr>
        <p:txBody>
          <a:bodyPr wrap="square" lIns="0" tIns="0" rIns="0" bIns="0" rtlCol="0">
            <a:spAutoFit/>
          </a:bodyPr>
          <a:lstStyle/>
          <a:p>
            <a:r>
              <a:rPr lang="en-US" sz="5000" dirty="0">
                <a:solidFill>
                  <a:srgbClr val="FF0000"/>
                </a:solidFill>
              </a:rPr>
              <a:t>X</a:t>
            </a:r>
          </a:p>
        </p:txBody>
      </p:sp>
      <p:graphicFrame>
        <p:nvGraphicFramePr>
          <p:cNvPr id="22" name="Object 21"/>
          <p:cNvGraphicFramePr>
            <a:graphicFrameLocks noChangeAspect="1"/>
          </p:cNvGraphicFramePr>
          <p:nvPr>
            <p:extLst>
              <p:ext uri="{D42A27DB-BD31-4B8C-83A1-F6EECF244321}">
                <p14:modId xmlns:p14="http://schemas.microsoft.com/office/powerpoint/2010/main" val="522813460"/>
              </p:ext>
            </p:extLst>
          </p:nvPr>
        </p:nvGraphicFramePr>
        <p:xfrm>
          <a:off x="3960335" y="4074065"/>
          <a:ext cx="876300" cy="575072"/>
        </p:xfrm>
        <a:graphic>
          <a:graphicData uri="http://schemas.openxmlformats.org/presentationml/2006/ole">
            <mc:AlternateContent xmlns:mc="http://schemas.openxmlformats.org/markup-compatibility/2006">
              <mc:Choice xmlns:v="urn:schemas-microsoft-com:vml" Requires="v">
                <p:oleObj spid="_x0000_s9245" name="Visio" r:id="rId6" imgW="1428840" imgH="1248943" progId="Visio.Drawing.11">
                  <p:embed/>
                </p:oleObj>
              </mc:Choice>
              <mc:Fallback>
                <p:oleObj name="Visio" r:id="rId6" imgW="1428840" imgH="1248943"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0335" y="4074065"/>
                        <a:ext cx="876300" cy="5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021827069"/>
              </p:ext>
            </p:extLst>
          </p:nvPr>
        </p:nvGraphicFramePr>
        <p:xfrm>
          <a:off x="5462110" y="4089543"/>
          <a:ext cx="746125" cy="559594"/>
        </p:xfrm>
        <a:graphic>
          <a:graphicData uri="http://schemas.openxmlformats.org/presentationml/2006/ole">
            <mc:AlternateContent xmlns:mc="http://schemas.openxmlformats.org/markup-compatibility/2006">
              <mc:Choice xmlns:v="urn:schemas-microsoft-com:vml" Requires="v">
                <p:oleObj spid="_x0000_s9246" name="Visio" r:id="rId8" imgW="960930" imgH="961037" progId="Visio.Drawing.11">
                  <p:embed/>
                </p:oleObj>
              </mc:Choice>
              <mc:Fallback>
                <p:oleObj name="Visio" r:id="rId8" imgW="960930" imgH="961037"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62110" y="4089543"/>
                        <a:ext cx="746125"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769270918"/>
              </p:ext>
            </p:extLst>
          </p:nvPr>
        </p:nvGraphicFramePr>
        <p:xfrm>
          <a:off x="2558257" y="4055071"/>
          <a:ext cx="701675" cy="606029"/>
        </p:xfrm>
        <a:graphic>
          <a:graphicData uri="http://schemas.openxmlformats.org/presentationml/2006/ole">
            <mc:AlternateContent xmlns:mc="http://schemas.openxmlformats.org/markup-compatibility/2006">
              <mc:Choice xmlns:v="urn:schemas-microsoft-com:vml" Requires="v">
                <p:oleObj spid="_x0000_s9247" name="Visio" r:id="rId10" imgW="1415610" imgH="1631740" progId="Visio.Drawing.11">
                  <p:embed/>
                </p:oleObj>
              </mc:Choice>
              <mc:Fallback>
                <p:oleObj name="Visio" r:id="rId10" imgW="1415610" imgH="1631740" progId="Visio.Drawing.1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58257" y="4055071"/>
                        <a:ext cx="701675" cy="60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5"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57078" y="1394823"/>
            <a:ext cx="698391" cy="66731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90972" y="1394822"/>
            <a:ext cx="693921" cy="66421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96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16"/>
                                        </p:tgtEl>
                                      </p:cBhvr>
                                    </p:animEffect>
                                    <p:set>
                                      <p:cBhvr>
                                        <p:cTn id="9" dur="1" fill="hold">
                                          <p:stCondLst>
                                            <p:cond delay="499"/>
                                          </p:stCondLst>
                                        </p:cTn>
                                        <p:tgtEl>
                                          <p:spTgt spid="16"/>
                                        </p:tgtEl>
                                        <p:attrNameLst>
                                          <p:attrName>style.visibility</p:attrName>
                                        </p:attrNameLst>
                                      </p:cBhvr>
                                      <p:to>
                                        <p:strVal val="hidden"/>
                                      </p:to>
                                    </p:set>
                                  </p:childTnLst>
                                </p:cTn>
                              </p:par>
                              <p:par>
                                <p:cTn id="10" presetID="10" presetClass="exit" presetSubtype="0" fill="hold" nodeType="with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0" presetClass="exit" presetSubtype="0" fill="hold" nodeType="with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8"/>
            <a:ext cx="8229600" cy="857250"/>
          </a:xfrm>
        </p:spPr>
        <p:txBody>
          <a:bodyPr/>
          <a:lstStyle/>
          <a:p>
            <a:r>
              <a:rPr lang="en-US" dirty="0" smtClean="0"/>
              <a:t>Application Health Views</a:t>
            </a:r>
            <a:endParaRPr lang="en-US"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Rounded Rectangle 5"/>
          <p:cNvSpPr/>
          <p:nvPr/>
        </p:nvSpPr>
        <p:spPr bwMode="auto">
          <a:xfrm>
            <a:off x="2629168" y="2192710"/>
            <a:ext cx="3916397" cy="97310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sz="2200" dirty="0">
                <a:solidFill>
                  <a:schemeClr val="bg1"/>
                </a:solidFill>
              </a:rPr>
              <a:t>Holistic view of </a:t>
            </a:r>
            <a:endParaRPr lang="en-US" sz="2200" dirty="0" smtClean="0">
              <a:solidFill>
                <a:schemeClr val="bg1"/>
              </a:solidFill>
            </a:endParaRPr>
          </a:p>
          <a:p>
            <a:pPr lvl="0" algn="ctr"/>
            <a:r>
              <a:rPr lang="en-US" sz="2200" dirty="0" smtClean="0">
                <a:solidFill>
                  <a:schemeClr val="bg1"/>
                </a:solidFill>
              </a:rPr>
              <a:t>Application </a:t>
            </a:r>
            <a:r>
              <a:rPr lang="en-US" sz="2200" dirty="0">
                <a:solidFill>
                  <a:schemeClr val="bg1"/>
                </a:solidFill>
              </a:rPr>
              <a:t>Health</a:t>
            </a:r>
          </a:p>
        </p:txBody>
      </p:sp>
      <p:sp>
        <p:nvSpPr>
          <p:cNvPr id="7" name="Rounded Rectangle 6"/>
          <p:cNvSpPr/>
          <p:nvPr/>
        </p:nvSpPr>
        <p:spPr bwMode="auto">
          <a:xfrm>
            <a:off x="2612538" y="950572"/>
            <a:ext cx="3916397" cy="973106"/>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sz="2200" dirty="0">
                <a:solidFill>
                  <a:schemeClr val="bg1"/>
                </a:solidFill>
              </a:rPr>
              <a:t>Reduced TCO of </a:t>
            </a:r>
            <a:endParaRPr lang="en-US" sz="2200" dirty="0" smtClean="0">
              <a:solidFill>
                <a:schemeClr val="bg1"/>
              </a:solidFill>
            </a:endParaRPr>
          </a:p>
          <a:p>
            <a:pPr lvl="0" algn="ctr"/>
            <a:r>
              <a:rPr lang="en-US" sz="2200" dirty="0" smtClean="0">
                <a:solidFill>
                  <a:schemeClr val="bg1"/>
                </a:solidFill>
              </a:rPr>
              <a:t>Management </a:t>
            </a:r>
            <a:r>
              <a:rPr lang="en-US" sz="2200" dirty="0">
                <a:solidFill>
                  <a:schemeClr val="bg1"/>
                </a:solidFill>
              </a:rPr>
              <a:t>Infra</a:t>
            </a:r>
          </a:p>
        </p:txBody>
      </p:sp>
      <p:sp>
        <p:nvSpPr>
          <p:cNvPr id="8" name="Rounded Rectangle 7"/>
          <p:cNvSpPr/>
          <p:nvPr/>
        </p:nvSpPr>
        <p:spPr bwMode="auto">
          <a:xfrm>
            <a:off x="2662696" y="3447670"/>
            <a:ext cx="3916397" cy="960284"/>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sz="2200" dirty="0" smtClean="0">
                <a:solidFill>
                  <a:schemeClr val="bg1"/>
                </a:solidFill>
              </a:rPr>
              <a:t>Simple and Powerful </a:t>
            </a:r>
            <a:r>
              <a:rPr lang="en-US" sz="2200" dirty="0" err="1" smtClean="0">
                <a:solidFill>
                  <a:schemeClr val="bg1"/>
                </a:solidFill>
              </a:rPr>
              <a:t>Visualisations</a:t>
            </a:r>
            <a:r>
              <a:rPr lang="en-US" sz="2200" dirty="0" smtClean="0">
                <a:solidFill>
                  <a:schemeClr val="bg1"/>
                </a:solidFill>
              </a:rPr>
              <a:t> decreasing </a:t>
            </a:r>
          </a:p>
          <a:p>
            <a:pPr lvl="0" algn="ctr"/>
            <a:r>
              <a:rPr lang="en-US" sz="2200" dirty="0" smtClean="0">
                <a:solidFill>
                  <a:schemeClr val="bg1"/>
                </a:solidFill>
              </a:rPr>
              <a:t>time </a:t>
            </a:r>
            <a:r>
              <a:rPr lang="en-US" sz="2200" dirty="0">
                <a:solidFill>
                  <a:schemeClr val="bg1"/>
                </a:solidFill>
              </a:rPr>
              <a:t>to </a:t>
            </a:r>
            <a:r>
              <a:rPr lang="en-US" sz="2200" dirty="0" smtClean="0">
                <a:solidFill>
                  <a:schemeClr val="bg1"/>
                </a:solidFill>
              </a:rPr>
              <a:t>value</a:t>
            </a:r>
            <a:endParaRPr lang="en-US" sz="2200" dirty="0">
              <a:solidFill>
                <a:schemeClr val="bg1"/>
              </a:solidFill>
            </a:endParaRPr>
          </a:p>
        </p:txBody>
      </p:sp>
      <p:sp>
        <p:nvSpPr>
          <p:cNvPr id="9" name="Up Arrow 8"/>
          <p:cNvSpPr/>
          <p:nvPr/>
        </p:nvSpPr>
        <p:spPr bwMode="auto">
          <a:xfrm>
            <a:off x="683569" y="1038303"/>
            <a:ext cx="1568929" cy="3381179"/>
          </a:xfrm>
          <a:prstGeom prs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rPr>
              <a:t>IT Pro Visibility</a:t>
            </a:r>
          </a:p>
        </p:txBody>
      </p:sp>
      <p:sp>
        <p:nvSpPr>
          <p:cNvPr id="10" name="Up Arrow 9"/>
          <p:cNvSpPr/>
          <p:nvPr/>
        </p:nvSpPr>
        <p:spPr bwMode="auto">
          <a:xfrm rot="10800000">
            <a:off x="6948265" y="1077340"/>
            <a:ext cx="1568929" cy="3447227"/>
          </a:xfrm>
          <a:prstGeom prs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MTTR</a:t>
            </a:r>
          </a:p>
        </p:txBody>
      </p:sp>
      <p:sp>
        <p:nvSpPr>
          <p:cNvPr id="14" name="Content Placeholder 6"/>
          <p:cNvSpPr txBox="1">
            <a:spLocks/>
          </p:cNvSpPr>
          <p:nvPr/>
        </p:nvSpPr>
        <p:spPr>
          <a:xfrm>
            <a:off x="4499992" y="735546"/>
            <a:ext cx="4277870" cy="390877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Simple</a:t>
            </a:r>
            <a:r>
              <a:rPr lang="en-US" dirty="0" smtClean="0"/>
              <a:t> dashboards enable 360 view in a single tool</a:t>
            </a:r>
          </a:p>
          <a:p>
            <a:endParaRPr lang="en-US" b="1" dirty="0" smtClean="0"/>
          </a:p>
          <a:p>
            <a:r>
              <a:rPr lang="en-US" b="1" dirty="0" smtClean="0"/>
              <a:t>Reliable</a:t>
            </a:r>
            <a:r>
              <a:rPr lang="en-US" dirty="0" smtClean="0"/>
              <a:t> information enables easy reconciliation of internal monitoring with end user experience</a:t>
            </a:r>
          </a:p>
          <a:p>
            <a:endParaRPr lang="en-US" b="1" dirty="0" smtClean="0"/>
          </a:p>
          <a:p>
            <a:r>
              <a:rPr lang="en-US" b="1" dirty="0" err="1" smtClean="0"/>
              <a:t>Personalised</a:t>
            </a:r>
            <a:r>
              <a:rPr lang="en-US" dirty="0" smtClean="0"/>
              <a:t> views provides relevant information</a:t>
            </a:r>
          </a:p>
          <a:p>
            <a:endParaRPr lang="en-US" b="1" dirty="0" smtClean="0"/>
          </a:p>
          <a:p>
            <a:r>
              <a:rPr lang="en-US" b="1" dirty="0" smtClean="0"/>
              <a:t>Consistent</a:t>
            </a:r>
            <a:r>
              <a:rPr lang="en-US" dirty="0" smtClean="0"/>
              <a:t> views across multiple interfaces</a:t>
            </a:r>
            <a:endParaRPr lang="en-US" dirty="0"/>
          </a:p>
        </p:txBody>
      </p:sp>
    </p:spTree>
    <p:extLst>
      <p:ext uri="{BB962C8B-B14F-4D97-AF65-F5344CB8AC3E}">
        <p14:creationId xmlns:p14="http://schemas.microsoft.com/office/powerpoint/2010/main" val="65254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par>
                          <p:cTn id="17" fill="hold">
                            <p:stCondLst>
                              <p:cond delay="500"/>
                            </p:stCondLst>
                            <p:childTnLst>
                              <p:par>
                                <p:cTn id="18" presetID="42" presetClass="path" presetSubtype="0" accel="50000" decel="50000" fill="hold" grpId="0" nodeType="afterEffect">
                                  <p:stCondLst>
                                    <p:cond delay="0"/>
                                  </p:stCondLst>
                                  <p:childTnLst>
                                    <p:animMotion origin="layout" path="M -2.5E-6 -1.52636E-6 L -0.26146 0.00023 " pathEditMode="relative" rAng="0" ptsTypes="AA">
                                      <p:cBhvr>
                                        <p:cTn id="19" dur="2000" fill="hold"/>
                                        <p:tgtEl>
                                          <p:spTgt spid="6"/>
                                        </p:tgtEl>
                                        <p:attrNameLst>
                                          <p:attrName>ppt_x</p:attrName>
                                          <p:attrName>ppt_y</p:attrName>
                                        </p:attrNameLst>
                                      </p:cBhvr>
                                      <p:rCtr x="-13073" y="0"/>
                                    </p:animMotion>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fade">
                                      <p:cBhvr>
                                        <p:cTn id="27" dur="500"/>
                                        <p:tgtEl>
                                          <p:spTgt spid="14">
                                            <p:txEl>
                                              <p:pRg st="2" end="2"/>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Effect transition="in" filter="fade">
                                      <p:cBhvr>
                                        <p:cTn id="31" dur="500"/>
                                        <p:tgtEl>
                                          <p:spTgt spid="14">
                                            <p:txEl>
                                              <p:pRg st="4" end="4"/>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4">
                                            <p:txEl>
                                              <p:pRg st="6" end="6"/>
                                            </p:txEl>
                                          </p:spTgt>
                                        </p:tgtEl>
                                        <p:attrNameLst>
                                          <p:attrName>style.visibility</p:attrName>
                                        </p:attrNameLst>
                                      </p:cBhvr>
                                      <p:to>
                                        <p:strVal val="visible"/>
                                      </p:to>
                                    </p:set>
                                    <p:animEffect transition="in" filter="fade">
                                      <p:cBhvr>
                                        <p:cTn id="35"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4" grpId="0" build="p"/>
    </p:bldLst>
  </p:timing>
</p:sld>
</file>

<file path=ppt/theme/theme1.xml><?xml version="1.0" encoding="utf-8"?>
<a:theme xmlns:a="http://schemas.openxmlformats.org/drawingml/2006/main" name="1_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8633</TotalTime>
  <Words>3921</Words>
  <Application>Microsoft Office PowerPoint</Application>
  <PresentationFormat>On-screen Show (16:9)</PresentationFormat>
  <Paragraphs>446</Paragraphs>
  <Slides>34</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1_Office Theme</vt:lpstr>
      <vt:lpstr>Visio</vt:lpstr>
      <vt:lpstr>PowerPoint Presentation</vt:lpstr>
      <vt:lpstr>Operations Manager 2012: New Features to Enhance Your Enterprise Monitoring!</vt:lpstr>
      <vt:lpstr>Agenda </vt:lpstr>
      <vt:lpstr>SCOM 2012 Value</vt:lpstr>
      <vt:lpstr>Reduced TCO</vt:lpstr>
      <vt:lpstr>SCOM 2007 R2 Deployment Topology</vt:lpstr>
      <vt:lpstr>SCOM 2012 Deployment Topology</vt:lpstr>
      <vt:lpstr>SCOM 2012 Deployment Topology (Cont….)</vt:lpstr>
      <vt:lpstr>Application Health Views</vt:lpstr>
      <vt:lpstr>Extending Visibility</vt:lpstr>
      <vt:lpstr>Network Monitoring</vt:lpstr>
      <vt:lpstr>Network Monitoring - What’s Monitored?</vt:lpstr>
      <vt:lpstr>Network Dashboards</vt:lpstr>
      <vt:lpstr>Demo:  Network monitoring</vt:lpstr>
      <vt:lpstr>.NET Application Monitoring</vt:lpstr>
      <vt:lpstr>JEE Monitoring</vt:lpstr>
      <vt:lpstr>JEE Monitoring – What’s Monitored?</vt:lpstr>
      <vt:lpstr>Demo:  Application monitoring</vt:lpstr>
      <vt:lpstr>Consoles / Dashboards</vt:lpstr>
      <vt:lpstr>Consistent Experience</vt:lpstr>
      <vt:lpstr>Visualisation (Dashboards)</vt:lpstr>
      <vt:lpstr>Example SQL Dashboard</vt:lpstr>
      <vt:lpstr>Demo:  Dashboards</vt:lpstr>
      <vt:lpstr>Upgrade Simulation Get to the Right Starting Point</vt:lpstr>
      <vt:lpstr>Upgrade Simulation Upgrade an MS to OM12</vt:lpstr>
      <vt:lpstr>Upgrade Simulation Upgrade MSs, GWs, Agents, Not RMS</vt:lpstr>
      <vt:lpstr>Upgrade Simulation Option 1: Upgrade from the RMS</vt:lpstr>
      <vt:lpstr>Upgrade Simulation Option 2: Upgrade from a MS</vt:lpstr>
      <vt:lpstr>Recapping</vt:lpstr>
      <vt:lpstr>Release Dates</vt:lpstr>
      <vt:lpstr>Related Content</vt:lpstr>
      <vt:lpstr>Enrol in Microsoft Virtual Academy Today</vt:lpstr>
      <vt:lpstr>PowerPoint Presentation</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clarken</dc:creator>
  <cp:lastModifiedBy>Event Staff</cp:lastModifiedBy>
  <cp:revision>289</cp:revision>
  <dcterms:created xsi:type="dcterms:W3CDTF">2011-07-18T00:56:31Z</dcterms:created>
  <dcterms:modified xsi:type="dcterms:W3CDTF">2011-09-01T04:48:54Z</dcterms:modified>
</cp:coreProperties>
</file>