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40"/>
  </p:notesMasterIdLst>
  <p:sldIdLst>
    <p:sldId id="256" r:id="rId5"/>
    <p:sldId id="259" r:id="rId6"/>
    <p:sldId id="312" r:id="rId7"/>
    <p:sldId id="262" r:id="rId8"/>
    <p:sldId id="310" r:id="rId9"/>
    <p:sldId id="263" r:id="rId10"/>
    <p:sldId id="309" r:id="rId11"/>
    <p:sldId id="305" r:id="rId12"/>
    <p:sldId id="306" r:id="rId13"/>
    <p:sldId id="307" r:id="rId14"/>
    <p:sldId id="265" r:id="rId15"/>
    <p:sldId id="303" r:id="rId16"/>
    <p:sldId id="266" r:id="rId17"/>
    <p:sldId id="267" r:id="rId18"/>
    <p:sldId id="268" r:id="rId19"/>
    <p:sldId id="269" r:id="rId20"/>
    <p:sldId id="273" r:id="rId21"/>
    <p:sldId id="274" r:id="rId22"/>
    <p:sldId id="275" r:id="rId23"/>
    <p:sldId id="276" r:id="rId24"/>
    <p:sldId id="277" r:id="rId25"/>
    <p:sldId id="278" r:id="rId26"/>
    <p:sldId id="302" r:id="rId27"/>
    <p:sldId id="281" r:id="rId28"/>
    <p:sldId id="279" r:id="rId29"/>
    <p:sldId id="280" r:id="rId30"/>
    <p:sldId id="282" r:id="rId31"/>
    <p:sldId id="313" r:id="rId32"/>
    <p:sldId id="314" r:id="rId33"/>
    <p:sldId id="301" r:id="rId34"/>
    <p:sldId id="311" r:id="rId35"/>
    <p:sldId id="284" r:id="rId36"/>
    <p:sldId id="315" r:id="rId37"/>
    <p:sldId id="316" r:id="rId38"/>
    <p:sldId id="31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77" autoAdjust="0"/>
  </p:normalViewPr>
  <p:slideViewPr>
    <p:cSldViewPr>
      <p:cViewPr>
        <p:scale>
          <a:sx n="60" d="100"/>
          <a:sy n="60" d="100"/>
        </p:scale>
        <p:origin x="-36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66577-EC54-4401-95B4-88CD41037E5E}" type="doc">
      <dgm:prSet loTypeId="urn:microsoft.com/office/officeart/2005/8/layout/vList3" loCatId="list" qsTypeId="urn:microsoft.com/office/officeart/2005/8/quickstyle/3d1" qsCatId="3D" csTypeId="urn:microsoft.com/office/officeart/2005/8/colors/colorful2" csCatId="colorful" phldr="1"/>
      <dgm:spPr/>
    </dgm:pt>
    <dgm:pt modelId="{53A2AC53-B402-4C7C-ADF5-173DE0472030}">
      <dgm:prSet phldrT="[Text]"/>
      <dgm:spPr/>
      <dgm:t>
        <a:bodyPr/>
        <a:lstStyle/>
        <a:p>
          <a:r>
            <a:rPr lang="en-AU" dirty="0" smtClean="0"/>
            <a:t>3 Global Offices</a:t>
          </a:r>
          <a:endParaRPr lang="en-AU" dirty="0"/>
        </a:p>
      </dgm:t>
    </dgm:pt>
    <dgm:pt modelId="{F129D1E0-DE98-41DC-8B91-D655320D5021}" type="parTrans" cxnId="{47BAF956-D80C-4711-B1C3-5C6E8755FA4D}">
      <dgm:prSet/>
      <dgm:spPr/>
      <dgm:t>
        <a:bodyPr/>
        <a:lstStyle/>
        <a:p>
          <a:endParaRPr lang="en-AU"/>
        </a:p>
      </dgm:t>
    </dgm:pt>
    <dgm:pt modelId="{40717066-B097-4E28-B2E6-F5067AD7315C}" type="sibTrans" cxnId="{47BAF956-D80C-4711-B1C3-5C6E8755FA4D}">
      <dgm:prSet/>
      <dgm:spPr/>
      <dgm:t>
        <a:bodyPr/>
        <a:lstStyle/>
        <a:p>
          <a:endParaRPr lang="en-AU"/>
        </a:p>
      </dgm:t>
    </dgm:pt>
    <dgm:pt modelId="{54B43B12-BDB6-4AC5-ACF2-3D03DAF3BC00}">
      <dgm:prSet phldrT="[Text]"/>
      <dgm:spPr>
        <a:gradFill rotWithShape="0">
          <a:gsLst>
            <a:gs pos="100000">
              <a:schemeClr val="accent1">
                <a:lumMod val="75000"/>
              </a:schemeClr>
            </a:gs>
            <a:gs pos="0">
              <a:schemeClr val="accent1">
                <a:lumMod val="60000"/>
                <a:lumOff val="40000"/>
              </a:schemeClr>
            </a:gs>
            <a:gs pos="80000">
              <a:schemeClr val="accent1">
                <a:lumMod val="60000"/>
                <a:lumOff val="40000"/>
              </a:schemeClr>
            </a:gs>
            <a:gs pos="100000">
              <a:schemeClr val="accent2">
                <a:hueOff val="3350327"/>
                <a:satOff val="-13033"/>
                <a:lumOff val="-5295"/>
                <a:alphaOff val="0"/>
                <a:shade val="94000"/>
                <a:satMod val="135000"/>
              </a:schemeClr>
            </a:gs>
          </a:gsLst>
          <a:lin ang="16200000" scaled="0"/>
        </a:gradFill>
      </dgm:spPr>
      <dgm:t>
        <a:bodyPr/>
        <a:lstStyle/>
        <a:p>
          <a:r>
            <a:rPr lang="en-AU" dirty="0" smtClean="0"/>
            <a:t>SME Portals with Search</a:t>
          </a:r>
          <a:endParaRPr lang="en-AU" dirty="0"/>
        </a:p>
      </dgm:t>
    </dgm:pt>
    <dgm:pt modelId="{C291B42C-F981-47E9-B162-E08B2A32C797}" type="parTrans" cxnId="{0AE3E98E-B88A-4E38-B82F-53CD39F606C7}">
      <dgm:prSet/>
      <dgm:spPr/>
      <dgm:t>
        <a:bodyPr/>
        <a:lstStyle/>
        <a:p>
          <a:endParaRPr lang="en-AU"/>
        </a:p>
      </dgm:t>
    </dgm:pt>
    <dgm:pt modelId="{48ADF0E7-F2D3-4D0B-837D-2DA302754630}" type="sibTrans" cxnId="{0AE3E98E-B88A-4E38-B82F-53CD39F606C7}">
      <dgm:prSet/>
      <dgm:spPr/>
      <dgm:t>
        <a:bodyPr/>
        <a:lstStyle/>
        <a:p>
          <a:endParaRPr lang="en-AU"/>
        </a:p>
      </dgm:t>
    </dgm:pt>
    <dgm:pt modelId="{6F35F42F-BE93-4E40-9989-3B1BC8BA8C79}">
      <dgm:prSet phldrT="[Text]"/>
      <dgm:spPr/>
      <dgm:t>
        <a:bodyPr/>
        <a:lstStyle/>
        <a:p>
          <a:r>
            <a:rPr lang="en-AU" dirty="0" smtClean="0"/>
            <a:t>Internet Page Publishing</a:t>
          </a:r>
        </a:p>
      </dgm:t>
    </dgm:pt>
    <dgm:pt modelId="{98388A5C-51E0-4240-95D1-B09F38E86E5A}" type="parTrans" cxnId="{26758B4F-D913-45BD-B781-4D432BF7EFAC}">
      <dgm:prSet/>
      <dgm:spPr/>
      <dgm:t>
        <a:bodyPr/>
        <a:lstStyle/>
        <a:p>
          <a:endParaRPr lang="en-AU"/>
        </a:p>
      </dgm:t>
    </dgm:pt>
    <dgm:pt modelId="{D1F9733A-C1DC-497B-870E-81E88C92313F}" type="sibTrans" cxnId="{26758B4F-D913-45BD-B781-4D432BF7EFAC}">
      <dgm:prSet/>
      <dgm:spPr/>
      <dgm:t>
        <a:bodyPr/>
        <a:lstStyle/>
        <a:p>
          <a:endParaRPr lang="en-AU"/>
        </a:p>
      </dgm:t>
    </dgm:pt>
    <dgm:pt modelId="{0BD85A8D-7E30-4A43-858D-C909CF7E9B57}">
      <dgm:prSet phldrT="[Text]"/>
      <dgm:spPr/>
      <dgm:t>
        <a:bodyPr/>
        <a:lstStyle/>
        <a:p>
          <a:r>
            <a:rPr lang="en-AU" dirty="0" smtClean="0"/>
            <a:t>99.9% availability</a:t>
          </a:r>
          <a:endParaRPr lang="en-AU" dirty="0"/>
        </a:p>
      </dgm:t>
    </dgm:pt>
    <dgm:pt modelId="{BE9AAE34-CD74-4253-B435-EAF39ECFE4E3}" type="parTrans" cxnId="{126A67D4-4E55-4C20-B219-4E9BDD07FC18}">
      <dgm:prSet/>
      <dgm:spPr/>
      <dgm:t>
        <a:bodyPr/>
        <a:lstStyle/>
        <a:p>
          <a:endParaRPr lang="en-AU"/>
        </a:p>
      </dgm:t>
    </dgm:pt>
    <dgm:pt modelId="{5C42EBEE-FD99-4586-87CF-377AF9E484CB}" type="sibTrans" cxnId="{126A67D4-4E55-4C20-B219-4E9BDD07FC18}">
      <dgm:prSet/>
      <dgm:spPr/>
      <dgm:t>
        <a:bodyPr/>
        <a:lstStyle/>
        <a:p>
          <a:endParaRPr lang="en-AU"/>
        </a:p>
      </dgm:t>
    </dgm:pt>
    <dgm:pt modelId="{AE66E305-6BA8-4322-AD3C-57A118BE8A1A}">
      <dgm:prSet phldrT="[Text]"/>
      <dgm:spPr/>
      <dgm:t>
        <a:bodyPr/>
        <a:lstStyle/>
        <a:p>
          <a:r>
            <a:rPr lang="en-AU" dirty="0" smtClean="0"/>
            <a:t>Rich Media content</a:t>
          </a:r>
        </a:p>
      </dgm:t>
    </dgm:pt>
    <dgm:pt modelId="{2CBF20FD-B22B-4715-A0EC-ED8D0F582637}" type="parTrans" cxnId="{5D8EAC10-E429-46E7-819F-A8BCA9BF27CB}">
      <dgm:prSet/>
      <dgm:spPr/>
      <dgm:t>
        <a:bodyPr/>
        <a:lstStyle/>
        <a:p>
          <a:endParaRPr lang="en-AU"/>
        </a:p>
      </dgm:t>
    </dgm:pt>
    <dgm:pt modelId="{A7D3B876-1DD9-4DC4-90F3-C915F72C5B9D}" type="sibTrans" cxnId="{5D8EAC10-E429-46E7-819F-A8BCA9BF27CB}">
      <dgm:prSet/>
      <dgm:spPr/>
      <dgm:t>
        <a:bodyPr/>
        <a:lstStyle/>
        <a:p>
          <a:endParaRPr lang="en-AU"/>
        </a:p>
      </dgm:t>
    </dgm:pt>
    <dgm:pt modelId="{28976EC8-B1BF-45DD-B89F-F8453E158535}">
      <dgm:prSet phldrT="[Text]"/>
      <dgm:spPr/>
      <dgm:t>
        <a:bodyPr/>
        <a:lstStyle/>
        <a:p>
          <a:r>
            <a:rPr lang="en-AU" dirty="0" smtClean="0"/>
            <a:t>BI and LOB Apps</a:t>
          </a:r>
        </a:p>
      </dgm:t>
    </dgm:pt>
    <dgm:pt modelId="{D692A908-A771-4965-B074-9F69855715E7}" type="parTrans" cxnId="{216AC7B3-15B7-4F8B-ACBD-AB388EE2AB43}">
      <dgm:prSet/>
      <dgm:spPr/>
      <dgm:t>
        <a:bodyPr/>
        <a:lstStyle/>
        <a:p>
          <a:endParaRPr lang="en-AU"/>
        </a:p>
      </dgm:t>
    </dgm:pt>
    <dgm:pt modelId="{C65A50A7-5543-4541-B47F-B0AB0D09398C}" type="sibTrans" cxnId="{216AC7B3-15B7-4F8B-ACBD-AB388EE2AB43}">
      <dgm:prSet/>
      <dgm:spPr/>
      <dgm:t>
        <a:bodyPr/>
        <a:lstStyle/>
        <a:p>
          <a:endParaRPr lang="en-AU"/>
        </a:p>
      </dgm:t>
    </dgm:pt>
    <dgm:pt modelId="{26024B21-4450-4267-B93C-9848A033590D}">
      <dgm:prSet phldrT="[Text]"/>
      <dgm:spPr/>
      <dgm:t>
        <a:bodyPr/>
        <a:lstStyle/>
        <a:p>
          <a:r>
            <a:rPr lang="en-AU" dirty="0" smtClean="0"/>
            <a:t>1,500 Users</a:t>
          </a:r>
          <a:endParaRPr lang="en-AU" dirty="0"/>
        </a:p>
      </dgm:t>
    </dgm:pt>
    <dgm:pt modelId="{0B53255D-D6C7-4A92-8225-539DF72C13CD}" type="parTrans" cxnId="{C6C2B3E9-B6FD-40F9-A44B-DD6568C190E3}">
      <dgm:prSet/>
      <dgm:spPr/>
      <dgm:t>
        <a:bodyPr/>
        <a:lstStyle/>
        <a:p>
          <a:endParaRPr lang="en-AU"/>
        </a:p>
      </dgm:t>
    </dgm:pt>
    <dgm:pt modelId="{4AB00699-AE0E-4FFF-BA8B-5393E0AF5F56}" type="sibTrans" cxnId="{C6C2B3E9-B6FD-40F9-A44B-DD6568C190E3}">
      <dgm:prSet/>
      <dgm:spPr/>
      <dgm:t>
        <a:bodyPr/>
        <a:lstStyle/>
        <a:p>
          <a:endParaRPr lang="en-AU"/>
        </a:p>
      </dgm:t>
    </dgm:pt>
    <dgm:pt modelId="{62492760-EB83-46E4-A36A-234149E3E22A}" type="pres">
      <dgm:prSet presAssocID="{45F66577-EC54-4401-95B4-88CD41037E5E}" presName="linearFlow" presStyleCnt="0">
        <dgm:presLayoutVars>
          <dgm:dir/>
          <dgm:resizeHandles val="exact"/>
        </dgm:presLayoutVars>
      </dgm:prSet>
      <dgm:spPr/>
    </dgm:pt>
    <dgm:pt modelId="{7514B9F5-227B-473D-92C5-7559379E4B28}" type="pres">
      <dgm:prSet presAssocID="{53A2AC53-B402-4C7C-ADF5-173DE0472030}" presName="composite" presStyleCnt="0"/>
      <dgm:spPr/>
    </dgm:pt>
    <dgm:pt modelId="{FF86877B-68F4-48CF-85FA-24BC86292614}" type="pres">
      <dgm:prSet presAssocID="{53A2AC53-B402-4C7C-ADF5-173DE0472030}" presName="imgShp" presStyleLbl="fgImgPlac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C11B4E3-E028-44C8-8853-53B4AEE2B345}" type="pres">
      <dgm:prSet presAssocID="{53A2AC53-B402-4C7C-ADF5-173DE0472030}" presName="txShp" presStyleLbl="node1" presStyleIdx="0" presStyleCnt="7">
        <dgm:presLayoutVars>
          <dgm:bulletEnabled val="1"/>
        </dgm:presLayoutVars>
      </dgm:prSet>
      <dgm:spPr/>
      <dgm:t>
        <a:bodyPr/>
        <a:lstStyle/>
        <a:p>
          <a:endParaRPr lang="en-AU"/>
        </a:p>
      </dgm:t>
    </dgm:pt>
    <dgm:pt modelId="{D894187C-952D-493E-9784-F85A96BF8D70}" type="pres">
      <dgm:prSet presAssocID="{40717066-B097-4E28-B2E6-F5067AD7315C}" presName="spacing" presStyleCnt="0"/>
      <dgm:spPr/>
    </dgm:pt>
    <dgm:pt modelId="{F7CEE85B-BA35-4EB6-B244-68900C581B95}" type="pres">
      <dgm:prSet presAssocID="{26024B21-4450-4267-B93C-9848A033590D}" presName="composite" presStyleCnt="0"/>
      <dgm:spPr/>
    </dgm:pt>
    <dgm:pt modelId="{ECA62383-0094-4A5C-8D3D-DE7B374593C0}" type="pres">
      <dgm:prSet presAssocID="{26024B21-4450-4267-B93C-9848A033590D}" presName="imgShp" presStyleLbl="fgImgPlace1" presStyleIdx="1" presStyleCnt="7"/>
      <dgm:spPr/>
    </dgm:pt>
    <dgm:pt modelId="{E50A6C85-F55E-400D-B1F7-08C60296DEFA}" type="pres">
      <dgm:prSet presAssocID="{26024B21-4450-4267-B93C-9848A033590D}" presName="txShp" presStyleLbl="node1" presStyleIdx="1" presStyleCnt="7">
        <dgm:presLayoutVars>
          <dgm:bulletEnabled val="1"/>
        </dgm:presLayoutVars>
      </dgm:prSet>
      <dgm:spPr/>
      <dgm:t>
        <a:bodyPr/>
        <a:lstStyle/>
        <a:p>
          <a:endParaRPr lang="en-AU"/>
        </a:p>
      </dgm:t>
    </dgm:pt>
    <dgm:pt modelId="{B6BA16EE-D98B-4A06-B10D-6C33B180F5EC}" type="pres">
      <dgm:prSet presAssocID="{4AB00699-AE0E-4FFF-BA8B-5393E0AF5F56}" presName="spacing" presStyleCnt="0"/>
      <dgm:spPr/>
    </dgm:pt>
    <dgm:pt modelId="{15E674EF-A6F0-4C9F-B3E7-A10333283943}" type="pres">
      <dgm:prSet presAssocID="{0BD85A8D-7E30-4A43-858D-C909CF7E9B57}" presName="composite" presStyleCnt="0"/>
      <dgm:spPr/>
    </dgm:pt>
    <dgm:pt modelId="{72FAD68E-8F6B-4B75-BD3D-E76A1F340D5B}" type="pres">
      <dgm:prSet presAssocID="{0BD85A8D-7E30-4A43-858D-C909CF7E9B57}" presName="imgShp" presStyleLbl="fgImgPlace1" presStyleIdx="2"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7C9C83F-4631-4A8C-9425-E651A6B8FCFC}" type="pres">
      <dgm:prSet presAssocID="{0BD85A8D-7E30-4A43-858D-C909CF7E9B57}" presName="txShp" presStyleLbl="node1" presStyleIdx="2" presStyleCnt="7">
        <dgm:presLayoutVars>
          <dgm:bulletEnabled val="1"/>
        </dgm:presLayoutVars>
      </dgm:prSet>
      <dgm:spPr/>
      <dgm:t>
        <a:bodyPr/>
        <a:lstStyle/>
        <a:p>
          <a:endParaRPr lang="en-AU"/>
        </a:p>
      </dgm:t>
    </dgm:pt>
    <dgm:pt modelId="{F964613D-483F-492B-9F40-D32E90DCE5CC}" type="pres">
      <dgm:prSet presAssocID="{5C42EBEE-FD99-4586-87CF-377AF9E484CB}" presName="spacing" presStyleCnt="0"/>
      <dgm:spPr/>
    </dgm:pt>
    <dgm:pt modelId="{47029958-F610-4FED-B741-F19943AECF24}" type="pres">
      <dgm:prSet presAssocID="{54B43B12-BDB6-4AC5-ACF2-3D03DAF3BC00}" presName="composite" presStyleCnt="0"/>
      <dgm:spPr/>
    </dgm:pt>
    <dgm:pt modelId="{6D536565-9D64-4D28-85E9-D1993499798D}" type="pres">
      <dgm:prSet presAssocID="{54B43B12-BDB6-4AC5-ACF2-3D03DAF3BC00}" presName="imgShp" presStyleLbl="fgImgPlace1" presStyleIdx="3" presStyleCnt="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dgm:spPr>
    </dgm:pt>
    <dgm:pt modelId="{67F3AAD8-26A9-454E-9478-4940DC8B97C9}" type="pres">
      <dgm:prSet presAssocID="{54B43B12-BDB6-4AC5-ACF2-3D03DAF3BC00}" presName="txShp" presStyleLbl="node1" presStyleIdx="3" presStyleCnt="7">
        <dgm:presLayoutVars>
          <dgm:bulletEnabled val="1"/>
        </dgm:presLayoutVars>
      </dgm:prSet>
      <dgm:spPr/>
      <dgm:t>
        <a:bodyPr/>
        <a:lstStyle/>
        <a:p>
          <a:endParaRPr lang="en-AU"/>
        </a:p>
      </dgm:t>
    </dgm:pt>
    <dgm:pt modelId="{8C4B9B45-F576-47D9-9F19-B3379B9E691A}" type="pres">
      <dgm:prSet presAssocID="{48ADF0E7-F2D3-4D0B-837D-2DA302754630}" presName="spacing" presStyleCnt="0"/>
      <dgm:spPr/>
    </dgm:pt>
    <dgm:pt modelId="{473FC099-050B-45DC-901D-CE5DA5503FAD}" type="pres">
      <dgm:prSet presAssocID="{6F35F42F-BE93-4E40-9989-3B1BC8BA8C79}" presName="composite" presStyleCnt="0"/>
      <dgm:spPr/>
    </dgm:pt>
    <dgm:pt modelId="{F5EA0CD1-A832-4284-9E92-A8B5A8329145}" type="pres">
      <dgm:prSet presAssocID="{6F35F42F-BE93-4E40-9989-3B1BC8BA8C79}" presName="imgShp" presStyleLbl="fgImgPlace1" presStyleIdx="4"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93F745C1-6403-4F6C-B371-6892FE028EB4}" type="pres">
      <dgm:prSet presAssocID="{6F35F42F-BE93-4E40-9989-3B1BC8BA8C79}" presName="txShp" presStyleLbl="node1" presStyleIdx="4" presStyleCnt="7">
        <dgm:presLayoutVars>
          <dgm:bulletEnabled val="1"/>
        </dgm:presLayoutVars>
      </dgm:prSet>
      <dgm:spPr/>
      <dgm:t>
        <a:bodyPr/>
        <a:lstStyle/>
        <a:p>
          <a:endParaRPr lang="en-AU"/>
        </a:p>
      </dgm:t>
    </dgm:pt>
    <dgm:pt modelId="{8BFAF356-BF8D-4810-A2AC-E243AC017A6A}" type="pres">
      <dgm:prSet presAssocID="{D1F9733A-C1DC-497B-870E-81E88C92313F}" presName="spacing" presStyleCnt="0"/>
      <dgm:spPr/>
    </dgm:pt>
    <dgm:pt modelId="{A24811C4-3716-41E5-B782-62B00BCF95CF}" type="pres">
      <dgm:prSet presAssocID="{AE66E305-6BA8-4322-AD3C-57A118BE8A1A}" presName="composite" presStyleCnt="0"/>
      <dgm:spPr/>
    </dgm:pt>
    <dgm:pt modelId="{87DDEEB3-1B72-4010-9347-1E5FCB45A97F}" type="pres">
      <dgm:prSet presAssocID="{AE66E305-6BA8-4322-AD3C-57A118BE8A1A}" presName="imgShp" presStyleLbl="fgImgPlace1" presStyleIdx="5" presStyleCnt="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F7119030-36F3-4558-832F-8E3BC0321466}" type="pres">
      <dgm:prSet presAssocID="{AE66E305-6BA8-4322-AD3C-57A118BE8A1A}" presName="txShp" presStyleLbl="node1" presStyleIdx="5" presStyleCnt="7">
        <dgm:presLayoutVars>
          <dgm:bulletEnabled val="1"/>
        </dgm:presLayoutVars>
      </dgm:prSet>
      <dgm:spPr/>
      <dgm:t>
        <a:bodyPr/>
        <a:lstStyle/>
        <a:p>
          <a:endParaRPr lang="en-AU"/>
        </a:p>
      </dgm:t>
    </dgm:pt>
    <dgm:pt modelId="{8750454B-0902-4544-8228-77B9338153CB}" type="pres">
      <dgm:prSet presAssocID="{A7D3B876-1DD9-4DC4-90F3-C915F72C5B9D}" presName="spacing" presStyleCnt="0"/>
      <dgm:spPr/>
    </dgm:pt>
    <dgm:pt modelId="{C973A439-033F-47CF-A98A-5649DB19EB7B}" type="pres">
      <dgm:prSet presAssocID="{28976EC8-B1BF-45DD-B89F-F8453E158535}" presName="composite" presStyleCnt="0"/>
      <dgm:spPr/>
    </dgm:pt>
    <dgm:pt modelId="{6DF94E8D-38E5-4EA6-AB75-29769726E1A6}" type="pres">
      <dgm:prSet presAssocID="{28976EC8-B1BF-45DD-B89F-F8453E158535}" presName="imgShp" presStyleLbl="fgImgPlace1" presStyleIdx="6"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E2F9EFB9-AA19-425A-87F2-B96689601AAD}" type="pres">
      <dgm:prSet presAssocID="{28976EC8-B1BF-45DD-B89F-F8453E158535}" presName="txShp" presStyleLbl="node1" presStyleIdx="6" presStyleCnt="7">
        <dgm:presLayoutVars>
          <dgm:bulletEnabled val="1"/>
        </dgm:presLayoutVars>
      </dgm:prSet>
      <dgm:spPr/>
      <dgm:t>
        <a:bodyPr/>
        <a:lstStyle/>
        <a:p>
          <a:endParaRPr lang="en-AU"/>
        </a:p>
      </dgm:t>
    </dgm:pt>
  </dgm:ptLst>
  <dgm:cxnLst>
    <dgm:cxn modelId="{3185E716-54FD-4696-BE28-108EE1246AB5}" type="presOf" srcId="{45F66577-EC54-4401-95B4-88CD41037E5E}" destId="{62492760-EB83-46E4-A36A-234149E3E22A}" srcOrd="0" destOrd="0" presId="urn:microsoft.com/office/officeart/2005/8/layout/vList3"/>
    <dgm:cxn modelId="{26758B4F-D913-45BD-B781-4D432BF7EFAC}" srcId="{45F66577-EC54-4401-95B4-88CD41037E5E}" destId="{6F35F42F-BE93-4E40-9989-3B1BC8BA8C79}" srcOrd="4" destOrd="0" parTransId="{98388A5C-51E0-4240-95D1-B09F38E86E5A}" sibTransId="{D1F9733A-C1DC-497B-870E-81E88C92313F}"/>
    <dgm:cxn modelId="{5D8EAC10-E429-46E7-819F-A8BCA9BF27CB}" srcId="{45F66577-EC54-4401-95B4-88CD41037E5E}" destId="{AE66E305-6BA8-4322-AD3C-57A118BE8A1A}" srcOrd="5" destOrd="0" parTransId="{2CBF20FD-B22B-4715-A0EC-ED8D0F582637}" sibTransId="{A7D3B876-1DD9-4DC4-90F3-C915F72C5B9D}"/>
    <dgm:cxn modelId="{C6C2B3E9-B6FD-40F9-A44B-DD6568C190E3}" srcId="{45F66577-EC54-4401-95B4-88CD41037E5E}" destId="{26024B21-4450-4267-B93C-9848A033590D}" srcOrd="1" destOrd="0" parTransId="{0B53255D-D6C7-4A92-8225-539DF72C13CD}" sibTransId="{4AB00699-AE0E-4FFF-BA8B-5393E0AF5F56}"/>
    <dgm:cxn modelId="{F022DB59-01E2-4667-8F0B-01106CF6E593}" type="presOf" srcId="{0BD85A8D-7E30-4A43-858D-C909CF7E9B57}" destId="{17C9C83F-4631-4A8C-9425-E651A6B8FCFC}" srcOrd="0" destOrd="0" presId="urn:microsoft.com/office/officeart/2005/8/layout/vList3"/>
    <dgm:cxn modelId="{F7DF1113-7880-4A19-8647-931864673EA7}" type="presOf" srcId="{26024B21-4450-4267-B93C-9848A033590D}" destId="{E50A6C85-F55E-400D-B1F7-08C60296DEFA}" srcOrd="0" destOrd="0" presId="urn:microsoft.com/office/officeart/2005/8/layout/vList3"/>
    <dgm:cxn modelId="{ACD57D15-C5E8-4F1E-9C12-38EA3F751E43}" type="presOf" srcId="{53A2AC53-B402-4C7C-ADF5-173DE0472030}" destId="{9C11B4E3-E028-44C8-8853-53B4AEE2B345}" srcOrd="0" destOrd="0" presId="urn:microsoft.com/office/officeart/2005/8/layout/vList3"/>
    <dgm:cxn modelId="{07B72CA4-1D3F-4AB7-8BBF-EEE44BA685C3}" type="presOf" srcId="{AE66E305-6BA8-4322-AD3C-57A118BE8A1A}" destId="{F7119030-36F3-4558-832F-8E3BC0321466}" srcOrd="0" destOrd="0" presId="urn:microsoft.com/office/officeart/2005/8/layout/vList3"/>
    <dgm:cxn modelId="{47BAF956-D80C-4711-B1C3-5C6E8755FA4D}" srcId="{45F66577-EC54-4401-95B4-88CD41037E5E}" destId="{53A2AC53-B402-4C7C-ADF5-173DE0472030}" srcOrd="0" destOrd="0" parTransId="{F129D1E0-DE98-41DC-8B91-D655320D5021}" sibTransId="{40717066-B097-4E28-B2E6-F5067AD7315C}"/>
    <dgm:cxn modelId="{216AC7B3-15B7-4F8B-ACBD-AB388EE2AB43}" srcId="{45F66577-EC54-4401-95B4-88CD41037E5E}" destId="{28976EC8-B1BF-45DD-B89F-F8453E158535}" srcOrd="6" destOrd="0" parTransId="{D692A908-A771-4965-B074-9F69855715E7}" sibTransId="{C65A50A7-5543-4541-B47F-B0AB0D09398C}"/>
    <dgm:cxn modelId="{126A67D4-4E55-4C20-B219-4E9BDD07FC18}" srcId="{45F66577-EC54-4401-95B4-88CD41037E5E}" destId="{0BD85A8D-7E30-4A43-858D-C909CF7E9B57}" srcOrd="2" destOrd="0" parTransId="{BE9AAE34-CD74-4253-B435-EAF39ECFE4E3}" sibTransId="{5C42EBEE-FD99-4586-87CF-377AF9E484CB}"/>
    <dgm:cxn modelId="{0AE3E98E-B88A-4E38-B82F-53CD39F606C7}" srcId="{45F66577-EC54-4401-95B4-88CD41037E5E}" destId="{54B43B12-BDB6-4AC5-ACF2-3D03DAF3BC00}" srcOrd="3" destOrd="0" parTransId="{C291B42C-F981-47E9-B162-E08B2A32C797}" sibTransId="{48ADF0E7-F2D3-4D0B-837D-2DA302754630}"/>
    <dgm:cxn modelId="{2A702223-FBE9-4757-BADC-70A6245CE1E3}" type="presOf" srcId="{6F35F42F-BE93-4E40-9989-3B1BC8BA8C79}" destId="{93F745C1-6403-4F6C-B371-6892FE028EB4}" srcOrd="0" destOrd="0" presId="urn:microsoft.com/office/officeart/2005/8/layout/vList3"/>
    <dgm:cxn modelId="{382DB543-E3D7-4124-8A75-84F2F592C77A}" type="presOf" srcId="{28976EC8-B1BF-45DD-B89F-F8453E158535}" destId="{E2F9EFB9-AA19-425A-87F2-B96689601AAD}" srcOrd="0" destOrd="0" presId="urn:microsoft.com/office/officeart/2005/8/layout/vList3"/>
    <dgm:cxn modelId="{19750C8E-844F-4EF8-A9FA-BDB512D2C169}" type="presOf" srcId="{54B43B12-BDB6-4AC5-ACF2-3D03DAF3BC00}" destId="{67F3AAD8-26A9-454E-9478-4940DC8B97C9}" srcOrd="0" destOrd="0" presId="urn:microsoft.com/office/officeart/2005/8/layout/vList3"/>
    <dgm:cxn modelId="{874065E7-45D7-480D-9EEB-68CE3155053B}" type="presParOf" srcId="{62492760-EB83-46E4-A36A-234149E3E22A}" destId="{7514B9F5-227B-473D-92C5-7559379E4B28}" srcOrd="0" destOrd="0" presId="urn:microsoft.com/office/officeart/2005/8/layout/vList3"/>
    <dgm:cxn modelId="{EC7BDC4A-57E2-4233-ACCE-193995544874}" type="presParOf" srcId="{7514B9F5-227B-473D-92C5-7559379E4B28}" destId="{FF86877B-68F4-48CF-85FA-24BC86292614}" srcOrd="0" destOrd="0" presId="urn:microsoft.com/office/officeart/2005/8/layout/vList3"/>
    <dgm:cxn modelId="{BCFBA69A-DB9F-4550-91AC-8E0366BAE538}" type="presParOf" srcId="{7514B9F5-227B-473D-92C5-7559379E4B28}" destId="{9C11B4E3-E028-44C8-8853-53B4AEE2B345}" srcOrd="1" destOrd="0" presId="urn:microsoft.com/office/officeart/2005/8/layout/vList3"/>
    <dgm:cxn modelId="{CB97282B-5749-4045-9A7A-D3216FA726F2}" type="presParOf" srcId="{62492760-EB83-46E4-A36A-234149E3E22A}" destId="{D894187C-952D-493E-9784-F85A96BF8D70}" srcOrd="1" destOrd="0" presId="urn:microsoft.com/office/officeart/2005/8/layout/vList3"/>
    <dgm:cxn modelId="{73755913-BDB9-40D1-BC2C-8DBCD9B440A1}" type="presParOf" srcId="{62492760-EB83-46E4-A36A-234149E3E22A}" destId="{F7CEE85B-BA35-4EB6-B244-68900C581B95}" srcOrd="2" destOrd="0" presId="urn:microsoft.com/office/officeart/2005/8/layout/vList3"/>
    <dgm:cxn modelId="{E3CB9436-6179-4A50-9F74-1C429B733C2D}" type="presParOf" srcId="{F7CEE85B-BA35-4EB6-B244-68900C581B95}" destId="{ECA62383-0094-4A5C-8D3D-DE7B374593C0}" srcOrd="0" destOrd="0" presId="urn:microsoft.com/office/officeart/2005/8/layout/vList3"/>
    <dgm:cxn modelId="{541A5255-EE11-4252-95BB-89427F568932}" type="presParOf" srcId="{F7CEE85B-BA35-4EB6-B244-68900C581B95}" destId="{E50A6C85-F55E-400D-B1F7-08C60296DEFA}" srcOrd="1" destOrd="0" presId="urn:microsoft.com/office/officeart/2005/8/layout/vList3"/>
    <dgm:cxn modelId="{C91590FC-B23B-4289-B149-86DEE39D7FFA}" type="presParOf" srcId="{62492760-EB83-46E4-A36A-234149E3E22A}" destId="{B6BA16EE-D98B-4A06-B10D-6C33B180F5EC}" srcOrd="3" destOrd="0" presId="urn:microsoft.com/office/officeart/2005/8/layout/vList3"/>
    <dgm:cxn modelId="{751A1BA1-DE91-4042-90E7-FC52451B13A7}" type="presParOf" srcId="{62492760-EB83-46E4-A36A-234149E3E22A}" destId="{15E674EF-A6F0-4C9F-B3E7-A10333283943}" srcOrd="4" destOrd="0" presId="urn:microsoft.com/office/officeart/2005/8/layout/vList3"/>
    <dgm:cxn modelId="{AA9D8252-2C8B-4C79-B073-F4E921E93A3E}" type="presParOf" srcId="{15E674EF-A6F0-4C9F-B3E7-A10333283943}" destId="{72FAD68E-8F6B-4B75-BD3D-E76A1F340D5B}" srcOrd="0" destOrd="0" presId="urn:microsoft.com/office/officeart/2005/8/layout/vList3"/>
    <dgm:cxn modelId="{32F86A7E-265A-4395-9E8E-CCEA945DFC2E}" type="presParOf" srcId="{15E674EF-A6F0-4C9F-B3E7-A10333283943}" destId="{17C9C83F-4631-4A8C-9425-E651A6B8FCFC}" srcOrd="1" destOrd="0" presId="urn:microsoft.com/office/officeart/2005/8/layout/vList3"/>
    <dgm:cxn modelId="{6ED2D186-C407-47A1-A52C-9B55E42B1F43}" type="presParOf" srcId="{62492760-EB83-46E4-A36A-234149E3E22A}" destId="{F964613D-483F-492B-9F40-D32E90DCE5CC}" srcOrd="5" destOrd="0" presId="urn:microsoft.com/office/officeart/2005/8/layout/vList3"/>
    <dgm:cxn modelId="{9964D0F7-C9CA-4F15-B65A-38F8743B3D65}" type="presParOf" srcId="{62492760-EB83-46E4-A36A-234149E3E22A}" destId="{47029958-F610-4FED-B741-F19943AECF24}" srcOrd="6" destOrd="0" presId="urn:microsoft.com/office/officeart/2005/8/layout/vList3"/>
    <dgm:cxn modelId="{5BEC27B1-EE94-4629-B904-C1F7988FDACD}" type="presParOf" srcId="{47029958-F610-4FED-B741-F19943AECF24}" destId="{6D536565-9D64-4D28-85E9-D1993499798D}" srcOrd="0" destOrd="0" presId="urn:microsoft.com/office/officeart/2005/8/layout/vList3"/>
    <dgm:cxn modelId="{D85E4776-003C-492D-BF5C-57C004474DEA}" type="presParOf" srcId="{47029958-F610-4FED-B741-F19943AECF24}" destId="{67F3AAD8-26A9-454E-9478-4940DC8B97C9}" srcOrd="1" destOrd="0" presId="urn:microsoft.com/office/officeart/2005/8/layout/vList3"/>
    <dgm:cxn modelId="{35552BC3-9B10-43D2-82B1-1F5CA2289EC4}" type="presParOf" srcId="{62492760-EB83-46E4-A36A-234149E3E22A}" destId="{8C4B9B45-F576-47D9-9F19-B3379B9E691A}" srcOrd="7" destOrd="0" presId="urn:microsoft.com/office/officeart/2005/8/layout/vList3"/>
    <dgm:cxn modelId="{5602C479-54EE-4F04-9187-467B6A1A6EBD}" type="presParOf" srcId="{62492760-EB83-46E4-A36A-234149E3E22A}" destId="{473FC099-050B-45DC-901D-CE5DA5503FAD}" srcOrd="8" destOrd="0" presId="urn:microsoft.com/office/officeart/2005/8/layout/vList3"/>
    <dgm:cxn modelId="{B27E07F1-8240-4CE0-9DB5-66610186B375}" type="presParOf" srcId="{473FC099-050B-45DC-901D-CE5DA5503FAD}" destId="{F5EA0CD1-A832-4284-9E92-A8B5A8329145}" srcOrd="0" destOrd="0" presId="urn:microsoft.com/office/officeart/2005/8/layout/vList3"/>
    <dgm:cxn modelId="{3EF04310-CC3D-4FB3-BADF-4192231A59FD}" type="presParOf" srcId="{473FC099-050B-45DC-901D-CE5DA5503FAD}" destId="{93F745C1-6403-4F6C-B371-6892FE028EB4}" srcOrd="1" destOrd="0" presId="urn:microsoft.com/office/officeart/2005/8/layout/vList3"/>
    <dgm:cxn modelId="{9FFA2D51-AD6E-4182-908C-6D2684153311}" type="presParOf" srcId="{62492760-EB83-46E4-A36A-234149E3E22A}" destId="{8BFAF356-BF8D-4810-A2AC-E243AC017A6A}" srcOrd="9" destOrd="0" presId="urn:microsoft.com/office/officeart/2005/8/layout/vList3"/>
    <dgm:cxn modelId="{14465D11-283E-49D5-AA5F-82177487840C}" type="presParOf" srcId="{62492760-EB83-46E4-A36A-234149E3E22A}" destId="{A24811C4-3716-41E5-B782-62B00BCF95CF}" srcOrd="10" destOrd="0" presId="urn:microsoft.com/office/officeart/2005/8/layout/vList3"/>
    <dgm:cxn modelId="{51E201EF-9BC2-4464-BAE1-91A5089AA0EC}" type="presParOf" srcId="{A24811C4-3716-41E5-B782-62B00BCF95CF}" destId="{87DDEEB3-1B72-4010-9347-1E5FCB45A97F}" srcOrd="0" destOrd="0" presId="urn:microsoft.com/office/officeart/2005/8/layout/vList3"/>
    <dgm:cxn modelId="{8D7A82C7-6E71-441A-BC33-56938CE138E0}" type="presParOf" srcId="{A24811C4-3716-41E5-B782-62B00BCF95CF}" destId="{F7119030-36F3-4558-832F-8E3BC0321466}" srcOrd="1" destOrd="0" presId="urn:microsoft.com/office/officeart/2005/8/layout/vList3"/>
    <dgm:cxn modelId="{A47DEA9A-23FC-44CF-8EE8-D2D289602FEE}" type="presParOf" srcId="{62492760-EB83-46E4-A36A-234149E3E22A}" destId="{8750454B-0902-4544-8228-77B9338153CB}" srcOrd="11" destOrd="0" presId="urn:microsoft.com/office/officeart/2005/8/layout/vList3"/>
    <dgm:cxn modelId="{14E9EBF7-C969-4154-A4B9-E5C8BE3F8BD1}" type="presParOf" srcId="{62492760-EB83-46E4-A36A-234149E3E22A}" destId="{C973A439-033F-47CF-A98A-5649DB19EB7B}" srcOrd="12" destOrd="0" presId="urn:microsoft.com/office/officeart/2005/8/layout/vList3"/>
    <dgm:cxn modelId="{94235858-D836-41BF-B96D-D43978D2CFFD}" type="presParOf" srcId="{C973A439-033F-47CF-A98A-5649DB19EB7B}" destId="{6DF94E8D-38E5-4EA6-AB75-29769726E1A6}" srcOrd="0" destOrd="0" presId="urn:microsoft.com/office/officeart/2005/8/layout/vList3"/>
    <dgm:cxn modelId="{995853AC-F123-4E5A-93A0-8D8C3C62DA87}" type="presParOf" srcId="{C973A439-033F-47CF-A98A-5649DB19EB7B}" destId="{E2F9EFB9-AA19-425A-87F2-B96689601AA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1B4E3-E028-44C8-8853-53B4AEE2B345}">
      <dsp:nvSpPr>
        <dsp:cNvPr id="0" name=""/>
        <dsp:cNvSpPr/>
      </dsp:nvSpPr>
      <dsp:spPr>
        <a:xfrm rot="10800000">
          <a:off x="1644613" y="1002"/>
          <a:ext cx="6009269" cy="523999"/>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069" tIns="91440" rIns="170688" bIns="91440" numCol="1" spcCol="1270" anchor="ctr" anchorCtr="0">
          <a:noAutofit/>
        </a:bodyPr>
        <a:lstStyle/>
        <a:p>
          <a:pPr lvl="0" algn="ctr" defTabSz="1066800">
            <a:lnSpc>
              <a:spcPct val="90000"/>
            </a:lnSpc>
            <a:spcBef>
              <a:spcPct val="0"/>
            </a:spcBef>
            <a:spcAft>
              <a:spcPct val="35000"/>
            </a:spcAft>
          </a:pPr>
          <a:r>
            <a:rPr lang="en-AU" sz="2400" kern="1200" dirty="0" smtClean="0"/>
            <a:t>3 Global Offices</a:t>
          </a:r>
          <a:endParaRPr lang="en-AU" sz="2400" kern="1200" dirty="0"/>
        </a:p>
      </dsp:txBody>
      <dsp:txXfrm rot="10800000">
        <a:off x="1775613" y="1002"/>
        <a:ext cx="5878269" cy="523999"/>
      </dsp:txXfrm>
    </dsp:sp>
    <dsp:sp modelId="{FF86877B-68F4-48CF-85FA-24BC86292614}">
      <dsp:nvSpPr>
        <dsp:cNvPr id="0" name=""/>
        <dsp:cNvSpPr/>
      </dsp:nvSpPr>
      <dsp:spPr>
        <a:xfrm>
          <a:off x="1382613" y="1002"/>
          <a:ext cx="523999" cy="52399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50A6C85-F55E-400D-B1F7-08C60296DEFA}">
      <dsp:nvSpPr>
        <dsp:cNvPr id="0" name=""/>
        <dsp:cNvSpPr/>
      </dsp:nvSpPr>
      <dsp:spPr>
        <a:xfrm rot="10800000">
          <a:off x="1644613" y="681420"/>
          <a:ext cx="6009269" cy="523999"/>
        </a:xfrm>
        <a:prstGeom prst="homePlate">
          <a:avLst/>
        </a:prstGeom>
        <a:gradFill rotWithShape="0">
          <a:gsLst>
            <a:gs pos="0">
              <a:schemeClr val="accent2">
                <a:hueOff val="1116775"/>
                <a:satOff val="-4344"/>
                <a:lumOff val="-1765"/>
                <a:alphaOff val="0"/>
                <a:shade val="51000"/>
                <a:satMod val="130000"/>
              </a:schemeClr>
            </a:gs>
            <a:gs pos="80000">
              <a:schemeClr val="accent2">
                <a:hueOff val="1116775"/>
                <a:satOff val="-4344"/>
                <a:lumOff val="-1765"/>
                <a:alphaOff val="0"/>
                <a:shade val="93000"/>
                <a:satMod val="130000"/>
              </a:schemeClr>
            </a:gs>
            <a:gs pos="100000">
              <a:schemeClr val="accent2">
                <a:hueOff val="1116775"/>
                <a:satOff val="-4344"/>
                <a:lumOff val="-17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069" tIns="91440" rIns="170688" bIns="91440" numCol="1" spcCol="1270" anchor="ctr" anchorCtr="0">
          <a:noAutofit/>
        </a:bodyPr>
        <a:lstStyle/>
        <a:p>
          <a:pPr lvl="0" algn="ctr" defTabSz="1066800">
            <a:lnSpc>
              <a:spcPct val="90000"/>
            </a:lnSpc>
            <a:spcBef>
              <a:spcPct val="0"/>
            </a:spcBef>
            <a:spcAft>
              <a:spcPct val="35000"/>
            </a:spcAft>
          </a:pPr>
          <a:r>
            <a:rPr lang="en-AU" sz="2400" kern="1200" dirty="0" smtClean="0"/>
            <a:t>1,500 Users</a:t>
          </a:r>
          <a:endParaRPr lang="en-AU" sz="2400" kern="1200" dirty="0"/>
        </a:p>
      </dsp:txBody>
      <dsp:txXfrm rot="10800000">
        <a:off x="1775613" y="681420"/>
        <a:ext cx="5878269" cy="523999"/>
      </dsp:txXfrm>
    </dsp:sp>
    <dsp:sp modelId="{ECA62383-0094-4A5C-8D3D-DE7B374593C0}">
      <dsp:nvSpPr>
        <dsp:cNvPr id="0" name=""/>
        <dsp:cNvSpPr/>
      </dsp:nvSpPr>
      <dsp:spPr>
        <a:xfrm>
          <a:off x="1382613" y="681420"/>
          <a:ext cx="523999" cy="523999"/>
        </a:xfrm>
        <a:prstGeom prst="ellipse">
          <a:avLst/>
        </a:prstGeom>
        <a:gradFill rotWithShape="0">
          <a:gsLst>
            <a:gs pos="0">
              <a:schemeClr val="accent2">
                <a:tint val="50000"/>
                <a:hueOff val="1157590"/>
                <a:satOff val="-5627"/>
                <a:lumOff val="-614"/>
                <a:alphaOff val="0"/>
                <a:shade val="51000"/>
                <a:satMod val="130000"/>
              </a:schemeClr>
            </a:gs>
            <a:gs pos="80000">
              <a:schemeClr val="accent2">
                <a:tint val="50000"/>
                <a:hueOff val="1157590"/>
                <a:satOff val="-5627"/>
                <a:lumOff val="-614"/>
                <a:alphaOff val="0"/>
                <a:shade val="93000"/>
                <a:satMod val="130000"/>
              </a:schemeClr>
            </a:gs>
            <a:gs pos="100000">
              <a:schemeClr val="accent2">
                <a:tint val="50000"/>
                <a:hueOff val="1157590"/>
                <a:satOff val="-5627"/>
                <a:lumOff val="-6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7C9C83F-4631-4A8C-9425-E651A6B8FCFC}">
      <dsp:nvSpPr>
        <dsp:cNvPr id="0" name=""/>
        <dsp:cNvSpPr/>
      </dsp:nvSpPr>
      <dsp:spPr>
        <a:xfrm rot="10800000">
          <a:off x="1644613" y="1361838"/>
          <a:ext cx="6009269" cy="523999"/>
        </a:xfrm>
        <a:prstGeom prst="homePlate">
          <a:avLst/>
        </a:prstGeom>
        <a:gradFill rotWithShape="0">
          <a:gsLst>
            <a:gs pos="0">
              <a:schemeClr val="accent2">
                <a:hueOff val="2233551"/>
                <a:satOff val="-8689"/>
                <a:lumOff val="-3530"/>
                <a:alphaOff val="0"/>
                <a:shade val="51000"/>
                <a:satMod val="130000"/>
              </a:schemeClr>
            </a:gs>
            <a:gs pos="80000">
              <a:schemeClr val="accent2">
                <a:hueOff val="2233551"/>
                <a:satOff val="-8689"/>
                <a:lumOff val="-3530"/>
                <a:alphaOff val="0"/>
                <a:shade val="93000"/>
                <a:satMod val="130000"/>
              </a:schemeClr>
            </a:gs>
            <a:gs pos="100000">
              <a:schemeClr val="accent2">
                <a:hueOff val="2233551"/>
                <a:satOff val="-8689"/>
                <a:lumOff val="-35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069" tIns="91440" rIns="170688" bIns="91440" numCol="1" spcCol="1270" anchor="ctr" anchorCtr="0">
          <a:noAutofit/>
        </a:bodyPr>
        <a:lstStyle/>
        <a:p>
          <a:pPr lvl="0" algn="ctr" defTabSz="1066800">
            <a:lnSpc>
              <a:spcPct val="90000"/>
            </a:lnSpc>
            <a:spcBef>
              <a:spcPct val="0"/>
            </a:spcBef>
            <a:spcAft>
              <a:spcPct val="35000"/>
            </a:spcAft>
          </a:pPr>
          <a:r>
            <a:rPr lang="en-AU" sz="2400" kern="1200" dirty="0" smtClean="0"/>
            <a:t>99.9% availability</a:t>
          </a:r>
          <a:endParaRPr lang="en-AU" sz="2400" kern="1200" dirty="0"/>
        </a:p>
      </dsp:txBody>
      <dsp:txXfrm rot="10800000">
        <a:off x="1775613" y="1361838"/>
        <a:ext cx="5878269" cy="523999"/>
      </dsp:txXfrm>
    </dsp:sp>
    <dsp:sp modelId="{72FAD68E-8F6B-4B75-BD3D-E76A1F340D5B}">
      <dsp:nvSpPr>
        <dsp:cNvPr id="0" name=""/>
        <dsp:cNvSpPr/>
      </dsp:nvSpPr>
      <dsp:spPr>
        <a:xfrm>
          <a:off x="1382613" y="1361838"/>
          <a:ext cx="523999" cy="52399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F3AAD8-26A9-454E-9478-4940DC8B97C9}">
      <dsp:nvSpPr>
        <dsp:cNvPr id="0" name=""/>
        <dsp:cNvSpPr/>
      </dsp:nvSpPr>
      <dsp:spPr>
        <a:xfrm rot="10800000">
          <a:off x="1644613" y="2042256"/>
          <a:ext cx="6009269" cy="523999"/>
        </a:xfrm>
        <a:prstGeom prst="homePlate">
          <a:avLst/>
        </a:prstGeom>
        <a:gradFill rotWithShape="0">
          <a:gsLst>
            <a:gs pos="100000">
              <a:schemeClr val="accent1">
                <a:lumMod val="75000"/>
              </a:schemeClr>
            </a:gs>
            <a:gs pos="0">
              <a:schemeClr val="accent1">
                <a:lumMod val="60000"/>
                <a:lumOff val="40000"/>
              </a:schemeClr>
            </a:gs>
            <a:gs pos="80000">
              <a:schemeClr val="accent1">
                <a:lumMod val="60000"/>
                <a:lumOff val="40000"/>
              </a:schemeClr>
            </a:gs>
            <a:gs pos="100000">
              <a:schemeClr val="accent2">
                <a:hueOff val="3350327"/>
                <a:satOff val="-13033"/>
                <a:lumOff val="-52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069" tIns="91440" rIns="170688" bIns="91440" numCol="1" spcCol="1270" anchor="ctr" anchorCtr="0">
          <a:noAutofit/>
        </a:bodyPr>
        <a:lstStyle/>
        <a:p>
          <a:pPr lvl="0" algn="ctr" defTabSz="1066800">
            <a:lnSpc>
              <a:spcPct val="90000"/>
            </a:lnSpc>
            <a:spcBef>
              <a:spcPct val="0"/>
            </a:spcBef>
            <a:spcAft>
              <a:spcPct val="35000"/>
            </a:spcAft>
          </a:pPr>
          <a:r>
            <a:rPr lang="en-AU" sz="2400" kern="1200" dirty="0" smtClean="0"/>
            <a:t>SME Portals with Search</a:t>
          </a:r>
          <a:endParaRPr lang="en-AU" sz="2400" kern="1200" dirty="0"/>
        </a:p>
      </dsp:txBody>
      <dsp:txXfrm rot="10800000">
        <a:off x="1775613" y="2042256"/>
        <a:ext cx="5878269" cy="523999"/>
      </dsp:txXfrm>
    </dsp:sp>
    <dsp:sp modelId="{6D536565-9D64-4D28-85E9-D1993499798D}">
      <dsp:nvSpPr>
        <dsp:cNvPr id="0" name=""/>
        <dsp:cNvSpPr/>
      </dsp:nvSpPr>
      <dsp:spPr>
        <a:xfrm>
          <a:off x="1382613" y="2042256"/>
          <a:ext cx="523999" cy="52399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3F745C1-6403-4F6C-B371-6892FE028EB4}">
      <dsp:nvSpPr>
        <dsp:cNvPr id="0" name=""/>
        <dsp:cNvSpPr/>
      </dsp:nvSpPr>
      <dsp:spPr>
        <a:xfrm rot="10800000">
          <a:off x="1644613" y="2722673"/>
          <a:ext cx="6009269" cy="523999"/>
        </a:xfrm>
        <a:prstGeom prst="homePlate">
          <a:avLst/>
        </a:prstGeom>
        <a:gradFill rotWithShape="0">
          <a:gsLst>
            <a:gs pos="0">
              <a:schemeClr val="accent2">
                <a:hueOff val="4467101"/>
                <a:satOff val="-17377"/>
                <a:lumOff val="-7060"/>
                <a:alphaOff val="0"/>
                <a:shade val="51000"/>
                <a:satMod val="130000"/>
              </a:schemeClr>
            </a:gs>
            <a:gs pos="80000">
              <a:schemeClr val="accent2">
                <a:hueOff val="4467101"/>
                <a:satOff val="-17377"/>
                <a:lumOff val="-7060"/>
                <a:alphaOff val="0"/>
                <a:shade val="93000"/>
                <a:satMod val="130000"/>
              </a:schemeClr>
            </a:gs>
            <a:gs pos="100000">
              <a:schemeClr val="accent2">
                <a:hueOff val="4467101"/>
                <a:satOff val="-17377"/>
                <a:lumOff val="-70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069" tIns="91440" rIns="170688" bIns="91440" numCol="1" spcCol="1270" anchor="ctr" anchorCtr="0">
          <a:noAutofit/>
        </a:bodyPr>
        <a:lstStyle/>
        <a:p>
          <a:pPr lvl="0" algn="ctr" defTabSz="1066800">
            <a:lnSpc>
              <a:spcPct val="90000"/>
            </a:lnSpc>
            <a:spcBef>
              <a:spcPct val="0"/>
            </a:spcBef>
            <a:spcAft>
              <a:spcPct val="35000"/>
            </a:spcAft>
          </a:pPr>
          <a:r>
            <a:rPr lang="en-AU" sz="2400" kern="1200" dirty="0" smtClean="0"/>
            <a:t>Internet Page Publishing</a:t>
          </a:r>
        </a:p>
      </dsp:txBody>
      <dsp:txXfrm rot="10800000">
        <a:off x="1775613" y="2722673"/>
        <a:ext cx="5878269" cy="523999"/>
      </dsp:txXfrm>
    </dsp:sp>
    <dsp:sp modelId="{F5EA0CD1-A832-4284-9E92-A8B5A8329145}">
      <dsp:nvSpPr>
        <dsp:cNvPr id="0" name=""/>
        <dsp:cNvSpPr/>
      </dsp:nvSpPr>
      <dsp:spPr>
        <a:xfrm>
          <a:off x="1382613" y="2722673"/>
          <a:ext cx="523999" cy="52399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7119030-36F3-4558-832F-8E3BC0321466}">
      <dsp:nvSpPr>
        <dsp:cNvPr id="0" name=""/>
        <dsp:cNvSpPr/>
      </dsp:nvSpPr>
      <dsp:spPr>
        <a:xfrm rot="10800000">
          <a:off x="1644613" y="3403091"/>
          <a:ext cx="6009269" cy="523999"/>
        </a:xfrm>
        <a:prstGeom prst="homePlate">
          <a:avLst/>
        </a:prstGeom>
        <a:gradFill rotWithShape="0">
          <a:gsLst>
            <a:gs pos="0">
              <a:schemeClr val="accent2">
                <a:hueOff val="5583877"/>
                <a:satOff val="-21722"/>
                <a:lumOff val="-8825"/>
                <a:alphaOff val="0"/>
                <a:shade val="51000"/>
                <a:satMod val="130000"/>
              </a:schemeClr>
            </a:gs>
            <a:gs pos="80000">
              <a:schemeClr val="accent2">
                <a:hueOff val="5583877"/>
                <a:satOff val="-21722"/>
                <a:lumOff val="-8825"/>
                <a:alphaOff val="0"/>
                <a:shade val="93000"/>
                <a:satMod val="130000"/>
              </a:schemeClr>
            </a:gs>
            <a:gs pos="100000">
              <a:schemeClr val="accent2">
                <a:hueOff val="5583877"/>
                <a:satOff val="-21722"/>
                <a:lumOff val="-88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069" tIns="91440" rIns="170688" bIns="91440" numCol="1" spcCol="1270" anchor="ctr" anchorCtr="0">
          <a:noAutofit/>
        </a:bodyPr>
        <a:lstStyle/>
        <a:p>
          <a:pPr lvl="0" algn="ctr" defTabSz="1066800">
            <a:lnSpc>
              <a:spcPct val="90000"/>
            </a:lnSpc>
            <a:spcBef>
              <a:spcPct val="0"/>
            </a:spcBef>
            <a:spcAft>
              <a:spcPct val="35000"/>
            </a:spcAft>
          </a:pPr>
          <a:r>
            <a:rPr lang="en-AU" sz="2400" kern="1200" dirty="0" smtClean="0"/>
            <a:t>Rich Media content</a:t>
          </a:r>
        </a:p>
      </dsp:txBody>
      <dsp:txXfrm rot="10800000">
        <a:off x="1775613" y="3403091"/>
        <a:ext cx="5878269" cy="523999"/>
      </dsp:txXfrm>
    </dsp:sp>
    <dsp:sp modelId="{87DDEEB3-1B72-4010-9347-1E5FCB45A97F}">
      <dsp:nvSpPr>
        <dsp:cNvPr id="0" name=""/>
        <dsp:cNvSpPr/>
      </dsp:nvSpPr>
      <dsp:spPr>
        <a:xfrm>
          <a:off x="1382613" y="3403091"/>
          <a:ext cx="523999" cy="523999"/>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2F9EFB9-AA19-425A-87F2-B96689601AAD}">
      <dsp:nvSpPr>
        <dsp:cNvPr id="0" name=""/>
        <dsp:cNvSpPr/>
      </dsp:nvSpPr>
      <dsp:spPr>
        <a:xfrm rot="10800000">
          <a:off x="1644613" y="4083509"/>
          <a:ext cx="6009269" cy="523999"/>
        </a:xfrm>
        <a:prstGeom prst="homePlate">
          <a:avLst/>
        </a:prstGeom>
        <a:gradFill rotWithShape="0">
          <a:gsLst>
            <a:gs pos="0">
              <a:schemeClr val="accent2">
                <a:hueOff val="6700652"/>
                <a:satOff val="-26066"/>
                <a:lumOff val="-10590"/>
                <a:alphaOff val="0"/>
                <a:shade val="51000"/>
                <a:satMod val="130000"/>
              </a:schemeClr>
            </a:gs>
            <a:gs pos="80000">
              <a:schemeClr val="accent2">
                <a:hueOff val="6700652"/>
                <a:satOff val="-26066"/>
                <a:lumOff val="-10590"/>
                <a:alphaOff val="0"/>
                <a:shade val="93000"/>
                <a:satMod val="130000"/>
              </a:schemeClr>
            </a:gs>
            <a:gs pos="100000">
              <a:schemeClr val="accent2">
                <a:hueOff val="6700652"/>
                <a:satOff val="-26066"/>
                <a:lumOff val="-105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069" tIns="91440" rIns="170688" bIns="91440" numCol="1" spcCol="1270" anchor="ctr" anchorCtr="0">
          <a:noAutofit/>
        </a:bodyPr>
        <a:lstStyle/>
        <a:p>
          <a:pPr lvl="0" algn="ctr" defTabSz="1066800">
            <a:lnSpc>
              <a:spcPct val="90000"/>
            </a:lnSpc>
            <a:spcBef>
              <a:spcPct val="0"/>
            </a:spcBef>
            <a:spcAft>
              <a:spcPct val="35000"/>
            </a:spcAft>
          </a:pPr>
          <a:r>
            <a:rPr lang="en-AU" sz="2400" kern="1200" dirty="0" smtClean="0"/>
            <a:t>BI and LOB Apps</a:t>
          </a:r>
        </a:p>
      </dsp:txBody>
      <dsp:txXfrm rot="10800000">
        <a:off x="1775613" y="4083509"/>
        <a:ext cx="5878269" cy="523999"/>
      </dsp:txXfrm>
    </dsp:sp>
    <dsp:sp modelId="{6DF94E8D-38E5-4EA6-AB75-29769726E1A6}">
      <dsp:nvSpPr>
        <dsp:cNvPr id="0" name=""/>
        <dsp:cNvSpPr/>
      </dsp:nvSpPr>
      <dsp:spPr>
        <a:xfrm>
          <a:off x="1382613" y="4083509"/>
          <a:ext cx="523999" cy="523999"/>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8A13D-39C7-4D55-BFED-0ACA5DF0B4D8}" type="datetimeFigureOut">
              <a:rPr lang="en-AU" smtClean="0"/>
              <a:t>1/09/2011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CC4634-D379-4F03-AD39-706F10DACC87}" type="slidenum">
              <a:rPr lang="en-AU" smtClean="0"/>
              <a:t>‹#›</a:t>
            </a:fld>
            <a:endParaRPr lang="en-AU"/>
          </a:p>
        </p:txBody>
      </p:sp>
    </p:spTree>
    <p:extLst>
      <p:ext uri="{BB962C8B-B14F-4D97-AF65-F5344CB8AC3E}">
        <p14:creationId xmlns:p14="http://schemas.microsoft.com/office/powerpoint/2010/main" val="334958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11</a:t>
            </a:fld>
            <a:endParaRPr lang="en-AU" dirty="0"/>
          </a:p>
        </p:txBody>
      </p:sp>
    </p:spTree>
    <p:extLst>
      <p:ext uri="{BB962C8B-B14F-4D97-AF65-F5344CB8AC3E}">
        <p14:creationId xmlns:p14="http://schemas.microsoft.com/office/powerpoint/2010/main" val="4244035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12</a:t>
            </a:fld>
            <a:endParaRPr lang="en-AU" dirty="0"/>
          </a:p>
        </p:txBody>
      </p:sp>
    </p:spTree>
    <p:extLst>
      <p:ext uri="{BB962C8B-B14F-4D97-AF65-F5344CB8AC3E}">
        <p14:creationId xmlns:p14="http://schemas.microsoft.com/office/powerpoint/2010/main" val="3562456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13</a:t>
            </a:fld>
            <a:endParaRPr lang="en-AU" dirty="0"/>
          </a:p>
        </p:txBody>
      </p:sp>
    </p:spTree>
    <p:extLst>
      <p:ext uri="{BB962C8B-B14F-4D97-AF65-F5344CB8AC3E}">
        <p14:creationId xmlns:p14="http://schemas.microsoft.com/office/powerpoint/2010/main" val="3562456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CC4634-D379-4F03-AD39-706F10DACC87}" type="slidenum">
              <a:rPr lang="en-AU" smtClean="0"/>
              <a:t>14</a:t>
            </a:fld>
            <a:endParaRPr lang="en-AU"/>
          </a:p>
        </p:txBody>
      </p:sp>
    </p:spTree>
    <p:extLst>
      <p:ext uri="{BB962C8B-B14F-4D97-AF65-F5344CB8AC3E}">
        <p14:creationId xmlns:p14="http://schemas.microsoft.com/office/powerpoint/2010/main" val="1189623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071017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txBox="1">
            <a:spLocks noGrp="1"/>
          </p:cNvSpPr>
          <p:nvPr/>
        </p:nvSpPr>
        <p:spPr>
          <a:xfrm>
            <a:off x="3884613" y="8684926"/>
            <a:ext cx="2971800" cy="457513"/>
          </a:xfrm>
          <a:prstGeom prst="rect">
            <a:avLst/>
          </a:prstGeom>
          <a:noFill/>
        </p:spPr>
        <p:txBody>
          <a:bodyPr anchor="b"/>
          <a:lstStyle/>
          <a:p>
            <a:pPr algn="r" defTabSz="457200">
              <a:defRPr/>
            </a:pPr>
            <a:fld id="{F5AAE21D-16D2-46BE-A0E1-4905960CC0FB}" type="slidenum">
              <a:rPr lang="en-US" sz="1200">
                <a:solidFill>
                  <a:prstClr val="black"/>
                </a:solidFill>
              </a:rPr>
              <a:pPr algn="r" defTabSz="457200">
                <a:defRPr/>
              </a:pPr>
              <a:t>16</a:t>
            </a:fld>
            <a:endParaRPr lang="en-US" sz="1200"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CC4634-D379-4F03-AD39-706F10DACC87}" type="slidenum">
              <a:rPr lang="en-AU" smtClean="0"/>
              <a:t>17</a:t>
            </a:fld>
            <a:endParaRPr lang="en-AU"/>
          </a:p>
        </p:txBody>
      </p:sp>
    </p:spTree>
    <p:extLst>
      <p:ext uri="{BB962C8B-B14F-4D97-AF65-F5344CB8AC3E}">
        <p14:creationId xmlns:p14="http://schemas.microsoft.com/office/powerpoint/2010/main" val="1298249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A7F5CEDF-499C-4A5D-9511-2445C5B9EDF4}" type="datetime1">
              <a:rPr lang="en-US" smtClean="0"/>
              <a:t>9/1/2011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700897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ACF1B-E5E7-4860-9EDB-69DC54B7C487}" type="slidenum">
              <a:rPr lang="en-US" smtClean="0"/>
              <a:t>22</a:t>
            </a:fld>
            <a:endParaRPr lang="en-US"/>
          </a:p>
        </p:txBody>
      </p:sp>
    </p:spTree>
    <p:extLst>
      <p:ext uri="{BB962C8B-B14F-4D97-AF65-F5344CB8AC3E}">
        <p14:creationId xmlns:p14="http://schemas.microsoft.com/office/powerpoint/2010/main" val="1665011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CC4634-D379-4F03-AD39-706F10DACC87}" type="slidenum">
              <a:rPr lang="en-AU" smtClean="0"/>
              <a:t>23</a:t>
            </a:fld>
            <a:endParaRPr lang="en-AU"/>
          </a:p>
        </p:txBody>
      </p:sp>
    </p:spTree>
    <p:extLst>
      <p:ext uri="{BB962C8B-B14F-4D97-AF65-F5344CB8AC3E}">
        <p14:creationId xmlns:p14="http://schemas.microsoft.com/office/powerpoint/2010/main" val="3752478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CC4634-D379-4F03-AD39-706F10DACC87}" type="slidenum">
              <a:rPr lang="en-AU" smtClean="0"/>
              <a:t>3</a:t>
            </a:fld>
            <a:endParaRPr lang="en-AU"/>
          </a:p>
        </p:txBody>
      </p:sp>
    </p:spTree>
    <p:extLst>
      <p:ext uri="{BB962C8B-B14F-4D97-AF65-F5344CB8AC3E}">
        <p14:creationId xmlns:p14="http://schemas.microsoft.com/office/powerpoint/2010/main" val="921753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24</a:t>
            </a:fld>
            <a:endParaRPr lang="en-AU" dirty="0"/>
          </a:p>
        </p:txBody>
      </p:sp>
    </p:spTree>
    <p:extLst>
      <p:ext uri="{BB962C8B-B14F-4D97-AF65-F5344CB8AC3E}">
        <p14:creationId xmlns:p14="http://schemas.microsoft.com/office/powerpoint/2010/main" val="3565219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25</a:t>
            </a:fld>
            <a:endParaRPr lang="en-AU" dirty="0"/>
          </a:p>
        </p:txBody>
      </p:sp>
    </p:spTree>
    <p:extLst>
      <p:ext uri="{BB962C8B-B14F-4D97-AF65-F5344CB8AC3E}">
        <p14:creationId xmlns:p14="http://schemas.microsoft.com/office/powerpoint/2010/main" val="460803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26</a:t>
            </a:fld>
            <a:endParaRPr lang="en-AU" dirty="0"/>
          </a:p>
        </p:txBody>
      </p:sp>
    </p:spTree>
    <p:extLst>
      <p:ext uri="{BB962C8B-B14F-4D97-AF65-F5344CB8AC3E}">
        <p14:creationId xmlns:p14="http://schemas.microsoft.com/office/powerpoint/2010/main" val="2467814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CC4634-D379-4F03-AD39-706F10DACC87}" type="slidenum">
              <a:rPr lang="en-AU" smtClean="0"/>
              <a:t>27</a:t>
            </a:fld>
            <a:endParaRPr lang="en-AU"/>
          </a:p>
        </p:txBody>
      </p:sp>
    </p:spTree>
    <p:extLst>
      <p:ext uri="{BB962C8B-B14F-4D97-AF65-F5344CB8AC3E}">
        <p14:creationId xmlns:p14="http://schemas.microsoft.com/office/powerpoint/2010/main" val="213560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CC4634-D379-4F03-AD39-706F10DACC87}" type="slidenum">
              <a:rPr lang="en-AU" smtClean="0">
                <a:solidFill>
                  <a:prstClr val="black"/>
                </a:solidFill>
              </a:rPr>
              <a:pPr/>
              <a:t>28</a:t>
            </a:fld>
            <a:endParaRPr lang="en-AU">
              <a:solidFill>
                <a:prstClr val="black"/>
              </a:solidFill>
            </a:endParaRPr>
          </a:p>
        </p:txBody>
      </p:sp>
    </p:spTree>
    <p:extLst>
      <p:ext uri="{BB962C8B-B14F-4D97-AF65-F5344CB8AC3E}">
        <p14:creationId xmlns:p14="http://schemas.microsoft.com/office/powerpoint/2010/main" val="1506068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CC4634-D379-4F03-AD39-706F10DACC87}" type="slidenum">
              <a:rPr lang="en-AU" smtClean="0">
                <a:solidFill>
                  <a:prstClr val="black"/>
                </a:solidFill>
              </a:rPr>
              <a:pPr/>
              <a:t>29</a:t>
            </a:fld>
            <a:endParaRPr lang="en-AU">
              <a:solidFill>
                <a:prstClr val="black"/>
              </a:solidFill>
            </a:endParaRPr>
          </a:p>
        </p:txBody>
      </p:sp>
    </p:spTree>
    <p:extLst>
      <p:ext uri="{BB962C8B-B14F-4D97-AF65-F5344CB8AC3E}">
        <p14:creationId xmlns:p14="http://schemas.microsoft.com/office/powerpoint/2010/main" val="1506068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8CC4634-D379-4F03-AD39-706F10DACC87}" type="slidenum">
              <a:rPr lang="en-AU" smtClean="0"/>
              <a:t>30</a:t>
            </a:fld>
            <a:endParaRPr lang="en-AU"/>
          </a:p>
        </p:txBody>
      </p:sp>
    </p:spTree>
    <p:extLst>
      <p:ext uri="{BB962C8B-B14F-4D97-AF65-F5344CB8AC3E}">
        <p14:creationId xmlns:p14="http://schemas.microsoft.com/office/powerpoint/2010/main" val="344425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solidFill>
                  <a:prstClr val="black"/>
                </a:solidFill>
              </a:rPr>
              <a:pPr>
                <a:defRPr/>
              </a:pPr>
              <a:t>34</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9/1/2011 2:47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 2007 Microsoft Corporation. All rights reserved. Microsoft, Windows, Windows Vista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35</a:t>
            </a:fld>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5</a:t>
            </a:fld>
            <a:endParaRPr lang="en-AU" dirty="0"/>
          </a:p>
        </p:txBody>
      </p:sp>
    </p:spTree>
    <p:extLst>
      <p:ext uri="{BB962C8B-B14F-4D97-AF65-F5344CB8AC3E}">
        <p14:creationId xmlns:p14="http://schemas.microsoft.com/office/powerpoint/2010/main" val="2742420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7</a:t>
            </a:fld>
            <a:endParaRPr lang="en-AU" dirty="0"/>
          </a:p>
        </p:txBody>
      </p:sp>
    </p:spTree>
    <p:extLst>
      <p:ext uri="{BB962C8B-B14F-4D97-AF65-F5344CB8AC3E}">
        <p14:creationId xmlns:p14="http://schemas.microsoft.com/office/powerpoint/2010/main" val="2742420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CC4634-D379-4F03-AD39-706F10DACC87}" type="slidenum">
              <a:rPr lang="en-AU" smtClean="0"/>
              <a:t>8</a:t>
            </a:fld>
            <a:endParaRPr lang="en-AU"/>
          </a:p>
        </p:txBody>
      </p:sp>
    </p:spTree>
    <p:extLst>
      <p:ext uri="{BB962C8B-B14F-4D97-AF65-F5344CB8AC3E}">
        <p14:creationId xmlns:p14="http://schemas.microsoft.com/office/powerpoint/2010/main" val="3910986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CC4634-D379-4F03-AD39-706F10DACC87}" type="slidenum">
              <a:rPr lang="en-AU" smtClean="0"/>
              <a:t>9</a:t>
            </a:fld>
            <a:endParaRPr lang="en-AU"/>
          </a:p>
        </p:txBody>
      </p:sp>
    </p:spTree>
    <p:extLst>
      <p:ext uri="{BB962C8B-B14F-4D97-AF65-F5344CB8AC3E}">
        <p14:creationId xmlns:p14="http://schemas.microsoft.com/office/powerpoint/2010/main" val="889679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CC4634-D379-4F03-AD39-706F10DACC87}" type="slidenum">
              <a:rPr lang="en-AU" smtClean="0"/>
              <a:t>10</a:t>
            </a:fld>
            <a:endParaRPr lang="en-AU"/>
          </a:p>
        </p:txBody>
      </p:sp>
    </p:spTree>
    <p:extLst>
      <p:ext uri="{BB962C8B-B14F-4D97-AF65-F5344CB8AC3E}">
        <p14:creationId xmlns:p14="http://schemas.microsoft.com/office/powerpoint/2010/main" val="4223780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112600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08572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734095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48801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922091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251386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339546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608371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1/09/2011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4222053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58128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43794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187500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273324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1/09/2011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3005439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54002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236681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84802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1/09/2011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63735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20"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9641803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66" r:id="rId17"/>
    <p:sldLayoutId id="2147483673" r:id="rId18"/>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0.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emf"/><Relationship Id="rId4" Type="http://schemas.openxmlformats.org/officeDocument/2006/relationships/oleObject" Target="../embeddings/oleObject1.bin"/><Relationship Id="rId9" Type="http://schemas.openxmlformats.org/officeDocument/2006/relationships/image" Target="../media/image1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emf"/><Relationship Id="rId17" Type="http://schemas.openxmlformats.org/officeDocument/2006/relationships/image" Target="../media/image32.png"/><Relationship Id="rId2" Type="http://schemas.openxmlformats.org/officeDocument/2006/relationships/notesSlide" Target="../notesSlides/notesSlide14.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10.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wmf"/><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hyperlink" Target="http://blogs.technet.com/sqlman"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http://www.linkedin.com/in/shimronshimla"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technet.microsoft.com/en-us/library/cc298801.aspx#Section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hyperlink" Target="http://download.microsoft.com/download/8/D/F/8DF021F3-1173-48E5-879D-E48A57FD8CA4/DatabaseMaintenanceSharePoint2010.docx" TargetMode="External"/><Relationship Id="rId2" Type="http://schemas.openxmlformats.org/officeDocument/2006/relationships/hyperlink" Target="http://go.microsoft.com/fwlink/?LinkID=187264" TargetMode="External"/><Relationship Id="rId1" Type="http://schemas.openxmlformats.org/officeDocument/2006/relationships/slideLayout" Target="../slideLayouts/slideLayout2.xml"/><Relationship Id="rId5" Type="http://schemas.openxmlformats.org/officeDocument/2006/relationships/hyperlink" Target="http://technet.microsoft.com/en-us/library/cc261995.aspx" TargetMode="External"/><Relationship Id="rId4" Type="http://schemas.openxmlformats.org/officeDocument/2006/relationships/hyperlink" Target="http://technet.microsoft.com/en-us/library/cc298801.aspx#Section2"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56.png"/><Relationship Id="rId11" Type="http://schemas.openxmlformats.org/officeDocument/2006/relationships/image" Target="../media/image59.png"/><Relationship Id="rId5" Type="http://schemas.openxmlformats.org/officeDocument/2006/relationships/hyperlink" Target="http://technet.microsoft.com/en-au" TargetMode="External"/><Relationship Id="rId10" Type="http://schemas.openxmlformats.org/officeDocument/2006/relationships/image" Target="../media/image58.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139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32656"/>
            <a:ext cx="8553708" cy="1143000"/>
          </a:xfrm>
        </p:spPr>
        <p:txBody>
          <a:bodyPr>
            <a:normAutofit/>
          </a:bodyPr>
          <a:lstStyle/>
          <a:p>
            <a:r>
              <a:rPr lang="en-AU" b="1" dirty="0" smtClean="0"/>
              <a:t>Centralised</a:t>
            </a:r>
            <a:r>
              <a:rPr lang="en-AU" dirty="0" smtClean="0"/>
              <a:t> / </a:t>
            </a:r>
            <a:r>
              <a:rPr lang="en-AU" b="1" dirty="0" smtClean="0"/>
              <a:t>De</a:t>
            </a:r>
            <a:r>
              <a:rPr lang="en-AU" dirty="0" smtClean="0"/>
              <a:t>centralised Deployment</a:t>
            </a:r>
            <a:endParaRPr lang="en-AU" dirty="0"/>
          </a:p>
        </p:txBody>
      </p:sp>
      <p:sp>
        <p:nvSpPr>
          <p:cNvPr id="7" name="Content Placeholder 2"/>
          <p:cNvSpPr>
            <a:spLocks noGrp="1"/>
          </p:cNvSpPr>
          <p:nvPr>
            <p:ph idx="1"/>
          </p:nvPr>
        </p:nvSpPr>
        <p:spPr/>
        <p:txBody>
          <a:bodyPr/>
          <a:lstStyle/>
          <a:p>
            <a:r>
              <a:rPr lang="en-AU" dirty="0" smtClean="0"/>
              <a:t>Internet</a:t>
            </a:r>
            <a:endParaRPr lang="en-AU" dirty="0"/>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pic>
        <p:nvPicPr>
          <p:cNvPr id="13314" name="Picture 2" descr="Published si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8" y="2247769"/>
            <a:ext cx="7787572" cy="3299819"/>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Audience</a:t>
            </a:r>
          </a:p>
        </p:txBody>
      </p:sp>
      <p:sp>
        <p:nvSpPr>
          <p:cNvPr id="9" name="Rounded Rectangle 8"/>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(De) Central</a:t>
            </a:r>
          </a:p>
        </p:txBody>
      </p:sp>
      <p:sp>
        <p:nvSpPr>
          <p:cNvPr id="10" name="Rounded Rectangle 9"/>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1" name="Rounded Rectangle 10"/>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chemeClr val="bg1"/>
              </a:solidFill>
              <a:latin typeface="Calibri" pitchFamily="34" charset="0"/>
            </a:endParaRPr>
          </a:p>
        </p:txBody>
      </p:sp>
      <p:sp>
        <p:nvSpPr>
          <p:cNvPr id="12" name="Rounded Rectangle 11"/>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3" name="Rounded Rectangle 12"/>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000000"/>
              </a:solidFill>
              <a:latin typeface="Calibri" pitchFamily="34" charset="0"/>
            </a:endParaRPr>
          </a:p>
        </p:txBody>
      </p:sp>
      <p:sp>
        <p:nvSpPr>
          <p:cNvPr id="14" name="Rounded Rectangle 13"/>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5" name="Rounded Rectangle 14"/>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Tree>
    <p:extLst>
      <p:ext uri="{BB962C8B-B14F-4D97-AF65-F5344CB8AC3E}">
        <p14:creationId xmlns:p14="http://schemas.microsoft.com/office/powerpoint/2010/main" val="2956967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553708" cy="1143000"/>
          </a:xfrm>
        </p:spPr>
        <p:txBody>
          <a:bodyPr>
            <a:normAutofit/>
          </a:bodyPr>
          <a:lstStyle/>
          <a:p>
            <a:r>
              <a:rPr lang="en-AU" b="1" dirty="0" smtClean="0"/>
              <a:t>Centralised</a:t>
            </a:r>
            <a:r>
              <a:rPr lang="en-AU" dirty="0" smtClean="0"/>
              <a:t> / </a:t>
            </a:r>
            <a:r>
              <a:rPr lang="en-AU" b="1" dirty="0" smtClean="0"/>
              <a:t>De</a:t>
            </a:r>
            <a:r>
              <a:rPr lang="en-AU" dirty="0" smtClean="0"/>
              <a:t>centralised Deployment</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6" name="Rounded Rectangle 5"/>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Audience</a:t>
            </a:r>
          </a:p>
        </p:txBody>
      </p:sp>
      <p:sp>
        <p:nvSpPr>
          <p:cNvPr id="7" name="Rounded Rectangle 6"/>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(De) Central</a:t>
            </a:r>
          </a:p>
        </p:txBody>
      </p:sp>
      <p:sp>
        <p:nvSpPr>
          <p:cNvPr id="9" name="Rounded Rectangle 8"/>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0" name="Rounded Rectangle 9"/>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chemeClr val="bg1"/>
              </a:solidFill>
              <a:latin typeface="Calibri" pitchFamily="34" charset="0"/>
            </a:endParaRPr>
          </a:p>
        </p:txBody>
      </p:sp>
      <p:sp>
        <p:nvSpPr>
          <p:cNvPr id="11" name="Rounded Rectangle 10"/>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2" name="Rounded Rectangle 11"/>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000000"/>
              </a:solidFill>
              <a:latin typeface="Calibri" pitchFamily="34" charset="0"/>
            </a:endParaRPr>
          </a:p>
        </p:txBody>
      </p:sp>
      <p:sp>
        <p:nvSpPr>
          <p:cNvPr id="13" name="Rounded Rectangle 12"/>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4" name="Rounded Rectangle 13"/>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8" name="Object 7"/>
          <p:cNvGraphicFramePr>
            <a:graphicFrameLocks noChangeAspect="1"/>
          </p:cNvGraphicFramePr>
          <p:nvPr>
            <p:extLst>
              <p:ext uri="{D42A27DB-BD31-4B8C-83A1-F6EECF244321}">
                <p14:modId xmlns:p14="http://schemas.microsoft.com/office/powerpoint/2010/main" val="2377977139"/>
              </p:ext>
            </p:extLst>
          </p:nvPr>
        </p:nvGraphicFramePr>
        <p:xfrm>
          <a:off x="2672475" y="1556792"/>
          <a:ext cx="3699725" cy="1451791"/>
        </p:xfrm>
        <a:graphic>
          <a:graphicData uri="http://schemas.openxmlformats.org/presentationml/2006/ole">
            <mc:AlternateContent xmlns:mc="http://schemas.openxmlformats.org/markup-compatibility/2006">
              <mc:Choice xmlns:v="urn:schemas-microsoft-com:vml" Requires="v">
                <p:oleObj spid="_x0000_s10337" name="Visio" r:id="rId4" imgW="5267645" imgH="2063615" progId="Visio.Drawing.11">
                  <p:embed/>
                </p:oleObj>
              </mc:Choice>
              <mc:Fallback>
                <p:oleObj name="Visio" r:id="rId4" imgW="5267645" imgH="2063615"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2475" y="1556792"/>
                        <a:ext cx="3699725" cy="1451791"/>
                      </a:xfrm>
                      <a:prstGeom prst="rect">
                        <a:avLst/>
                      </a:prstGeom>
                      <a:noFill/>
                    </p:spPr>
                  </p:pic>
                </p:oleObj>
              </mc:Fallback>
            </mc:AlternateContent>
          </a:graphicData>
        </a:graphic>
      </p:graphicFrame>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16" name="Object 15"/>
          <p:cNvGraphicFramePr>
            <a:graphicFrameLocks noChangeAspect="1"/>
          </p:cNvGraphicFramePr>
          <p:nvPr>
            <p:extLst>
              <p:ext uri="{D42A27DB-BD31-4B8C-83A1-F6EECF244321}">
                <p14:modId xmlns:p14="http://schemas.microsoft.com/office/powerpoint/2010/main" val="90733580"/>
              </p:ext>
            </p:extLst>
          </p:nvPr>
        </p:nvGraphicFramePr>
        <p:xfrm>
          <a:off x="2672475" y="3042562"/>
          <a:ext cx="3699725" cy="1451791"/>
        </p:xfrm>
        <a:graphic>
          <a:graphicData uri="http://schemas.openxmlformats.org/presentationml/2006/ole">
            <mc:AlternateContent xmlns:mc="http://schemas.openxmlformats.org/markup-compatibility/2006">
              <mc:Choice xmlns:v="urn:schemas-microsoft-com:vml" Requires="v">
                <p:oleObj spid="_x0000_s10338" name="Visio" r:id="rId6" imgW="5267645" imgH="2063615" progId="Visio.Drawing.11">
                  <p:embed/>
                </p:oleObj>
              </mc:Choice>
              <mc:Fallback>
                <p:oleObj name="Visio" r:id="rId6" imgW="5267645" imgH="2063615" progId="Visio.Drawing.11">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2475" y="3042562"/>
                        <a:ext cx="3699725" cy="1451791"/>
                      </a:xfrm>
                      <a:prstGeom prst="rect">
                        <a:avLst/>
                      </a:prstGeom>
                      <a:noFill/>
                    </p:spPr>
                  </p:pic>
                </p:oleObj>
              </mc:Fallback>
            </mc:AlternateContent>
          </a:graphicData>
        </a:graphic>
      </p:graphicFrame>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18" name="Object 17"/>
          <p:cNvGraphicFramePr>
            <a:graphicFrameLocks noChangeAspect="1"/>
          </p:cNvGraphicFramePr>
          <p:nvPr>
            <p:extLst>
              <p:ext uri="{D42A27DB-BD31-4B8C-83A1-F6EECF244321}">
                <p14:modId xmlns:p14="http://schemas.microsoft.com/office/powerpoint/2010/main" val="1934430741"/>
              </p:ext>
            </p:extLst>
          </p:nvPr>
        </p:nvGraphicFramePr>
        <p:xfrm>
          <a:off x="2672475" y="4540652"/>
          <a:ext cx="3699725" cy="1451791"/>
        </p:xfrm>
        <a:graphic>
          <a:graphicData uri="http://schemas.openxmlformats.org/presentationml/2006/ole">
            <mc:AlternateContent xmlns:mc="http://schemas.openxmlformats.org/markup-compatibility/2006">
              <mc:Choice xmlns:v="urn:schemas-microsoft-com:vml" Requires="v">
                <p:oleObj spid="_x0000_s10339" name="Visio" r:id="rId8" imgW="5267645" imgH="2063615" progId="Visio.Drawing.11">
                  <p:embed/>
                </p:oleObj>
              </mc:Choice>
              <mc:Fallback>
                <p:oleObj name="Visio" r:id="rId8" imgW="5267645" imgH="2063615" progId="Visio.Drawing.11">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2475" y="4540652"/>
                        <a:ext cx="3699725" cy="1451791"/>
                      </a:xfrm>
                      <a:prstGeom prst="rect">
                        <a:avLst/>
                      </a:prstGeom>
                      <a:noFill/>
                    </p:spPr>
                  </p:pic>
                </p:oleObj>
              </mc:Fallback>
            </mc:AlternateContent>
          </a:graphicData>
        </a:graphic>
      </p:graphicFrame>
    </p:spTree>
    <p:extLst>
      <p:ext uri="{BB962C8B-B14F-4D97-AF65-F5344CB8AC3E}">
        <p14:creationId xmlns:p14="http://schemas.microsoft.com/office/powerpoint/2010/main" val="236437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457200" y="-243408"/>
            <a:ext cx="8229600" cy="1143000"/>
          </a:xfrm>
        </p:spPr>
        <p:txBody>
          <a:bodyPr/>
          <a:lstStyle/>
          <a:p>
            <a:r>
              <a:rPr lang="en-AU" dirty="0"/>
              <a:t>Platform </a:t>
            </a:r>
            <a:r>
              <a:rPr lang="en-AU" b="1" dirty="0"/>
              <a:t>Features</a:t>
            </a:r>
            <a:r>
              <a:rPr lang="en-AU" dirty="0"/>
              <a:t> Selection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6478230"/>
              </p:ext>
            </p:extLst>
          </p:nvPr>
        </p:nvGraphicFramePr>
        <p:xfrm>
          <a:off x="395536" y="1556792"/>
          <a:ext cx="7417072" cy="4206240"/>
        </p:xfrm>
        <a:graphic>
          <a:graphicData uri="http://schemas.openxmlformats.org/drawingml/2006/table">
            <a:tbl>
              <a:tblPr bandRow="1">
                <a:tableStyleId>{5C22544A-7EE6-4342-B048-85BDC9FD1C3A}</a:tableStyleId>
              </a:tblPr>
              <a:tblGrid>
                <a:gridCol w="1512168"/>
                <a:gridCol w="5904904"/>
              </a:tblGrid>
              <a:tr h="144016">
                <a:tc>
                  <a:txBody>
                    <a:bodyPr/>
                    <a:lstStyle/>
                    <a:p>
                      <a:r>
                        <a:rPr lang="en-AU" b="1" dirty="0" smtClean="0"/>
                        <a:t>Connectivity</a:t>
                      </a:r>
                      <a:endParaRPr lang="en-AU" b="1" dirty="0"/>
                    </a:p>
                  </a:txBody>
                  <a:tcPr/>
                </a:tc>
                <a:tc>
                  <a:txBody>
                    <a:bodyPr/>
                    <a:lstStyle/>
                    <a:p>
                      <a:pPr marL="285750" indent="-285750">
                        <a:buFont typeface="Arial" pitchFamily="34" charset="0"/>
                        <a:buChar char="•"/>
                      </a:pPr>
                      <a:r>
                        <a:rPr lang="en-AU" dirty="0" smtClean="0"/>
                        <a:t>BCS</a:t>
                      </a:r>
                    </a:p>
                    <a:p>
                      <a:pPr marL="285750" indent="-285750">
                        <a:buFont typeface="Arial" pitchFamily="34" charset="0"/>
                        <a:buChar char="•"/>
                      </a:pPr>
                      <a:r>
                        <a:rPr lang="en-AU" dirty="0" smtClean="0"/>
                        <a:t>ATOM/RSS</a:t>
                      </a:r>
                    </a:p>
                    <a:p>
                      <a:pPr marL="285750" indent="-285750">
                        <a:buFont typeface="Arial" pitchFamily="34" charset="0"/>
                        <a:buChar char="•"/>
                      </a:pPr>
                      <a:r>
                        <a:rPr lang="en-AU" dirty="0" smtClean="0"/>
                        <a:t>Search</a:t>
                      </a:r>
                      <a:r>
                        <a:rPr lang="en-AU" baseline="0" dirty="0" smtClean="0"/>
                        <a:t> (Enterprise, Federated, FAST, etc.)</a:t>
                      </a:r>
                      <a:endParaRPr lang="en-AU" dirty="0" smtClean="0"/>
                    </a:p>
                    <a:p>
                      <a:pPr marL="285750" indent="-285750">
                        <a:buFont typeface="Arial" pitchFamily="34" charset="0"/>
                        <a:buChar char="•"/>
                      </a:pPr>
                      <a:r>
                        <a:rPr lang="en-AU" dirty="0" smtClean="0"/>
                        <a:t>API</a:t>
                      </a:r>
                    </a:p>
                    <a:p>
                      <a:pPr marL="285750" indent="-285750">
                        <a:buFont typeface="Arial" pitchFamily="34" charset="0"/>
                        <a:buChar char="•"/>
                      </a:pPr>
                      <a:r>
                        <a:rPr lang="en-AU" dirty="0" smtClean="0"/>
                        <a:t>PowerShell</a:t>
                      </a:r>
                      <a:endParaRPr lang="en-AU" dirty="0"/>
                    </a:p>
                  </a:txBody>
                  <a:tcPr/>
                </a:tc>
              </a:tr>
              <a:tr h="138296">
                <a:tc>
                  <a:txBody>
                    <a:bodyPr/>
                    <a:lstStyle/>
                    <a:p>
                      <a:r>
                        <a:rPr lang="en-AU" b="1" dirty="0" smtClean="0"/>
                        <a:t>Deployment</a:t>
                      </a:r>
                      <a:endParaRPr lang="en-AU" b="1" dirty="0"/>
                    </a:p>
                  </a:txBody>
                  <a:tcPr/>
                </a:tc>
                <a:tc>
                  <a:txBody>
                    <a:bodyPr/>
                    <a:lstStyle/>
                    <a:p>
                      <a:pPr marL="285750" indent="-285750">
                        <a:buFont typeface="Arial" pitchFamily="34" charset="0"/>
                        <a:buChar char="•"/>
                      </a:pPr>
                      <a:r>
                        <a:rPr lang="en-AU" dirty="0" smtClean="0"/>
                        <a:t>Sandbox</a:t>
                      </a:r>
                    </a:p>
                    <a:p>
                      <a:pPr marL="285750" indent="-285750">
                        <a:buFont typeface="Arial" pitchFamily="34" charset="0"/>
                        <a:buChar char="•"/>
                      </a:pPr>
                      <a:r>
                        <a:rPr lang="en-AU" dirty="0" smtClean="0"/>
                        <a:t>WSP</a:t>
                      </a:r>
                    </a:p>
                    <a:p>
                      <a:pPr marL="285750" indent="-285750">
                        <a:buFont typeface="Arial" pitchFamily="34" charset="0"/>
                        <a:buChar char="•"/>
                      </a:pPr>
                      <a:r>
                        <a:rPr lang="en-AU" dirty="0" smtClean="0"/>
                        <a:t>PowerShell</a:t>
                      </a:r>
                      <a:endParaRPr lang="en-AU" dirty="0"/>
                    </a:p>
                  </a:txBody>
                  <a:tcPr/>
                </a:tc>
              </a:tr>
              <a:tr h="132576">
                <a:tc>
                  <a:txBody>
                    <a:bodyPr/>
                    <a:lstStyle/>
                    <a:p>
                      <a:r>
                        <a:rPr lang="en-AU" b="1" dirty="0" smtClean="0"/>
                        <a:t>Availability</a:t>
                      </a:r>
                      <a:endParaRPr lang="en-AU" b="1" dirty="0"/>
                    </a:p>
                  </a:txBody>
                  <a:tcPr/>
                </a:tc>
                <a:tc>
                  <a:txBody>
                    <a:bodyPr/>
                    <a:lstStyle/>
                    <a:p>
                      <a:pPr marL="285750" indent="-285750">
                        <a:buFont typeface="Arial" pitchFamily="34" charset="0"/>
                        <a:buChar char="•"/>
                      </a:pPr>
                      <a:r>
                        <a:rPr lang="en-AU" dirty="0" smtClean="0"/>
                        <a:t>Multiple WFEs</a:t>
                      </a:r>
                    </a:p>
                    <a:p>
                      <a:pPr marL="285750" indent="-285750">
                        <a:buFont typeface="Arial" pitchFamily="34" charset="0"/>
                        <a:buChar char="•"/>
                      </a:pPr>
                      <a:r>
                        <a:rPr lang="en-AU" dirty="0" smtClean="0"/>
                        <a:t>Multiple App Servers</a:t>
                      </a:r>
                    </a:p>
                  </a:txBody>
                  <a:tcPr/>
                </a:tc>
              </a:tr>
              <a:tr h="132576">
                <a:tc>
                  <a:txBody>
                    <a:bodyPr/>
                    <a:lstStyle/>
                    <a:p>
                      <a:r>
                        <a:rPr lang="en-AU" b="1" dirty="0" smtClean="0"/>
                        <a:t>Functions</a:t>
                      </a:r>
                      <a:endParaRPr lang="en-AU" b="1" dirty="0"/>
                    </a:p>
                  </a:txBody>
                  <a:tcPr/>
                </a:tc>
                <a:tc>
                  <a:txBody>
                    <a:bodyPr/>
                    <a:lstStyle/>
                    <a:p>
                      <a:pPr marL="285750" indent="-285750">
                        <a:buFont typeface="Arial" pitchFamily="34" charset="0"/>
                        <a:buChar char="•"/>
                      </a:pPr>
                      <a:r>
                        <a:rPr lang="en-AU" dirty="0" smtClean="0"/>
                        <a:t>Form</a:t>
                      </a:r>
                      <a:r>
                        <a:rPr lang="en-AU" baseline="0" dirty="0" smtClean="0"/>
                        <a:t> Libraries</a:t>
                      </a:r>
                      <a:endParaRPr lang="en-AU" dirty="0" smtClean="0"/>
                    </a:p>
                    <a:p>
                      <a:pPr marL="285750" indent="-285750">
                        <a:buFont typeface="Arial" pitchFamily="34" charset="0"/>
                        <a:buChar char="•"/>
                      </a:pPr>
                      <a:r>
                        <a:rPr lang="en-AU" dirty="0" smtClean="0"/>
                        <a:t>Enterprise Search</a:t>
                      </a:r>
                    </a:p>
                    <a:p>
                      <a:pPr marL="285750" indent="-285750">
                        <a:buFont typeface="Arial" pitchFamily="34" charset="0"/>
                        <a:buChar char="•"/>
                      </a:pPr>
                      <a:r>
                        <a:rPr lang="en-AU" dirty="0" smtClean="0"/>
                        <a:t>Single Sign On</a:t>
                      </a:r>
                    </a:p>
                    <a:p>
                      <a:pPr marL="285750" indent="-285750">
                        <a:buFont typeface="Arial" pitchFamily="34" charset="0"/>
                        <a:buChar char="•"/>
                      </a:pPr>
                      <a:r>
                        <a:rPr lang="en-AU" dirty="0" smtClean="0"/>
                        <a:t>Business</a:t>
                      </a:r>
                      <a:r>
                        <a:rPr lang="en-AU" baseline="0" dirty="0" smtClean="0"/>
                        <a:t> Intelligence (ECS, PPS)</a:t>
                      </a:r>
                      <a:endParaRPr lang="en-AU" dirty="0"/>
                    </a:p>
                  </a:txBody>
                  <a:tcPr/>
                </a:tc>
              </a:tr>
            </a:tbl>
          </a:graphicData>
        </a:graphic>
      </p:graphicFrame>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sp>
        <p:nvSpPr>
          <p:cNvPr id="6" name="Rounded Rectangle 5"/>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Audience</a:t>
            </a:r>
          </a:p>
        </p:txBody>
      </p:sp>
      <p:sp>
        <p:nvSpPr>
          <p:cNvPr id="7" name="Rounded Rectangle 6"/>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(De) Central</a:t>
            </a:r>
          </a:p>
        </p:txBody>
      </p:sp>
      <p:sp>
        <p:nvSpPr>
          <p:cNvPr id="9" name="Rounded Rectangle 8"/>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Features</a:t>
            </a:r>
          </a:p>
        </p:txBody>
      </p:sp>
      <p:sp>
        <p:nvSpPr>
          <p:cNvPr id="10" name="Rounded Rectangle 9"/>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chemeClr val="bg1"/>
              </a:solidFill>
              <a:latin typeface="Calibri" pitchFamily="34" charset="0"/>
            </a:endParaRPr>
          </a:p>
        </p:txBody>
      </p:sp>
      <p:sp>
        <p:nvSpPr>
          <p:cNvPr id="11" name="Rounded Rectangle 10"/>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2" name="Rounded Rectangle 11"/>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000000"/>
              </a:solidFill>
              <a:latin typeface="Calibri" pitchFamily="34" charset="0"/>
            </a:endParaRPr>
          </a:p>
        </p:txBody>
      </p:sp>
      <p:sp>
        <p:nvSpPr>
          <p:cNvPr id="13" name="Rounded Rectangle 12"/>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4" name="Rounded Rectangle 13"/>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8" name="TextBox 17"/>
          <p:cNvSpPr txBox="1"/>
          <p:nvPr/>
        </p:nvSpPr>
        <p:spPr>
          <a:xfrm>
            <a:off x="395535" y="620688"/>
            <a:ext cx="7932813" cy="461665"/>
          </a:xfrm>
          <a:prstGeom prst="rect">
            <a:avLst/>
          </a:prstGeom>
          <a:noFill/>
        </p:spPr>
        <p:txBody>
          <a:bodyPr wrap="none" rtlCol="0">
            <a:spAutoFit/>
          </a:bodyPr>
          <a:lstStyle/>
          <a:p>
            <a:r>
              <a:rPr lang="en-AU" sz="2400" dirty="0" smtClean="0">
                <a:solidFill>
                  <a:srgbClr val="FFFF00"/>
                </a:solidFill>
              </a:rPr>
              <a:t>SharePoint 2010, Foundation, Standard, Enterprise and Online</a:t>
            </a:r>
            <a:endParaRPr lang="en-AU" sz="2400" dirty="0">
              <a:solidFill>
                <a:srgbClr val="FFFF00"/>
              </a:solidFill>
            </a:endParaRPr>
          </a:p>
        </p:txBody>
      </p:sp>
    </p:spTree>
    <p:extLst>
      <p:ext uri="{BB962C8B-B14F-4D97-AF65-F5344CB8AC3E}">
        <p14:creationId xmlns:p14="http://schemas.microsoft.com/office/powerpoint/2010/main" val="2409044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9392"/>
            <a:ext cx="8229600" cy="1143000"/>
          </a:xfrm>
        </p:spPr>
        <p:txBody>
          <a:bodyPr/>
          <a:lstStyle/>
          <a:p>
            <a:r>
              <a:rPr lang="en-AU" dirty="0" smtClean="0"/>
              <a:t>Platform </a:t>
            </a:r>
            <a:r>
              <a:rPr lang="en-AU" b="1" dirty="0" smtClean="0"/>
              <a:t>Features</a:t>
            </a:r>
            <a:r>
              <a:rPr lang="en-AU" dirty="0" smtClean="0"/>
              <a:t> Selection </a:t>
            </a:r>
            <a:endParaRPr lang="en-AU" dirty="0"/>
          </a:p>
        </p:txBody>
      </p:sp>
      <p:graphicFrame>
        <p:nvGraphicFramePr>
          <p:cNvPr id="17" name="Content Placeholder 4"/>
          <p:cNvGraphicFramePr>
            <a:graphicFrameLocks noGrp="1"/>
          </p:cNvGraphicFramePr>
          <p:nvPr>
            <p:ph idx="1"/>
            <p:extLst>
              <p:ext uri="{D42A27DB-BD31-4B8C-83A1-F6EECF244321}">
                <p14:modId xmlns:p14="http://schemas.microsoft.com/office/powerpoint/2010/main" val="1058049271"/>
              </p:ext>
            </p:extLst>
          </p:nvPr>
        </p:nvGraphicFramePr>
        <p:xfrm>
          <a:off x="395536" y="1542729"/>
          <a:ext cx="7417072" cy="5212080"/>
        </p:xfrm>
        <a:graphic>
          <a:graphicData uri="http://schemas.openxmlformats.org/drawingml/2006/table">
            <a:tbl>
              <a:tblPr bandRow="1">
                <a:tableStyleId>{5C22544A-7EE6-4342-B048-85BDC9FD1C3A}</a:tableStyleId>
              </a:tblPr>
              <a:tblGrid>
                <a:gridCol w="1512168"/>
                <a:gridCol w="5904904"/>
              </a:tblGrid>
              <a:tr h="1382215">
                <a:tc>
                  <a:txBody>
                    <a:bodyPr/>
                    <a:lstStyle/>
                    <a:p>
                      <a:r>
                        <a:rPr lang="en-AU" b="1" dirty="0" smtClean="0"/>
                        <a:t>SQL Server Version</a:t>
                      </a:r>
                      <a:endParaRPr lang="en-AU" b="1" dirty="0"/>
                    </a:p>
                  </a:txBody>
                  <a:tcPr/>
                </a:tc>
                <a:tc>
                  <a:txBody>
                    <a:bodyPr/>
                    <a:lstStyle/>
                    <a:p>
                      <a:pPr marL="285750" indent="-285750">
                        <a:buFont typeface="Arial" pitchFamily="34" charset="0"/>
                        <a:buChar char="•"/>
                      </a:pPr>
                      <a:r>
                        <a:rPr lang="en-AU" baseline="0" dirty="0" smtClean="0"/>
                        <a:t>SQL Server 2005 is supported, it is recommended to implement latest version of SQL Server – 2008 R2 for SharePoint 2010. </a:t>
                      </a:r>
                    </a:p>
                    <a:p>
                      <a:pPr marL="285750" lvl="0" indent="-285750">
                        <a:buFont typeface="Arial" pitchFamily="34" charset="0"/>
                        <a:buChar char="•"/>
                      </a:pPr>
                      <a:r>
                        <a:rPr lang="en-AU" dirty="0" smtClean="0"/>
                        <a:t>Improved performance</a:t>
                      </a:r>
                      <a:r>
                        <a:rPr lang="en-AU" baseline="0" dirty="0" smtClean="0"/>
                        <a:t> (at least 4X better)</a:t>
                      </a:r>
                    </a:p>
                    <a:p>
                      <a:pPr marL="285750" lvl="0" indent="-285750">
                        <a:buFont typeface="Arial" pitchFamily="34" charset="0"/>
                        <a:buChar char="•"/>
                      </a:pPr>
                      <a:r>
                        <a:rPr lang="en-AU" dirty="0" smtClean="0"/>
                        <a:t>Additional functionality with </a:t>
                      </a:r>
                      <a:r>
                        <a:rPr lang="en-AU" dirty="0" err="1" smtClean="0"/>
                        <a:t>PowerPivot</a:t>
                      </a:r>
                      <a:r>
                        <a:rPr lang="en-AU" dirty="0" smtClean="0"/>
                        <a:t> for SharePoint 2010</a:t>
                      </a:r>
                      <a:endParaRPr lang="en-AU" dirty="0"/>
                    </a:p>
                  </a:txBody>
                  <a:tcPr/>
                </a:tc>
              </a:tr>
              <a:tr h="1470833">
                <a:tc>
                  <a:txBody>
                    <a:bodyPr/>
                    <a:lstStyle/>
                    <a:p>
                      <a:r>
                        <a:rPr lang="en-AU" b="1" dirty="0" smtClean="0"/>
                        <a:t>Storage</a:t>
                      </a:r>
                      <a:r>
                        <a:rPr lang="en-AU" b="1" baseline="0" dirty="0" smtClean="0"/>
                        <a:t> Consideration</a:t>
                      </a:r>
                      <a:endParaRPr lang="en-AU" b="1" dirty="0"/>
                    </a:p>
                  </a:txBody>
                  <a:tcPr/>
                </a:tc>
                <a:tc>
                  <a:txBody>
                    <a:bodyPr/>
                    <a:lstStyle/>
                    <a:p>
                      <a:pPr marL="285750" indent="-285750">
                        <a:buFont typeface="Arial" pitchFamily="34" charset="0"/>
                        <a:buChar char="•"/>
                      </a:pPr>
                      <a:r>
                        <a:rPr lang="en-AU" dirty="0" smtClean="0"/>
                        <a:t>Compression</a:t>
                      </a:r>
                      <a:r>
                        <a:rPr lang="en-AU" baseline="0" dirty="0" smtClean="0"/>
                        <a:t> – data (Search Crawl/Property DBs) &amp; backup (50-60%)</a:t>
                      </a:r>
                    </a:p>
                    <a:p>
                      <a:pPr marL="285750" indent="-285750">
                        <a:buFont typeface="Arial" pitchFamily="34" charset="0"/>
                        <a:buChar char="•"/>
                      </a:pPr>
                      <a:r>
                        <a:rPr lang="en-AU" baseline="0" dirty="0" smtClean="0"/>
                        <a:t>Remote Blob Storage – store data on cheaper storage options</a:t>
                      </a:r>
                    </a:p>
                    <a:p>
                      <a:pPr marL="285750" indent="-285750">
                        <a:buFont typeface="Arial" pitchFamily="34" charset="0"/>
                        <a:buChar char="•"/>
                      </a:pPr>
                      <a:r>
                        <a:rPr lang="en-AU" b="1" dirty="0" smtClean="0"/>
                        <a:t>Web Analytics service application</a:t>
                      </a:r>
                      <a:r>
                        <a:rPr lang="en-AU" b="0" baseline="0" dirty="0" smtClean="0"/>
                        <a:t> - </a:t>
                      </a:r>
                      <a:r>
                        <a:rPr lang="en-AU" dirty="0" smtClean="0"/>
                        <a:t>can take advantage of table partitioning for improved performance.</a:t>
                      </a:r>
                      <a:endParaRPr lang="en-AU" dirty="0"/>
                    </a:p>
                  </a:txBody>
                  <a:tcPr/>
                </a:tc>
              </a:tr>
              <a:tr h="810723">
                <a:tc>
                  <a:txBody>
                    <a:bodyPr/>
                    <a:lstStyle/>
                    <a:p>
                      <a:r>
                        <a:rPr lang="en-AU" b="1" dirty="0" smtClean="0"/>
                        <a:t>Availability</a:t>
                      </a:r>
                      <a:endParaRPr lang="en-AU" b="1" dirty="0"/>
                    </a:p>
                  </a:txBody>
                  <a:tcPr/>
                </a:tc>
                <a:tc>
                  <a:txBody>
                    <a:bodyPr/>
                    <a:lstStyle/>
                    <a:p>
                      <a:pPr marL="285750" indent="-285750">
                        <a:buFont typeface="Arial" pitchFamily="34" charset="0"/>
                        <a:buChar char="•"/>
                      </a:pPr>
                      <a:r>
                        <a:rPr lang="en-AU" dirty="0" smtClean="0"/>
                        <a:t>Clustering</a:t>
                      </a:r>
                    </a:p>
                    <a:p>
                      <a:pPr marL="285750" indent="-285750">
                        <a:buFont typeface="Arial" pitchFamily="34" charset="0"/>
                        <a:buChar char="•"/>
                      </a:pPr>
                      <a:r>
                        <a:rPr lang="en-AU" dirty="0" smtClean="0"/>
                        <a:t>Mirroring</a:t>
                      </a:r>
                    </a:p>
                    <a:p>
                      <a:pPr marL="285750" indent="-285750">
                        <a:buFont typeface="Arial" pitchFamily="34" charset="0"/>
                        <a:buChar char="•"/>
                      </a:pPr>
                      <a:r>
                        <a:rPr lang="en-AU" dirty="0" smtClean="0"/>
                        <a:t>Database</a:t>
                      </a:r>
                      <a:r>
                        <a:rPr lang="en-AU" baseline="0" dirty="0" smtClean="0"/>
                        <a:t> Snapshots – can be used for content deployment; backup of site collection; maintain historical data</a:t>
                      </a:r>
                    </a:p>
                    <a:p>
                      <a:pPr marL="285750" indent="-285750">
                        <a:buFont typeface="Arial" pitchFamily="34" charset="0"/>
                        <a:buChar char="•"/>
                      </a:pPr>
                      <a:r>
                        <a:rPr lang="en-AU" baseline="0" dirty="0" smtClean="0"/>
                        <a:t>Fast Recovery</a:t>
                      </a:r>
                      <a:endParaRPr lang="en-AU" dirty="0"/>
                    </a:p>
                  </a:txBody>
                  <a:tcPr/>
                </a:tc>
              </a:tr>
            </a:tbl>
          </a:graphicData>
        </a:graphic>
      </p:graphicFrame>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sp>
        <p:nvSpPr>
          <p:cNvPr id="6" name="Rounded Rectangle 5"/>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Audience</a:t>
            </a:r>
          </a:p>
        </p:txBody>
      </p:sp>
      <p:sp>
        <p:nvSpPr>
          <p:cNvPr id="7" name="Rounded Rectangle 6"/>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(De) Central</a:t>
            </a:r>
          </a:p>
        </p:txBody>
      </p:sp>
      <p:sp>
        <p:nvSpPr>
          <p:cNvPr id="9" name="Rounded Rectangle 8"/>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Features</a:t>
            </a:r>
          </a:p>
        </p:txBody>
      </p:sp>
      <p:sp>
        <p:nvSpPr>
          <p:cNvPr id="10" name="Rounded Rectangle 9"/>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chemeClr val="bg1"/>
              </a:solidFill>
              <a:latin typeface="Calibri" pitchFamily="34" charset="0"/>
            </a:endParaRPr>
          </a:p>
        </p:txBody>
      </p:sp>
      <p:sp>
        <p:nvSpPr>
          <p:cNvPr id="11" name="Rounded Rectangle 10"/>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2" name="Rounded Rectangle 11"/>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000000"/>
              </a:solidFill>
              <a:latin typeface="Calibri" pitchFamily="34" charset="0"/>
            </a:endParaRPr>
          </a:p>
        </p:txBody>
      </p:sp>
      <p:sp>
        <p:nvSpPr>
          <p:cNvPr id="13" name="Rounded Rectangle 12"/>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5" name="TextBox 14"/>
          <p:cNvSpPr txBox="1"/>
          <p:nvPr/>
        </p:nvSpPr>
        <p:spPr>
          <a:xfrm>
            <a:off x="395535" y="725796"/>
            <a:ext cx="8185511" cy="830997"/>
          </a:xfrm>
          <a:prstGeom prst="rect">
            <a:avLst/>
          </a:prstGeom>
          <a:noFill/>
        </p:spPr>
        <p:txBody>
          <a:bodyPr wrap="none" rtlCol="0">
            <a:spAutoFit/>
          </a:bodyPr>
          <a:lstStyle/>
          <a:p>
            <a:r>
              <a:rPr lang="en-AU" sz="2400" dirty="0" smtClean="0">
                <a:solidFill>
                  <a:srgbClr val="FFFF00"/>
                </a:solidFill>
              </a:rPr>
              <a:t>For SharePoint 2010 , best practice is to use SQL Server 2008 R2 </a:t>
            </a:r>
          </a:p>
          <a:p>
            <a:r>
              <a:rPr lang="en-AU" sz="2400" dirty="0" smtClean="0">
                <a:solidFill>
                  <a:srgbClr val="FFFF00"/>
                </a:solidFill>
              </a:rPr>
              <a:t>Enterprise Edition</a:t>
            </a:r>
            <a:endParaRPr lang="en-AU" sz="2400" dirty="0">
              <a:solidFill>
                <a:srgbClr val="FFFF00"/>
              </a:solidFill>
            </a:endParaRPr>
          </a:p>
        </p:txBody>
      </p:sp>
      <p:sp>
        <p:nvSpPr>
          <p:cNvPr id="14" name="Rounded Rectangle 13"/>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Tree>
    <p:extLst>
      <p:ext uri="{BB962C8B-B14F-4D97-AF65-F5344CB8AC3E}">
        <p14:creationId xmlns:p14="http://schemas.microsoft.com/office/powerpoint/2010/main" val="3201790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Platform </a:t>
            </a:r>
            <a:r>
              <a:rPr lang="en-AU" b="1" dirty="0"/>
              <a:t>Features</a:t>
            </a:r>
            <a:r>
              <a:rPr lang="en-AU" dirty="0"/>
              <a:t> Selection </a:t>
            </a: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469114007"/>
              </p:ext>
            </p:extLst>
          </p:nvPr>
        </p:nvGraphicFramePr>
        <p:xfrm>
          <a:off x="251520" y="1556793"/>
          <a:ext cx="7550744" cy="4226154"/>
        </p:xfrm>
        <a:graphic>
          <a:graphicData uri="http://schemas.openxmlformats.org/drawingml/2006/table">
            <a:tbl>
              <a:tblPr bandRow="1">
                <a:tableStyleId>{5C22544A-7EE6-4342-B048-85BDC9FD1C3A}</a:tableStyleId>
              </a:tblPr>
              <a:tblGrid>
                <a:gridCol w="1800200"/>
                <a:gridCol w="5750544"/>
              </a:tblGrid>
              <a:tr h="1481782">
                <a:tc>
                  <a:txBody>
                    <a:bodyPr/>
                    <a:lstStyle/>
                    <a:p>
                      <a:r>
                        <a:rPr lang="en-AU" b="1" dirty="0" smtClean="0"/>
                        <a:t>Performance &amp; Scalability</a:t>
                      </a:r>
                      <a:endParaRPr lang="en-AU" b="1" dirty="0"/>
                    </a:p>
                  </a:txBody>
                  <a:tcPr/>
                </a:tc>
                <a:tc>
                  <a:txBody>
                    <a:bodyPr/>
                    <a:lstStyle/>
                    <a:p>
                      <a:pPr marL="285750" indent="-285750">
                        <a:buFont typeface="Arial" pitchFamily="34" charset="0"/>
                        <a:buChar char="•"/>
                      </a:pPr>
                      <a:r>
                        <a:rPr lang="en-AU" dirty="0" smtClean="0"/>
                        <a:t>Operations can take advantage of multi CPU/cores and performed</a:t>
                      </a:r>
                      <a:r>
                        <a:rPr lang="en-AU" baseline="0" dirty="0" smtClean="0"/>
                        <a:t> ONLINE</a:t>
                      </a:r>
                      <a:endParaRPr lang="en-AU" dirty="0" smtClean="0"/>
                    </a:p>
                    <a:p>
                      <a:pPr marL="285750" indent="-285750">
                        <a:buFont typeface="Arial" pitchFamily="34" charset="0"/>
                        <a:buChar char="•"/>
                      </a:pPr>
                      <a:r>
                        <a:rPr lang="en-AU" dirty="0" smtClean="0"/>
                        <a:t>Ability to address</a:t>
                      </a:r>
                      <a:r>
                        <a:rPr lang="en-AU" baseline="0" dirty="0" smtClean="0"/>
                        <a:t> up to 8 sockets with Enterprise Editions &amp; 2TB of RAM</a:t>
                      </a:r>
                    </a:p>
                    <a:p>
                      <a:pPr marL="285750" indent="-285750">
                        <a:buFont typeface="Arial" pitchFamily="34" charset="0"/>
                        <a:buChar char="•"/>
                      </a:pPr>
                      <a:r>
                        <a:rPr lang="en-AU" dirty="0" smtClean="0"/>
                        <a:t>Hot Add Memory &amp; CPU support (</a:t>
                      </a:r>
                      <a:r>
                        <a:rPr lang="en-AU" baseline="0" dirty="0" smtClean="0"/>
                        <a:t>Dynamic Memory configuration in Virtualisation)</a:t>
                      </a:r>
                    </a:p>
                    <a:p>
                      <a:pPr marL="285750" indent="-285750">
                        <a:buFont typeface="Arial" pitchFamily="34" charset="0"/>
                        <a:buChar char="•"/>
                      </a:pPr>
                      <a:r>
                        <a:rPr lang="en-AU" baseline="0" dirty="0" smtClean="0"/>
                        <a:t>Resource Governor</a:t>
                      </a:r>
                      <a:endParaRPr lang="en-AU" dirty="0"/>
                    </a:p>
                  </a:txBody>
                  <a:tcPr/>
                </a:tc>
              </a:tr>
              <a:tr h="375591">
                <a:tc>
                  <a:txBody>
                    <a:bodyPr/>
                    <a:lstStyle/>
                    <a:p>
                      <a:r>
                        <a:rPr lang="en-AU" b="1" dirty="0" smtClean="0"/>
                        <a:t>Manageability</a:t>
                      </a:r>
                      <a:endParaRPr lang="en-AU" b="1" dirty="0"/>
                    </a:p>
                  </a:txBody>
                  <a:tcPr/>
                </a:tc>
                <a:tc>
                  <a:txBody>
                    <a:bodyPr/>
                    <a:lstStyle/>
                    <a:p>
                      <a:pPr marL="285750" indent="-285750">
                        <a:buFont typeface="Arial" pitchFamily="34" charset="0"/>
                        <a:buChar char="•"/>
                      </a:pPr>
                      <a:r>
                        <a:rPr lang="en-AU" dirty="0" smtClean="0"/>
                        <a:t>Online</a:t>
                      </a:r>
                      <a:r>
                        <a:rPr lang="en-AU" baseline="0" dirty="0" smtClean="0"/>
                        <a:t> Operations</a:t>
                      </a:r>
                    </a:p>
                    <a:p>
                      <a:pPr marL="285750" indent="-285750">
                        <a:buFont typeface="Arial" pitchFamily="34" charset="0"/>
                        <a:buChar char="•"/>
                      </a:pPr>
                      <a:r>
                        <a:rPr lang="en-AU" dirty="0" smtClean="0"/>
                        <a:t>Manage</a:t>
                      </a:r>
                      <a:r>
                        <a:rPr lang="en-AU" baseline="0" dirty="0" smtClean="0"/>
                        <a:t> multiple servers with Utility Control Point (UCP)</a:t>
                      </a:r>
                    </a:p>
                  </a:txBody>
                  <a:tcPr/>
                </a:tc>
              </a:tr>
              <a:tr h="648280">
                <a:tc>
                  <a:txBody>
                    <a:bodyPr/>
                    <a:lstStyle/>
                    <a:p>
                      <a:r>
                        <a:rPr lang="en-AU" b="1" dirty="0" smtClean="0"/>
                        <a:t>Security</a:t>
                      </a:r>
                      <a:endParaRPr lang="en-AU" b="1" dirty="0"/>
                    </a:p>
                  </a:txBody>
                  <a:tcPr/>
                </a:tc>
                <a:tc>
                  <a:txBody>
                    <a:bodyPr/>
                    <a:lstStyle/>
                    <a:p>
                      <a:pPr marL="285750" indent="-285750">
                        <a:buFont typeface="Arial" pitchFamily="34" charset="0"/>
                        <a:buChar char="•"/>
                      </a:pPr>
                      <a:r>
                        <a:rPr lang="en-AU" dirty="0" smtClean="0"/>
                        <a:t>Transparent Database Encryption</a:t>
                      </a:r>
                    </a:p>
                    <a:p>
                      <a:pPr marL="285750" indent="-285750">
                        <a:buFont typeface="Arial" pitchFamily="34" charset="0"/>
                        <a:buChar char="•"/>
                      </a:pPr>
                      <a:r>
                        <a:rPr lang="en-AU" dirty="0" smtClean="0"/>
                        <a:t>Audit</a:t>
                      </a:r>
                      <a:r>
                        <a:rPr lang="en-AU" baseline="0" dirty="0" smtClean="0"/>
                        <a:t> Everything</a:t>
                      </a:r>
                    </a:p>
                  </a:txBody>
                  <a:tcPr/>
                </a:tc>
              </a:tr>
              <a:tr h="926114">
                <a:tc>
                  <a:txBody>
                    <a:bodyPr/>
                    <a:lstStyle/>
                    <a:p>
                      <a:r>
                        <a:rPr lang="en-AU" b="1" dirty="0" smtClean="0"/>
                        <a:t>Licensing</a:t>
                      </a:r>
                      <a:endParaRPr lang="en-AU" b="1" dirty="0"/>
                    </a:p>
                  </a:txBody>
                  <a:tcPr/>
                </a:tc>
                <a:tc>
                  <a:txBody>
                    <a:bodyPr/>
                    <a:lstStyle/>
                    <a:p>
                      <a:pPr marL="285750" indent="-285750">
                        <a:buFont typeface="Arial" pitchFamily="34" charset="0"/>
                        <a:buChar char="•"/>
                      </a:pPr>
                      <a:r>
                        <a:rPr lang="en-AU" dirty="0" smtClean="0"/>
                        <a:t>SQL Server in Virtualised environment especially when it comes to the mobility of the Virtual Machines</a:t>
                      </a:r>
                      <a:endParaRPr lang="en-AU" dirty="0"/>
                    </a:p>
                  </a:txBody>
                  <a:tcPr/>
                </a:tc>
              </a:tr>
            </a:tbl>
          </a:graphicData>
        </a:graphic>
      </p:graphicFrame>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6" name="Rounded Rectangle 5"/>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Audience</a:t>
            </a:r>
          </a:p>
        </p:txBody>
      </p:sp>
      <p:sp>
        <p:nvSpPr>
          <p:cNvPr id="7" name="Rounded Rectangle 6"/>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(De) Central</a:t>
            </a:r>
          </a:p>
        </p:txBody>
      </p:sp>
      <p:sp>
        <p:nvSpPr>
          <p:cNvPr id="8" name="Rounded Rectangle 7"/>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Features</a:t>
            </a:r>
          </a:p>
        </p:txBody>
      </p:sp>
      <p:sp>
        <p:nvSpPr>
          <p:cNvPr id="9" name="Rounded Rectangle 8"/>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chemeClr val="bg1"/>
              </a:solidFill>
              <a:latin typeface="Calibri" pitchFamily="34" charset="0"/>
            </a:endParaRPr>
          </a:p>
        </p:txBody>
      </p:sp>
      <p:sp>
        <p:nvSpPr>
          <p:cNvPr id="10" name="Rounded Rectangle 9"/>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1" name="Rounded Rectangle 10"/>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000000"/>
              </a:solidFill>
              <a:latin typeface="Calibri" pitchFamily="34" charset="0"/>
            </a:endParaRPr>
          </a:p>
        </p:txBody>
      </p:sp>
      <p:sp>
        <p:nvSpPr>
          <p:cNvPr id="12" name="Rounded Rectangle 11"/>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3" name="Rounded Rectangle 12"/>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Tree>
    <p:extLst>
      <p:ext uri="{BB962C8B-B14F-4D97-AF65-F5344CB8AC3E}">
        <p14:creationId xmlns:p14="http://schemas.microsoft.com/office/powerpoint/2010/main" val="850783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2765697"/>
            <a:ext cx="9144000" cy="2035426"/>
            <a:chOff x="-1" y="2765697"/>
            <a:chExt cx="9144000" cy="2035426"/>
          </a:xfrm>
        </p:grpSpPr>
        <p:sp>
          <p:nvSpPr>
            <p:cNvPr id="130" name="Rounded Rectangle 129"/>
            <p:cNvSpPr/>
            <p:nvPr/>
          </p:nvSpPr>
          <p:spPr>
            <a:xfrm>
              <a:off x="-1" y="3243199"/>
              <a:ext cx="9144000" cy="1557924"/>
            </a:xfrm>
            <a:prstGeom prst="roundRect">
              <a:avLst>
                <a:gd name="adj" fmla="val 0"/>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a:ln w="3175">
                  <a:noFill/>
                </a:ln>
                <a:solidFill>
                  <a:srgbClr val="FFFFFF"/>
                </a:solidFill>
                <a:latin typeface="Segoe Condensed" pitchFamily="34" charset="0"/>
                <a:cs typeface="Arial" charset="0"/>
              </a:endParaRPr>
            </a:p>
            <a:p>
              <a:pPr algn="ctr" defTabSz="914099" fontAlgn="base">
                <a:lnSpc>
                  <a:spcPct val="90000"/>
                </a:lnSpc>
                <a:spcBef>
                  <a:spcPct val="0"/>
                </a:spcBef>
                <a:spcAft>
                  <a:spcPct val="0"/>
                </a:spcAft>
              </a:pPr>
              <a:endParaRPr lang="en-US" sz="2000" dirty="0">
                <a:ln w="3175">
                  <a:noFill/>
                </a:ln>
                <a:solidFill>
                  <a:srgbClr val="FFFFFF"/>
                </a:solidFill>
                <a:latin typeface="Segoe Condensed" pitchFamily="34" charset="0"/>
                <a:cs typeface="Arial" charset="0"/>
              </a:endParaRPr>
            </a:p>
          </p:txBody>
        </p:sp>
        <p:pic>
          <p:nvPicPr>
            <p:cNvPr id="120" name="Picture 7" descr="\\SFP\Work\White_Whale\3-22036_Kuleen_Bharadwaj\PPT\4_SQL Server Renewal\SFP_Art\Icons\Chris Icons\cube_blue.png"/>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68323" y="3309017"/>
              <a:ext cx="559417" cy="5012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1" name="Picture 3" descr="\\SFP\Work\White_Whale\3-22036_Kuleen_Bharadwaj\PPT\4_SQL Server Renewal\SFP_Art\Icons\Chris Icons\report on browser.png"/>
            <p:cNvPicPr>
              <a:picLocks noChangeAspect="1" noChangeArrowheads="1"/>
            </p:cNvPicPr>
            <p:nvPr/>
          </p:nvPicPr>
          <p:blipFill>
            <a:blip r:embed="rId4" cstate="screen">
              <a:extLst>
                <a:ext uri="{28A0092B-C50C-407E-A947-70E740481C1C}">
                  <a14:useLocalDpi xmlns:a14="http://schemas.microsoft.com/office/drawing/2010/main" val="0"/>
                </a:ext>
              </a:extLst>
            </a:blip>
            <a:stretch>
              <a:fillRect/>
            </a:stretch>
          </p:blipFill>
          <p:spPr bwMode="auto">
            <a:xfrm>
              <a:off x="4531192" y="3297791"/>
              <a:ext cx="733824" cy="55199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67986" y="3324394"/>
              <a:ext cx="1422270" cy="387798"/>
            </a:xfrm>
            <a:prstGeom prst="rect">
              <a:avLst/>
            </a:prstGeom>
            <a:noFill/>
          </p:spPr>
          <p:txBody>
            <a:bodyPr wrap="square" lIns="0" tIns="0" rIns="0" bIns="0" rtlCol="0">
              <a:spAutoFit/>
            </a:bodyPr>
            <a:lstStyle/>
            <a:p>
              <a:pPr algn="ctr" defTabSz="914363">
                <a:lnSpc>
                  <a:spcPct val="90000"/>
                </a:lnSpc>
              </a:pPr>
              <a:r>
                <a:rPr lang="en-US" sz="1400" dirty="0">
                  <a:solidFill>
                    <a:srgbClr val="FFFFFF"/>
                  </a:solidFill>
                  <a:latin typeface="Segoe Condensed" pitchFamily="34" charset="0"/>
                </a:rPr>
                <a:t>Analysis </a:t>
              </a:r>
            </a:p>
            <a:p>
              <a:pPr algn="ctr" defTabSz="914363">
                <a:lnSpc>
                  <a:spcPct val="90000"/>
                </a:lnSpc>
              </a:pPr>
              <a:r>
                <a:rPr lang="en-US" sz="1400" dirty="0">
                  <a:solidFill>
                    <a:srgbClr val="FFFFFF"/>
                  </a:solidFill>
                  <a:latin typeface="Segoe Condensed" pitchFamily="34" charset="0"/>
                </a:rPr>
                <a:t>Services</a:t>
              </a:r>
            </a:p>
          </p:txBody>
        </p:sp>
        <p:sp>
          <p:nvSpPr>
            <p:cNvPr id="10" name="TextBox 9"/>
            <p:cNvSpPr txBox="1"/>
            <p:nvPr/>
          </p:nvSpPr>
          <p:spPr>
            <a:xfrm>
              <a:off x="2889834" y="3342789"/>
              <a:ext cx="1752962" cy="387798"/>
            </a:xfrm>
            <a:prstGeom prst="rect">
              <a:avLst/>
            </a:prstGeom>
            <a:noFill/>
          </p:spPr>
          <p:txBody>
            <a:bodyPr wrap="square" lIns="0" tIns="0" rIns="0" bIns="0" rtlCol="0">
              <a:spAutoFit/>
            </a:bodyPr>
            <a:lstStyle/>
            <a:p>
              <a:pPr algn="ctr" defTabSz="914363">
                <a:lnSpc>
                  <a:spcPct val="90000"/>
                </a:lnSpc>
              </a:pPr>
              <a:r>
                <a:rPr lang="en-US" sz="1400" dirty="0">
                  <a:solidFill>
                    <a:srgbClr val="FFFFFF"/>
                  </a:solidFill>
                  <a:latin typeface="Segoe Condensed" pitchFamily="34" charset="0"/>
                </a:rPr>
                <a:t>Reporting </a:t>
              </a:r>
            </a:p>
            <a:p>
              <a:pPr algn="ctr" defTabSz="914363">
                <a:lnSpc>
                  <a:spcPct val="90000"/>
                </a:lnSpc>
              </a:pPr>
              <a:r>
                <a:rPr lang="en-US" sz="1400" dirty="0">
                  <a:solidFill>
                    <a:srgbClr val="FFFFFF"/>
                  </a:solidFill>
                  <a:latin typeface="Segoe Condensed" pitchFamily="34" charset="0"/>
                </a:rPr>
                <a:t>Services</a:t>
              </a:r>
            </a:p>
          </p:txBody>
        </p:sp>
        <p:sp>
          <p:nvSpPr>
            <p:cNvPr id="53" name="Right Brace 52"/>
            <p:cNvSpPr/>
            <p:nvPr/>
          </p:nvSpPr>
          <p:spPr>
            <a:xfrm>
              <a:off x="5371305" y="3243199"/>
              <a:ext cx="134679" cy="1503915"/>
            </a:xfrm>
            <a:prstGeom prst="rightBrace">
              <a:avLst>
                <a:gd name="adj1" fmla="val 50767"/>
                <a:gd name="adj2" fmla="val 50000"/>
              </a:avLst>
            </a:prstGeom>
            <a:noFill/>
            <a:ln w="12700" cap="flat" cmpd="sng" algn="ctr">
              <a:solidFill>
                <a:sysClr val="window" lastClr="FFFFFF"/>
              </a:solidFill>
              <a:prstDash val="solid"/>
              <a:headEnd type="none" w="med" len="med"/>
              <a:tailEnd type="none" w="med" len="med"/>
            </a:ln>
            <a:effectLst>
              <a:outerShdw blurRad="63500" algn="ctr" rotWithShape="0">
                <a:sysClr val="window" lastClr="FFFFFF"/>
              </a:outerShdw>
            </a:effectLst>
          </p:spPr>
          <p:txBody>
            <a:bodyPr rtlCol="0" anchor="ctr"/>
            <a:lstStyle/>
            <a:p>
              <a:pPr algn="ctr" defTabSz="914363">
                <a:lnSpc>
                  <a:spcPct val="90000"/>
                </a:lnSpc>
              </a:pPr>
              <a:endParaRPr lang="en-US">
                <a:solidFill>
                  <a:srgbClr val="FFFFFF"/>
                </a:solidFill>
                <a:latin typeface="Segoe Condensed" pitchFamily="34" charset="0"/>
              </a:endParaRPr>
            </a:p>
          </p:txBody>
        </p:sp>
        <p:pic>
          <p:nvPicPr>
            <p:cNvPr id="122" name="Picture 121"/>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528404" y="4113359"/>
              <a:ext cx="659220" cy="507695"/>
            </a:xfrm>
            <a:prstGeom prst="rect">
              <a:avLst/>
            </a:prstGeom>
            <a:noFill/>
            <a:ln>
              <a:noFill/>
            </a:ln>
          </p:spPr>
        </p:pic>
        <p:grpSp>
          <p:nvGrpSpPr>
            <p:cNvPr id="125" name="Group 124"/>
            <p:cNvGrpSpPr/>
            <p:nvPr/>
          </p:nvGrpSpPr>
          <p:grpSpPr>
            <a:xfrm>
              <a:off x="4554909" y="4041960"/>
              <a:ext cx="670615" cy="705154"/>
              <a:chOff x="6087418" y="31035"/>
              <a:chExt cx="1190931" cy="1046305"/>
            </a:xfrm>
          </p:grpSpPr>
          <p:pic>
            <p:nvPicPr>
              <p:cNvPr id="126" name="Picture 4" descr="\\SFP\Work\White_Whale\3-22036_Kuleen_Bharadwaj\PPT\4_SQL Server Renewal\SFP_Art\Icons\Chris Icons\Folder.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265525" y="31035"/>
                <a:ext cx="1012824" cy="770337"/>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5" descr="\\SFP\Work\White_Whale\3-22036_Kuleen_Bharadwaj\PPT\4_SQL Server Renewal\SFP_Art\Icons\Chris Icons\folder forground.pn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087418" y="171260"/>
                <a:ext cx="1005554" cy="768096"/>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5" descr="\\SFP\Work\White_Whale\3-22036_Kuleen_Bharadwaj\PPT\4_SQL Server Renewal\SFP_Art\Icons\Chris Icons\folder forground.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117766" y="468469"/>
                <a:ext cx="797107" cy="60887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1259632" y="4265338"/>
              <a:ext cx="1876772" cy="387798"/>
            </a:xfrm>
            <a:prstGeom prst="rect">
              <a:avLst/>
            </a:prstGeom>
            <a:noFill/>
          </p:spPr>
          <p:txBody>
            <a:bodyPr wrap="square" lIns="0" tIns="0" rIns="0" bIns="0" rtlCol="0">
              <a:spAutoFit/>
            </a:bodyPr>
            <a:lstStyle/>
            <a:p>
              <a:pPr algn="ctr" defTabSz="914363">
                <a:lnSpc>
                  <a:spcPct val="90000"/>
                </a:lnSpc>
              </a:pPr>
              <a:r>
                <a:rPr lang="en-US" sz="1400" dirty="0">
                  <a:solidFill>
                    <a:srgbClr val="FFFFFF"/>
                  </a:solidFill>
                  <a:latin typeface="Segoe Condensed" pitchFamily="34" charset="0"/>
                </a:rPr>
                <a:t>Integration </a:t>
              </a:r>
            </a:p>
            <a:p>
              <a:pPr algn="ctr" defTabSz="914363">
                <a:lnSpc>
                  <a:spcPct val="90000"/>
                </a:lnSpc>
              </a:pPr>
              <a:r>
                <a:rPr lang="en-US" sz="1400" dirty="0">
                  <a:solidFill>
                    <a:srgbClr val="FFFFFF"/>
                  </a:solidFill>
                  <a:latin typeface="Segoe Condensed" pitchFamily="34" charset="0"/>
                </a:rPr>
                <a:t>Services</a:t>
              </a:r>
            </a:p>
          </p:txBody>
        </p:sp>
        <p:sp>
          <p:nvSpPr>
            <p:cNvPr id="135" name="TextBox 134"/>
            <p:cNvSpPr txBox="1"/>
            <p:nvPr/>
          </p:nvSpPr>
          <p:spPr>
            <a:xfrm>
              <a:off x="2843808" y="4265338"/>
              <a:ext cx="1952264" cy="387798"/>
            </a:xfrm>
            <a:prstGeom prst="rect">
              <a:avLst/>
            </a:prstGeom>
            <a:noFill/>
          </p:spPr>
          <p:txBody>
            <a:bodyPr wrap="square" lIns="0" tIns="0" rIns="0" bIns="0" rtlCol="0">
              <a:spAutoFit/>
            </a:bodyPr>
            <a:lstStyle/>
            <a:p>
              <a:pPr algn="ctr" defTabSz="914363">
                <a:lnSpc>
                  <a:spcPct val="90000"/>
                </a:lnSpc>
              </a:pPr>
              <a:r>
                <a:rPr lang="en-US" sz="1400" dirty="0">
                  <a:solidFill>
                    <a:srgbClr val="FFFFFF"/>
                  </a:solidFill>
                  <a:latin typeface="Segoe Condensed" pitchFamily="34" charset="0"/>
                </a:rPr>
                <a:t>Master Data </a:t>
              </a:r>
            </a:p>
            <a:p>
              <a:pPr algn="ctr" defTabSz="914363">
                <a:lnSpc>
                  <a:spcPct val="90000"/>
                </a:lnSpc>
              </a:pPr>
              <a:r>
                <a:rPr lang="en-US" sz="1400" dirty="0">
                  <a:solidFill>
                    <a:srgbClr val="FFFFFF"/>
                  </a:solidFill>
                  <a:latin typeface="Segoe Condensed" pitchFamily="34" charset="0"/>
                </a:rPr>
                <a:t>Services</a:t>
              </a:r>
            </a:p>
          </p:txBody>
        </p:sp>
        <p:grpSp>
          <p:nvGrpSpPr>
            <p:cNvPr id="3" name="Group 2"/>
            <p:cNvGrpSpPr/>
            <p:nvPr/>
          </p:nvGrpSpPr>
          <p:grpSpPr>
            <a:xfrm>
              <a:off x="3080184" y="2765697"/>
              <a:ext cx="473843" cy="472167"/>
              <a:chOff x="3666665" y="2796817"/>
              <a:chExt cx="473843" cy="472167"/>
            </a:xfrm>
          </p:grpSpPr>
          <p:sp>
            <p:nvSpPr>
              <p:cNvPr id="56" name="Up Arrow 55"/>
              <p:cNvSpPr/>
              <p:nvPr/>
            </p:nvSpPr>
            <p:spPr bwMode="auto">
              <a:xfrm>
                <a:off x="3884392" y="2796817"/>
                <a:ext cx="256116" cy="284814"/>
              </a:xfrm>
              <a:prstGeom prst="upArrow">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400" i="1" dirty="0">
                  <a:solidFill>
                    <a:srgbClr val="FFFFFF"/>
                  </a:solidFill>
                  <a:latin typeface="Segoe" pitchFamily="34" charset="0"/>
                </a:endParaRPr>
              </a:p>
            </p:txBody>
          </p:sp>
          <p:sp>
            <p:nvSpPr>
              <p:cNvPr id="57" name="Up Arrow 56"/>
              <p:cNvSpPr/>
              <p:nvPr/>
            </p:nvSpPr>
            <p:spPr bwMode="auto">
              <a:xfrm rot="10800000">
                <a:off x="3666665" y="2984170"/>
                <a:ext cx="256116" cy="284814"/>
              </a:xfrm>
              <a:prstGeom prst="upArrow">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400" i="1" dirty="0">
                  <a:solidFill>
                    <a:srgbClr val="FFFFFF"/>
                  </a:solidFill>
                  <a:latin typeface="Segoe" pitchFamily="34" charset="0"/>
                </a:endParaRPr>
              </a:p>
            </p:txBody>
          </p:sp>
        </p:grpSp>
      </p:grpSp>
      <p:grpSp>
        <p:nvGrpSpPr>
          <p:cNvPr id="11" name="Group 10"/>
          <p:cNvGrpSpPr/>
          <p:nvPr/>
        </p:nvGrpSpPr>
        <p:grpSpPr>
          <a:xfrm>
            <a:off x="-180527" y="1284202"/>
            <a:ext cx="9324527" cy="1508760"/>
            <a:chOff x="-180528" y="1284202"/>
            <a:chExt cx="9324527" cy="1508760"/>
          </a:xfrm>
        </p:grpSpPr>
        <p:sp>
          <p:nvSpPr>
            <p:cNvPr id="138" name="Rounded Rectangle 137"/>
            <p:cNvSpPr/>
            <p:nvPr/>
          </p:nvSpPr>
          <p:spPr>
            <a:xfrm>
              <a:off x="0" y="1284202"/>
              <a:ext cx="9143999" cy="1508760"/>
            </a:xfrm>
            <a:prstGeom prst="roundRect">
              <a:avLst>
                <a:gd name="adj" fmla="val 0"/>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a:ln w="3175">
                  <a:noFill/>
                </a:ln>
                <a:solidFill>
                  <a:srgbClr val="FFFFFF"/>
                </a:solidFill>
                <a:latin typeface="Segoe Condensed" pitchFamily="34" charset="0"/>
                <a:cs typeface="Arial" charset="0"/>
              </a:endParaRPr>
            </a:p>
            <a:p>
              <a:pPr algn="ctr" defTabSz="914099" fontAlgn="base">
                <a:lnSpc>
                  <a:spcPct val="90000"/>
                </a:lnSpc>
                <a:spcBef>
                  <a:spcPct val="0"/>
                </a:spcBef>
                <a:spcAft>
                  <a:spcPct val="0"/>
                </a:spcAft>
              </a:pPr>
              <a:endParaRPr lang="en-US" sz="2000" dirty="0">
                <a:ln w="3175">
                  <a:noFill/>
                </a:ln>
                <a:solidFill>
                  <a:srgbClr val="FFFFFF"/>
                </a:solidFill>
                <a:latin typeface="Segoe Condensed" pitchFamily="34" charset="0"/>
                <a:cs typeface="Arial" charset="0"/>
              </a:endParaRPr>
            </a:p>
          </p:txBody>
        </p:sp>
        <p:sp>
          <p:nvSpPr>
            <p:cNvPr id="2" name="Right Brace 1"/>
            <p:cNvSpPr/>
            <p:nvPr/>
          </p:nvSpPr>
          <p:spPr>
            <a:xfrm>
              <a:off x="5371305" y="1352782"/>
              <a:ext cx="134679" cy="1371600"/>
            </a:xfrm>
            <a:prstGeom prst="rightBrace">
              <a:avLst>
                <a:gd name="adj1" fmla="val 50767"/>
                <a:gd name="adj2" fmla="val 50000"/>
              </a:avLst>
            </a:prstGeom>
            <a:noFill/>
            <a:ln w="12700" cap="flat" cmpd="sng" algn="ctr">
              <a:solidFill>
                <a:sysClr val="window" lastClr="FFFFFF"/>
              </a:solidFill>
              <a:prstDash val="solid"/>
              <a:headEnd type="none" w="med" len="med"/>
              <a:tailEnd type="none" w="med" len="med"/>
            </a:ln>
            <a:effectLst>
              <a:outerShdw blurRad="63500" algn="ctr" rotWithShape="0">
                <a:sysClr val="window" lastClr="FFFFFF"/>
              </a:outerShdw>
            </a:effectLst>
          </p:spPr>
          <p:txBody>
            <a:bodyPr rtlCol="0" anchor="ctr"/>
            <a:lstStyle/>
            <a:p>
              <a:pPr algn="ctr" defTabSz="914363">
                <a:lnSpc>
                  <a:spcPct val="90000"/>
                </a:lnSpc>
              </a:pPr>
              <a:endParaRPr lang="en-US">
                <a:solidFill>
                  <a:srgbClr val="FFFFFF"/>
                </a:solidFill>
                <a:latin typeface="Segoe Condensed" pitchFamily="34" charset="0"/>
              </a:endParaRPr>
            </a:p>
          </p:txBody>
        </p:sp>
        <p:pic>
          <p:nvPicPr>
            <p:cNvPr id="113" name="Picture 112" descr="Excel2007_ProductIcon.png"/>
            <p:cNvPicPr>
              <a:picLocks noChangeAspect="1"/>
            </p:cNvPicPr>
            <p:nvPr/>
          </p:nvPicPr>
          <p:blipFill>
            <a:blip r:embed="rId9" cstate="print"/>
            <a:stretch>
              <a:fillRect/>
            </a:stretch>
          </p:blipFill>
          <p:spPr>
            <a:xfrm>
              <a:off x="3775724" y="1566527"/>
              <a:ext cx="436236" cy="422313"/>
            </a:xfrm>
            <a:prstGeom prst="rect">
              <a:avLst/>
            </a:prstGeom>
          </p:spPr>
        </p:pic>
        <p:sp>
          <p:nvSpPr>
            <p:cNvPr id="13" name="TextBox 12"/>
            <p:cNvSpPr txBox="1"/>
            <p:nvPr/>
          </p:nvSpPr>
          <p:spPr>
            <a:xfrm>
              <a:off x="700696" y="2195315"/>
              <a:ext cx="1207008" cy="304699"/>
            </a:xfrm>
            <a:prstGeom prst="rect">
              <a:avLst/>
            </a:prstGeom>
            <a:noFill/>
          </p:spPr>
          <p:txBody>
            <a:bodyPr wrap="square" lIns="0" tIns="0" rIns="0" bIns="0" rtlCol="0">
              <a:spAutoFit/>
            </a:bodyPr>
            <a:lstStyle/>
            <a:p>
              <a:pPr algn="ctr" defTabSz="914363">
                <a:lnSpc>
                  <a:spcPct val="90000"/>
                </a:lnSpc>
              </a:pPr>
              <a:r>
                <a:rPr lang="en-US" sz="1100" dirty="0">
                  <a:solidFill>
                    <a:srgbClr val="FFFFFF"/>
                  </a:solidFill>
                  <a:latin typeface="Segoe Condensed" pitchFamily="34" charset="0"/>
                  <a:ea typeface="Segoe UI" pitchFamily="34" charset="0"/>
                  <a:cs typeface="Segoe UI" pitchFamily="34" charset="0"/>
                </a:rPr>
                <a:t>SharePoint</a:t>
              </a:r>
            </a:p>
            <a:p>
              <a:pPr algn="ctr" defTabSz="914363">
                <a:lnSpc>
                  <a:spcPct val="90000"/>
                </a:lnSpc>
              </a:pPr>
              <a:r>
                <a:rPr lang="en-US" sz="1100" dirty="0">
                  <a:solidFill>
                    <a:srgbClr val="FFFFFF"/>
                  </a:solidFill>
                  <a:latin typeface="Segoe Condensed" pitchFamily="34" charset="0"/>
                  <a:ea typeface="Segoe UI" pitchFamily="34" charset="0"/>
                  <a:cs typeface="Segoe UI" pitchFamily="34" charset="0"/>
                </a:rPr>
                <a:t>Scorecards</a:t>
              </a:r>
            </a:p>
          </p:txBody>
        </p:sp>
        <p:sp>
          <p:nvSpPr>
            <p:cNvPr id="142" name="TextBox 141"/>
            <p:cNvSpPr txBox="1"/>
            <p:nvPr/>
          </p:nvSpPr>
          <p:spPr>
            <a:xfrm>
              <a:off x="3491880" y="2204864"/>
              <a:ext cx="936103" cy="457048"/>
            </a:xfrm>
            <a:prstGeom prst="rect">
              <a:avLst/>
            </a:prstGeom>
            <a:noFill/>
          </p:spPr>
          <p:txBody>
            <a:bodyPr wrap="square" lIns="0" tIns="0" rIns="0" bIns="0" rtlCol="0">
              <a:spAutoFit/>
            </a:bodyPr>
            <a:lstStyle/>
            <a:p>
              <a:pPr algn="ctr" defTabSz="914363">
                <a:lnSpc>
                  <a:spcPct val="90000"/>
                </a:lnSpc>
              </a:pPr>
              <a:r>
                <a:rPr lang="en-US" sz="1100" dirty="0">
                  <a:solidFill>
                    <a:srgbClr val="FFFFFF"/>
                  </a:solidFill>
                  <a:latin typeface="Segoe Condensed" pitchFamily="34" charset="0"/>
                  <a:ea typeface="Segoe UI" pitchFamily="34" charset="0"/>
                  <a:cs typeface="Segoe UI" pitchFamily="34" charset="0"/>
                </a:rPr>
                <a:t>Excel </a:t>
              </a:r>
            </a:p>
            <a:p>
              <a:pPr algn="ctr" defTabSz="914363">
                <a:lnSpc>
                  <a:spcPct val="90000"/>
                </a:lnSpc>
              </a:pPr>
              <a:r>
                <a:rPr lang="en-US" sz="1100" dirty="0" smtClean="0">
                  <a:solidFill>
                    <a:srgbClr val="FFFFFF"/>
                  </a:solidFill>
                  <a:latin typeface="Segoe Condensed" pitchFamily="34" charset="0"/>
                  <a:ea typeface="Segoe UI" pitchFamily="34" charset="0"/>
                  <a:cs typeface="Segoe UI" pitchFamily="34" charset="0"/>
                </a:rPr>
                <a:t>Workbooks/Services</a:t>
              </a:r>
              <a:endParaRPr lang="en-US" sz="1100" dirty="0">
                <a:solidFill>
                  <a:srgbClr val="FFFFFF"/>
                </a:solidFill>
                <a:latin typeface="Segoe Condensed" pitchFamily="34" charset="0"/>
                <a:ea typeface="Segoe UI" pitchFamily="34" charset="0"/>
                <a:cs typeface="Segoe UI" pitchFamily="34" charset="0"/>
              </a:endParaRPr>
            </a:p>
          </p:txBody>
        </p:sp>
        <p:sp>
          <p:nvSpPr>
            <p:cNvPr id="143" name="TextBox 142"/>
            <p:cNvSpPr txBox="1"/>
            <p:nvPr/>
          </p:nvSpPr>
          <p:spPr>
            <a:xfrm>
              <a:off x="4355976" y="2195315"/>
              <a:ext cx="1207008" cy="304699"/>
            </a:xfrm>
            <a:prstGeom prst="rect">
              <a:avLst/>
            </a:prstGeom>
            <a:noFill/>
          </p:spPr>
          <p:txBody>
            <a:bodyPr wrap="square" lIns="0" tIns="0" rIns="0" bIns="0" rtlCol="0">
              <a:spAutoFit/>
            </a:bodyPr>
            <a:lstStyle/>
            <a:p>
              <a:pPr algn="ctr" defTabSz="914363">
                <a:lnSpc>
                  <a:spcPct val="90000"/>
                </a:lnSpc>
              </a:pPr>
              <a:r>
                <a:rPr lang="en-US" sz="1100" dirty="0">
                  <a:solidFill>
                    <a:srgbClr val="FFFFFF"/>
                  </a:solidFill>
                  <a:latin typeface="Segoe Condensed" pitchFamily="34" charset="0"/>
                  <a:ea typeface="Segoe UI" pitchFamily="34" charset="0"/>
                  <a:cs typeface="Segoe UI" pitchFamily="34" charset="0"/>
                </a:rPr>
                <a:t>PowerPivot Applications</a:t>
              </a:r>
            </a:p>
          </p:txBody>
        </p:sp>
        <p:sp>
          <p:nvSpPr>
            <p:cNvPr id="144" name="TextBox 143"/>
            <p:cNvSpPr txBox="1"/>
            <p:nvPr/>
          </p:nvSpPr>
          <p:spPr>
            <a:xfrm>
              <a:off x="-180528" y="2195315"/>
              <a:ext cx="1207008" cy="457048"/>
            </a:xfrm>
            <a:prstGeom prst="rect">
              <a:avLst/>
            </a:prstGeom>
            <a:noFill/>
          </p:spPr>
          <p:txBody>
            <a:bodyPr wrap="square" lIns="0" tIns="0" rIns="0" bIns="0" rtlCol="0">
              <a:spAutoFit/>
            </a:bodyPr>
            <a:lstStyle/>
            <a:p>
              <a:pPr algn="ctr" defTabSz="914363">
                <a:lnSpc>
                  <a:spcPct val="90000"/>
                </a:lnSpc>
              </a:pPr>
              <a:r>
                <a:rPr lang="en-US" sz="1100" dirty="0">
                  <a:solidFill>
                    <a:srgbClr val="FFFFFF"/>
                  </a:solidFill>
                  <a:latin typeface="Segoe Condensed" pitchFamily="34" charset="0"/>
                  <a:ea typeface="Segoe UI" pitchFamily="34" charset="0"/>
                  <a:cs typeface="Segoe UI" pitchFamily="34" charset="0"/>
                </a:rPr>
                <a:t>SharePoint</a:t>
              </a:r>
            </a:p>
            <a:p>
              <a:pPr algn="ctr" defTabSz="914363">
                <a:lnSpc>
                  <a:spcPct val="90000"/>
                </a:lnSpc>
              </a:pPr>
              <a:r>
                <a:rPr lang="en-US" sz="1100" dirty="0">
                  <a:solidFill>
                    <a:srgbClr val="FFFFFF"/>
                  </a:solidFill>
                  <a:latin typeface="Segoe Condensed" pitchFamily="34" charset="0"/>
                  <a:ea typeface="Segoe UI" pitchFamily="34" charset="0"/>
                  <a:cs typeface="Segoe UI" pitchFamily="34" charset="0"/>
                </a:rPr>
                <a:t>Search &amp; Dashboards</a:t>
              </a:r>
            </a:p>
          </p:txBody>
        </p:sp>
        <p:pic>
          <p:nvPicPr>
            <p:cNvPr id="59" name="Picture 58"/>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35496" y="1517449"/>
              <a:ext cx="753564" cy="564917"/>
            </a:xfrm>
            <a:prstGeom prst="rect">
              <a:avLst/>
            </a:prstGeom>
            <a:noFill/>
            <a:ln>
              <a:noFill/>
            </a:ln>
          </p:spPr>
        </p:pic>
        <p:grpSp>
          <p:nvGrpSpPr>
            <p:cNvPr id="4" name="Group 3"/>
            <p:cNvGrpSpPr/>
            <p:nvPr/>
          </p:nvGrpSpPr>
          <p:grpSpPr>
            <a:xfrm>
              <a:off x="4572000" y="1505408"/>
              <a:ext cx="641109" cy="555440"/>
              <a:chOff x="4844960" y="1669184"/>
              <a:chExt cx="641109" cy="555440"/>
            </a:xfrm>
          </p:grpSpPr>
          <p:pic>
            <p:nvPicPr>
              <p:cNvPr id="65" name="Picture 3"/>
              <p:cNvPicPr>
                <a:picLocks noChangeAspect="1" noChangeArrowheads="1"/>
              </p:cNvPicPr>
              <p:nvPr/>
            </p:nvPicPr>
            <p:blipFill>
              <a:blip r:embed="rId11" cstate="screen">
                <a:extLst>
                  <a:ext uri="{28A0092B-C50C-407E-A947-70E740481C1C}">
                    <a14:useLocalDpi xmlns:a14="http://schemas.microsoft.com/office/drawing/2010/main" val="0"/>
                  </a:ext>
                </a:extLst>
              </a:blip>
              <a:stretch>
                <a:fillRect/>
              </a:stretch>
            </p:blipFill>
            <p:spPr bwMode="auto">
              <a:xfrm>
                <a:off x="4844960" y="1669184"/>
                <a:ext cx="344275" cy="338382"/>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01729" y="1819234"/>
                <a:ext cx="384340" cy="40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8" name="Picture 4" descr="\\SFP\Work\White_Whale\3-22036_Kuleen_Bharadwaj\PPT\4_SQL Server Renewal\SFP_Art\Icons\Chris Icons\browser.png"/>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971600" y="1492776"/>
              <a:ext cx="640247" cy="640080"/>
            </a:xfrm>
            <a:prstGeom prst="rect">
              <a:avLst/>
            </a:prstGeom>
            <a:noFill/>
            <a:extLst>
              <a:ext uri="{909E8E84-426E-40DD-AFC4-6F175D3DCCD1}">
                <a14:hiddenFill xmlns:a14="http://schemas.microsoft.com/office/drawing/2010/main">
                  <a:solidFill>
                    <a:srgbClr val="FFFFFF"/>
                  </a:solidFill>
                </a14:hiddenFill>
              </a:ext>
            </a:extLst>
          </p:spPr>
        </p:pic>
      </p:grpSp>
      <p:sp>
        <p:nvSpPr>
          <p:cNvPr id="136" name="Title 1"/>
          <p:cNvSpPr>
            <a:spLocks noGrp="1"/>
          </p:cNvSpPr>
          <p:nvPr>
            <p:ph type="title"/>
          </p:nvPr>
        </p:nvSpPr>
        <p:spPr>
          <a:xfrm>
            <a:off x="389436" y="228601"/>
            <a:ext cx="8754564" cy="609398"/>
          </a:xfrm>
        </p:spPr>
        <p:txBody>
          <a:bodyPr>
            <a:normAutofit fontScale="90000"/>
          </a:bodyPr>
          <a:lstStyle/>
          <a:p>
            <a:r>
              <a:rPr lang="en-US" dirty="0">
                <a:latin typeface="Segoe Condensed" pitchFamily="34" charset="0"/>
                <a:ea typeface="Segoe UI" pitchFamily="34" charset="0"/>
                <a:cs typeface="Segoe UI" pitchFamily="34" charset="0"/>
              </a:rPr>
              <a:t>Microsoft Business Intelligence</a:t>
            </a:r>
            <a:r>
              <a:rPr lang="en-US" dirty="0" smtClean="0">
                <a:latin typeface="Segoe Condensed" pitchFamily="34" charset="0"/>
              </a:rPr>
              <a:t>	</a:t>
            </a:r>
            <a:endParaRPr lang="en-US" dirty="0">
              <a:latin typeface="Segoe Condensed" pitchFamily="34" charset="0"/>
            </a:endParaRPr>
          </a:p>
        </p:txBody>
      </p:sp>
      <p:sp>
        <p:nvSpPr>
          <p:cNvPr id="41" name="TextBox 40"/>
          <p:cNvSpPr txBox="1"/>
          <p:nvPr/>
        </p:nvSpPr>
        <p:spPr>
          <a:xfrm>
            <a:off x="5871365" y="3746895"/>
            <a:ext cx="2890498" cy="498598"/>
          </a:xfrm>
          <a:prstGeom prst="rect">
            <a:avLst/>
          </a:prstGeom>
          <a:noFill/>
        </p:spPr>
        <p:txBody>
          <a:bodyPr wrap="square" lIns="0" tIns="0" rIns="0" bIns="0" rtlCol="0">
            <a:spAutoFit/>
          </a:bodyPr>
          <a:lstStyle/>
          <a:p>
            <a:pPr algn="ctr" defTabSz="914363">
              <a:lnSpc>
                <a:spcPct val="90000"/>
              </a:lnSpc>
            </a:pPr>
            <a:r>
              <a:rPr lang="en-US" b="1" dirty="0">
                <a:solidFill>
                  <a:srgbClr val="FFFFFF"/>
                </a:solidFill>
                <a:latin typeface="Segoe Condensed" pitchFamily="34" charset="0"/>
              </a:rPr>
              <a:t>Most widely deployed EIM &amp; BI Platform</a:t>
            </a:r>
          </a:p>
        </p:txBody>
      </p:sp>
      <p:sp>
        <p:nvSpPr>
          <p:cNvPr id="46" name="TextBox 45"/>
          <p:cNvSpPr txBox="1"/>
          <p:nvPr/>
        </p:nvSpPr>
        <p:spPr>
          <a:xfrm>
            <a:off x="6032787" y="1564857"/>
            <a:ext cx="2481492" cy="747897"/>
          </a:xfrm>
          <a:prstGeom prst="rect">
            <a:avLst/>
          </a:prstGeom>
          <a:noFill/>
        </p:spPr>
        <p:txBody>
          <a:bodyPr wrap="square" lIns="0" tIns="0" rIns="0" bIns="0" rtlCol="0">
            <a:spAutoFit/>
          </a:bodyPr>
          <a:lstStyle/>
          <a:p>
            <a:pPr algn="ctr" defTabSz="914363">
              <a:lnSpc>
                <a:spcPct val="90000"/>
              </a:lnSpc>
            </a:pPr>
            <a:r>
              <a:rPr lang="en-US" b="1" dirty="0">
                <a:solidFill>
                  <a:srgbClr val="FFFFFF"/>
                </a:solidFill>
                <a:latin typeface="Segoe Condensed" pitchFamily="34" charset="0"/>
              </a:rPr>
              <a:t>Most Broadly adopted Productivity &amp; Collaboration Tools</a:t>
            </a:r>
          </a:p>
        </p:txBody>
      </p:sp>
      <p:grpSp>
        <p:nvGrpSpPr>
          <p:cNvPr id="20" name="Group 19"/>
          <p:cNvGrpSpPr/>
          <p:nvPr/>
        </p:nvGrpSpPr>
        <p:grpSpPr>
          <a:xfrm>
            <a:off x="0" y="4818697"/>
            <a:ext cx="9144000" cy="1479702"/>
            <a:chOff x="-1" y="4818697"/>
            <a:chExt cx="9144000" cy="1479702"/>
          </a:xfrm>
        </p:grpSpPr>
        <p:sp>
          <p:nvSpPr>
            <p:cNvPr id="148" name="Rounded Rectangle 147"/>
            <p:cNvSpPr/>
            <p:nvPr/>
          </p:nvSpPr>
          <p:spPr>
            <a:xfrm>
              <a:off x="-1" y="5325285"/>
              <a:ext cx="9144000" cy="973114"/>
            </a:xfrm>
            <a:prstGeom prst="roundRect">
              <a:avLst>
                <a:gd name="adj" fmla="val 0"/>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a:ln w="3175">
                  <a:noFill/>
                </a:ln>
                <a:solidFill>
                  <a:srgbClr val="FFFFFF"/>
                </a:solidFill>
                <a:latin typeface="Segoe Condensed" pitchFamily="34" charset="0"/>
                <a:cs typeface="Arial" charset="0"/>
              </a:endParaRPr>
            </a:p>
            <a:p>
              <a:pPr algn="ctr" defTabSz="914099" fontAlgn="base">
                <a:lnSpc>
                  <a:spcPct val="90000"/>
                </a:lnSpc>
                <a:spcBef>
                  <a:spcPct val="0"/>
                </a:spcBef>
                <a:spcAft>
                  <a:spcPct val="0"/>
                </a:spcAft>
              </a:pPr>
              <a:endParaRPr lang="en-US" sz="2000" dirty="0">
                <a:ln w="3175">
                  <a:noFill/>
                </a:ln>
                <a:solidFill>
                  <a:srgbClr val="FFFFFF"/>
                </a:solidFill>
                <a:latin typeface="Segoe Condensed" pitchFamily="34" charset="0"/>
                <a:cs typeface="Arial" charset="0"/>
              </a:endParaRPr>
            </a:p>
          </p:txBody>
        </p:sp>
        <p:sp>
          <p:nvSpPr>
            <p:cNvPr id="31" name="Rectangle 30"/>
            <p:cNvSpPr/>
            <p:nvPr/>
          </p:nvSpPr>
          <p:spPr>
            <a:xfrm>
              <a:off x="7526070" y="5619170"/>
              <a:ext cx="1532870" cy="387798"/>
            </a:xfrm>
            <a:prstGeom prst="rect">
              <a:avLst/>
            </a:prstGeom>
          </p:spPr>
          <p:txBody>
            <a:bodyPr wrap="square" lIns="0" tIns="0" rIns="0" bIns="0">
              <a:spAutoFit/>
            </a:bodyPr>
            <a:lstStyle/>
            <a:p>
              <a:pPr algn="ctr" defTabSz="914363">
                <a:lnSpc>
                  <a:spcPct val="90000"/>
                </a:lnSpc>
              </a:pPr>
              <a:r>
                <a:rPr lang="en-US" sz="1400" kern="0" dirty="0" err="1">
                  <a:solidFill>
                    <a:srgbClr val="FFFFFF"/>
                  </a:solidFill>
                  <a:latin typeface="Segoe Condensed" pitchFamily="34" charset="0"/>
                </a:rPr>
                <a:t>Odata</a:t>
              </a:r>
              <a:endParaRPr lang="en-US" sz="1400" kern="0" dirty="0">
                <a:solidFill>
                  <a:srgbClr val="FFFFFF"/>
                </a:solidFill>
                <a:latin typeface="Segoe Condensed" pitchFamily="34" charset="0"/>
              </a:endParaRPr>
            </a:p>
            <a:p>
              <a:pPr algn="ctr" defTabSz="914363">
                <a:lnSpc>
                  <a:spcPct val="90000"/>
                </a:lnSpc>
              </a:pPr>
              <a:r>
                <a:rPr lang="en-US" sz="1400" kern="0" dirty="0">
                  <a:solidFill>
                    <a:srgbClr val="FFFFFF"/>
                  </a:solidFill>
                  <a:latin typeface="Segoe Condensed" pitchFamily="34" charset="0"/>
                </a:rPr>
                <a:t>Feeds</a:t>
              </a:r>
            </a:p>
          </p:txBody>
        </p:sp>
        <p:pic>
          <p:nvPicPr>
            <p:cNvPr id="64" name="Picture 33" descr="SQL08r2_h_rgb_r.png"/>
            <p:cNvPicPr>
              <a:picLocks noChangeAspect="1"/>
            </p:cNvPicPr>
            <p:nvPr/>
          </p:nvPicPr>
          <p:blipFill rotWithShape="1">
            <a:blip r:embed="rId14" cstate="print"/>
            <a:srcRect r="27195"/>
            <a:stretch/>
          </p:blipFill>
          <p:spPr>
            <a:xfrm>
              <a:off x="1533356" y="5646466"/>
              <a:ext cx="1274131" cy="324415"/>
            </a:xfrm>
            <a:prstGeom prst="rect">
              <a:avLst/>
            </a:prstGeom>
          </p:spPr>
        </p:pic>
        <p:pic>
          <p:nvPicPr>
            <p:cNvPr id="146" name="Picture 145"/>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57508" y="5448425"/>
              <a:ext cx="470232" cy="729288"/>
            </a:xfrm>
            <a:prstGeom prst="rect">
              <a:avLst/>
            </a:prstGeom>
            <a:noFill/>
            <a:ln>
              <a:noFill/>
            </a:ln>
          </p:spPr>
        </p:pic>
        <p:pic>
          <p:nvPicPr>
            <p:cNvPr id="151" name="Picture 2" descr="\\showsrus\images\LOGOS\GEN_LOGO\O\ORACLE.png"/>
            <p:cNvPicPr>
              <a:picLocks noChangeAspect="1" noChangeArrowheads="1"/>
            </p:cNvPicPr>
            <p:nvPr/>
          </p:nvPicPr>
          <p:blipFill>
            <a:blip r:embed="rId16" cstate="print">
              <a:extLst/>
            </a:blip>
            <a:srcRect/>
            <a:stretch>
              <a:fillRect/>
            </a:stretch>
          </p:blipFill>
          <p:spPr bwMode="black">
            <a:xfrm>
              <a:off x="3135928" y="5742477"/>
              <a:ext cx="1106424" cy="141184"/>
            </a:xfrm>
            <a:prstGeom prst="rect">
              <a:avLst/>
            </a:prstGeom>
            <a:noFill/>
          </p:spPr>
        </p:pic>
        <p:pic>
          <p:nvPicPr>
            <p:cNvPr id="152" name="Picture 3" descr="\\showsrus\images\LOGOS\GEN_LOGO\S\SAP logo med.png"/>
            <p:cNvPicPr>
              <a:picLocks noChangeAspect="1" noChangeArrowheads="1"/>
            </p:cNvPicPr>
            <p:nvPr/>
          </p:nvPicPr>
          <p:blipFill>
            <a:blip r:embed="rId17" cstate="print">
              <a:lum bright="10000"/>
            </a:blip>
            <a:srcRect/>
            <a:stretch>
              <a:fillRect/>
            </a:stretch>
          </p:blipFill>
          <p:spPr bwMode="invGray">
            <a:xfrm>
              <a:off x="4683047" y="5674688"/>
              <a:ext cx="688258" cy="304800"/>
            </a:xfrm>
            <a:prstGeom prst="rect">
              <a:avLst/>
            </a:prstGeom>
            <a:noFill/>
          </p:spPr>
        </p:pic>
        <p:sp>
          <p:nvSpPr>
            <p:cNvPr id="32" name="TextBox 31"/>
            <p:cNvSpPr txBox="1"/>
            <p:nvPr/>
          </p:nvSpPr>
          <p:spPr>
            <a:xfrm>
              <a:off x="6680075" y="5629874"/>
              <a:ext cx="1273078" cy="387798"/>
            </a:xfrm>
            <a:prstGeom prst="rect">
              <a:avLst/>
            </a:prstGeom>
            <a:noFill/>
          </p:spPr>
          <p:txBody>
            <a:bodyPr wrap="square" lIns="0" tIns="0" rIns="0" bIns="0" rtlCol="0">
              <a:spAutoFit/>
            </a:bodyPr>
            <a:lstStyle/>
            <a:p>
              <a:pPr algn="ctr" defTabSz="914363">
                <a:lnSpc>
                  <a:spcPct val="90000"/>
                </a:lnSpc>
              </a:pPr>
              <a:r>
                <a:rPr lang="en-US" sz="1400" kern="0" dirty="0">
                  <a:solidFill>
                    <a:srgbClr val="FFFFFF"/>
                  </a:solidFill>
                  <a:latin typeface="Segoe Condensed" pitchFamily="34" charset="0"/>
                </a:rPr>
                <a:t>LOB </a:t>
              </a:r>
              <a:br>
                <a:rPr lang="en-US" sz="1400" kern="0" dirty="0">
                  <a:solidFill>
                    <a:srgbClr val="FFFFFF"/>
                  </a:solidFill>
                  <a:latin typeface="Segoe Condensed" pitchFamily="34" charset="0"/>
                </a:rPr>
              </a:br>
              <a:r>
                <a:rPr lang="en-US" sz="1400" kern="0" dirty="0">
                  <a:solidFill>
                    <a:srgbClr val="FFFFFF"/>
                  </a:solidFill>
                  <a:latin typeface="Segoe Condensed" pitchFamily="34" charset="0"/>
                </a:rPr>
                <a:t>Apps</a:t>
              </a:r>
              <a:endParaRPr lang="en-US" sz="1400" dirty="0">
                <a:solidFill>
                  <a:srgbClr val="FFFFFF"/>
                </a:solidFill>
                <a:latin typeface="Segoe Condensed" pitchFamily="34" charset="0"/>
                <a:ea typeface="Segoe UI" pitchFamily="34" charset="0"/>
                <a:cs typeface="Segoe UI" pitchFamily="34" charset="0"/>
              </a:endParaRPr>
            </a:p>
          </p:txBody>
        </p:sp>
        <p:pic>
          <p:nvPicPr>
            <p:cNvPr id="67" name="Picture 19" descr="C:\Users\claireh\Desktop\dyn-brand_ALT_rgb_r.png"/>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5660586" y="5629874"/>
              <a:ext cx="964407" cy="335802"/>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3079977" y="4818697"/>
              <a:ext cx="473843" cy="472167"/>
              <a:chOff x="3666665" y="2796817"/>
              <a:chExt cx="473843" cy="472167"/>
            </a:xfrm>
          </p:grpSpPr>
          <p:sp>
            <p:nvSpPr>
              <p:cNvPr id="63" name="Up Arrow 62"/>
              <p:cNvSpPr/>
              <p:nvPr/>
            </p:nvSpPr>
            <p:spPr bwMode="auto">
              <a:xfrm>
                <a:off x="3884392" y="2796817"/>
                <a:ext cx="256116" cy="284814"/>
              </a:xfrm>
              <a:prstGeom prst="upArrow">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400" i="1" dirty="0">
                  <a:solidFill>
                    <a:srgbClr val="FFFFFF"/>
                  </a:solidFill>
                  <a:latin typeface="Segoe" pitchFamily="34" charset="0"/>
                </a:endParaRPr>
              </a:p>
            </p:txBody>
          </p:sp>
          <p:sp>
            <p:nvSpPr>
              <p:cNvPr id="66" name="Up Arrow 65"/>
              <p:cNvSpPr/>
              <p:nvPr/>
            </p:nvSpPr>
            <p:spPr bwMode="auto">
              <a:xfrm rot="10800000">
                <a:off x="3666665" y="2984170"/>
                <a:ext cx="256116" cy="284814"/>
              </a:xfrm>
              <a:prstGeom prst="upArrow">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400" i="1" dirty="0">
                  <a:solidFill>
                    <a:srgbClr val="FFFFFF"/>
                  </a:solidFill>
                  <a:latin typeface="Segoe" pitchFamily="34" charset="0"/>
                </a:endParaRPr>
              </a:p>
            </p:txBody>
          </p:sp>
        </p:grpSp>
      </p:grpSp>
      <p:pic>
        <p:nvPicPr>
          <p:cNvPr id="69" name="Picture 68" descr="ofc-brand_h_rgb_r.png"/>
          <p:cNvPicPr>
            <a:picLocks noChangeAspect="1"/>
          </p:cNvPicPr>
          <p:nvPr/>
        </p:nvPicPr>
        <p:blipFill>
          <a:blip r:embed="rId19" cstate="screen"/>
          <a:stretch>
            <a:fillRect/>
          </a:stretch>
        </p:blipFill>
        <p:spPr>
          <a:xfrm>
            <a:off x="6142791" y="1352782"/>
            <a:ext cx="2109669" cy="732086"/>
          </a:xfrm>
          <a:prstGeom prst="rect">
            <a:avLst/>
          </a:prstGeom>
          <a:noFill/>
          <a:ln>
            <a:noFill/>
          </a:ln>
        </p:spPr>
      </p:pic>
      <p:pic>
        <p:nvPicPr>
          <p:cNvPr id="70" name="Picture 3" descr="C:\Users\pavc\Desktop\ShrPt10_h_rgb_r.png"/>
          <p:cNvPicPr>
            <a:picLocks noChangeAspect="1" noChangeArrowheads="1"/>
          </p:cNvPicPr>
          <p:nvPr/>
        </p:nvPicPr>
        <p:blipFill rotWithShape="1">
          <a:blip r:embed="rId20" cstate="screen">
            <a:extLst>
              <a:ext uri="{28A0092B-C50C-407E-A947-70E740481C1C}">
                <a14:useLocalDpi xmlns:a14="http://schemas.microsoft.com/office/drawing/2010/main" val="0"/>
              </a:ext>
            </a:extLst>
          </a:blip>
          <a:stretch/>
        </p:blipFill>
        <p:spPr bwMode="auto">
          <a:xfrm>
            <a:off x="5762183" y="2082367"/>
            <a:ext cx="2872160" cy="57443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 name="Picture 13" descr="SQL08r2_h_rgb_r.png"/>
          <p:cNvPicPr>
            <a:picLocks noChangeAspect="1"/>
          </p:cNvPicPr>
          <p:nvPr/>
        </p:nvPicPr>
        <p:blipFill rotWithShape="1">
          <a:blip r:embed="rId21" cstate="screen">
            <a:extLst>
              <a:ext uri="{28A0092B-C50C-407E-A947-70E740481C1C}">
                <a14:useLocalDpi xmlns:a14="http://schemas.microsoft.com/office/drawing/2010/main" val="0"/>
              </a:ext>
            </a:extLst>
          </a:blip>
          <a:stretch/>
        </p:blipFill>
        <p:spPr bwMode="auto">
          <a:xfrm>
            <a:off x="5762182" y="3621303"/>
            <a:ext cx="3108864" cy="5763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50" name="TextBox 49"/>
          <p:cNvSpPr txBox="1"/>
          <p:nvPr/>
        </p:nvSpPr>
        <p:spPr>
          <a:xfrm>
            <a:off x="2915816" y="3883175"/>
            <a:ext cx="1422270" cy="193899"/>
          </a:xfrm>
          <a:prstGeom prst="rect">
            <a:avLst/>
          </a:prstGeom>
          <a:noFill/>
        </p:spPr>
        <p:txBody>
          <a:bodyPr wrap="square" lIns="0" tIns="0" rIns="0" bIns="0" rtlCol="0">
            <a:spAutoFit/>
          </a:bodyPr>
          <a:lstStyle/>
          <a:p>
            <a:pPr algn="ctr" defTabSz="914363">
              <a:lnSpc>
                <a:spcPct val="90000"/>
              </a:lnSpc>
            </a:pPr>
            <a:r>
              <a:rPr lang="en-US" sz="1400" dirty="0" err="1">
                <a:solidFill>
                  <a:srgbClr val="FFFFFF"/>
                </a:solidFill>
                <a:latin typeface="Segoe Condensed" pitchFamily="34" charset="0"/>
              </a:rPr>
              <a:t>StreamInsight</a:t>
            </a:r>
            <a:endParaRPr lang="en-US" sz="1400" dirty="0">
              <a:solidFill>
                <a:srgbClr val="FFFFFF"/>
              </a:solidFill>
              <a:latin typeface="Segoe Condensed" pitchFamily="34" charset="0"/>
            </a:endParaRPr>
          </a:p>
        </p:txBody>
      </p:sp>
      <p:pic>
        <p:nvPicPr>
          <p:cNvPr id="1026" name="Picture 2" descr="C:\Users\spawar\AppData\Local\Microsoft\Windows\Temporary Internet Files\Content.IE5\JNFU6QS4\MC900431608[1].png"/>
          <p:cNvPicPr>
            <a:picLocks noChangeAspect="1" noChangeArrowheads="1"/>
          </p:cNvPicPr>
          <p:nvPr/>
        </p:nvPicPr>
        <p:blipFill>
          <a:blip r:embed="rId22" cstate="screen">
            <a:extLst>
              <a:ext uri="{28A0092B-C50C-407E-A947-70E740481C1C}">
                <a14:useLocalDpi xmlns:a14="http://schemas.microsoft.com/office/drawing/2010/main" val="0"/>
              </a:ext>
            </a:extLst>
          </a:blip>
          <a:srcRect/>
          <a:stretch>
            <a:fillRect/>
          </a:stretch>
        </p:blipFill>
        <p:spPr bwMode="auto">
          <a:xfrm>
            <a:off x="2483768" y="3789570"/>
            <a:ext cx="408036" cy="4080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pawar\AppData\Local\Microsoft\Windows\Temporary Internet Files\Content.IE5\QS07GE8M\MC900036618[1].wmf"/>
          <p:cNvPicPr>
            <a:picLocks noChangeAspect="1" noChangeArrowheads="1"/>
          </p:cNvPicPr>
          <p:nvPr/>
        </p:nvPicPr>
        <p:blipFill>
          <a:blip r:embed="rId2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1801" y="1488379"/>
            <a:ext cx="572471" cy="572471"/>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2411761" y="2204866"/>
            <a:ext cx="1207008" cy="304699"/>
          </a:xfrm>
          <a:prstGeom prst="rect">
            <a:avLst/>
          </a:prstGeom>
          <a:noFill/>
        </p:spPr>
        <p:txBody>
          <a:bodyPr wrap="square" lIns="0" tIns="0" rIns="0" bIns="0" rtlCol="0">
            <a:spAutoFit/>
          </a:bodyPr>
          <a:lstStyle/>
          <a:p>
            <a:pPr algn="ctr" defTabSz="914363">
              <a:lnSpc>
                <a:spcPct val="90000"/>
              </a:lnSpc>
            </a:pPr>
            <a:r>
              <a:rPr lang="en-US" sz="1100" dirty="0" smtClean="0">
                <a:solidFill>
                  <a:srgbClr val="FFFFFF"/>
                </a:solidFill>
                <a:latin typeface="Segoe Condensed" pitchFamily="34" charset="0"/>
                <a:ea typeface="Segoe UI" pitchFamily="34" charset="0"/>
                <a:cs typeface="Segoe UI" pitchFamily="34" charset="0"/>
              </a:rPr>
              <a:t>Data </a:t>
            </a:r>
          </a:p>
          <a:p>
            <a:pPr algn="ctr" defTabSz="914363">
              <a:lnSpc>
                <a:spcPct val="90000"/>
              </a:lnSpc>
            </a:pPr>
            <a:r>
              <a:rPr lang="en-US" sz="1100" dirty="0" smtClean="0">
                <a:solidFill>
                  <a:srgbClr val="FFFFFF"/>
                </a:solidFill>
                <a:latin typeface="Segoe Condensed" pitchFamily="34" charset="0"/>
                <a:ea typeface="Segoe UI" pitchFamily="34" charset="0"/>
                <a:cs typeface="Segoe UI" pitchFamily="34" charset="0"/>
              </a:rPr>
              <a:t>Mining</a:t>
            </a:r>
            <a:endParaRPr lang="en-US" sz="1100" dirty="0">
              <a:solidFill>
                <a:srgbClr val="FFFFFF"/>
              </a:solidFill>
              <a:latin typeface="Segoe Condensed" pitchFamily="34" charset="0"/>
              <a:ea typeface="Segoe UI" pitchFamily="34" charset="0"/>
              <a:cs typeface="Segoe UI" pitchFamily="34" charset="0"/>
            </a:endParaRPr>
          </a:p>
        </p:txBody>
      </p:sp>
      <p:sp>
        <p:nvSpPr>
          <p:cNvPr id="55" name="Rectangle 54"/>
          <p:cNvSpPr/>
          <p:nvPr/>
        </p:nvSpPr>
        <p:spPr>
          <a:xfrm>
            <a:off x="1310953" y="4713994"/>
            <a:ext cx="1964903" cy="443198"/>
          </a:xfrm>
          <a:prstGeom prst="rect">
            <a:avLst/>
          </a:prstGeom>
          <a:effectLst>
            <a:softEdge rad="12700"/>
          </a:effectLst>
        </p:spPr>
        <p:txBody>
          <a:bodyPr wrap="square" lIns="0" tIns="0" rIns="0" bIns="0">
            <a:spAutoFit/>
          </a:bodyPr>
          <a:lstStyle/>
          <a:p>
            <a:pPr indent="-396875" defTabSz="914363">
              <a:lnSpc>
                <a:spcPct val="90000"/>
              </a:lnSpc>
              <a:spcBef>
                <a:spcPct val="20000"/>
              </a:spcBef>
              <a:buClr>
                <a:srgbClr val="777777"/>
              </a:buClr>
            </a:pPr>
            <a:r>
              <a:rPr lang="en-US" sz="1600" dirty="0">
                <a:ln w="9525">
                  <a:gradFill>
                    <a:gsLst>
                      <a:gs pos="0">
                        <a:srgbClr val="FFFFFF"/>
                      </a:gs>
                      <a:gs pos="50000">
                        <a:srgbClr val="FFFFFF">
                          <a:alpha val="31000"/>
                        </a:srgbClr>
                      </a:gs>
                      <a:gs pos="100000">
                        <a:srgbClr val="FFFFFF"/>
                      </a:gs>
                    </a:gsLst>
                    <a:lin ang="5400000" scaled="0"/>
                  </a:gradFill>
                </a:ln>
                <a:solidFill>
                  <a:srgbClr val="FFFF00"/>
                </a:solidFill>
                <a:latin typeface="Segoe Black" pitchFamily="34" charset="0"/>
              </a:rPr>
              <a:t>1TB</a:t>
            </a:r>
            <a:r>
              <a:rPr lang="en-US" sz="1400" b="1" dirty="0">
                <a:solidFill>
                  <a:srgbClr val="FFFF00"/>
                </a:solidFill>
              </a:rPr>
              <a:t> </a:t>
            </a:r>
            <a:r>
              <a:rPr lang="en-US" sz="1400" dirty="0">
                <a:solidFill>
                  <a:srgbClr val="FFFF00"/>
                </a:solidFill>
              </a:rPr>
              <a:t>of data transferred </a:t>
            </a:r>
            <a:br>
              <a:rPr lang="en-US" sz="1400" dirty="0">
                <a:solidFill>
                  <a:srgbClr val="FFFF00"/>
                </a:solidFill>
              </a:rPr>
            </a:br>
            <a:r>
              <a:rPr lang="en-US" sz="1400" dirty="0">
                <a:solidFill>
                  <a:srgbClr val="FFFF00"/>
                </a:solidFill>
              </a:rPr>
              <a:t> in under </a:t>
            </a:r>
            <a:r>
              <a:rPr lang="en-US" sz="1600" dirty="0">
                <a:ln w="9525">
                  <a:gradFill>
                    <a:gsLst>
                      <a:gs pos="0">
                        <a:srgbClr val="FFFFFF"/>
                      </a:gs>
                      <a:gs pos="50000">
                        <a:srgbClr val="FFFFFF">
                          <a:alpha val="31000"/>
                        </a:srgbClr>
                      </a:gs>
                      <a:gs pos="100000">
                        <a:srgbClr val="FFFFFF"/>
                      </a:gs>
                    </a:gsLst>
                    <a:lin ang="5400000" scaled="0"/>
                  </a:gradFill>
                </a:ln>
                <a:solidFill>
                  <a:srgbClr val="FFFF00"/>
                </a:solidFill>
                <a:latin typeface="Segoe Black" pitchFamily="34" charset="0"/>
              </a:rPr>
              <a:t>30</a:t>
            </a:r>
            <a:r>
              <a:rPr lang="en-US" sz="1400" dirty="0">
                <a:solidFill>
                  <a:srgbClr val="FFFF00"/>
                </a:solidFill>
              </a:rPr>
              <a:t> minutes</a:t>
            </a:r>
          </a:p>
        </p:txBody>
      </p:sp>
      <p:sp>
        <p:nvSpPr>
          <p:cNvPr id="58" name="Rectangle 57"/>
          <p:cNvSpPr/>
          <p:nvPr/>
        </p:nvSpPr>
        <p:spPr>
          <a:xfrm>
            <a:off x="1458996" y="2812689"/>
            <a:ext cx="1582577" cy="565539"/>
          </a:xfrm>
          <a:prstGeom prst="rect">
            <a:avLst/>
          </a:prstGeom>
        </p:spPr>
        <p:txBody>
          <a:bodyPr wrap="square" lIns="0" tIns="0" rIns="0" bIns="0">
            <a:spAutoFit/>
          </a:bodyPr>
          <a:lstStyle/>
          <a:p>
            <a:pPr indent="-396875" defTabSz="914363">
              <a:lnSpc>
                <a:spcPct val="90000"/>
              </a:lnSpc>
              <a:spcBef>
                <a:spcPct val="20000"/>
              </a:spcBef>
              <a:buClr>
                <a:srgbClr val="777777"/>
              </a:buClr>
            </a:pPr>
            <a:r>
              <a:rPr lang="en-US" sz="1400" dirty="0">
                <a:ln w="9525">
                  <a:gradFill>
                    <a:gsLst>
                      <a:gs pos="0">
                        <a:srgbClr val="FFFFFF"/>
                      </a:gs>
                      <a:gs pos="50000">
                        <a:srgbClr val="FFFFFF">
                          <a:alpha val="31000"/>
                        </a:srgbClr>
                      </a:gs>
                      <a:gs pos="100000">
                        <a:srgbClr val="FFFFFF"/>
                      </a:gs>
                    </a:gsLst>
                    <a:lin ang="5400000" scaled="0"/>
                  </a:gradFill>
                </a:ln>
                <a:solidFill>
                  <a:srgbClr val="FFFF00"/>
                </a:solidFill>
                <a:latin typeface="Segoe Black" pitchFamily="34" charset="0"/>
              </a:rPr>
              <a:t>#1 OLAP </a:t>
            </a:r>
            <a:r>
              <a:rPr lang="en-US" sz="1400" dirty="0">
                <a:solidFill>
                  <a:srgbClr val="FFFF00"/>
                </a:solidFill>
              </a:rPr>
              <a:t>vendor </a:t>
            </a:r>
            <a:br>
              <a:rPr lang="en-US" sz="1400" dirty="0">
                <a:solidFill>
                  <a:srgbClr val="FFFF00"/>
                </a:solidFill>
              </a:rPr>
            </a:br>
            <a:r>
              <a:rPr lang="en-US" sz="1400" dirty="0">
                <a:solidFill>
                  <a:srgbClr val="FFFF00"/>
                </a:solidFill>
              </a:rPr>
              <a:t>for the last </a:t>
            </a:r>
            <a:r>
              <a:rPr lang="en-US" sz="1400" dirty="0">
                <a:ln w="9525">
                  <a:gradFill>
                    <a:gsLst>
                      <a:gs pos="0">
                        <a:srgbClr val="FFFFFF"/>
                      </a:gs>
                      <a:gs pos="50000">
                        <a:srgbClr val="FFFFFF">
                          <a:alpha val="31000"/>
                        </a:srgbClr>
                      </a:gs>
                      <a:gs pos="100000">
                        <a:srgbClr val="FFFFFF"/>
                      </a:gs>
                    </a:gsLst>
                    <a:lin ang="5400000" scaled="0"/>
                  </a:gradFill>
                </a:ln>
                <a:solidFill>
                  <a:srgbClr val="FFFF00"/>
                </a:solidFill>
                <a:latin typeface="Segoe Black" pitchFamily="34" charset="0"/>
              </a:rPr>
              <a:t>5 years</a:t>
            </a:r>
          </a:p>
          <a:p>
            <a:pPr indent="-396875" algn="r" defTabSz="914363">
              <a:lnSpc>
                <a:spcPct val="90000"/>
              </a:lnSpc>
              <a:spcBef>
                <a:spcPct val="20000"/>
              </a:spcBef>
              <a:buClr>
                <a:srgbClr val="777777"/>
              </a:buClr>
            </a:pPr>
            <a:r>
              <a:rPr lang="en-US" sz="1050" i="1" dirty="0">
                <a:solidFill>
                  <a:srgbClr val="FFFF00"/>
                </a:solidFill>
              </a:rPr>
              <a:t>– BI Survey</a:t>
            </a:r>
          </a:p>
        </p:txBody>
      </p:sp>
      <p:sp>
        <p:nvSpPr>
          <p:cNvPr id="60" name="Rectangle 59"/>
          <p:cNvSpPr/>
          <p:nvPr/>
        </p:nvSpPr>
        <p:spPr>
          <a:xfrm>
            <a:off x="402012" y="800495"/>
            <a:ext cx="5970188" cy="332399"/>
          </a:xfrm>
          <a:prstGeom prst="rect">
            <a:avLst/>
          </a:prstGeom>
        </p:spPr>
        <p:txBody>
          <a:bodyPr wrap="square" lIns="0" tIns="0" rIns="0" bIns="0">
            <a:spAutoFit/>
          </a:bodyPr>
          <a:lstStyle/>
          <a:p>
            <a:pPr indent="-396875" defTabSz="914363">
              <a:lnSpc>
                <a:spcPct val="90000"/>
              </a:lnSpc>
              <a:spcBef>
                <a:spcPct val="20000"/>
              </a:spcBef>
              <a:buClr>
                <a:srgbClr val="777777"/>
              </a:buClr>
            </a:pPr>
            <a:r>
              <a:rPr lang="en-US" sz="2400" dirty="0" smtClean="0">
                <a:ln w="9525">
                  <a:gradFill>
                    <a:gsLst>
                      <a:gs pos="0">
                        <a:srgbClr val="FFFFFF"/>
                      </a:gs>
                      <a:gs pos="50000">
                        <a:srgbClr val="FFFFFF">
                          <a:alpha val="31000"/>
                        </a:srgbClr>
                      </a:gs>
                      <a:gs pos="100000">
                        <a:srgbClr val="FFFFFF"/>
                      </a:gs>
                    </a:gsLst>
                    <a:lin ang="5400000" scaled="0"/>
                  </a:gradFill>
                </a:ln>
                <a:solidFill>
                  <a:srgbClr val="FFFF00"/>
                </a:solidFill>
                <a:latin typeface="Segoe Black" pitchFamily="34" charset="0"/>
              </a:rPr>
              <a:t>Leader in Gartner’s BI Magic Quadrant </a:t>
            </a:r>
            <a:endParaRPr lang="en-US" sz="1600" i="1" dirty="0">
              <a:solidFill>
                <a:srgbClr val="FFFF00"/>
              </a:solidFill>
            </a:endParaRPr>
          </a:p>
        </p:txBody>
      </p:sp>
      <p:pic>
        <p:nvPicPr>
          <p:cNvPr id="6" name="Picture 5"/>
          <p:cNvPicPr>
            <a:picLocks noChangeAspect="1"/>
          </p:cNvPicPr>
          <p:nvPr/>
        </p:nvPicPr>
        <p:blipFill>
          <a:blip r:embed="rId24" cstate="screen">
            <a:extLst>
              <a:ext uri="{28A0092B-C50C-407E-A947-70E740481C1C}">
                <a14:useLocalDpi xmlns:a14="http://schemas.microsoft.com/office/drawing/2010/main" val="0"/>
              </a:ext>
            </a:extLst>
          </a:blip>
          <a:stretch>
            <a:fillRect/>
          </a:stretch>
        </p:blipFill>
        <p:spPr>
          <a:xfrm>
            <a:off x="1835697" y="1479611"/>
            <a:ext cx="653247" cy="653247"/>
          </a:xfrm>
          <a:prstGeom prst="rect">
            <a:avLst/>
          </a:prstGeom>
        </p:spPr>
      </p:pic>
      <p:sp>
        <p:nvSpPr>
          <p:cNvPr id="61" name="TextBox 60"/>
          <p:cNvSpPr txBox="1"/>
          <p:nvPr/>
        </p:nvSpPr>
        <p:spPr>
          <a:xfrm>
            <a:off x="1575618" y="2203385"/>
            <a:ext cx="1207008" cy="457048"/>
          </a:xfrm>
          <a:prstGeom prst="rect">
            <a:avLst/>
          </a:prstGeom>
          <a:noFill/>
        </p:spPr>
        <p:txBody>
          <a:bodyPr wrap="square" lIns="0" tIns="0" rIns="0" bIns="0" rtlCol="0">
            <a:spAutoFit/>
          </a:bodyPr>
          <a:lstStyle/>
          <a:p>
            <a:pPr algn="ctr" defTabSz="914363">
              <a:lnSpc>
                <a:spcPct val="90000"/>
              </a:lnSpc>
            </a:pPr>
            <a:r>
              <a:rPr lang="en-US" sz="1100" dirty="0" smtClean="0">
                <a:solidFill>
                  <a:srgbClr val="FFFFFF"/>
                </a:solidFill>
                <a:latin typeface="Segoe Condensed" pitchFamily="34" charset="0"/>
                <a:ea typeface="Segoe UI" pitchFamily="34" charset="0"/>
                <a:cs typeface="Segoe UI" pitchFamily="34" charset="0"/>
              </a:rPr>
              <a:t>Visualization</a:t>
            </a:r>
          </a:p>
          <a:p>
            <a:pPr algn="ctr" defTabSz="914363">
              <a:lnSpc>
                <a:spcPct val="90000"/>
              </a:lnSpc>
            </a:pPr>
            <a:r>
              <a:rPr lang="en-US" sz="1100" dirty="0" smtClean="0">
                <a:solidFill>
                  <a:srgbClr val="FFFFFF"/>
                </a:solidFill>
                <a:latin typeface="Segoe Condensed" pitchFamily="34" charset="0"/>
                <a:ea typeface="Segoe UI" pitchFamily="34" charset="0"/>
                <a:cs typeface="Segoe UI" pitchFamily="34" charset="0"/>
              </a:rPr>
              <a:t>Visio</a:t>
            </a:r>
          </a:p>
          <a:p>
            <a:pPr algn="ctr" defTabSz="914363">
              <a:lnSpc>
                <a:spcPct val="90000"/>
              </a:lnSpc>
            </a:pPr>
            <a:r>
              <a:rPr lang="en-US" sz="1100" dirty="0" smtClean="0">
                <a:solidFill>
                  <a:srgbClr val="FFFFFF"/>
                </a:solidFill>
                <a:latin typeface="Segoe Condensed" pitchFamily="34" charset="0"/>
                <a:ea typeface="Segoe UI" pitchFamily="34" charset="0"/>
                <a:cs typeface="Segoe UI" pitchFamily="34" charset="0"/>
              </a:rPr>
              <a:t>Services</a:t>
            </a:r>
            <a:endParaRPr lang="en-US" sz="1100" dirty="0">
              <a:solidFill>
                <a:srgbClr val="FFFFFF"/>
              </a:solidFill>
              <a:latin typeface="Segoe Condensed" pitchFamily="34" charset="0"/>
              <a:ea typeface="Segoe UI" pitchFamily="34" charset="0"/>
              <a:cs typeface="Segoe UI" pitchFamily="34" charset="0"/>
            </a:endParaRPr>
          </a:p>
        </p:txBody>
      </p:sp>
    </p:spTree>
    <p:extLst>
      <p:ext uri="{BB962C8B-B14F-4D97-AF65-F5344CB8AC3E}">
        <p14:creationId xmlns:p14="http://schemas.microsoft.com/office/powerpoint/2010/main" val="61845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41"/>
                                        </p:tgtEl>
                                      </p:cBhvr>
                                    </p:animEffect>
                                    <p:set>
                                      <p:cBhvr>
                                        <p:cTn id="30" dur="1" fill="hold">
                                          <p:stCondLst>
                                            <p:cond delay="499"/>
                                          </p:stCondLst>
                                        </p:cTn>
                                        <p:tgtEl>
                                          <p:spTgt spid="41"/>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fade">
                                      <p:cBhvr>
                                        <p:cTn id="33" dur="500"/>
                                        <p:tgtEl>
                                          <p:spTgt spid="7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1"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46"/>
                                        </p:tgtEl>
                                      </p:cBhvr>
                                    </p:animEffect>
                                    <p:set>
                                      <p:cBhvr>
                                        <p:cTn id="54" dur="1" fill="hold">
                                          <p:stCondLst>
                                            <p:cond delay="499"/>
                                          </p:stCondLst>
                                        </p:cTn>
                                        <p:tgtEl>
                                          <p:spTgt spid="4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fade">
                                      <p:cBhvr>
                                        <p:cTn id="57" dur="500"/>
                                        <p:tgtEl>
                                          <p:spTgt spid="69"/>
                                        </p:tgtEl>
                                      </p:cBhvr>
                                    </p:animEffect>
                                  </p:childTnLst>
                                </p:cTn>
                              </p:par>
                              <p:par>
                                <p:cTn id="58" presetID="10" presetClass="entr" presetSubtype="0" fill="hold"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6" grpId="0"/>
      <p:bldP spid="46" grpId="1"/>
      <p:bldP spid="50" grpId="0"/>
      <p:bldP spid="54" grpId="0"/>
      <p:bldP spid="55" grpId="0"/>
      <p:bldP spid="58"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zamora\AppData\Local\Microsoft\Windows\Temporary Internet Files\Content.Outlook\97CQZB6W\15477 B 013 (3).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190868" y="1169404"/>
            <a:ext cx="4530565" cy="142882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2769" name="Title 2"/>
          <p:cNvSpPr>
            <a:spLocks noGrp="1"/>
          </p:cNvSpPr>
          <p:nvPr>
            <p:ph type="title"/>
          </p:nvPr>
        </p:nvSpPr>
        <p:spPr>
          <a:xfrm>
            <a:off x="457170" y="565342"/>
            <a:ext cx="8420821" cy="804451"/>
          </a:xfrm>
        </p:spPr>
        <p:txBody>
          <a:bodyPr>
            <a:normAutofit fontScale="90000"/>
          </a:bodyPr>
          <a:lstStyle/>
          <a:p>
            <a:pPr defTabSz="914400" eaLnBrk="1" hangingPunct="1">
              <a:lnSpc>
                <a:spcPts val="3300"/>
              </a:lnSpc>
              <a:buClr>
                <a:srgbClr val="000000"/>
              </a:buClr>
            </a:pPr>
            <a:r>
              <a:rPr lang="en-US" sz="3600" b="1" dirty="0" smtClean="0">
                <a:solidFill>
                  <a:schemeClr val="bg1"/>
                </a:solidFill>
                <a:cs typeface="Futura Bk" pitchFamily="34" charset="0"/>
              </a:rPr>
              <a:t>HP Business Decision Appliance</a:t>
            </a:r>
            <a:br>
              <a:rPr lang="en-US" sz="3600" b="1" dirty="0" smtClean="0">
                <a:solidFill>
                  <a:schemeClr val="bg1"/>
                </a:solidFill>
                <a:cs typeface="Futura Bk" pitchFamily="34" charset="0"/>
              </a:rPr>
            </a:br>
            <a:r>
              <a:rPr lang="en-US" sz="2200" i="1" dirty="0" smtClean="0">
                <a:solidFill>
                  <a:schemeClr val="bg1"/>
                </a:solidFill>
                <a:cs typeface="Futura Bk" pitchFamily="34" charset="0"/>
              </a:rPr>
              <a:t>Optimized for SQL Server 2008 R2 and SharePoint Server 2010</a:t>
            </a:r>
          </a:p>
        </p:txBody>
      </p:sp>
      <p:pic>
        <p:nvPicPr>
          <p:cNvPr id="32770" name="Picture 26" descr="EDWA.png"/>
          <p:cNvPicPr>
            <a:picLocks noChangeAspect="1"/>
          </p:cNvPicPr>
          <p:nvPr/>
        </p:nvPicPr>
        <p:blipFill>
          <a:blip r:embed="rId4" cstate="print"/>
          <a:srcRect/>
          <a:stretch>
            <a:fillRect/>
          </a:stretch>
        </p:blipFill>
        <p:spPr bwMode="auto">
          <a:xfrm>
            <a:off x="698532" y="2289504"/>
            <a:ext cx="7713662" cy="1674812"/>
          </a:xfrm>
          <a:prstGeom prst="rect">
            <a:avLst/>
          </a:prstGeom>
          <a:noFill/>
          <a:ln w="9525">
            <a:noFill/>
            <a:miter lim="800000"/>
            <a:headEnd/>
            <a:tailEnd/>
          </a:ln>
        </p:spPr>
      </p:pic>
      <p:sp>
        <p:nvSpPr>
          <p:cNvPr id="30" name="Text Placeholder 3"/>
          <p:cNvSpPr txBox="1">
            <a:spLocks/>
          </p:cNvSpPr>
          <p:nvPr/>
        </p:nvSpPr>
        <p:spPr bwMode="auto">
          <a:xfrm>
            <a:off x="6154148" y="4051382"/>
            <a:ext cx="2857500" cy="1457325"/>
          </a:xfrm>
          <a:prstGeom prst="rect">
            <a:avLst/>
          </a:prstGeom>
          <a:noFill/>
          <a:ln w="9525">
            <a:noFill/>
            <a:miter lim="800000"/>
            <a:headEnd/>
            <a:tailEnd/>
          </a:ln>
        </p:spPr>
        <p:txBody>
          <a:bodyPr/>
          <a:lstStyle/>
          <a:p>
            <a:pPr>
              <a:lnSpc>
                <a:spcPct val="110000"/>
              </a:lnSpc>
              <a:spcBef>
                <a:spcPts val="600"/>
              </a:spcBef>
              <a:buClr>
                <a:schemeClr val="tx2"/>
              </a:buClr>
              <a:defRPr/>
            </a:pPr>
            <a:r>
              <a:rPr lang="en-US" sz="1900" b="1" cap="all" dirty="0">
                <a:solidFill>
                  <a:schemeClr val="bg1"/>
                </a:solidFill>
                <a:latin typeface="Segoe UI Semibold" pitchFamily="34" charset="0"/>
                <a:cs typeface="Futura Bk"/>
              </a:rPr>
              <a:t>AGILE</a:t>
            </a:r>
          </a:p>
          <a:p>
            <a:pPr marL="285750" lvl="1" indent="-285750">
              <a:spcAft>
                <a:spcPts val="600"/>
              </a:spcAft>
              <a:buClr>
                <a:schemeClr val="tx2"/>
              </a:buClr>
              <a:buSzPct val="80000"/>
              <a:buFont typeface="Arial" pitchFamily="34" charset="0"/>
              <a:buChar char="•"/>
              <a:defRPr/>
            </a:pPr>
            <a:r>
              <a:rPr lang="en-GB" sz="1500" dirty="0">
                <a:solidFill>
                  <a:schemeClr val="bg1"/>
                </a:solidFill>
                <a:latin typeface="Segoe UI Semibold" pitchFamily="34" charset="0"/>
                <a:cs typeface="Futura Bk"/>
              </a:rPr>
              <a:t>Deploy in less than an hour</a:t>
            </a:r>
          </a:p>
          <a:p>
            <a:pPr marL="285750" lvl="1" indent="-285750">
              <a:spcAft>
                <a:spcPts val="600"/>
              </a:spcAft>
              <a:buClr>
                <a:schemeClr val="tx2"/>
              </a:buClr>
              <a:buSzPct val="80000"/>
              <a:buFont typeface="Arial" pitchFamily="34" charset="0"/>
              <a:buChar char="•"/>
              <a:defRPr/>
            </a:pPr>
            <a:r>
              <a:rPr lang="en-GB" sz="1500" dirty="0">
                <a:solidFill>
                  <a:schemeClr val="bg1"/>
                </a:solidFill>
                <a:latin typeface="Segoe UI Semibold" pitchFamily="34" charset="0"/>
                <a:cs typeface="Futura Bk"/>
              </a:rPr>
              <a:t>Business insight</a:t>
            </a:r>
            <a:r>
              <a:rPr lang="en-US" sz="1500" dirty="0">
                <a:solidFill>
                  <a:schemeClr val="bg1"/>
                </a:solidFill>
                <a:latin typeface="Segoe UI Semibold" pitchFamily="34" charset="0"/>
                <a:cs typeface="Futura Bk"/>
              </a:rPr>
              <a:t> in less than a week</a:t>
            </a:r>
          </a:p>
          <a:p>
            <a:pPr marL="285750" lvl="1" indent="-285750">
              <a:spcAft>
                <a:spcPts val="600"/>
              </a:spcAft>
              <a:buClr>
                <a:schemeClr val="tx2"/>
              </a:buClr>
              <a:buSzPct val="80000"/>
              <a:buFont typeface="Arial" pitchFamily="34" charset="0"/>
              <a:buChar char="•"/>
              <a:defRPr/>
            </a:pPr>
            <a:r>
              <a:rPr lang="en-GB" sz="1500" dirty="0" smtClean="0">
                <a:solidFill>
                  <a:schemeClr val="bg1"/>
                </a:solidFill>
                <a:latin typeface="Segoe UI Semibold" pitchFamily="34" charset="0"/>
                <a:cs typeface="Futura Bk"/>
              </a:rPr>
              <a:t>Developed for Mid-market</a:t>
            </a:r>
            <a:r>
              <a:rPr lang="en-GB" sz="1500" dirty="0">
                <a:solidFill>
                  <a:schemeClr val="bg1"/>
                </a:solidFill>
                <a:latin typeface="Segoe UI Semibold" pitchFamily="34" charset="0"/>
                <a:cs typeface="Futura Bk"/>
              </a:rPr>
              <a:t>, enterprise workgroup and remote </a:t>
            </a:r>
            <a:r>
              <a:rPr lang="en-GB" sz="1500" dirty="0" smtClean="0">
                <a:solidFill>
                  <a:schemeClr val="bg1"/>
                </a:solidFill>
                <a:latin typeface="Segoe UI Semibold" pitchFamily="34" charset="0"/>
                <a:cs typeface="Futura Bk"/>
              </a:rPr>
              <a:t>offices</a:t>
            </a:r>
            <a:endParaRPr lang="en-GB" sz="1500" dirty="0">
              <a:solidFill>
                <a:schemeClr val="bg1"/>
              </a:solidFill>
              <a:latin typeface="Segoe UI Semibold" pitchFamily="34" charset="0"/>
              <a:cs typeface="Futura Bk"/>
            </a:endParaRPr>
          </a:p>
        </p:txBody>
      </p:sp>
      <p:sp>
        <p:nvSpPr>
          <p:cNvPr id="39" name="TextBox 38"/>
          <p:cNvSpPr txBox="1"/>
          <p:nvPr/>
        </p:nvSpPr>
        <p:spPr>
          <a:xfrm>
            <a:off x="203200" y="4075445"/>
            <a:ext cx="3054350" cy="1937453"/>
          </a:xfrm>
          <a:prstGeom prst="rect">
            <a:avLst/>
          </a:prstGeom>
          <a:noFill/>
        </p:spPr>
        <p:txBody>
          <a:bodyPr>
            <a:spAutoFit/>
          </a:bodyPr>
          <a:lstStyle/>
          <a:p>
            <a:pPr>
              <a:lnSpc>
                <a:spcPct val="110000"/>
              </a:lnSpc>
              <a:buClr>
                <a:schemeClr val="tx2"/>
              </a:buClr>
              <a:defRPr/>
            </a:pPr>
            <a:r>
              <a:rPr lang="en-US" sz="1900" b="1" cap="all" dirty="0">
                <a:solidFill>
                  <a:schemeClr val="bg1"/>
                </a:solidFill>
                <a:latin typeface="Segoe UI Semibold" pitchFamily="34" charset="0"/>
                <a:cs typeface="Futura Bk"/>
              </a:rPr>
              <a:t>Complete</a:t>
            </a:r>
          </a:p>
          <a:p>
            <a:pPr marL="287337" lvl="1" indent="-285750">
              <a:lnSpc>
                <a:spcPct val="110000"/>
              </a:lnSpc>
              <a:buClr>
                <a:schemeClr val="tx2"/>
              </a:buClr>
              <a:buSzPct val="80000"/>
              <a:buFont typeface="Arial" pitchFamily="34" charset="0"/>
              <a:buChar char="•"/>
              <a:defRPr/>
            </a:pPr>
            <a:r>
              <a:rPr lang="en-US" sz="1500" dirty="0" smtClean="0">
                <a:solidFill>
                  <a:schemeClr val="bg1"/>
                </a:solidFill>
                <a:latin typeface="Segoe UI Semibold" pitchFamily="34" charset="0"/>
                <a:cs typeface="Futura Bk"/>
              </a:rPr>
              <a:t>HW</a:t>
            </a:r>
            <a:r>
              <a:rPr lang="en-US" sz="1500" dirty="0">
                <a:solidFill>
                  <a:schemeClr val="bg1"/>
                </a:solidFill>
                <a:latin typeface="Segoe UI Semibold" pitchFamily="34" charset="0"/>
                <a:cs typeface="Futura Bk"/>
              </a:rPr>
              <a:t>, SW and Support included</a:t>
            </a:r>
            <a:r>
              <a:rPr lang="en-GB" sz="1500" dirty="0">
                <a:solidFill>
                  <a:schemeClr val="bg1"/>
                </a:solidFill>
                <a:latin typeface="Segoe UI Semibold" pitchFamily="34" charset="0"/>
                <a:cs typeface="Futura Bk"/>
              </a:rPr>
              <a:t>, installed, tuned, tested</a:t>
            </a:r>
          </a:p>
          <a:p>
            <a:pPr marL="287337" lvl="1" indent="-285750">
              <a:lnSpc>
                <a:spcPct val="110000"/>
              </a:lnSpc>
              <a:buClr>
                <a:schemeClr val="tx2"/>
              </a:buClr>
              <a:buSzPct val="80000"/>
              <a:buFont typeface="Arial" pitchFamily="34" charset="0"/>
              <a:buChar char="•"/>
              <a:defRPr/>
            </a:pPr>
            <a:r>
              <a:rPr lang="en-GB" sz="1500" dirty="0">
                <a:solidFill>
                  <a:schemeClr val="bg1"/>
                </a:solidFill>
                <a:latin typeface="Segoe UI Semibold" pitchFamily="34" charset="0"/>
                <a:cs typeface="Futura Bk"/>
              </a:rPr>
              <a:t>Windows Server + SQL Server + SharePoint Server + </a:t>
            </a:r>
            <a:r>
              <a:rPr lang="en-GB" sz="1500" dirty="0" smtClean="0">
                <a:solidFill>
                  <a:schemeClr val="bg1"/>
                </a:solidFill>
                <a:latin typeface="Segoe UI Semibold" pitchFamily="34" charset="0"/>
                <a:cs typeface="Futura Bk"/>
              </a:rPr>
              <a:t>PowerPivot for SharePoint</a:t>
            </a:r>
            <a:endParaRPr lang="en-US" sz="1500" dirty="0">
              <a:solidFill>
                <a:schemeClr val="bg1"/>
              </a:solidFill>
              <a:latin typeface="Segoe UI Semibold" pitchFamily="34" charset="0"/>
              <a:cs typeface="Futura Bk"/>
            </a:endParaRPr>
          </a:p>
        </p:txBody>
      </p:sp>
      <p:sp>
        <p:nvSpPr>
          <p:cNvPr id="40" name="TextBox 39"/>
          <p:cNvSpPr txBox="1"/>
          <p:nvPr/>
        </p:nvSpPr>
        <p:spPr>
          <a:xfrm>
            <a:off x="3220246" y="4027319"/>
            <a:ext cx="2693987" cy="2191369"/>
          </a:xfrm>
          <a:prstGeom prst="rect">
            <a:avLst/>
          </a:prstGeom>
          <a:noFill/>
        </p:spPr>
        <p:txBody>
          <a:bodyPr>
            <a:spAutoFit/>
          </a:bodyPr>
          <a:lstStyle/>
          <a:p>
            <a:pPr>
              <a:lnSpc>
                <a:spcPct val="110000"/>
              </a:lnSpc>
              <a:spcBef>
                <a:spcPts val="600"/>
              </a:spcBef>
              <a:buClr>
                <a:schemeClr val="tx2"/>
              </a:buClr>
              <a:defRPr/>
            </a:pPr>
            <a:r>
              <a:rPr lang="en-US" sz="1900" b="1" cap="all" dirty="0">
                <a:solidFill>
                  <a:schemeClr val="bg1"/>
                </a:solidFill>
                <a:latin typeface="Segoe UI Semibold" pitchFamily="34" charset="0"/>
                <a:cs typeface="Futura Bk"/>
              </a:rPr>
              <a:t>OPTIMIZED</a:t>
            </a:r>
          </a:p>
          <a:p>
            <a:pPr marL="287337" lvl="1" indent="-285750">
              <a:lnSpc>
                <a:spcPct val="110000"/>
              </a:lnSpc>
              <a:buClr>
                <a:schemeClr val="tx2"/>
              </a:buClr>
              <a:buSzPct val="80000"/>
              <a:buFont typeface="Arial" pitchFamily="34" charset="0"/>
              <a:buChar char="•"/>
              <a:defRPr/>
            </a:pPr>
            <a:r>
              <a:rPr lang="en-GB" sz="1500" dirty="0" smtClean="0">
                <a:solidFill>
                  <a:schemeClr val="bg1"/>
                </a:solidFill>
                <a:latin typeface="Segoe UI Semibold" pitchFamily="34" charset="0"/>
                <a:cs typeface="Futura Bk"/>
              </a:rPr>
              <a:t>Share and refresh PowerPivot workbooks (often containing millions of rows and multiple data sources) with ease</a:t>
            </a:r>
            <a:endParaRPr lang="en-GB" sz="1500" dirty="0">
              <a:solidFill>
                <a:schemeClr val="bg1"/>
              </a:solidFill>
              <a:latin typeface="Segoe UI Semibold" pitchFamily="34" charset="0"/>
              <a:cs typeface="Futura Bk"/>
            </a:endParaRPr>
          </a:p>
          <a:p>
            <a:pPr marL="287337" lvl="1" indent="-285750">
              <a:lnSpc>
                <a:spcPct val="110000"/>
              </a:lnSpc>
              <a:buClr>
                <a:schemeClr val="tx2"/>
              </a:buClr>
              <a:buSzPct val="80000"/>
              <a:buFont typeface="Arial" pitchFamily="34" charset="0"/>
              <a:buChar char="•"/>
              <a:defRPr/>
            </a:pPr>
            <a:r>
              <a:rPr lang="en-GB" sz="1500" dirty="0">
                <a:solidFill>
                  <a:schemeClr val="bg1"/>
                </a:solidFill>
                <a:latin typeface="Segoe UI Semibold" pitchFamily="34" charset="0"/>
                <a:cs typeface="Futura Bk"/>
              </a:rPr>
              <a:t>Appliance style support included</a:t>
            </a:r>
          </a:p>
        </p:txBody>
      </p:sp>
      <p:sp>
        <p:nvSpPr>
          <p:cNvPr id="41" name="Rectangle 40"/>
          <p:cNvSpPr>
            <a:spLocks noChangeArrowheads="1"/>
          </p:cNvSpPr>
          <p:nvPr/>
        </p:nvSpPr>
        <p:spPr bwMode="auto">
          <a:xfrm rot="16200000">
            <a:off x="4392615" y="-620713"/>
            <a:ext cx="349251" cy="9144001"/>
          </a:xfrm>
          <a:prstGeom prst="rect">
            <a:avLst/>
          </a:prstGeom>
          <a:gradFill rotWithShape="1">
            <a:gsLst>
              <a:gs pos="0">
                <a:schemeClr val="tx1">
                  <a:alpha val="39999"/>
                </a:schemeClr>
              </a:gs>
              <a:gs pos="100000">
                <a:schemeClr val="tx1">
                  <a:alpha val="0"/>
                </a:schemeClr>
              </a:gs>
            </a:gsLst>
            <a:lin ang="0" scaled="1"/>
          </a:gradFill>
          <a:ln w="6350" algn="ctr">
            <a:noFill/>
            <a:round/>
            <a:headEnd/>
            <a:tailEnd/>
          </a:ln>
        </p:spPr>
        <p:txBody>
          <a:bodyPr vert="eaVert" anchor="ctr"/>
          <a:lstStyle/>
          <a:p>
            <a:pPr algn="ctr" defTabSz="457200">
              <a:spcBef>
                <a:spcPct val="50000"/>
              </a:spcBef>
              <a:defRPr/>
            </a:pPr>
            <a:endParaRPr lang="en-US" sz="1600" dirty="0">
              <a:solidFill>
                <a:schemeClr val="bg1"/>
              </a:solidFill>
              <a:latin typeface="Segoe UI Semibold" pitchFamily="34" charset="0"/>
              <a:cs typeface="ＭＳ Ｐゴシック" pitchFamily="-107" charset="-128"/>
            </a:endParaRPr>
          </a:p>
        </p:txBody>
      </p:sp>
      <p:pic>
        <p:nvPicPr>
          <p:cNvPr id="9" name="Picture 2" descr="C:\Users\bzamora\Desktop\HP logos\HP logo_3D_mid_Reg\GREYSCALE\HPR_D_G_RGB_150_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5315" y="93733"/>
            <a:ext cx="1075670" cy="10756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721433" y="1274794"/>
            <a:ext cx="2345218" cy="1323439"/>
          </a:xfrm>
          <a:prstGeom prst="rect">
            <a:avLst/>
          </a:prstGeom>
        </p:spPr>
        <p:txBody>
          <a:bodyPr wrap="square">
            <a:spAutoFit/>
          </a:bodyPr>
          <a:lstStyle/>
          <a:p>
            <a:pPr marL="233363" lvl="1" indent="-233363">
              <a:buFont typeface="Arial" pitchFamily="34" charset="0"/>
              <a:buChar char="•"/>
            </a:pPr>
            <a:r>
              <a:rPr lang="en-US" sz="2000" b="1" dirty="0" smtClean="0">
                <a:solidFill>
                  <a:schemeClr val="bg1"/>
                </a:solidFill>
              </a:rPr>
              <a:t>Hardware</a:t>
            </a:r>
            <a:r>
              <a:rPr lang="en-US" sz="2000" dirty="0" smtClean="0">
                <a:solidFill>
                  <a:schemeClr val="bg1"/>
                </a:solidFill>
              </a:rPr>
              <a:t>: DL360 G7, 96GB RAM,</a:t>
            </a:r>
          </a:p>
          <a:p>
            <a:pPr marL="233363" lvl="1" indent="-233363">
              <a:buFont typeface="Arial" pitchFamily="34" charset="0"/>
              <a:buChar char="•"/>
            </a:pPr>
            <a:r>
              <a:rPr lang="en-US" sz="2000" dirty="0" smtClean="0">
                <a:solidFill>
                  <a:schemeClr val="bg1"/>
                </a:solidFill>
              </a:rPr>
              <a:t>8 x internal 300GB SFF SAS disks</a:t>
            </a:r>
          </a:p>
        </p:txBody>
      </p:sp>
    </p:spTree>
    <p:extLst>
      <p:ext uri="{BB962C8B-B14F-4D97-AF65-F5344CB8AC3E}">
        <p14:creationId xmlns:p14="http://schemas.microsoft.com/office/powerpoint/2010/main" val="18541299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H</a:t>
            </a:r>
            <a:r>
              <a:rPr lang="en-AU" dirty="0" smtClean="0"/>
              <a:t>igh </a:t>
            </a:r>
            <a:r>
              <a:rPr lang="en-AU" b="1" dirty="0" smtClean="0"/>
              <a:t>A</a:t>
            </a:r>
            <a:r>
              <a:rPr lang="en-AU" dirty="0" smtClean="0"/>
              <a:t>vailability (HA) &amp; </a:t>
            </a:r>
            <a:br>
              <a:rPr lang="en-AU" dirty="0" smtClean="0"/>
            </a:br>
            <a:r>
              <a:rPr lang="en-AU" b="1" dirty="0" smtClean="0"/>
              <a:t>D</a:t>
            </a:r>
            <a:r>
              <a:rPr lang="en-AU" dirty="0" smtClean="0"/>
              <a:t>isaster </a:t>
            </a:r>
            <a:r>
              <a:rPr lang="en-AU" b="1" dirty="0" smtClean="0"/>
              <a:t>R</a:t>
            </a:r>
            <a:r>
              <a:rPr lang="en-AU" dirty="0" smtClean="0"/>
              <a:t>ecovery (DR)</a:t>
            </a:r>
            <a:endParaRPr lang="en-AU" dirty="0"/>
          </a:p>
        </p:txBody>
      </p:sp>
      <p:sp>
        <p:nvSpPr>
          <p:cNvPr id="3" name="Content Placeholder 2"/>
          <p:cNvSpPr>
            <a:spLocks noGrp="1"/>
          </p:cNvSpPr>
          <p:nvPr>
            <p:ph idx="1"/>
          </p:nvPr>
        </p:nvSpPr>
        <p:spPr>
          <a:xfrm>
            <a:off x="457200" y="1600200"/>
            <a:ext cx="7484786" cy="4525963"/>
          </a:xfrm>
        </p:spPr>
        <p:txBody>
          <a:bodyPr>
            <a:normAutofit fontScale="92500" lnSpcReduction="20000"/>
          </a:bodyPr>
          <a:lstStyle/>
          <a:p>
            <a:r>
              <a:rPr lang="en-AU" dirty="0" smtClean="0"/>
              <a:t>High Availability options for SharePoint</a:t>
            </a:r>
          </a:p>
          <a:p>
            <a:pPr lvl="1"/>
            <a:r>
              <a:rPr lang="en-AU" dirty="0" smtClean="0"/>
              <a:t>Multiple WFEs</a:t>
            </a:r>
          </a:p>
          <a:p>
            <a:pPr lvl="1"/>
            <a:r>
              <a:rPr lang="en-AU" dirty="0" smtClean="0"/>
              <a:t>Multiple Application Servers</a:t>
            </a:r>
          </a:p>
          <a:p>
            <a:r>
              <a:rPr lang="en-AU" dirty="0" smtClean="0"/>
              <a:t>High Availability options for SQL Server</a:t>
            </a:r>
          </a:p>
          <a:p>
            <a:pPr lvl="1"/>
            <a:r>
              <a:rPr lang="en-AU" dirty="0" smtClean="0"/>
              <a:t>Failover Clustering</a:t>
            </a:r>
          </a:p>
          <a:p>
            <a:pPr lvl="1"/>
            <a:r>
              <a:rPr lang="en-AU" dirty="0" smtClean="0"/>
              <a:t>Database Mirroring</a:t>
            </a:r>
          </a:p>
          <a:p>
            <a:r>
              <a:rPr lang="en-AU" dirty="0" smtClean="0"/>
              <a:t>Disaster Recovery Options</a:t>
            </a:r>
          </a:p>
          <a:p>
            <a:pPr lvl="1"/>
            <a:r>
              <a:rPr lang="en-AU" dirty="0" smtClean="0"/>
              <a:t>Stretched Failover Clustering</a:t>
            </a:r>
          </a:p>
          <a:p>
            <a:pPr lvl="1"/>
            <a:r>
              <a:rPr lang="en-AU" dirty="0" smtClean="0"/>
              <a:t>Database Mirroring</a:t>
            </a:r>
          </a:p>
          <a:p>
            <a:pPr lvl="1"/>
            <a:r>
              <a:rPr lang="en-AU" dirty="0" smtClean="0"/>
              <a:t>Log Shipping</a:t>
            </a:r>
          </a:p>
          <a:p>
            <a:r>
              <a:rPr lang="en-AU" dirty="0" smtClean="0"/>
              <a:t>Database Replication not recommended/supported</a:t>
            </a: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6" name="Rounded Rectangle 5"/>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Audience</a:t>
            </a:r>
          </a:p>
        </p:txBody>
      </p:sp>
      <p:sp>
        <p:nvSpPr>
          <p:cNvPr id="7" name="Rounded Rectangle 6"/>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(De) Central</a:t>
            </a:r>
          </a:p>
        </p:txBody>
      </p:sp>
      <p:sp>
        <p:nvSpPr>
          <p:cNvPr id="9" name="Rounded Rectangle 8"/>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Features</a:t>
            </a:r>
          </a:p>
        </p:txBody>
      </p:sp>
      <p:sp>
        <p:nvSpPr>
          <p:cNvPr id="10" name="Rounded Rectangle 9"/>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chemeClr val="bg1"/>
              </a:solidFill>
              <a:latin typeface="Calibri" pitchFamily="34" charset="0"/>
            </a:endParaRPr>
          </a:p>
        </p:txBody>
      </p:sp>
      <p:sp>
        <p:nvSpPr>
          <p:cNvPr id="11" name="Rounded Rectangle 10"/>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HA / DR</a:t>
            </a:r>
          </a:p>
        </p:txBody>
      </p:sp>
      <p:sp>
        <p:nvSpPr>
          <p:cNvPr id="12" name="Rounded Rectangle 11"/>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000000"/>
              </a:solidFill>
              <a:latin typeface="Calibri" pitchFamily="34" charset="0"/>
            </a:endParaRPr>
          </a:p>
        </p:txBody>
      </p:sp>
      <p:sp>
        <p:nvSpPr>
          <p:cNvPr id="13" name="Rounded Rectangle 12"/>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4" name="Rounded Rectangle 13"/>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Tree>
    <p:extLst>
      <p:ext uri="{BB962C8B-B14F-4D97-AF65-F5344CB8AC3E}">
        <p14:creationId xmlns:p14="http://schemas.microsoft.com/office/powerpoint/2010/main" val="3138403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loud 28"/>
          <p:cNvSpPr/>
          <p:nvPr/>
        </p:nvSpPr>
        <p:spPr>
          <a:xfrm>
            <a:off x="4067944" y="3200400"/>
            <a:ext cx="3813312" cy="1840700"/>
          </a:xfrm>
          <a:prstGeom prst="cloud">
            <a:avLst/>
          </a:prstGeom>
        </p:spPr>
        <p:style>
          <a:lnRef idx="2">
            <a:schemeClr val="accent1"/>
          </a:lnRef>
          <a:fillRef idx="1">
            <a:schemeClr val="lt1"/>
          </a:fillRef>
          <a:effectRef idx="0">
            <a:schemeClr val="accent1"/>
          </a:effectRef>
          <a:fontRef idx="minor">
            <a:schemeClr val="dk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US" sz="2000" dirty="0">
              <a:solidFill>
                <a:srgbClr val="FFFFFF"/>
              </a:solidFill>
            </a:endParaRPr>
          </a:p>
        </p:txBody>
      </p:sp>
      <p:sp>
        <p:nvSpPr>
          <p:cNvPr id="28" name="Cloud 27"/>
          <p:cNvSpPr/>
          <p:nvPr/>
        </p:nvSpPr>
        <p:spPr>
          <a:xfrm>
            <a:off x="179512" y="3213173"/>
            <a:ext cx="3813312" cy="1840700"/>
          </a:xfrm>
          <a:prstGeom prst="cloud">
            <a:avLst/>
          </a:prstGeom>
        </p:spPr>
        <p:style>
          <a:lnRef idx="2">
            <a:schemeClr val="accent1"/>
          </a:lnRef>
          <a:fillRef idx="1">
            <a:schemeClr val="lt1"/>
          </a:fillRef>
          <a:effectRef idx="0">
            <a:schemeClr val="accent1"/>
          </a:effectRef>
          <a:fontRef idx="minor">
            <a:schemeClr val="dk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US" sz="2000" dirty="0">
              <a:solidFill>
                <a:srgbClr val="FFFFFF"/>
              </a:solidFill>
            </a:endParaRPr>
          </a:p>
        </p:txBody>
      </p:sp>
      <p:pic>
        <p:nvPicPr>
          <p:cNvPr id="6" name="Picture 5" descr="Picture1.png"/>
          <p:cNvPicPr>
            <a:picLocks noChangeAspect="1"/>
          </p:cNvPicPr>
          <p:nvPr/>
        </p:nvPicPr>
        <p:blipFill>
          <a:blip r:embed="rId3" cstate="print"/>
          <a:stretch>
            <a:fillRect/>
          </a:stretch>
        </p:blipFill>
        <p:spPr>
          <a:xfrm>
            <a:off x="337476" y="3405188"/>
            <a:ext cx="2691365" cy="2178844"/>
          </a:xfrm>
          <a:prstGeom prst="rect">
            <a:avLst/>
          </a:prstGeom>
        </p:spPr>
      </p:pic>
      <p:sp>
        <p:nvSpPr>
          <p:cNvPr id="7" name="Rounded Rectangle 6"/>
          <p:cNvSpPr/>
          <p:nvPr/>
        </p:nvSpPr>
        <p:spPr>
          <a:xfrm>
            <a:off x="1689198" y="3785401"/>
            <a:ext cx="1689652" cy="1072355"/>
          </a:xfrm>
          <a:prstGeom prst="roundRect">
            <a:avLst/>
          </a:prstGeom>
          <a:noFill/>
          <a:ln>
            <a:noFill/>
          </a:ln>
          <a:effectLst/>
          <a:scene3d>
            <a:camera prst="isometricRightUp">
              <a:rot lat="180000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kern="100" dirty="0" smtClean="0">
                <a:solidFill>
                  <a:srgbClr val="000000"/>
                </a:solidFill>
              </a:rPr>
              <a:t>Node1</a:t>
            </a:r>
          </a:p>
        </p:txBody>
      </p:sp>
      <p:pic>
        <p:nvPicPr>
          <p:cNvPr id="8" name="Picture 7" descr="Picture1.png"/>
          <p:cNvPicPr>
            <a:picLocks noChangeAspect="1"/>
          </p:cNvPicPr>
          <p:nvPr/>
        </p:nvPicPr>
        <p:blipFill>
          <a:blip r:embed="rId3" cstate="print"/>
          <a:stretch>
            <a:fillRect/>
          </a:stretch>
        </p:blipFill>
        <p:spPr>
          <a:xfrm>
            <a:off x="4796815" y="3405188"/>
            <a:ext cx="2691365" cy="2178846"/>
          </a:xfrm>
          <a:prstGeom prst="rect">
            <a:avLst/>
          </a:prstGeom>
        </p:spPr>
      </p:pic>
      <p:sp>
        <p:nvSpPr>
          <p:cNvPr id="9" name="Rounded Rectangle 8"/>
          <p:cNvSpPr/>
          <p:nvPr/>
        </p:nvSpPr>
        <p:spPr>
          <a:xfrm>
            <a:off x="6420224" y="3695702"/>
            <a:ext cx="1689652" cy="1307304"/>
          </a:xfrm>
          <a:prstGeom prst="roundRect">
            <a:avLst/>
          </a:prstGeom>
          <a:noFill/>
          <a:ln>
            <a:noFill/>
          </a:ln>
          <a:effectLst/>
          <a:scene3d>
            <a:camera prst="isometricRightUp">
              <a:rot lat="180000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kern="100" dirty="0" smtClean="0">
                <a:solidFill>
                  <a:srgbClr val="000000"/>
                </a:solidFill>
              </a:rPr>
              <a:t>Node2</a:t>
            </a:r>
          </a:p>
        </p:txBody>
      </p:sp>
      <p:grpSp>
        <p:nvGrpSpPr>
          <p:cNvPr id="50" name="Group 49"/>
          <p:cNvGrpSpPr/>
          <p:nvPr/>
        </p:nvGrpSpPr>
        <p:grpSpPr>
          <a:xfrm>
            <a:off x="265469" y="1371606"/>
            <a:ext cx="7222711" cy="3123005"/>
            <a:chOff x="689989" y="1371600"/>
            <a:chExt cx="7222711" cy="3123005"/>
          </a:xfrm>
        </p:grpSpPr>
        <p:sp>
          <p:nvSpPr>
            <p:cNvPr id="10" name="Cloud 9"/>
            <p:cNvSpPr/>
            <p:nvPr/>
          </p:nvSpPr>
          <p:spPr>
            <a:xfrm>
              <a:off x="1530179" y="1371600"/>
              <a:ext cx="5939673" cy="1676400"/>
            </a:xfrm>
            <a:prstGeom prst="cloud">
              <a:avLst/>
            </a:prstGeom>
          </p:spPr>
          <p:style>
            <a:lnRef idx="2">
              <a:schemeClr val="accent1"/>
            </a:lnRef>
            <a:fillRef idx="1">
              <a:schemeClr val="lt1"/>
            </a:fillRef>
            <a:effectRef idx="0">
              <a:schemeClr val="accent1"/>
            </a:effectRef>
            <a:fontRef idx="minor">
              <a:schemeClr val="dk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2000" dirty="0" smtClean="0">
                  <a:solidFill>
                    <a:srgbClr val="FFFFFF"/>
                  </a:solidFill>
                </a:rPr>
                <a:t>V-LAN</a:t>
              </a:r>
            </a:p>
          </p:txBody>
        </p:sp>
        <p:cxnSp>
          <p:nvCxnSpPr>
            <p:cNvPr id="11" name="Shape 123"/>
            <p:cNvCxnSpPr>
              <a:stCxn id="10" idx="2"/>
              <a:endCxn id="6" idx="1"/>
            </p:cNvCxnSpPr>
            <p:nvPr/>
          </p:nvCxnSpPr>
          <p:spPr>
            <a:xfrm rot="10800000" flipV="1">
              <a:off x="689989" y="2209800"/>
              <a:ext cx="858615" cy="2284804"/>
            </a:xfrm>
            <a:prstGeom prst="bentConnector3">
              <a:avLst>
                <a:gd name="adj1" fmla="val 126624"/>
              </a:avLst>
            </a:prstGeom>
            <a:ln/>
          </p:spPr>
          <p:style>
            <a:lnRef idx="2">
              <a:schemeClr val="dk1"/>
            </a:lnRef>
            <a:fillRef idx="0">
              <a:schemeClr val="dk1"/>
            </a:fillRef>
            <a:effectRef idx="1">
              <a:schemeClr val="dk1"/>
            </a:effectRef>
            <a:fontRef idx="minor">
              <a:schemeClr val="tx1"/>
            </a:fontRef>
          </p:style>
        </p:cxnSp>
        <p:cxnSp>
          <p:nvCxnSpPr>
            <p:cNvPr id="12" name="Shape 125"/>
            <p:cNvCxnSpPr>
              <a:stCxn id="10" idx="0"/>
              <a:endCxn id="8" idx="3"/>
            </p:cNvCxnSpPr>
            <p:nvPr/>
          </p:nvCxnSpPr>
          <p:spPr>
            <a:xfrm>
              <a:off x="7464902" y="2209800"/>
              <a:ext cx="447798" cy="2284805"/>
            </a:xfrm>
            <a:prstGeom prst="bentConnector3">
              <a:avLst>
                <a:gd name="adj1" fmla="val 196070"/>
              </a:avLst>
            </a:prstGeom>
            <a:ln/>
          </p:spPr>
          <p:style>
            <a:lnRef idx="2">
              <a:schemeClr val="dk1"/>
            </a:lnRef>
            <a:fillRef idx="0">
              <a:schemeClr val="dk1"/>
            </a:fillRef>
            <a:effectRef idx="1">
              <a:schemeClr val="dk1"/>
            </a:effectRef>
            <a:fontRef idx="minor">
              <a:schemeClr val="tx1"/>
            </a:fontRef>
          </p:style>
        </p:cxnSp>
      </p:grpSp>
      <p:sp>
        <p:nvSpPr>
          <p:cNvPr id="13" name="Freeform 12"/>
          <p:cNvSpPr/>
          <p:nvPr/>
        </p:nvSpPr>
        <p:spPr>
          <a:xfrm>
            <a:off x="2599015" y="4561650"/>
            <a:ext cx="45719" cy="848550"/>
          </a:xfrm>
          <a:custGeom>
            <a:avLst/>
            <a:gdLst>
              <a:gd name="connsiteX0" fmla="*/ 0 w 589084"/>
              <a:gd name="connsiteY0" fmla="*/ 0 h 553916"/>
              <a:gd name="connsiteX1" fmla="*/ 131884 w 589084"/>
              <a:gd name="connsiteY1" fmla="*/ 360485 h 553916"/>
              <a:gd name="connsiteX2" fmla="*/ 589084 w 589084"/>
              <a:gd name="connsiteY2" fmla="*/ 553916 h 553916"/>
            </a:gdLst>
            <a:ahLst/>
            <a:cxnLst>
              <a:cxn ang="0">
                <a:pos x="connsiteX0" y="connsiteY0"/>
              </a:cxn>
              <a:cxn ang="0">
                <a:pos x="connsiteX1" y="connsiteY1"/>
              </a:cxn>
              <a:cxn ang="0">
                <a:pos x="connsiteX2" y="connsiteY2"/>
              </a:cxn>
            </a:cxnLst>
            <a:rect l="l" t="t" r="r" b="b"/>
            <a:pathLst>
              <a:path w="589084" h="553916">
                <a:moveTo>
                  <a:pt x="0" y="0"/>
                </a:moveTo>
                <a:cubicBezTo>
                  <a:pt x="16851" y="134083"/>
                  <a:pt x="33703" y="268166"/>
                  <a:pt x="131884" y="360485"/>
                </a:cubicBezTo>
                <a:cubicBezTo>
                  <a:pt x="230065" y="452804"/>
                  <a:pt x="589084" y="553916"/>
                  <a:pt x="589084" y="553916"/>
                </a:cubicBezTo>
              </a:path>
            </a:pathLst>
          </a:custGeom>
          <a:ln/>
        </p:spPr>
        <p:style>
          <a:lnRef idx="2">
            <a:schemeClr val="dk1"/>
          </a:lnRef>
          <a:fillRef idx="0">
            <a:schemeClr val="dk1"/>
          </a:fillRef>
          <a:effectRef idx="1">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000000"/>
              </a:solidFill>
            </a:endParaRPr>
          </a:p>
        </p:txBody>
      </p:sp>
      <p:sp>
        <p:nvSpPr>
          <p:cNvPr id="14" name="Freeform 13"/>
          <p:cNvSpPr/>
          <p:nvPr/>
        </p:nvSpPr>
        <p:spPr>
          <a:xfrm>
            <a:off x="3028841" y="5986062"/>
            <a:ext cx="2337835" cy="45719"/>
          </a:xfrm>
          <a:custGeom>
            <a:avLst/>
            <a:gdLst>
              <a:gd name="connsiteX0" fmla="*/ 905608 w 905608"/>
              <a:gd name="connsiteY0" fmla="*/ 0 h 672612"/>
              <a:gd name="connsiteX1" fmla="*/ 553915 w 905608"/>
              <a:gd name="connsiteY1" fmla="*/ 562708 h 672612"/>
              <a:gd name="connsiteX2" fmla="*/ 0 w 905608"/>
              <a:gd name="connsiteY2" fmla="*/ 659423 h 672612"/>
            </a:gdLst>
            <a:ahLst/>
            <a:cxnLst>
              <a:cxn ang="0">
                <a:pos x="connsiteX0" y="connsiteY0"/>
              </a:cxn>
              <a:cxn ang="0">
                <a:pos x="connsiteX1" y="connsiteY1"/>
              </a:cxn>
              <a:cxn ang="0">
                <a:pos x="connsiteX2" y="connsiteY2"/>
              </a:cxn>
            </a:cxnLst>
            <a:rect l="l" t="t" r="r" b="b"/>
            <a:pathLst>
              <a:path w="905608" h="672612">
                <a:moveTo>
                  <a:pt x="905608" y="0"/>
                </a:moveTo>
                <a:cubicBezTo>
                  <a:pt x="805229" y="226402"/>
                  <a:pt x="704850" y="452804"/>
                  <a:pt x="553915" y="562708"/>
                </a:cubicBezTo>
                <a:cubicBezTo>
                  <a:pt x="402980" y="672612"/>
                  <a:pt x="201490" y="666017"/>
                  <a:pt x="0" y="659423"/>
                </a:cubicBezTo>
              </a:path>
            </a:pathLst>
          </a:custGeom>
          <a:ln w="50800">
            <a:solidFill>
              <a:srgbClr val="FFC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t>SAN Replication</a:t>
            </a:r>
            <a:endParaRPr lang="en-US" b="1" dirty="0"/>
          </a:p>
        </p:txBody>
      </p:sp>
      <p:grpSp>
        <p:nvGrpSpPr>
          <p:cNvPr id="15" name="Group 81"/>
          <p:cNvGrpSpPr/>
          <p:nvPr/>
        </p:nvGrpSpPr>
        <p:grpSpPr>
          <a:xfrm>
            <a:off x="2166276" y="5410200"/>
            <a:ext cx="1066800" cy="838200"/>
            <a:chOff x="4572000" y="4267200"/>
            <a:chExt cx="762000" cy="533400"/>
          </a:xfrm>
        </p:grpSpPr>
        <p:sp>
          <p:nvSpPr>
            <p:cNvPr id="22" name="Oval 21"/>
            <p:cNvSpPr/>
            <p:nvPr/>
          </p:nvSpPr>
          <p:spPr>
            <a:xfrm>
              <a:off x="4648200" y="4343400"/>
              <a:ext cx="381000" cy="152400"/>
            </a:xfrm>
            <a:prstGeom prst="ellipse">
              <a:avLst/>
            </a:prstGeom>
            <a:solidFill>
              <a:srgbClr val="00B0F0"/>
            </a:solidFill>
            <a:ln w="34925">
              <a:noFill/>
            </a:ln>
            <a:effectLst/>
            <a:scene3d>
              <a:camera prst="perspectiveRelaxed"/>
              <a:lightRig rig="threePt" dir="t"/>
            </a:scene3d>
            <a:sp3d extrusionH="107950" prstMaterial="plastic">
              <a:bevelT w="82550" h="63500" prst="coolSlan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363"/>
              <a:endParaRPr lang="en-US" dirty="0">
                <a:solidFill>
                  <a:srgbClr val="FFFFFF"/>
                </a:solidFill>
              </a:endParaRPr>
            </a:p>
          </p:txBody>
        </p:sp>
        <p:sp>
          <p:nvSpPr>
            <p:cNvPr id="23" name="Oval 22"/>
            <p:cNvSpPr/>
            <p:nvPr/>
          </p:nvSpPr>
          <p:spPr>
            <a:xfrm>
              <a:off x="4724400" y="4419600"/>
              <a:ext cx="381000" cy="152400"/>
            </a:xfrm>
            <a:prstGeom prst="ellipse">
              <a:avLst/>
            </a:prstGeom>
            <a:solidFill>
              <a:srgbClr val="00B0F0"/>
            </a:solidFill>
            <a:ln w="34925">
              <a:noFill/>
            </a:ln>
            <a:effectLst/>
            <a:scene3d>
              <a:camera prst="perspectiveRelaxed"/>
              <a:lightRig rig="threePt" dir="t"/>
            </a:scene3d>
            <a:sp3d extrusionH="107950" prstMaterial="plastic">
              <a:bevelT w="82550" h="63500" prst="coolSlan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363"/>
              <a:endParaRPr lang="en-US" dirty="0">
                <a:solidFill>
                  <a:srgbClr val="FFFFFF"/>
                </a:solidFill>
              </a:endParaRPr>
            </a:p>
          </p:txBody>
        </p:sp>
        <p:sp>
          <p:nvSpPr>
            <p:cNvPr id="24" name="Oval 23"/>
            <p:cNvSpPr/>
            <p:nvPr/>
          </p:nvSpPr>
          <p:spPr>
            <a:xfrm>
              <a:off x="4800600" y="4495800"/>
              <a:ext cx="381000" cy="152400"/>
            </a:xfrm>
            <a:prstGeom prst="ellipse">
              <a:avLst/>
            </a:prstGeom>
            <a:solidFill>
              <a:srgbClr val="00B0F0"/>
            </a:solidFill>
            <a:ln w="34925">
              <a:noFill/>
            </a:ln>
            <a:effectLst/>
            <a:scene3d>
              <a:camera prst="perspectiveRelaxed"/>
              <a:lightRig rig="threePt" dir="t"/>
            </a:scene3d>
            <a:sp3d extrusionH="107950" prstMaterial="plastic">
              <a:bevelT w="82550" h="63500" prst="coolSlan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363"/>
              <a:endParaRPr lang="en-US" dirty="0">
                <a:solidFill>
                  <a:srgbClr val="FFFFFF"/>
                </a:solidFill>
              </a:endParaRPr>
            </a:p>
          </p:txBody>
        </p:sp>
        <p:sp>
          <p:nvSpPr>
            <p:cNvPr id="25" name="Rounded Rectangle 24"/>
            <p:cNvSpPr/>
            <p:nvPr/>
          </p:nvSpPr>
          <p:spPr bwMode="auto">
            <a:xfrm>
              <a:off x="4572000" y="4267200"/>
              <a:ext cx="762000" cy="533400"/>
            </a:xfrm>
            <a:prstGeom prst="roundRect">
              <a:avLst/>
            </a:prstGeom>
            <a:noFill/>
            <a:ln w="28575">
              <a:solidFill>
                <a:srgbClr val="0070C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rgbClr val="FFFFFF"/>
                </a:solidFill>
                <a:effectLst>
                  <a:outerShdw blurRad="38100" dist="38100" dir="2700000" algn="tl">
                    <a:srgbClr val="000000">
                      <a:alpha val="43137"/>
                    </a:srgbClr>
                  </a:outerShdw>
                </a:effectLst>
              </a:endParaRPr>
            </a:p>
          </p:txBody>
        </p:sp>
      </p:grpSp>
      <p:sp>
        <p:nvSpPr>
          <p:cNvPr id="16" name="Freeform 15"/>
          <p:cNvSpPr/>
          <p:nvPr/>
        </p:nvSpPr>
        <p:spPr>
          <a:xfrm>
            <a:off x="5686717" y="4681880"/>
            <a:ext cx="158418" cy="731470"/>
          </a:xfrm>
          <a:custGeom>
            <a:avLst/>
            <a:gdLst>
              <a:gd name="connsiteX0" fmla="*/ 0 w 589084"/>
              <a:gd name="connsiteY0" fmla="*/ 0 h 553916"/>
              <a:gd name="connsiteX1" fmla="*/ 131884 w 589084"/>
              <a:gd name="connsiteY1" fmla="*/ 360485 h 553916"/>
              <a:gd name="connsiteX2" fmla="*/ 589084 w 589084"/>
              <a:gd name="connsiteY2" fmla="*/ 553916 h 553916"/>
            </a:gdLst>
            <a:ahLst/>
            <a:cxnLst>
              <a:cxn ang="0">
                <a:pos x="connsiteX0" y="connsiteY0"/>
              </a:cxn>
              <a:cxn ang="0">
                <a:pos x="connsiteX1" y="connsiteY1"/>
              </a:cxn>
              <a:cxn ang="0">
                <a:pos x="connsiteX2" y="connsiteY2"/>
              </a:cxn>
            </a:cxnLst>
            <a:rect l="l" t="t" r="r" b="b"/>
            <a:pathLst>
              <a:path w="589084" h="553916">
                <a:moveTo>
                  <a:pt x="0" y="0"/>
                </a:moveTo>
                <a:cubicBezTo>
                  <a:pt x="16851" y="134083"/>
                  <a:pt x="33703" y="268166"/>
                  <a:pt x="131884" y="360485"/>
                </a:cubicBezTo>
                <a:cubicBezTo>
                  <a:pt x="230065" y="452804"/>
                  <a:pt x="589084" y="553916"/>
                  <a:pt x="589084" y="553916"/>
                </a:cubicBezTo>
              </a:path>
            </a:pathLst>
          </a:custGeom>
          <a:ln/>
        </p:spPr>
        <p:style>
          <a:lnRef idx="2">
            <a:schemeClr val="dk1"/>
          </a:lnRef>
          <a:fillRef idx="0">
            <a:schemeClr val="dk1"/>
          </a:fillRef>
          <a:effectRef idx="1">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000000"/>
              </a:solidFill>
            </a:endParaRPr>
          </a:p>
        </p:txBody>
      </p:sp>
      <p:grpSp>
        <p:nvGrpSpPr>
          <p:cNvPr id="17" name="Group 81"/>
          <p:cNvGrpSpPr/>
          <p:nvPr/>
        </p:nvGrpSpPr>
        <p:grpSpPr>
          <a:xfrm>
            <a:off x="5366676" y="5420550"/>
            <a:ext cx="1066800" cy="838200"/>
            <a:chOff x="4572000" y="4267200"/>
            <a:chExt cx="762000" cy="533400"/>
          </a:xfrm>
        </p:grpSpPr>
        <p:sp>
          <p:nvSpPr>
            <p:cNvPr id="18" name="Oval 17"/>
            <p:cNvSpPr/>
            <p:nvPr/>
          </p:nvSpPr>
          <p:spPr>
            <a:xfrm>
              <a:off x="4648200" y="4343400"/>
              <a:ext cx="381000" cy="152400"/>
            </a:xfrm>
            <a:prstGeom prst="ellipse">
              <a:avLst/>
            </a:prstGeom>
            <a:solidFill>
              <a:srgbClr val="00B0F0"/>
            </a:solidFill>
            <a:ln w="34925">
              <a:noFill/>
            </a:ln>
            <a:effectLst/>
            <a:scene3d>
              <a:camera prst="perspectiveRelaxed"/>
              <a:lightRig rig="threePt" dir="t"/>
            </a:scene3d>
            <a:sp3d extrusionH="107950" prstMaterial="plastic">
              <a:bevelT w="82550" h="63500" prst="coolSlan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363"/>
              <a:endParaRPr lang="en-US" dirty="0">
                <a:solidFill>
                  <a:srgbClr val="FFFFFF"/>
                </a:solidFill>
              </a:endParaRPr>
            </a:p>
          </p:txBody>
        </p:sp>
        <p:sp>
          <p:nvSpPr>
            <p:cNvPr id="19" name="Oval 18"/>
            <p:cNvSpPr/>
            <p:nvPr/>
          </p:nvSpPr>
          <p:spPr>
            <a:xfrm>
              <a:off x="4724400" y="4419600"/>
              <a:ext cx="381000" cy="152400"/>
            </a:xfrm>
            <a:prstGeom prst="ellipse">
              <a:avLst/>
            </a:prstGeom>
            <a:solidFill>
              <a:srgbClr val="00B0F0"/>
            </a:solidFill>
            <a:ln w="34925">
              <a:noFill/>
            </a:ln>
            <a:effectLst/>
            <a:scene3d>
              <a:camera prst="perspectiveRelaxed"/>
              <a:lightRig rig="threePt" dir="t"/>
            </a:scene3d>
            <a:sp3d extrusionH="107950" prstMaterial="plastic">
              <a:bevelT w="82550" h="63500" prst="coolSlan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363"/>
              <a:endParaRPr lang="en-US" dirty="0">
                <a:solidFill>
                  <a:srgbClr val="FFFFFF"/>
                </a:solidFill>
              </a:endParaRPr>
            </a:p>
          </p:txBody>
        </p:sp>
        <p:sp>
          <p:nvSpPr>
            <p:cNvPr id="20" name="Oval 19"/>
            <p:cNvSpPr/>
            <p:nvPr/>
          </p:nvSpPr>
          <p:spPr>
            <a:xfrm>
              <a:off x="4800600" y="4495800"/>
              <a:ext cx="381000" cy="152400"/>
            </a:xfrm>
            <a:prstGeom prst="ellipse">
              <a:avLst/>
            </a:prstGeom>
            <a:solidFill>
              <a:srgbClr val="00B0F0"/>
            </a:solidFill>
            <a:ln w="34925">
              <a:noFill/>
            </a:ln>
            <a:effectLst/>
            <a:scene3d>
              <a:camera prst="perspectiveRelaxed"/>
              <a:lightRig rig="threePt" dir="t"/>
            </a:scene3d>
            <a:sp3d extrusionH="107950" prstMaterial="plastic">
              <a:bevelT w="82550" h="63500" prst="coolSlan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363"/>
              <a:endParaRPr lang="en-US" dirty="0">
                <a:solidFill>
                  <a:srgbClr val="FFFFFF"/>
                </a:solidFill>
              </a:endParaRPr>
            </a:p>
          </p:txBody>
        </p:sp>
        <p:sp>
          <p:nvSpPr>
            <p:cNvPr id="21" name="Rounded Rectangle 20"/>
            <p:cNvSpPr/>
            <p:nvPr/>
          </p:nvSpPr>
          <p:spPr bwMode="auto">
            <a:xfrm>
              <a:off x="4572000" y="4267200"/>
              <a:ext cx="762000" cy="533400"/>
            </a:xfrm>
            <a:prstGeom prst="roundRect">
              <a:avLst/>
            </a:prstGeom>
            <a:noFill/>
            <a:ln w="28575">
              <a:solidFill>
                <a:srgbClr val="0070C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rgbClr val="FFFFFF"/>
                </a:solidFill>
                <a:effectLst>
                  <a:outerShdw blurRad="38100" dist="38100" dir="2700000" algn="tl">
                    <a:srgbClr val="000000">
                      <a:alpha val="43137"/>
                    </a:srgbClr>
                  </a:outerShdw>
                </a:effectLst>
              </a:endParaRPr>
            </a:p>
          </p:txBody>
        </p:sp>
      </p:grpSp>
      <p:sp>
        <p:nvSpPr>
          <p:cNvPr id="4" name="TextBox 185"/>
          <p:cNvSpPr txBox="1"/>
          <p:nvPr/>
        </p:nvSpPr>
        <p:spPr>
          <a:xfrm>
            <a:off x="1547664" y="2924944"/>
            <a:ext cx="140775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rgbClr val="595959"/>
                </a:solidFill>
              </a:rPr>
              <a:t>IP: 10.10.10.10</a:t>
            </a:r>
            <a:endParaRPr lang="en-US" sz="1400" b="1" dirty="0">
              <a:solidFill>
                <a:srgbClr val="595959"/>
              </a:solidFill>
            </a:endParaRPr>
          </a:p>
        </p:txBody>
      </p:sp>
      <p:pic>
        <p:nvPicPr>
          <p:cNvPr id="26" name="Picture 25" descr="stop No"/>
          <p:cNvPicPr>
            <a:picLocks noChangeAspect="1" noChangeArrowheads="1"/>
          </p:cNvPicPr>
          <p:nvPr/>
        </p:nvPicPr>
        <p:blipFill>
          <a:blip r:embed="rId4" cstate="print"/>
          <a:srcRect/>
          <a:stretch>
            <a:fillRect/>
          </a:stretch>
        </p:blipFill>
        <p:spPr bwMode="auto">
          <a:xfrm>
            <a:off x="891927" y="3340905"/>
            <a:ext cx="1594544" cy="1645025"/>
          </a:xfrm>
          <a:prstGeom prst="rect">
            <a:avLst/>
          </a:prstGeom>
          <a:noFill/>
          <a:ln w="9525">
            <a:noFill/>
            <a:miter lim="800000"/>
            <a:headEnd/>
            <a:tailEnd/>
          </a:ln>
        </p:spPr>
      </p:pic>
      <p:grpSp>
        <p:nvGrpSpPr>
          <p:cNvPr id="55" name="Group 54"/>
          <p:cNvGrpSpPr/>
          <p:nvPr/>
        </p:nvGrpSpPr>
        <p:grpSpPr>
          <a:xfrm>
            <a:off x="2623476" y="3340034"/>
            <a:ext cx="5177504" cy="469973"/>
            <a:chOff x="3048000" y="3340027"/>
            <a:chExt cx="5177504" cy="469973"/>
          </a:xfrm>
        </p:grpSpPr>
        <p:sp>
          <p:nvSpPr>
            <p:cNvPr id="3" name="Rectangle 2"/>
            <p:cNvSpPr/>
            <p:nvPr/>
          </p:nvSpPr>
          <p:spPr bwMode="auto">
            <a:xfrm>
              <a:off x="3048000" y="3352800"/>
              <a:ext cx="1140748" cy="457200"/>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chemeClr val="tx1"/>
                  </a:solidFill>
                </a:rPr>
                <a:t>subnet 1</a:t>
              </a:r>
            </a:p>
          </p:txBody>
        </p:sp>
        <p:sp>
          <p:nvSpPr>
            <p:cNvPr id="30" name="Rectangle 29"/>
            <p:cNvSpPr/>
            <p:nvPr/>
          </p:nvSpPr>
          <p:spPr bwMode="auto">
            <a:xfrm>
              <a:off x="7084756" y="3340027"/>
              <a:ext cx="1140748" cy="457200"/>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chemeClr val="tx1"/>
                  </a:solidFill>
                </a:rPr>
                <a:t>subnet 2</a:t>
              </a:r>
            </a:p>
          </p:txBody>
        </p:sp>
      </p:grpSp>
      <p:sp>
        <p:nvSpPr>
          <p:cNvPr id="45" name="TextBox 185"/>
          <p:cNvSpPr txBox="1"/>
          <p:nvPr/>
        </p:nvSpPr>
        <p:spPr>
          <a:xfrm>
            <a:off x="2928280" y="2057403"/>
            <a:ext cx="2206053"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rgbClr val="595959"/>
                </a:solidFill>
              </a:rPr>
              <a:t>Network Name: </a:t>
            </a:r>
            <a:r>
              <a:rPr lang="en-US" sz="1400" b="1" dirty="0" err="1" smtClean="0">
                <a:solidFill>
                  <a:srgbClr val="595959"/>
                </a:solidFill>
              </a:rPr>
              <a:t>SqlClus</a:t>
            </a:r>
            <a:endParaRPr lang="en-US" sz="1400" b="1" dirty="0">
              <a:solidFill>
                <a:srgbClr val="595959"/>
              </a:solidFill>
            </a:endParaRPr>
          </a:p>
        </p:txBody>
      </p:sp>
      <p:sp>
        <p:nvSpPr>
          <p:cNvPr id="53" name="TextBox 52"/>
          <p:cNvSpPr txBox="1"/>
          <p:nvPr/>
        </p:nvSpPr>
        <p:spPr>
          <a:xfrm>
            <a:off x="1404280" y="5666609"/>
            <a:ext cx="510140" cy="276999"/>
          </a:xfrm>
          <a:prstGeom prst="rect">
            <a:avLst/>
          </a:prstGeom>
          <a:noFill/>
        </p:spPr>
        <p:txBody>
          <a:bodyPr wrap="none" lIns="0" tIns="0" rIns="0" bIns="0" rtlCol="0">
            <a:spAutoFit/>
          </a:bodyPr>
          <a:lstStyle/>
          <a:p>
            <a:pPr defTabSz="914363"/>
            <a:r>
              <a:rPr lang="en-US" b="1" dirty="0"/>
              <a:t>site 1</a:t>
            </a:r>
          </a:p>
        </p:txBody>
      </p:sp>
      <p:sp>
        <p:nvSpPr>
          <p:cNvPr id="54" name="TextBox 53"/>
          <p:cNvSpPr txBox="1"/>
          <p:nvPr/>
        </p:nvSpPr>
        <p:spPr>
          <a:xfrm>
            <a:off x="6585880" y="5666609"/>
            <a:ext cx="510140" cy="276999"/>
          </a:xfrm>
          <a:prstGeom prst="rect">
            <a:avLst/>
          </a:prstGeom>
          <a:noFill/>
        </p:spPr>
        <p:txBody>
          <a:bodyPr wrap="none" lIns="0" tIns="0" rIns="0" bIns="0" rtlCol="0">
            <a:spAutoFit/>
          </a:bodyPr>
          <a:lstStyle/>
          <a:p>
            <a:pPr defTabSz="914363"/>
            <a:r>
              <a:rPr lang="en-US" b="1" dirty="0"/>
              <a:t>site 2</a:t>
            </a:r>
          </a:p>
        </p:txBody>
      </p:sp>
      <p:sp>
        <p:nvSpPr>
          <p:cNvPr id="5" name="Title 4"/>
          <p:cNvSpPr>
            <a:spLocks noGrp="1"/>
          </p:cNvSpPr>
          <p:nvPr>
            <p:ph type="title"/>
          </p:nvPr>
        </p:nvSpPr>
        <p:spPr>
          <a:xfrm>
            <a:off x="103967" y="152402"/>
            <a:ext cx="8677174" cy="886397"/>
          </a:xfrm>
        </p:spPr>
        <p:txBody>
          <a:bodyPr>
            <a:normAutofit fontScale="90000"/>
          </a:bodyPr>
          <a:lstStyle/>
          <a:p>
            <a:r>
              <a:rPr lang="en-US" sz="3200" dirty="0" smtClean="0"/>
              <a:t>Multi-site </a:t>
            </a:r>
            <a:r>
              <a:rPr lang="en-US" sz="3200" dirty="0"/>
              <a:t>Failover Cluster Instance</a:t>
            </a:r>
            <a:br>
              <a:rPr lang="en-US" sz="3200" dirty="0"/>
            </a:br>
            <a:r>
              <a:rPr lang="en-US" sz="3200" spc="-150" dirty="0" smtClean="0">
                <a:solidFill>
                  <a:srgbClr val="FF0000"/>
                </a:solidFill>
              </a:rPr>
              <a:t>SQL Server 2008 (R2)</a:t>
            </a:r>
            <a:endParaRPr lang="en-US" sz="3200" dirty="0">
              <a:solidFill>
                <a:srgbClr val="FF0000"/>
              </a:solidFill>
            </a:endParaRPr>
          </a:p>
        </p:txBody>
      </p:sp>
      <p:sp>
        <p:nvSpPr>
          <p:cNvPr id="34" name="Rounded Rectangle 33"/>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Audience</a:t>
            </a:r>
          </a:p>
        </p:txBody>
      </p:sp>
      <p:sp>
        <p:nvSpPr>
          <p:cNvPr id="35" name="Rounded Rectangle 34"/>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(De) Central</a:t>
            </a:r>
          </a:p>
        </p:txBody>
      </p:sp>
      <p:sp>
        <p:nvSpPr>
          <p:cNvPr id="36" name="Rounded Rectangle 35"/>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Features</a:t>
            </a:r>
          </a:p>
        </p:txBody>
      </p:sp>
      <p:sp>
        <p:nvSpPr>
          <p:cNvPr id="37" name="Rounded Rectangle 36"/>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chemeClr val="bg1"/>
              </a:solidFill>
              <a:latin typeface="Calibri" pitchFamily="34" charset="0"/>
            </a:endParaRPr>
          </a:p>
        </p:txBody>
      </p:sp>
      <p:sp>
        <p:nvSpPr>
          <p:cNvPr id="38" name="Rounded Rectangle 37"/>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HA / DR</a:t>
            </a:r>
          </a:p>
        </p:txBody>
      </p:sp>
      <p:sp>
        <p:nvSpPr>
          <p:cNvPr id="39" name="Rounded Rectangle 38"/>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000000"/>
              </a:solidFill>
              <a:latin typeface="Calibri" pitchFamily="34" charset="0"/>
            </a:endParaRPr>
          </a:p>
        </p:txBody>
      </p:sp>
      <p:sp>
        <p:nvSpPr>
          <p:cNvPr id="40" name="Rounded Rectangle 39"/>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41" name="Rounded Rectangle 40"/>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Tree>
    <p:custDataLst>
      <p:tags r:id="rId1"/>
    </p:custDataLst>
    <p:extLst>
      <p:ext uri="{BB962C8B-B14F-4D97-AF65-F5344CB8AC3E}">
        <p14:creationId xmlns:p14="http://schemas.microsoft.com/office/powerpoint/2010/main" val="1190436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1"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linds(horizont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grpId="0" nodeType="clickEffect">
                                  <p:stCondLst>
                                    <p:cond delay="0"/>
                                  </p:stCondLst>
                                  <p:childTnLst>
                                    <p:animMotion origin="layout" path="M 8.33333E-7 -4.07031E-7 L 0.34219 -0.00023 " pathEditMode="relative" rAng="0" ptsTypes="AA">
                                      <p:cBhvr>
                                        <p:cTn id="39" dur="2000" fill="hold"/>
                                        <p:tgtEl>
                                          <p:spTgt spid="4"/>
                                        </p:tgtEl>
                                        <p:attrNameLst>
                                          <p:attrName>ppt_x</p:attrName>
                                          <p:attrName>ppt_y</p:attrName>
                                        </p:attrNameLst>
                                      </p:cBhvr>
                                      <p:rCtr x="1710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loud 55"/>
          <p:cNvSpPr/>
          <p:nvPr/>
        </p:nvSpPr>
        <p:spPr>
          <a:xfrm>
            <a:off x="4203414" y="2749728"/>
            <a:ext cx="3733800" cy="2278916"/>
          </a:xfrm>
          <a:prstGeom prst="cloud">
            <a:avLst/>
          </a:prstGeom>
        </p:spPr>
        <p:style>
          <a:lnRef idx="2">
            <a:schemeClr val="accent1"/>
          </a:lnRef>
          <a:fillRef idx="1">
            <a:schemeClr val="lt1"/>
          </a:fillRef>
          <a:effectRef idx="0">
            <a:schemeClr val="accent1"/>
          </a:effectRef>
          <a:fontRef idx="minor">
            <a:schemeClr val="dk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US" sz="2000" dirty="0">
              <a:solidFill>
                <a:srgbClr val="FFFFFF"/>
              </a:solidFill>
            </a:endParaRPr>
          </a:p>
        </p:txBody>
      </p:sp>
      <p:sp>
        <p:nvSpPr>
          <p:cNvPr id="57" name="Rectangle 56"/>
          <p:cNvSpPr/>
          <p:nvPr/>
        </p:nvSpPr>
        <p:spPr bwMode="auto">
          <a:xfrm>
            <a:off x="6822861" y="3276600"/>
            <a:ext cx="1140748" cy="457200"/>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chemeClr val="tx1"/>
                </a:solidFill>
              </a:rPr>
              <a:t>subnet 2</a:t>
            </a:r>
          </a:p>
        </p:txBody>
      </p:sp>
      <p:sp>
        <p:nvSpPr>
          <p:cNvPr id="35" name="Cloud 34"/>
          <p:cNvSpPr/>
          <p:nvPr/>
        </p:nvSpPr>
        <p:spPr>
          <a:xfrm>
            <a:off x="35496" y="2724095"/>
            <a:ext cx="4120364" cy="2329783"/>
          </a:xfrm>
          <a:prstGeom prst="cloud">
            <a:avLst/>
          </a:prstGeom>
        </p:spPr>
        <p:style>
          <a:lnRef idx="2">
            <a:schemeClr val="accent1"/>
          </a:lnRef>
          <a:fillRef idx="1">
            <a:schemeClr val="lt1"/>
          </a:fillRef>
          <a:effectRef idx="0">
            <a:schemeClr val="accent1"/>
          </a:effectRef>
          <a:fontRef idx="minor">
            <a:schemeClr val="dk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US" sz="2000" dirty="0">
              <a:solidFill>
                <a:srgbClr val="FFFFFF"/>
              </a:solidFill>
            </a:endParaRPr>
          </a:p>
        </p:txBody>
      </p:sp>
      <p:sp>
        <p:nvSpPr>
          <p:cNvPr id="54" name="Rectangle 53"/>
          <p:cNvSpPr/>
          <p:nvPr/>
        </p:nvSpPr>
        <p:spPr bwMode="auto">
          <a:xfrm>
            <a:off x="2479461" y="3352800"/>
            <a:ext cx="1140748" cy="457200"/>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chemeClr val="tx1"/>
                </a:solidFill>
              </a:rPr>
              <a:t>subnet 1</a:t>
            </a:r>
          </a:p>
        </p:txBody>
      </p:sp>
      <p:pic>
        <p:nvPicPr>
          <p:cNvPr id="28" name="Picture 27" descr="Picture1.png"/>
          <p:cNvPicPr>
            <a:picLocks noChangeAspect="1"/>
          </p:cNvPicPr>
          <p:nvPr/>
        </p:nvPicPr>
        <p:blipFill>
          <a:blip r:embed="rId4" cstate="print"/>
          <a:stretch>
            <a:fillRect/>
          </a:stretch>
        </p:blipFill>
        <p:spPr>
          <a:xfrm>
            <a:off x="193460" y="3405188"/>
            <a:ext cx="2691365" cy="2178844"/>
          </a:xfrm>
          <a:prstGeom prst="rect">
            <a:avLst/>
          </a:prstGeom>
        </p:spPr>
      </p:pic>
      <p:sp>
        <p:nvSpPr>
          <p:cNvPr id="29" name="Rounded Rectangle 28"/>
          <p:cNvSpPr/>
          <p:nvPr/>
        </p:nvSpPr>
        <p:spPr>
          <a:xfrm>
            <a:off x="1545182" y="3785401"/>
            <a:ext cx="1689652" cy="1072355"/>
          </a:xfrm>
          <a:prstGeom prst="roundRect">
            <a:avLst/>
          </a:prstGeom>
          <a:noFill/>
          <a:ln>
            <a:noFill/>
          </a:ln>
          <a:effectLst/>
          <a:scene3d>
            <a:camera prst="isometricRightUp">
              <a:rot lat="180000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kern="100" dirty="0" smtClean="0">
                <a:solidFill>
                  <a:srgbClr val="000000"/>
                </a:solidFill>
              </a:rPr>
              <a:t>Node1</a:t>
            </a:r>
          </a:p>
        </p:txBody>
      </p:sp>
      <p:pic>
        <p:nvPicPr>
          <p:cNvPr id="30" name="Picture 29" descr="Picture1.png"/>
          <p:cNvPicPr>
            <a:picLocks noChangeAspect="1"/>
          </p:cNvPicPr>
          <p:nvPr/>
        </p:nvPicPr>
        <p:blipFill>
          <a:blip r:embed="rId4" cstate="print"/>
          <a:stretch>
            <a:fillRect/>
          </a:stretch>
        </p:blipFill>
        <p:spPr>
          <a:xfrm>
            <a:off x="4910440" y="3388794"/>
            <a:ext cx="2691365" cy="2178846"/>
          </a:xfrm>
          <a:prstGeom prst="rect">
            <a:avLst/>
          </a:prstGeom>
        </p:spPr>
      </p:pic>
      <p:sp>
        <p:nvSpPr>
          <p:cNvPr id="31" name="Rounded Rectangle 30"/>
          <p:cNvSpPr/>
          <p:nvPr/>
        </p:nvSpPr>
        <p:spPr>
          <a:xfrm>
            <a:off x="6276208" y="3695702"/>
            <a:ext cx="1689652" cy="1307304"/>
          </a:xfrm>
          <a:prstGeom prst="roundRect">
            <a:avLst/>
          </a:prstGeom>
          <a:noFill/>
          <a:ln>
            <a:noFill/>
          </a:ln>
          <a:effectLst/>
          <a:scene3d>
            <a:camera prst="isometricRightUp">
              <a:rot lat="180000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kern="100" dirty="0" smtClean="0">
                <a:solidFill>
                  <a:srgbClr val="000000"/>
                </a:solidFill>
              </a:rPr>
              <a:t>Node2</a:t>
            </a:r>
          </a:p>
        </p:txBody>
      </p:sp>
      <p:sp>
        <p:nvSpPr>
          <p:cNvPr id="36" name="Freeform 35"/>
          <p:cNvSpPr/>
          <p:nvPr/>
        </p:nvSpPr>
        <p:spPr>
          <a:xfrm>
            <a:off x="2454999" y="4561650"/>
            <a:ext cx="45719" cy="848550"/>
          </a:xfrm>
          <a:custGeom>
            <a:avLst/>
            <a:gdLst>
              <a:gd name="connsiteX0" fmla="*/ 0 w 589084"/>
              <a:gd name="connsiteY0" fmla="*/ 0 h 553916"/>
              <a:gd name="connsiteX1" fmla="*/ 131884 w 589084"/>
              <a:gd name="connsiteY1" fmla="*/ 360485 h 553916"/>
              <a:gd name="connsiteX2" fmla="*/ 589084 w 589084"/>
              <a:gd name="connsiteY2" fmla="*/ 553916 h 553916"/>
            </a:gdLst>
            <a:ahLst/>
            <a:cxnLst>
              <a:cxn ang="0">
                <a:pos x="connsiteX0" y="connsiteY0"/>
              </a:cxn>
              <a:cxn ang="0">
                <a:pos x="connsiteX1" y="connsiteY1"/>
              </a:cxn>
              <a:cxn ang="0">
                <a:pos x="connsiteX2" y="connsiteY2"/>
              </a:cxn>
            </a:cxnLst>
            <a:rect l="l" t="t" r="r" b="b"/>
            <a:pathLst>
              <a:path w="589084" h="553916">
                <a:moveTo>
                  <a:pt x="0" y="0"/>
                </a:moveTo>
                <a:cubicBezTo>
                  <a:pt x="16851" y="134083"/>
                  <a:pt x="33703" y="268166"/>
                  <a:pt x="131884" y="360485"/>
                </a:cubicBezTo>
                <a:cubicBezTo>
                  <a:pt x="230065" y="452804"/>
                  <a:pt x="589084" y="553916"/>
                  <a:pt x="589084" y="553916"/>
                </a:cubicBezTo>
              </a:path>
            </a:pathLst>
          </a:custGeom>
          <a:ln/>
        </p:spPr>
        <p:style>
          <a:lnRef idx="2">
            <a:schemeClr val="dk1"/>
          </a:lnRef>
          <a:fillRef idx="0">
            <a:schemeClr val="dk1"/>
          </a:fillRef>
          <a:effectRef idx="1">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000000"/>
              </a:solidFill>
            </a:endParaRPr>
          </a:p>
        </p:txBody>
      </p:sp>
      <p:sp>
        <p:nvSpPr>
          <p:cNvPr id="37" name="Freeform 36"/>
          <p:cNvSpPr/>
          <p:nvPr/>
        </p:nvSpPr>
        <p:spPr>
          <a:xfrm>
            <a:off x="2884825" y="5853470"/>
            <a:ext cx="2337835" cy="45719"/>
          </a:xfrm>
          <a:custGeom>
            <a:avLst/>
            <a:gdLst>
              <a:gd name="connsiteX0" fmla="*/ 905608 w 905608"/>
              <a:gd name="connsiteY0" fmla="*/ 0 h 672612"/>
              <a:gd name="connsiteX1" fmla="*/ 553915 w 905608"/>
              <a:gd name="connsiteY1" fmla="*/ 562708 h 672612"/>
              <a:gd name="connsiteX2" fmla="*/ 0 w 905608"/>
              <a:gd name="connsiteY2" fmla="*/ 659423 h 672612"/>
            </a:gdLst>
            <a:ahLst/>
            <a:cxnLst>
              <a:cxn ang="0">
                <a:pos x="connsiteX0" y="connsiteY0"/>
              </a:cxn>
              <a:cxn ang="0">
                <a:pos x="connsiteX1" y="connsiteY1"/>
              </a:cxn>
              <a:cxn ang="0">
                <a:pos x="connsiteX2" y="connsiteY2"/>
              </a:cxn>
            </a:cxnLst>
            <a:rect l="l" t="t" r="r" b="b"/>
            <a:pathLst>
              <a:path w="905608" h="672612">
                <a:moveTo>
                  <a:pt x="905608" y="0"/>
                </a:moveTo>
                <a:cubicBezTo>
                  <a:pt x="805229" y="226402"/>
                  <a:pt x="704850" y="452804"/>
                  <a:pt x="553915" y="562708"/>
                </a:cubicBezTo>
                <a:cubicBezTo>
                  <a:pt x="402980" y="672612"/>
                  <a:pt x="201490" y="666017"/>
                  <a:pt x="0" y="659423"/>
                </a:cubicBezTo>
              </a:path>
            </a:pathLst>
          </a:custGeom>
          <a:ln w="50800">
            <a:solidFill>
              <a:srgbClr val="FFC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smtClean="0">
                <a:solidFill>
                  <a:srgbClr val="000000"/>
                </a:solidFill>
              </a:rPr>
              <a:t>SAN Replication</a:t>
            </a:r>
            <a:endParaRPr lang="en-US" b="1" dirty="0">
              <a:solidFill>
                <a:srgbClr val="000000"/>
              </a:solidFill>
            </a:endParaRPr>
          </a:p>
        </p:txBody>
      </p:sp>
      <p:sp>
        <p:nvSpPr>
          <p:cNvPr id="38" name="TextBox 185"/>
          <p:cNvSpPr txBox="1"/>
          <p:nvPr/>
        </p:nvSpPr>
        <p:spPr>
          <a:xfrm>
            <a:off x="1184060" y="3049215"/>
            <a:ext cx="1385316"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IP1</a:t>
            </a:r>
            <a:r>
              <a:rPr lang="en-US" sz="1400" b="1" dirty="0"/>
              <a:t>: 10.168.0.10</a:t>
            </a:r>
          </a:p>
        </p:txBody>
      </p:sp>
      <p:sp>
        <p:nvSpPr>
          <p:cNvPr id="39" name="TextBox 91"/>
          <p:cNvSpPr txBox="1"/>
          <p:nvPr/>
        </p:nvSpPr>
        <p:spPr>
          <a:xfrm>
            <a:off x="5451260" y="3028898"/>
            <a:ext cx="1476686"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IP2: </a:t>
            </a:r>
            <a:r>
              <a:rPr lang="en-US" sz="1400" b="1" dirty="0"/>
              <a:t>192.168.0.10</a:t>
            </a:r>
          </a:p>
        </p:txBody>
      </p:sp>
      <p:pic>
        <p:nvPicPr>
          <p:cNvPr id="40" name="Picture 39" descr="stop No"/>
          <p:cNvPicPr>
            <a:picLocks noChangeAspect="1" noChangeArrowheads="1"/>
          </p:cNvPicPr>
          <p:nvPr/>
        </p:nvPicPr>
        <p:blipFill>
          <a:blip r:embed="rId5" cstate="print"/>
          <a:srcRect/>
          <a:stretch>
            <a:fillRect/>
          </a:stretch>
        </p:blipFill>
        <p:spPr bwMode="auto">
          <a:xfrm>
            <a:off x="746407" y="3357986"/>
            <a:ext cx="1597550" cy="1645025"/>
          </a:xfrm>
          <a:prstGeom prst="rect">
            <a:avLst/>
          </a:prstGeom>
          <a:noFill/>
          <a:ln w="9525">
            <a:noFill/>
            <a:miter lim="800000"/>
            <a:headEnd/>
            <a:tailEnd/>
          </a:ln>
        </p:spPr>
      </p:pic>
      <p:grpSp>
        <p:nvGrpSpPr>
          <p:cNvPr id="41" name="Group 81"/>
          <p:cNvGrpSpPr/>
          <p:nvPr/>
        </p:nvGrpSpPr>
        <p:grpSpPr>
          <a:xfrm>
            <a:off x="2022260" y="5410200"/>
            <a:ext cx="1066800" cy="838200"/>
            <a:chOff x="4572000" y="4267200"/>
            <a:chExt cx="762000" cy="533400"/>
          </a:xfrm>
        </p:grpSpPr>
        <p:sp>
          <p:nvSpPr>
            <p:cNvPr id="42" name="Oval 41"/>
            <p:cNvSpPr/>
            <p:nvPr/>
          </p:nvSpPr>
          <p:spPr>
            <a:xfrm>
              <a:off x="4648200" y="4343400"/>
              <a:ext cx="381000" cy="152400"/>
            </a:xfrm>
            <a:prstGeom prst="ellipse">
              <a:avLst/>
            </a:prstGeom>
            <a:solidFill>
              <a:srgbClr val="00B0F0"/>
            </a:solidFill>
            <a:ln w="34925">
              <a:noFill/>
            </a:ln>
            <a:effectLst/>
            <a:scene3d>
              <a:camera prst="perspectiveRelaxed"/>
              <a:lightRig rig="threePt" dir="t"/>
            </a:scene3d>
            <a:sp3d extrusionH="107950" prstMaterial="plastic">
              <a:bevelT w="82550" h="63500" prst="coolSlan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363"/>
              <a:endParaRPr lang="en-US" dirty="0">
                <a:solidFill>
                  <a:srgbClr val="FFFFFF"/>
                </a:solidFill>
              </a:endParaRPr>
            </a:p>
          </p:txBody>
        </p:sp>
        <p:sp>
          <p:nvSpPr>
            <p:cNvPr id="43" name="Oval 42"/>
            <p:cNvSpPr/>
            <p:nvPr/>
          </p:nvSpPr>
          <p:spPr>
            <a:xfrm>
              <a:off x="4724400" y="4419600"/>
              <a:ext cx="381000" cy="152400"/>
            </a:xfrm>
            <a:prstGeom prst="ellipse">
              <a:avLst/>
            </a:prstGeom>
            <a:solidFill>
              <a:srgbClr val="00B0F0"/>
            </a:solidFill>
            <a:ln w="34925">
              <a:noFill/>
            </a:ln>
            <a:effectLst/>
            <a:scene3d>
              <a:camera prst="perspectiveRelaxed"/>
              <a:lightRig rig="threePt" dir="t"/>
            </a:scene3d>
            <a:sp3d extrusionH="107950" prstMaterial="plastic">
              <a:bevelT w="82550" h="63500" prst="coolSlan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363"/>
              <a:endParaRPr lang="en-US" dirty="0">
                <a:solidFill>
                  <a:srgbClr val="FFFFFF"/>
                </a:solidFill>
              </a:endParaRPr>
            </a:p>
          </p:txBody>
        </p:sp>
        <p:sp>
          <p:nvSpPr>
            <p:cNvPr id="44" name="Oval 43"/>
            <p:cNvSpPr/>
            <p:nvPr/>
          </p:nvSpPr>
          <p:spPr>
            <a:xfrm>
              <a:off x="4800600" y="4495800"/>
              <a:ext cx="381000" cy="152400"/>
            </a:xfrm>
            <a:prstGeom prst="ellipse">
              <a:avLst/>
            </a:prstGeom>
            <a:solidFill>
              <a:srgbClr val="00B0F0"/>
            </a:solidFill>
            <a:ln w="34925">
              <a:noFill/>
            </a:ln>
            <a:effectLst/>
            <a:scene3d>
              <a:camera prst="perspectiveRelaxed"/>
              <a:lightRig rig="threePt" dir="t"/>
            </a:scene3d>
            <a:sp3d extrusionH="107950" prstMaterial="plastic">
              <a:bevelT w="82550" h="63500" prst="coolSlan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363"/>
              <a:endParaRPr lang="en-US" dirty="0">
                <a:solidFill>
                  <a:srgbClr val="FFFFFF"/>
                </a:solidFill>
              </a:endParaRPr>
            </a:p>
          </p:txBody>
        </p:sp>
        <p:sp>
          <p:nvSpPr>
            <p:cNvPr id="45" name="Rounded Rectangle 44"/>
            <p:cNvSpPr/>
            <p:nvPr/>
          </p:nvSpPr>
          <p:spPr bwMode="auto">
            <a:xfrm>
              <a:off x="4572000" y="4267200"/>
              <a:ext cx="762000" cy="533400"/>
            </a:xfrm>
            <a:prstGeom prst="roundRect">
              <a:avLst/>
            </a:prstGeom>
            <a:noFill/>
            <a:ln w="28575">
              <a:solidFill>
                <a:srgbClr val="0070C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rgbClr val="FFFFFF"/>
                </a:solidFill>
                <a:effectLst>
                  <a:outerShdw blurRad="38100" dist="38100" dir="2700000" algn="tl">
                    <a:srgbClr val="000000">
                      <a:alpha val="43137"/>
                    </a:srgbClr>
                  </a:outerShdw>
                </a:effectLst>
              </a:endParaRPr>
            </a:p>
          </p:txBody>
        </p:sp>
      </p:grpSp>
      <p:sp>
        <p:nvSpPr>
          <p:cNvPr id="46" name="Freeform 45"/>
          <p:cNvSpPr/>
          <p:nvPr/>
        </p:nvSpPr>
        <p:spPr>
          <a:xfrm>
            <a:off x="5655399" y="4572000"/>
            <a:ext cx="45719" cy="848550"/>
          </a:xfrm>
          <a:custGeom>
            <a:avLst/>
            <a:gdLst>
              <a:gd name="connsiteX0" fmla="*/ 0 w 589084"/>
              <a:gd name="connsiteY0" fmla="*/ 0 h 553916"/>
              <a:gd name="connsiteX1" fmla="*/ 131884 w 589084"/>
              <a:gd name="connsiteY1" fmla="*/ 360485 h 553916"/>
              <a:gd name="connsiteX2" fmla="*/ 589084 w 589084"/>
              <a:gd name="connsiteY2" fmla="*/ 553916 h 553916"/>
            </a:gdLst>
            <a:ahLst/>
            <a:cxnLst>
              <a:cxn ang="0">
                <a:pos x="connsiteX0" y="connsiteY0"/>
              </a:cxn>
              <a:cxn ang="0">
                <a:pos x="connsiteX1" y="connsiteY1"/>
              </a:cxn>
              <a:cxn ang="0">
                <a:pos x="connsiteX2" y="connsiteY2"/>
              </a:cxn>
            </a:cxnLst>
            <a:rect l="l" t="t" r="r" b="b"/>
            <a:pathLst>
              <a:path w="589084" h="553916">
                <a:moveTo>
                  <a:pt x="0" y="0"/>
                </a:moveTo>
                <a:cubicBezTo>
                  <a:pt x="16851" y="134083"/>
                  <a:pt x="33703" y="268166"/>
                  <a:pt x="131884" y="360485"/>
                </a:cubicBezTo>
                <a:cubicBezTo>
                  <a:pt x="230065" y="452804"/>
                  <a:pt x="589084" y="553916"/>
                  <a:pt x="589084" y="553916"/>
                </a:cubicBezTo>
              </a:path>
            </a:pathLst>
          </a:custGeom>
          <a:ln/>
        </p:spPr>
        <p:style>
          <a:lnRef idx="2">
            <a:schemeClr val="dk1"/>
          </a:lnRef>
          <a:fillRef idx="0">
            <a:schemeClr val="dk1"/>
          </a:fillRef>
          <a:effectRef idx="1">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000000"/>
              </a:solidFill>
            </a:endParaRPr>
          </a:p>
        </p:txBody>
      </p:sp>
      <p:grpSp>
        <p:nvGrpSpPr>
          <p:cNvPr id="47" name="Group 81"/>
          <p:cNvGrpSpPr/>
          <p:nvPr/>
        </p:nvGrpSpPr>
        <p:grpSpPr>
          <a:xfrm>
            <a:off x="5222660" y="5420550"/>
            <a:ext cx="1066800" cy="838200"/>
            <a:chOff x="4572000" y="4267200"/>
            <a:chExt cx="762000" cy="533400"/>
          </a:xfrm>
        </p:grpSpPr>
        <p:sp>
          <p:nvSpPr>
            <p:cNvPr id="48" name="Oval 47"/>
            <p:cNvSpPr/>
            <p:nvPr/>
          </p:nvSpPr>
          <p:spPr>
            <a:xfrm>
              <a:off x="4648200" y="4343400"/>
              <a:ext cx="381000" cy="152400"/>
            </a:xfrm>
            <a:prstGeom prst="ellipse">
              <a:avLst/>
            </a:prstGeom>
            <a:solidFill>
              <a:srgbClr val="00B0F0"/>
            </a:solidFill>
            <a:ln w="34925">
              <a:noFill/>
            </a:ln>
            <a:effectLst/>
            <a:scene3d>
              <a:camera prst="perspectiveRelaxed"/>
              <a:lightRig rig="threePt" dir="t"/>
            </a:scene3d>
            <a:sp3d extrusionH="107950" prstMaterial="plastic">
              <a:bevelT w="82550" h="63500" prst="coolSlan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363"/>
              <a:endParaRPr lang="en-US" dirty="0">
                <a:solidFill>
                  <a:srgbClr val="FFFFFF"/>
                </a:solidFill>
              </a:endParaRPr>
            </a:p>
          </p:txBody>
        </p:sp>
        <p:sp>
          <p:nvSpPr>
            <p:cNvPr id="49" name="Oval 48"/>
            <p:cNvSpPr/>
            <p:nvPr/>
          </p:nvSpPr>
          <p:spPr>
            <a:xfrm>
              <a:off x="4724400" y="4419600"/>
              <a:ext cx="381000" cy="152400"/>
            </a:xfrm>
            <a:prstGeom prst="ellipse">
              <a:avLst/>
            </a:prstGeom>
            <a:solidFill>
              <a:srgbClr val="00B0F0"/>
            </a:solidFill>
            <a:ln w="34925">
              <a:noFill/>
            </a:ln>
            <a:effectLst/>
            <a:scene3d>
              <a:camera prst="perspectiveRelaxed"/>
              <a:lightRig rig="threePt" dir="t"/>
            </a:scene3d>
            <a:sp3d extrusionH="107950" prstMaterial="plastic">
              <a:bevelT w="82550" h="63500" prst="coolSlan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363"/>
              <a:endParaRPr lang="en-US" dirty="0">
                <a:solidFill>
                  <a:srgbClr val="FFFFFF"/>
                </a:solidFill>
              </a:endParaRPr>
            </a:p>
          </p:txBody>
        </p:sp>
        <p:sp>
          <p:nvSpPr>
            <p:cNvPr id="50" name="Oval 49"/>
            <p:cNvSpPr/>
            <p:nvPr/>
          </p:nvSpPr>
          <p:spPr>
            <a:xfrm>
              <a:off x="4800600" y="4495800"/>
              <a:ext cx="381000" cy="152400"/>
            </a:xfrm>
            <a:prstGeom prst="ellipse">
              <a:avLst/>
            </a:prstGeom>
            <a:solidFill>
              <a:srgbClr val="00B0F0"/>
            </a:solidFill>
            <a:ln w="34925">
              <a:noFill/>
            </a:ln>
            <a:effectLst/>
            <a:scene3d>
              <a:camera prst="perspectiveRelaxed"/>
              <a:lightRig rig="threePt" dir="t"/>
            </a:scene3d>
            <a:sp3d extrusionH="107950" prstMaterial="plastic">
              <a:bevelT w="82550" h="63500" prst="coolSlan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363"/>
              <a:endParaRPr lang="en-US" dirty="0">
                <a:solidFill>
                  <a:srgbClr val="FFFFFF"/>
                </a:solidFill>
              </a:endParaRPr>
            </a:p>
          </p:txBody>
        </p:sp>
        <p:sp>
          <p:nvSpPr>
            <p:cNvPr id="51" name="Rounded Rectangle 50"/>
            <p:cNvSpPr/>
            <p:nvPr/>
          </p:nvSpPr>
          <p:spPr bwMode="auto">
            <a:xfrm>
              <a:off x="4572000" y="4267200"/>
              <a:ext cx="762000" cy="533400"/>
            </a:xfrm>
            <a:prstGeom prst="roundRect">
              <a:avLst/>
            </a:prstGeom>
            <a:noFill/>
            <a:ln w="28575">
              <a:solidFill>
                <a:srgbClr val="0070C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rgbClr val="FFFFFF"/>
                </a:solidFill>
                <a:effectLst>
                  <a:outerShdw blurRad="38100" dist="38100" dir="2700000" algn="tl">
                    <a:srgbClr val="000000">
                      <a:alpha val="43137"/>
                    </a:srgbClr>
                  </a:outerShdw>
                </a:effectLst>
              </a:endParaRPr>
            </a:p>
          </p:txBody>
        </p:sp>
      </p:grpSp>
      <p:sp>
        <p:nvSpPr>
          <p:cNvPr id="61" name="Cloud 60"/>
          <p:cNvSpPr/>
          <p:nvPr/>
        </p:nvSpPr>
        <p:spPr bwMode="auto">
          <a:xfrm>
            <a:off x="1869860" y="1268760"/>
            <a:ext cx="4099560" cy="1322040"/>
          </a:xfrm>
          <a:prstGeom prst="cloud">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r" defTabSz="914099" fontAlgn="base">
              <a:spcBef>
                <a:spcPct val="0"/>
              </a:spcBef>
              <a:spcAft>
                <a:spcPct val="0"/>
              </a:spcAft>
            </a:pPr>
            <a:r>
              <a:rPr lang="en-US" sz="2000" dirty="0">
                <a:solidFill>
                  <a:schemeClr val="bg1">
                    <a:lumMod val="95000"/>
                    <a:lumOff val="5000"/>
                  </a:schemeClr>
                </a:solidFill>
              </a:rPr>
              <a:t>Corpnet</a:t>
            </a:r>
          </a:p>
        </p:txBody>
      </p:sp>
      <p:cxnSp>
        <p:nvCxnSpPr>
          <p:cNvPr id="63" name="Straight Connector 62"/>
          <p:cNvCxnSpPr>
            <a:stCxn id="35" idx="3"/>
          </p:cNvCxnSpPr>
          <p:nvPr/>
        </p:nvCxnSpPr>
        <p:spPr>
          <a:xfrm flipV="1">
            <a:off x="2095678" y="2348880"/>
            <a:ext cx="359321" cy="508423"/>
          </a:xfrm>
          <a:prstGeom prst="line">
            <a:avLst/>
          </a:prstGeom>
          <a:ln/>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a:off x="5329340" y="2286000"/>
            <a:ext cx="326059" cy="566936"/>
          </a:xfrm>
          <a:prstGeom prst="line">
            <a:avLst/>
          </a:prstGeom>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4034408" y="2895606"/>
            <a:ext cx="609600" cy="492443"/>
          </a:xfrm>
          <a:prstGeom prst="rect">
            <a:avLst/>
          </a:prstGeom>
          <a:noFill/>
        </p:spPr>
        <p:txBody>
          <a:bodyPr wrap="square" lIns="0" tIns="0" rIns="0" bIns="0" rtlCol="0">
            <a:spAutoFit/>
          </a:bodyPr>
          <a:lstStyle/>
          <a:p>
            <a:pPr defTabSz="914363"/>
            <a:r>
              <a:rPr lang="en-US" sz="3200" b="1" dirty="0">
                <a:solidFill>
                  <a:srgbClr val="000000"/>
                </a:solidFill>
              </a:rPr>
              <a:t>OR</a:t>
            </a:r>
          </a:p>
        </p:txBody>
      </p:sp>
      <p:sp>
        <p:nvSpPr>
          <p:cNvPr id="58" name="TextBox 185"/>
          <p:cNvSpPr txBox="1"/>
          <p:nvPr/>
        </p:nvSpPr>
        <p:spPr>
          <a:xfrm>
            <a:off x="2860462" y="1905003"/>
            <a:ext cx="2206053"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rgbClr val="595959"/>
                </a:solidFill>
              </a:rPr>
              <a:t>Network Name: </a:t>
            </a:r>
            <a:r>
              <a:rPr lang="en-US" sz="1400" b="1" dirty="0" err="1" smtClean="0">
                <a:solidFill>
                  <a:srgbClr val="595959"/>
                </a:solidFill>
              </a:rPr>
              <a:t>SqlClus</a:t>
            </a:r>
            <a:endParaRPr lang="en-US" sz="1400" b="1" dirty="0">
              <a:solidFill>
                <a:srgbClr val="595959"/>
              </a:solidFill>
            </a:endParaRPr>
          </a:p>
        </p:txBody>
      </p:sp>
      <p:sp>
        <p:nvSpPr>
          <p:cNvPr id="60" name="TextBox 59"/>
          <p:cNvSpPr txBox="1"/>
          <p:nvPr/>
        </p:nvSpPr>
        <p:spPr>
          <a:xfrm>
            <a:off x="1260264" y="5666609"/>
            <a:ext cx="510140" cy="276999"/>
          </a:xfrm>
          <a:prstGeom prst="rect">
            <a:avLst/>
          </a:prstGeom>
          <a:noFill/>
        </p:spPr>
        <p:txBody>
          <a:bodyPr wrap="none" lIns="0" tIns="0" rIns="0" bIns="0" rtlCol="0">
            <a:spAutoFit/>
          </a:bodyPr>
          <a:lstStyle/>
          <a:p>
            <a:pPr defTabSz="914363"/>
            <a:r>
              <a:rPr lang="en-US" b="1" dirty="0"/>
              <a:t>site 1</a:t>
            </a:r>
          </a:p>
        </p:txBody>
      </p:sp>
      <p:sp>
        <p:nvSpPr>
          <p:cNvPr id="62" name="TextBox 61"/>
          <p:cNvSpPr txBox="1"/>
          <p:nvPr/>
        </p:nvSpPr>
        <p:spPr>
          <a:xfrm>
            <a:off x="6441864" y="5666609"/>
            <a:ext cx="510140" cy="276999"/>
          </a:xfrm>
          <a:prstGeom prst="rect">
            <a:avLst/>
          </a:prstGeom>
          <a:noFill/>
        </p:spPr>
        <p:txBody>
          <a:bodyPr wrap="none" lIns="0" tIns="0" rIns="0" bIns="0" rtlCol="0">
            <a:spAutoFit/>
          </a:bodyPr>
          <a:lstStyle/>
          <a:p>
            <a:pPr defTabSz="914363"/>
            <a:r>
              <a:rPr lang="en-US" b="1" dirty="0"/>
              <a:t>site 2</a:t>
            </a:r>
          </a:p>
        </p:txBody>
      </p:sp>
      <p:sp>
        <p:nvSpPr>
          <p:cNvPr id="3" name="Title 2"/>
          <p:cNvSpPr>
            <a:spLocks noGrp="1"/>
          </p:cNvSpPr>
          <p:nvPr>
            <p:ph type="title"/>
          </p:nvPr>
        </p:nvSpPr>
        <p:spPr>
          <a:xfrm>
            <a:off x="106832" y="117988"/>
            <a:ext cx="8600974" cy="886397"/>
          </a:xfrm>
        </p:spPr>
        <p:txBody>
          <a:bodyPr>
            <a:normAutofit fontScale="90000"/>
          </a:bodyPr>
          <a:lstStyle/>
          <a:p>
            <a:r>
              <a:rPr lang="en-US" sz="3200" dirty="0" err="1"/>
              <a:t>AlwaysOn</a:t>
            </a:r>
            <a:r>
              <a:rPr lang="en-US" sz="3200" dirty="0"/>
              <a:t> Multi-site Failover Cluster Instance</a:t>
            </a:r>
            <a:br>
              <a:rPr lang="en-US" sz="3200" dirty="0"/>
            </a:br>
            <a:r>
              <a:rPr lang="en-US" sz="3200" spc="-150" dirty="0" smtClean="0">
                <a:solidFill>
                  <a:srgbClr val="FF0000"/>
                </a:solidFill>
              </a:rPr>
              <a:t>Denali</a:t>
            </a:r>
            <a:endParaRPr lang="en-US" sz="3200" dirty="0">
              <a:solidFill>
                <a:srgbClr val="FF0000"/>
              </a:solidFill>
            </a:endParaRPr>
          </a:p>
        </p:txBody>
      </p:sp>
      <p:sp>
        <p:nvSpPr>
          <p:cNvPr id="34" name="Rounded Rectangle 33"/>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Audience</a:t>
            </a:r>
          </a:p>
        </p:txBody>
      </p:sp>
      <p:sp>
        <p:nvSpPr>
          <p:cNvPr id="52" name="Rounded Rectangle 51"/>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(De) Central</a:t>
            </a:r>
          </a:p>
        </p:txBody>
      </p:sp>
      <p:sp>
        <p:nvSpPr>
          <p:cNvPr id="53" name="Rounded Rectangle 52"/>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Features</a:t>
            </a:r>
          </a:p>
        </p:txBody>
      </p:sp>
      <p:sp>
        <p:nvSpPr>
          <p:cNvPr id="55" name="Rounded Rectangle 54"/>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chemeClr val="bg1"/>
              </a:solidFill>
              <a:latin typeface="Calibri" pitchFamily="34" charset="0"/>
            </a:endParaRPr>
          </a:p>
        </p:txBody>
      </p:sp>
      <p:sp>
        <p:nvSpPr>
          <p:cNvPr id="59" name="Rounded Rectangle 58"/>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HA / DR</a:t>
            </a:r>
          </a:p>
        </p:txBody>
      </p:sp>
      <p:sp>
        <p:nvSpPr>
          <p:cNvPr id="64" name="Rounded Rectangle 63"/>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000000"/>
              </a:solidFill>
              <a:latin typeface="Calibri" pitchFamily="34" charset="0"/>
            </a:endParaRPr>
          </a:p>
        </p:txBody>
      </p:sp>
      <p:sp>
        <p:nvSpPr>
          <p:cNvPr id="66" name="Rounded Rectangle 65"/>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67" name="Rounded Rectangle 66"/>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Tree>
    <p:custDataLst>
      <p:tags r:id="rId1"/>
    </p:custDataLst>
    <p:extLst>
      <p:ext uri="{BB962C8B-B14F-4D97-AF65-F5344CB8AC3E}">
        <p14:creationId xmlns:p14="http://schemas.microsoft.com/office/powerpoint/2010/main" val="1403511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linds(horizontal)">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par>
                                <p:cTn id="27" presetID="42" presetClass="exit" presetSubtype="0" fill="hold" grpId="1" nodeType="withEffect">
                                  <p:stCondLst>
                                    <p:cond delay="0"/>
                                  </p:stCondLst>
                                  <p:childTnLst>
                                    <p:animEffect transition="out" filter="fade">
                                      <p:cBhvr>
                                        <p:cTn id="28" dur="1000"/>
                                        <p:tgtEl>
                                          <p:spTgt spid="38"/>
                                        </p:tgtEl>
                                      </p:cBhvr>
                                    </p:animEffect>
                                    <p:anim calcmode="lin" valueType="num">
                                      <p:cBhvr>
                                        <p:cTn id="29" dur="1000"/>
                                        <p:tgtEl>
                                          <p:spTgt spid="38"/>
                                        </p:tgtEl>
                                        <p:attrNameLst>
                                          <p:attrName>ppt_x</p:attrName>
                                        </p:attrNameLst>
                                      </p:cBhvr>
                                      <p:tavLst>
                                        <p:tav tm="0">
                                          <p:val>
                                            <p:strVal val="ppt_x"/>
                                          </p:val>
                                        </p:tav>
                                        <p:tav tm="100000">
                                          <p:val>
                                            <p:strVal val="ppt_x"/>
                                          </p:val>
                                        </p:tav>
                                      </p:tavLst>
                                    </p:anim>
                                    <p:anim calcmode="lin" valueType="num">
                                      <p:cBhvr>
                                        <p:cTn id="30" dur="1000"/>
                                        <p:tgtEl>
                                          <p:spTgt spid="38"/>
                                        </p:tgtEl>
                                        <p:attrNameLst>
                                          <p:attrName>ppt_y</p:attrName>
                                        </p:attrNameLst>
                                      </p:cBhvr>
                                      <p:tavLst>
                                        <p:tav tm="0">
                                          <p:val>
                                            <p:strVal val="ppt_y"/>
                                          </p:val>
                                        </p:tav>
                                        <p:tav tm="100000">
                                          <p:val>
                                            <p:strVal val="ppt_y+.1"/>
                                          </p:val>
                                        </p:tav>
                                      </p:tavLst>
                                    </p:anim>
                                    <p:set>
                                      <p:cBhvr>
                                        <p:cTn id="31" dur="1" fill="hold">
                                          <p:stCondLst>
                                            <p:cond delay="999"/>
                                          </p:stCondLst>
                                        </p:cTn>
                                        <p:tgtEl>
                                          <p:spTgt spid="3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2" nodeType="click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8" grpId="2"/>
      <p:bldP spid="39" grpId="0"/>
      <p:bldP spid="10"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800" dirty="0"/>
              <a:t>What SharePoint consultant should know about SQL Server</a:t>
            </a:r>
          </a:p>
        </p:txBody>
      </p:sp>
      <p:sp>
        <p:nvSpPr>
          <p:cNvPr id="3" name="Text Placeholder 2"/>
          <p:cNvSpPr>
            <a:spLocks noGrp="1"/>
          </p:cNvSpPr>
          <p:nvPr>
            <p:ph type="body" idx="1"/>
          </p:nvPr>
        </p:nvSpPr>
        <p:spPr>
          <a:xfrm>
            <a:off x="722313" y="2852936"/>
            <a:ext cx="3921695" cy="1500187"/>
          </a:xfrm>
        </p:spPr>
        <p:txBody>
          <a:bodyPr lIns="72000" tIns="36000" rIns="72000" bIns="36000">
            <a:noAutofit/>
          </a:bodyPr>
          <a:lstStyle/>
          <a:p>
            <a:pPr lvl="0">
              <a:defRPr/>
            </a:pPr>
            <a:r>
              <a:rPr lang="en-US" sz="1700" dirty="0"/>
              <a:t>Shashank Pawar </a:t>
            </a:r>
          </a:p>
          <a:p>
            <a:pPr>
              <a:defRPr/>
            </a:pPr>
            <a:r>
              <a:rPr lang="en-US" sz="1700" dirty="0"/>
              <a:t>SQL Server Technology Specialist</a:t>
            </a:r>
          </a:p>
          <a:p>
            <a:pPr>
              <a:defRPr/>
            </a:pPr>
            <a:r>
              <a:rPr lang="en-US" sz="1700" dirty="0"/>
              <a:t>Microsoft</a:t>
            </a:r>
          </a:p>
          <a:p>
            <a:pPr lvl="0">
              <a:defRPr/>
            </a:pPr>
            <a:r>
              <a:rPr lang="en-US" sz="1700" dirty="0">
                <a:hlinkClick r:id="rId3"/>
              </a:rPr>
              <a:t>http://</a:t>
            </a:r>
            <a:r>
              <a:rPr lang="en-US" sz="1700" dirty="0" smtClean="0">
                <a:hlinkClick r:id="rId3"/>
              </a:rPr>
              <a:t>blogs.technet.com/sqlman</a:t>
            </a:r>
            <a:endParaRPr lang="en-US" sz="1700" dirty="0"/>
          </a:p>
          <a:p>
            <a:pPr lvl="0">
              <a:defRPr/>
            </a:pPr>
            <a:r>
              <a:rPr lang="en-US" sz="1700" dirty="0"/>
              <a:t>@</a:t>
            </a:r>
            <a:r>
              <a:rPr lang="en-US" sz="1700" dirty="0" smtClean="0"/>
              <a:t>sqlman101</a:t>
            </a:r>
            <a:endParaRPr lang="en-US" sz="1700"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a:t>
            </a:r>
            <a:r>
              <a:rPr kumimoji="0" lang="en-US" b="1" i="0" u="none" strike="noStrike" kern="600" cap="none" spc="40" normalizeH="0" baseline="0" noProof="0" smtClean="0">
                <a:ln w="3175">
                  <a:noFill/>
                </a:ln>
                <a:solidFill>
                  <a:schemeClr val="bg1"/>
                </a:solidFill>
                <a:effectLst/>
                <a:uLnTx/>
                <a:uFillTx/>
                <a:latin typeface="Calibri" pitchFamily="34" charset="0"/>
                <a:ea typeface="+mn-ea"/>
                <a:cs typeface="Arial" charset="0"/>
              </a:rPr>
              <a:t>: OFS203</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7" name="Text Placeholder 2"/>
          <p:cNvSpPr txBox="1">
            <a:spLocks/>
          </p:cNvSpPr>
          <p:nvPr/>
        </p:nvSpPr>
        <p:spPr>
          <a:xfrm>
            <a:off x="4716016" y="2828226"/>
            <a:ext cx="4427984" cy="1500187"/>
          </a:xfrm>
          <a:prstGeom prst="rect">
            <a:avLst/>
          </a:prstGeom>
        </p:spPr>
        <p:txBody>
          <a:bodyPr vert="horz" lIns="72000" tIns="36000" rIns="72000" bIns="36000" rtlCol="0" anchor="b">
            <a:normAutofit fontScale="85000" lnSpcReduction="10000"/>
          </a:bodyPr>
          <a:lstStyle>
            <a:lvl1pPr marL="0" indent="0" algn="l" defTabSz="914400" rtl="0" eaLnBrk="1" latinLnBrk="0" hangingPunct="1">
              <a:spcBef>
                <a:spcPct val="20000"/>
              </a:spcBef>
              <a:buClr>
                <a:srgbClr val="03C2F1"/>
              </a:buClr>
              <a:buFont typeface="Segoe UI" pitchFamily="34" charset="0"/>
              <a:buNone/>
              <a:defRPr sz="2000" kern="1200">
                <a:solidFill>
                  <a:schemeClr val="bg1"/>
                </a:solidFill>
                <a:latin typeface="Segoe UI" pitchFamily="34" charset="0"/>
                <a:ea typeface="Segoe UI" pitchFamily="34" charset="0"/>
                <a:cs typeface="Segoe UI" pitchFamily="34" charset="0"/>
              </a:defRPr>
            </a:lvl1pPr>
            <a:lvl2pPr marL="457200" indent="0" algn="l" defTabSz="914400" rtl="0" eaLnBrk="1" latinLnBrk="0" hangingPunct="1">
              <a:spcBef>
                <a:spcPct val="20000"/>
              </a:spcBef>
              <a:buClr>
                <a:srgbClr val="03C2F1"/>
              </a:buClr>
              <a:buFont typeface="Arial" pitchFamily="34" charset="0"/>
              <a:buNone/>
              <a:defRPr sz="1800" kern="1200">
                <a:solidFill>
                  <a:schemeClr val="tx1">
                    <a:tint val="75000"/>
                  </a:schemeClr>
                </a:solidFill>
                <a:latin typeface="Segoe UI" pitchFamily="34" charset="0"/>
                <a:ea typeface="Segoe UI" pitchFamily="34" charset="0"/>
                <a:cs typeface="Segoe UI" pitchFamily="34" charset="0"/>
              </a:defRPr>
            </a:lvl2pPr>
            <a:lvl3pPr marL="914400" indent="0" algn="l" defTabSz="914400" rtl="0" eaLnBrk="1" latinLnBrk="0" hangingPunct="1">
              <a:spcBef>
                <a:spcPct val="20000"/>
              </a:spcBef>
              <a:buClr>
                <a:srgbClr val="03C2F1"/>
              </a:buClr>
              <a:buFont typeface="Arial" pitchFamily="34" charset="0"/>
              <a:buNone/>
              <a:defRPr sz="1600" kern="1200">
                <a:solidFill>
                  <a:schemeClr val="tx1">
                    <a:tint val="75000"/>
                  </a:schemeClr>
                </a:solidFill>
                <a:latin typeface="Segoe UI" pitchFamily="34" charset="0"/>
                <a:ea typeface="Segoe UI" pitchFamily="34" charset="0"/>
                <a:cs typeface="Segoe UI" pitchFamily="34" charset="0"/>
              </a:defRPr>
            </a:lvl3pPr>
            <a:lvl4pPr marL="1371600" indent="0" algn="l" defTabSz="914400" rtl="0" eaLnBrk="1" latinLnBrk="0" hangingPunct="1">
              <a:spcBef>
                <a:spcPct val="20000"/>
              </a:spcBef>
              <a:buClr>
                <a:srgbClr val="03C2F1"/>
              </a:buClr>
              <a:buFont typeface="Arial" pitchFamily="34" charset="0"/>
              <a:buNone/>
              <a:defRPr sz="1400" kern="1200">
                <a:solidFill>
                  <a:schemeClr val="tx1">
                    <a:tint val="75000"/>
                  </a:schemeClr>
                </a:solidFill>
                <a:latin typeface="Segoe UI" pitchFamily="34" charset="0"/>
                <a:ea typeface="Segoe UI" pitchFamily="34" charset="0"/>
                <a:cs typeface="Segoe UI" pitchFamily="34" charset="0"/>
              </a:defRPr>
            </a:lvl4pPr>
            <a:lvl5pPr marL="1828800" indent="0" algn="l" defTabSz="914400" rtl="0" eaLnBrk="1" latinLnBrk="0" hangingPunct="1">
              <a:spcBef>
                <a:spcPct val="20000"/>
              </a:spcBef>
              <a:buClr>
                <a:srgbClr val="03C2F1"/>
              </a:buClr>
              <a:buFont typeface="Arial" pitchFamily="34" charset="0"/>
              <a:buNone/>
              <a:defRPr sz="1400" kern="1200">
                <a:solidFill>
                  <a:schemeClr val="tx1">
                    <a:tint val="75000"/>
                  </a:schemeClr>
                </a:solidFill>
                <a:latin typeface="Segoe UI" pitchFamily="34" charset="0"/>
                <a:ea typeface="Segoe UI" pitchFamily="34" charset="0"/>
                <a:cs typeface="Segoe UI"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US" dirty="0" smtClean="0"/>
              <a:t>Shimron Shimla</a:t>
            </a:r>
          </a:p>
          <a:p>
            <a:pPr>
              <a:defRPr/>
            </a:pPr>
            <a:r>
              <a:rPr lang="en-US" dirty="0" smtClean="0"/>
              <a:t>Practice Manager and Productivity </a:t>
            </a:r>
            <a:r>
              <a:rPr lang="en-US" dirty="0" err="1" smtClean="0"/>
              <a:t>vTSP</a:t>
            </a:r>
            <a:endParaRPr lang="en-US" dirty="0" smtClean="0"/>
          </a:p>
          <a:p>
            <a:pPr>
              <a:defRPr/>
            </a:pPr>
            <a:r>
              <a:rPr lang="en-US" dirty="0" smtClean="0"/>
              <a:t>Ensyst</a:t>
            </a:r>
          </a:p>
          <a:p>
            <a:pPr>
              <a:defRPr/>
            </a:pPr>
            <a:r>
              <a:rPr lang="en-US" dirty="0">
                <a:hlinkClick r:id="rId4"/>
              </a:rPr>
              <a:t>http://</a:t>
            </a:r>
            <a:r>
              <a:rPr lang="en-US" dirty="0" smtClean="0">
                <a:hlinkClick r:id="rId4"/>
              </a:rPr>
              <a:t>www.linkedin.com/in/shimronshimla</a:t>
            </a:r>
            <a:r>
              <a:rPr lang="en-US" dirty="0" smtClean="0"/>
              <a:t> </a:t>
            </a:r>
          </a:p>
          <a:p>
            <a:pPr>
              <a:defRPr/>
            </a:pPr>
            <a:r>
              <a:rPr lang="en-US" dirty="0" smtClean="0"/>
              <a:t>@</a:t>
            </a:r>
            <a:r>
              <a:rPr lang="en-US" dirty="0" err="1"/>
              <a:t>sshimla</a:t>
            </a:r>
            <a:r>
              <a:rPr lang="en-US" dirty="0"/>
              <a:t> </a:t>
            </a:r>
            <a:endParaRPr lang="en-US" dirty="0" smtClean="0"/>
          </a:p>
        </p:txBody>
      </p:sp>
      <p:pic>
        <p:nvPicPr>
          <p:cNvPr id="8" name="Picture 7" descr="\\SP3\Presentations\PowerPoint assets\AVEPOINT logos\AvePoint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316" y="836712"/>
            <a:ext cx="2975193" cy="56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313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3467" y="1835478"/>
            <a:ext cx="7616885" cy="3810000"/>
            <a:chOff x="76200" y="1219200"/>
            <a:chExt cx="7616885" cy="3810000"/>
          </a:xfrm>
        </p:grpSpPr>
        <p:sp>
          <p:nvSpPr>
            <p:cNvPr id="5" name="Rounded Rectangle 5"/>
            <p:cNvSpPr>
              <a:spLocks noChangeArrowheads="1"/>
            </p:cNvSpPr>
            <p:nvPr/>
          </p:nvSpPr>
          <p:spPr bwMode="auto">
            <a:xfrm>
              <a:off x="76200" y="1219200"/>
              <a:ext cx="4267200" cy="3810000"/>
            </a:xfrm>
            <a:prstGeom prst="roundRect">
              <a:avLst>
                <a:gd name="adj" fmla="val 16667"/>
              </a:avLst>
            </a:prstGeom>
            <a:solidFill>
              <a:schemeClr val="accent3">
                <a:alpha val="25098"/>
              </a:schemeClr>
            </a:solidFill>
            <a:ln w="19050" algn="ctr">
              <a:solidFill>
                <a:schemeClr val="tx1"/>
              </a:solidFill>
              <a:round/>
              <a:headEnd/>
              <a:tailEnd/>
            </a:ln>
          </p:spPr>
          <p:txBody>
            <a:bodyPr/>
            <a:lstStyle/>
            <a:p>
              <a:endParaRPr lang="en-US" b="1">
                <a:solidFill>
                  <a:schemeClr val="bg1"/>
                </a:solidFill>
              </a:endParaRPr>
            </a:p>
          </p:txBody>
        </p:sp>
        <p:sp>
          <p:nvSpPr>
            <p:cNvPr id="6" name="Rounded Rectangle 5"/>
            <p:cNvSpPr>
              <a:spLocks noChangeArrowheads="1"/>
            </p:cNvSpPr>
            <p:nvPr/>
          </p:nvSpPr>
          <p:spPr bwMode="auto">
            <a:xfrm>
              <a:off x="4380717" y="1219200"/>
              <a:ext cx="3312368" cy="3810000"/>
            </a:xfrm>
            <a:prstGeom prst="roundRect">
              <a:avLst>
                <a:gd name="adj" fmla="val 16667"/>
              </a:avLst>
            </a:prstGeom>
            <a:solidFill>
              <a:schemeClr val="accent1">
                <a:alpha val="25098"/>
              </a:schemeClr>
            </a:solidFill>
            <a:ln w="19050" algn="ctr">
              <a:solidFill>
                <a:schemeClr val="tx1"/>
              </a:solidFill>
              <a:round/>
              <a:headEnd/>
              <a:tailEnd/>
            </a:ln>
          </p:spPr>
          <p:txBody>
            <a:bodyPr/>
            <a:lstStyle/>
            <a:p>
              <a:endParaRPr lang="en-US" b="1">
                <a:solidFill>
                  <a:schemeClr val="bg1"/>
                </a:solidFill>
              </a:endParaRPr>
            </a:p>
          </p:txBody>
        </p:sp>
        <p:pic>
          <p:nvPicPr>
            <p:cNvPr id="7" name="Picture 6" descr="Future_prod_landscape_DR_version_4trans.gif"/>
            <p:cNvPicPr>
              <a:picLocks noChangeAspect="1"/>
            </p:cNvPicPr>
            <p:nvPr/>
          </p:nvPicPr>
          <p:blipFill>
            <a:blip r:embed="rId2" cstate="print"/>
            <a:srcRect/>
            <a:stretch>
              <a:fillRect/>
            </a:stretch>
          </p:blipFill>
          <p:spPr bwMode="auto">
            <a:xfrm>
              <a:off x="152400" y="2971800"/>
              <a:ext cx="1524000" cy="1085850"/>
            </a:xfrm>
            <a:prstGeom prst="rect">
              <a:avLst/>
            </a:prstGeom>
            <a:noFill/>
            <a:ln w="9525">
              <a:noFill/>
              <a:miter lim="800000"/>
              <a:headEnd/>
              <a:tailEnd/>
            </a:ln>
          </p:spPr>
        </p:pic>
        <p:sp>
          <p:nvSpPr>
            <p:cNvPr id="8" name="TextBox 7"/>
            <p:cNvSpPr txBox="1">
              <a:spLocks noChangeArrowheads="1"/>
            </p:cNvSpPr>
            <p:nvPr/>
          </p:nvSpPr>
          <p:spPr bwMode="auto">
            <a:xfrm>
              <a:off x="1113354" y="1307068"/>
              <a:ext cx="2403222" cy="369332"/>
            </a:xfrm>
            <a:prstGeom prst="rect">
              <a:avLst/>
            </a:prstGeom>
            <a:noFill/>
            <a:ln w="9525">
              <a:noFill/>
              <a:miter lim="800000"/>
              <a:headEnd/>
              <a:tailEnd/>
            </a:ln>
          </p:spPr>
          <p:txBody>
            <a:bodyPr wrap="none">
              <a:spAutoFit/>
            </a:bodyPr>
            <a:lstStyle/>
            <a:p>
              <a:r>
                <a:rPr lang="en-US" b="1" dirty="0" smtClean="0">
                  <a:solidFill>
                    <a:schemeClr val="bg1"/>
                  </a:solidFill>
                </a:rPr>
                <a:t>Primary Data Center</a:t>
              </a:r>
            </a:p>
          </p:txBody>
        </p:sp>
        <p:sp>
          <p:nvSpPr>
            <p:cNvPr id="9" name="TextBox 8"/>
            <p:cNvSpPr txBox="1">
              <a:spLocks noChangeArrowheads="1"/>
            </p:cNvSpPr>
            <p:nvPr/>
          </p:nvSpPr>
          <p:spPr bwMode="auto">
            <a:xfrm>
              <a:off x="3732645" y="4396898"/>
              <a:ext cx="1143000" cy="523220"/>
            </a:xfrm>
            <a:prstGeom prst="rect">
              <a:avLst/>
            </a:prstGeom>
            <a:noFill/>
            <a:ln w="9525">
              <a:noFill/>
              <a:miter lim="800000"/>
              <a:headEnd/>
              <a:tailEnd/>
            </a:ln>
          </p:spPr>
          <p:txBody>
            <a:bodyPr wrap="square">
              <a:spAutoFit/>
            </a:bodyPr>
            <a:lstStyle/>
            <a:p>
              <a:r>
                <a:rPr lang="en-US" sz="1400" b="1" dirty="0">
                  <a:solidFill>
                    <a:schemeClr val="bg1"/>
                  </a:solidFill>
                </a:rPr>
                <a:t>Log Shipping</a:t>
              </a:r>
            </a:p>
          </p:txBody>
        </p:sp>
        <p:sp>
          <p:nvSpPr>
            <p:cNvPr id="10" name="TextBox 9"/>
            <p:cNvSpPr txBox="1">
              <a:spLocks noChangeArrowheads="1"/>
            </p:cNvSpPr>
            <p:nvPr/>
          </p:nvSpPr>
          <p:spPr bwMode="auto">
            <a:xfrm>
              <a:off x="4524733" y="1307068"/>
              <a:ext cx="3048000" cy="646331"/>
            </a:xfrm>
            <a:prstGeom prst="rect">
              <a:avLst/>
            </a:prstGeom>
            <a:noFill/>
            <a:ln w="9525">
              <a:noFill/>
              <a:miter lim="800000"/>
              <a:headEnd/>
              <a:tailEnd/>
            </a:ln>
          </p:spPr>
          <p:txBody>
            <a:bodyPr wrap="square">
              <a:spAutoFit/>
            </a:bodyPr>
            <a:lstStyle/>
            <a:p>
              <a:r>
                <a:rPr lang="en-US" b="1" dirty="0" smtClean="0">
                  <a:solidFill>
                    <a:schemeClr val="bg1"/>
                  </a:solidFill>
                </a:rPr>
                <a:t>Disaster Recovery Data Center</a:t>
              </a:r>
            </a:p>
          </p:txBody>
        </p:sp>
        <p:pic>
          <p:nvPicPr>
            <p:cNvPr id="11" name="Picture 10" descr="Future_prod_landscape_DR_version_4trans.gif"/>
            <p:cNvPicPr>
              <a:picLocks noChangeAspect="1"/>
            </p:cNvPicPr>
            <p:nvPr/>
          </p:nvPicPr>
          <p:blipFill>
            <a:blip r:embed="rId2" cstate="print"/>
            <a:srcRect/>
            <a:stretch>
              <a:fillRect/>
            </a:stretch>
          </p:blipFill>
          <p:spPr bwMode="auto">
            <a:xfrm>
              <a:off x="2743200" y="2971800"/>
              <a:ext cx="1524000" cy="1085850"/>
            </a:xfrm>
            <a:prstGeom prst="rect">
              <a:avLst/>
            </a:prstGeom>
            <a:noFill/>
            <a:ln w="9525">
              <a:noFill/>
              <a:miter lim="800000"/>
              <a:headEnd/>
              <a:tailEnd/>
            </a:ln>
          </p:spPr>
        </p:pic>
        <p:pic>
          <p:nvPicPr>
            <p:cNvPr id="12" name="Picture 11" descr="Future_prod_landscape_DR_version_4trans.gif"/>
            <p:cNvPicPr>
              <a:picLocks noChangeAspect="1"/>
            </p:cNvPicPr>
            <p:nvPr/>
          </p:nvPicPr>
          <p:blipFill>
            <a:blip r:embed="rId2" cstate="print"/>
            <a:srcRect/>
            <a:stretch>
              <a:fillRect/>
            </a:stretch>
          </p:blipFill>
          <p:spPr bwMode="auto">
            <a:xfrm>
              <a:off x="5464696" y="3045023"/>
              <a:ext cx="1524000" cy="1085850"/>
            </a:xfrm>
            <a:prstGeom prst="rect">
              <a:avLst/>
            </a:prstGeom>
            <a:noFill/>
            <a:ln w="9525">
              <a:noFill/>
              <a:miter lim="800000"/>
              <a:headEnd/>
              <a:tailEnd/>
            </a:ln>
          </p:spPr>
        </p:pic>
        <p:pic>
          <p:nvPicPr>
            <p:cNvPr id="13" name="Picture 12" descr="Future_prod_landscape_DR_version_4trans.gif"/>
            <p:cNvPicPr>
              <a:picLocks noChangeAspect="1"/>
            </p:cNvPicPr>
            <p:nvPr/>
          </p:nvPicPr>
          <p:blipFill>
            <a:blip r:embed="rId2" cstate="print"/>
            <a:srcRect/>
            <a:stretch>
              <a:fillRect/>
            </a:stretch>
          </p:blipFill>
          <p:spPr bwMode="auto">
            <a:xfrm>
              <a:off x="1828800" y="1905000"/>
              <a:ext cx="762000" cy="542925"/>
            </a:xfrm>
            <a:prstGeom prst="rect">
              <a:avLst/>
            </a:prstGeom>
            <a:noFill/>
            <a:ln w="9525">
              <a:noFill/>
              <a:miter lim="800000"/>
              <a:headEnd/>
              <a:tailEnd/>
            </a:ln>
          </p:spPr>
        </p:pic>
        <p:sp>
          <p:nvSpPr>
            <p:cNvPr id="14" name="TextBox 13"/>
            <p:cNvSpPr txBox="1">
              <a:spLocks noChangeArrowheads="1"/>
            </p:cNvSpPr>
            <p:nvPr/>
          </p:nvSpPr>
          <p:spPr bwMode="auto">
            <a:xfrm>
              <a:off x="479151" y="2667000"/>
              <a:ext cx="941283" cy="307777"/>
            </a:xfrm>
            <a:prstGeom prst="rect">
              <a:avLst/>
            </a:prstGeom>
            <a:noFill/>
            <a:ln w="9525">
              <a:noFill/>
              <a:miter lim="800000"/>
              <a:headEnd/>
              <a:tailEnd/>
            </a:ln>
          </p:spPr>
          <p:txBody>
            <a:bodyPr wrap="none">
              <a:spAutoFit/>
            </a:bodyPr>
            <a:lstStyle/>
            <a:p>
              <a:r>
                <a:rPr lang="en-US" sz="1400" b="1" dirty="0" smtClean="0">
                  <a:solidFill>
                    <a:schemeClr val="bg1"/>
                  </a:solidFill>
                </a:rPr>
                <a:t>Principal</a:t>
              </a:r>
              <a:endParaRPr lang="en-US" sz="1400" b="1" dirty="0">
                <a:solidFill>
                  <a:schemeClr val="bg1"/>
                </a:solidFill>
              </a:endParaRPr>
            </a:p>
          </p:txBody>
        </p:sp>
        <p:sp>
          <p:nvSpPr>
            <p:cNvPr id="15" name="TextBox 14"/>
            <p:cNvSpPr txBox="1">
              <a:spLocks noChangeArrowheads="1"/>
            </p:cNvSpPr>
            <p:nvPr/>
          </p:nvSpPr>
          <p:spPr bwMode="auto">
            <a:xfrm>
              <a:off x="3150524" y="2667000"/>
              <a:ext cx="704039" cy="307777"/>
            </a:xfrm>
            <a:prstGeom prst="rect">
              <a:avLst/>
            </a:prstGeom>
            <a:noFill/>
            <a:ln w="9525">
              <a:noFill/>
              <a:miter lim="800000"/>
              <a:headEnd/>
              <a:tailEnd/>
            </a:ln>
          </p:spPr>
          <p:txBody>
            <a:bodyPr wrap="none">
              <a:spAutoFit/>
            </a:bodyPr>
            <a:lstStyle/>
            <a:p>
              <a:r>
                <a:rPr lang="en-US" sz="1400" b="1" dirty="0" smtClean="0">
                  <a:solidFill>
                    <a:schemeClr val="bg1"/>
                  </a:solidFill>
                </a:rPr>
                <a:t>Mirror</a:t>
              </a:r>
              <a:endParaRPr lang="en-US" sz="1400" b="1" dirty="0">
                <a:solidFill>
                  <a:schemeClr val="bg1"/>
                </a:solidFill>
              </a:endParaRPr>
            </a:p>
          </p:txBody>
        </p:sp>
        <p:sp>
          <p:nvSpPr>
            <p:cNvPr id="16" name="TextBox 15"/>
            <p:cNvSpPr txBox="1">
              <a:spLocks noChangeArrowheads="1"/>
            </p:cNvSpPr>
            <p:nvPr/>
          </p:nvSpPr>
          <p:spPr bwMode="auto">
            <a:xfrm>
              <a:off x="1817831" y="2362200"/>
              <a:ext cx="869149" cy="307777"/>
            </a:xfrm>
            <a:prstGeom prst="rect">
              <a:avLst/>
            </a:prstGeom>
            <a:noFill/>
            <a:ln w="9525">
              <a:noFill/>
              <a:miter lim="800000"/>
              <a:headEnd/>
              <a:tailEnd/>
            </a:ln>
          </p:spPr>
          <p:txBody>
            <a:bodyPr wrap="none">
              <a:spAutoFit/>
            </a:bodyPr>
            <a:lstStyle/>
            <a:p>
              <a:r>
                <a:rPr lang="en-US" sz="1400" b="1" dirty="0" smtClean="0">
                  <a:solidFill>
                    <a:schemeClr val="bg1"/>
                  </a:solidFill>
                </a:rPr>
                <a:t>Witness</a:t>
              </a:r>
              <a:endParaRPr lang="en-US" sz="1400" b="1" dirty="0">
                <a:solidFill>
                  <a:schemeClr val="bg1"/>
                </a:solidFill>
              </a:endParaRPr>
            </a:p>
          </p:txBody>
        </p:sp>
        <p:sp>
          <p:nvSpPr>
            <p:cNvPr id="17" name="Right Arrow 16"/>
            <p:cNvSpPr/>
            <p:nvPr/>
          </p:nvSpPr>
          <p:spPr>
            <a:xfrm>
              <a:off x="1736565" y="3200400"/>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a:spLocks noChangeArrowheads="1"/>
            </p:cNvSpPr>
            <p:nvPr/>
          </p:nvSpPr>
          <p:spPr bwMode="auto">
            <a:xfrm>
              <a:off x="1484811" y="3299936"/>
              <a:ext cx="1377301" cy="738664"/>
            </a:xfrm>
            <a:prstGeom prst="rect">
              <a:avLst/>
            </a:prstGeom>
            <a:noFill/>
            <a:ln w="9525">
              <a:noFill/>
              <a:miter lim="800000"/>
              <a:headEnd/>
              <a:tailEnd/>
            </a:ln>
          </p:spPr>
          <p:txBody>
            <a:bodyPr wrap="none">
              <a:spAutoFit/>
            </a:bodyPr>
            <a:lstStyle/>
            <a:p>
              <a:pPr algn="ctr"/>
              <a:r>
                <a:rPr lang="en-US" sz="1400" b="1" dirty="0" smtClean="0">
                  <a:solidFill>
                    <a:schemeClr val="bg1"/>
                  </a:solidFill>
                </a:rPr>
                <a:t>Synchronous </a:t>
              </a:r>
            </a:p>
            <a:p>
              <a:pPr algn="ctr"/>
              <a:r>
                <a:rPr lang="en-US" sz="1400" b="1" dirty="0" smtClean="0">
                  <a:solidFill>
                    <a:schemeClr val="bg1"/>
                  </a:solidFill>
                </a:rPr>
                <a:t>Database </a:t>
              </a:r>
            </a:p>
            <a:p>
              <a:pPr algn="ctr"/>
              <a:r>
                <a:rPr lang="en-US" sz="1400" b="1" dirty="0" smtClean="0">
                  <a:solidFill>
                    <a:schemeClr val="bg1"/>
                  </a:solidFill>
                </a:rPr>
                <a:t>Mirroring</a:t>
              </a:r>
            </a:p>
          </p:txBody>
        </p:sp>
        <p:cxnSp>
          <p:nvCxnSpPr>
            <p:cNvPr id="19" name="Elbow Connector 18"/>
            <p:cNvCxnSpPr>
              <a:stCxn id="7" idx="2"/>
              <a:endCxn id="12" idx="2"/>
            </p:cNvCxnSpPr>
            <p:nvPr/>
          </p:nvCxnSpPr>
          <p:spPr>
            <a:xfrm rot="16200000" flipH="1">
              <a:off x="3533937" y="1438113"/>
              <a:ext cx="73223" cy="5312296"/>
            </a:xfrm>
            <a:prstGeom prst="bentConnector3">
              <a:avLst>
                <a:gd name="adj1" fmla="val 412197"/>
              </a:avLst>
            </a:prstGeom>
            <a:ln>
              <a:tailEnd type="arrow"/>
            </a:ln>
          </p:spPr>
          <p:style>
            <a:lnRef idx="3">
              <a:schemeClr val="accent4"/>
            </a:lnRef>
            <a:fillRef idx="0">
              <a:schemeClr val="accent4"/>
            </a:fillRef>
            <a:effectRef idx="2">
              <a:schemeClr val="accent4"/>
            </a:effectRef>
            <a:fontRef idx="minor">
              <a:schemeClr val="tx1"/>
            </a:fontRef>
          </p:style>
        </p:cxnSp>
        <p:sp>
          <p:nvSpPr>
            <p:cNvPr id="20" name="TextBox 19"/>
            <p:cNvSpPr txBox="1">
              <a:spLocks noChangeArrowheads="1"/>
            </p:cNvSpPr>
            <p:nvPr/>
          </p:nvSpPr>
          <p:spPr bwMode="auto">
            <a:xfrm>
              <a:off x="5236096" y="2743200"/>
              <a:ext cx="2291012" cy="307777"/>
            </a:xfrm>
            <a:prstGeom prst="rect">
              <a:avLst/>
            </a:prstGeom>
            <a:noFill/>
            <a:ln w="9525">
              <a:noFill/>
              <a:miter lim="800000"/>
              <a:headEnd/>
              <a:tailEnd/>
            </a:ln>
          </p:spPr>
          <p:txBody>
            <a:bodyPr wrap="none">
              <a:spAutoFit/>
            </a:bodyPr>
            <a:lstStyle/>
            <a:p>
              <a:r>
                <a:rPr lang="en-US" sz="1400" b="1" dirty="0" smtClean="0">
                  <a:solidFill>
                    <a:schemeClr val="bg1"/>
                  </a:solidFill>
                </a:rPr>
                <a:t>Log Shipping Secondary</a:t>
              </a:r>
              <a:endParaRPr lang="en-US" sz="1400" b="1" dirty="0">
                <a:solidFill>
                  <a:schemeClr val="bg1"/>
                </a:solidFill>
              </a:endParaRPr>
            </a:p>
          </p:txBody>
        </p:sp>
        <p:cxnSp>
          <p:nvCxnSpPr>
            <p:cNvPr id="21" name="Straight Connector 20"/>
            <p:cNvCxnSpPr>
              <a:stCxn id="11" idx="2"/>
            </p:cNvCxnSpPr>
            <p:nvPr/>
          </p:nvCxnSpPr>
          <p:spPr>
            <a:xfrm flipH="1">
              <a:off x="3502543" y="4057650"/>
              <a:ext cx="2657" cy="339248"/>
            </a:xfrm>
            <a:prstGeom prst="line">
              <a:avLst/>
            </a:prstGeom>
            <a:ln w="38100">
              <a:solidFill>
                <a:srgbClr val="7030A0"/>
              </a:solidFill>
              <a:prstDash val="sysDot"/>
            </a:ln>
          </p:spPr>
          <p:style>
            <a:lnRef idx="1">
              <a:schemeClr val="accent2"/>
            </a:lnRef>
            <a:fillRef idx="0">
              <a:schemeClr val="accent2"/>
            </a:fillRef>
            <a:effectRef idx="0">
              <a:schemeClr val="accent2"/>
            </a:effectRef>
            <a:fontRef idx="minor">
              <a:schemeClr val="tx1"/>
            </a:fontRef>
          </p:style>
        </p:cxnSp>
      </p:grpSp>
      <p:sp>
        <p:nvSpPr>
          <p:cNvPr id="23" name="Title 4"/>
          <p:cNvSpPr txBox="1">
            <a:spLocks/>
          </p:cNvSpPr>
          <p:nvPr/>
        </p:nvSpPr>
        <p:spPr>
          <a:xfrm>
            <a:off x="242580" y="260648"/>
            <a:ext cx="8677174" cy="886397"/>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a:lstStyle>
          <a:p>
            <a:r>
              <a:rPr lang="en-US" sz="3200" dirty="0" smtClean="0"/>
              <a:t>Disaster Recovery</a:t>
            </a:r>
            <a:br>
              <a:rPr lang="en-US" sz="3200" dirty="0" smtClean="0"/>
            </a:br>
            <a:r>
              <a:rPr lang="en-US" sz="3200" spc="-150" dirty="0" smtClean="0">
                <a:solidFill>
                  <a:srgbClr val="FF0000"/>
                </a:solidFill>
              </a:rPr>
              <a:t>SQL Server 2005, 2008, 2008 R2</a:t>
            </a:r>
            <a:endParaRPr lang="en-US" sz="3200" dirty="0">
              <a:solidFill>
                <a:srgbClr val="FF0000"/>
              </a:solidFill>
            </a:endParaRPr>
          </a:p>
        </p:txBody>
      </p:sp>
      <p:sp>
        <p:nvSpPr>
          <p:cNvPr id="22" name="Rounded Rectangle 21"/>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Audience</a:t>
            </a:r>
          </a:p>
        </p:txBody>
      </p:sp>
      <p:sp>
        <p:nvSpPr>
          <p:cNvPr id="24" name="Rounded Rectangle 23"/>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(De) Central</a:t>
            </a:r>
          </a:p>
        </p:txBody>
      </p:sp>
      <p:sp>
        <p:nvSpPr>
          <p:cNvPr id="25" name="Rounded Rectangle 24"/>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Features</a:t>
            </a:r>
          </a:p>
        </p:txBody>
      </p:sp>
      <p:sp>
        <p:nvSpPr>
          <p:cNvPr id="26" name="Rounded Rectangle 25"/>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chemeClr val="bg1"/>
              </a:solidFill>
              <a:latin typeface="Calibri" pitchFamily="34" charset="0"/>
            </a:endParaRPr>
          </a:p>
        </p:txBody>
      </p:sp>
      <p:sp>
        <p:nvSpPr>
          <p:cNvPr id="27" name="Rounded Rectangle 26"/>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HA / DR</a:t>
            </a:r>
          </a:p>
        </p:txBody>
      </p:sp>
      <p:sp>
        <p:nvSpPr>
          <p:cNvPr id="28" name="Rounded Rectangle 27"/>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000000"/>
              </a:solidFill>
              <a:latin typeface="Calibri" pitchFamily="34" charset="0"/>
            </a:endParaRPr>
          </a:p>
        </p:txBody>
      </p:sp>
      <p:sp>
        <p:nvSpPr>
          <p:cNvPr id="29" name="Rounded Rectangle 28"/>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30" name="Rounded Rectangle 29"/>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Tree>
    <p:extLst>
      <p:ext uri="{BB962C8B-B14F-4D97-AF65-F5344CB8AC3E}">
        <p14:creationId xmlns:p14="http://schemas.microsoft.com/office/powerpoint/2010/main" val="786093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7787208" cy="4754563"/>
          </a:xfrm>
        </p:spPr>
        <p:txBody>
          <a:bodyPr>
            <a:normAutofit fontScale="92500" lnSpcReduction="10000"/>
          </a:bodyPr>
          <a:lstStyle/>
          <a:p>
            <a:r>
              <a:rPr lang="en-US" dirty="0" smtClean="0"/>
              <a:t>Replace Database </a:t>
            </a:r>
            <a:r>
              <a:rPr lang="en-US" dirty="0"/>
              <a:t>M</a:t>
            </a:r>
            <a:r>
              <a:rPr lang="en-US" dirty="0" smtClean="0"/>
              <a:t>irroring and Log Shipping with </a:t>
            </a:r>
            <a:r>
              <a:rPr lang="en-US" dirty="0"/>
              <a:t>A</a:t>
            </a:r>
            <a:r>
              <a:rPr lang="en-US" dirty="0" smtClean="0"/>
              <a:t>vailability Group</a:t>
            </a:r>
          </a:p>
          <a:p>
            <a:r>
              <a:rPr lang="en-US" dirty="0" smtClean="0"/>
              <a:t>Advantages:</a:t>
            </a:r>
          </a:p>
          <a:p>
            <a:pPr lvl="1"/>
            <a:r>
              <a:rPr lang="en-US" dirty="0" smtClean="0"/>
              <a:t>One integrated solution for HA and DR</a:t>
            </a:r>
          </a:p>
          <a:p>
            <a:pPr lvl="1"/>
            <a:r>
              <a:rPr lang="en-US" dirty="0" smtClean="0"/>
              <a:t>Groups of databases failing over together</a:t>
            </a:r>
          </a:p>
          <a:p>
            <a:pPr lvl="1"/>
            <a:r>
              <a:rPr lang="en-US" dirty="0" smtClean="0"/>
              <a:t>Readable secondary</a:t>
            </a:r>
          </a:p>
          <a:p>
            <a:pPr lvl="1"/>
            <a:r>
              <a:rPr lang="en-US" dirty="0" smtClean="0"/>
              <a:t>Multiple </a:t>
            </a:r>
            <a:r>
              <a:rPr lang="en-US" dirty="0" err="1" smtClean="0"/>
              <a:t>secondaries</a:t>
            </a:r>
            <a:endParaRPr lang="en-US" dirty="0" smtClean="0"/>
          </a:p>
          <a:p>
            <a:pPr lvl="1"/>
            <a:r>
              <a:rPr lang="en-US" dirty="0" smtClean="0"/>
              <a:t>Backup on secondary</a:t>
            </a:r>
          </a:p>
          <a:p>
            <a:pPr lvl="1"/>
            <a:r>
              <a:rPr lang="en-US" dirty="0" smtClean="0"/>
              <a:t>Listener for Client Connectivity</a:t>
            </a:r>
          </a:p>
          <a:p>
            <a:pPr lvl="1"/>
            <a:r>
              <a:rPr lang="en-US" dirty="0" smtClean="0"/>
              <a:t>And More</a:t>
            </a:r>
          </a:p>
          <a:p>
            <a:r>
              <a:rPr lang="en-US" dirty="0" smtClean="0"/>
              <a:t>Restrictions:</a:t>
            </a:r>
          </a:p>
          <a:p>
            <a:pPr lvl="1"/>
            <a:r>
              <a:rPr lang="en-US" dirty="0" smtClean="0"/>
              <a:t>No delayed apply on the secondary</a:t>
            </a:r>
          </a:p>
        </p:txBody>
      </p:sp>
      <p:sp>
        <p:nvSpPr>
          <p:cNvPr id="5" name="Title 4"/>
          <p:cNvSpPr txBox="1">
            <a:spLocks/>
          </p:cNvSpPr>
          <p:nvPr/>
        </p:nvSpPr>
        <p:spPr>
          <a:xfrm>
            <a:off x="242580" y="260648"/>
            <a:ext cx="8677174" cy="886397"/>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a:lstStyle>
          <a:p>
            <a:r>
              <a:rPr lang="en-US" sz="3200" dirty="0" smtClean="0"/>
              <a:t>Disaster Recovery</a:t>
            </a:r>
            <a:br>
              <a:rPr lang="en-US" sz="3200" dirty="0" smtClean="0"/>
            </a:br>
            <a:r>
              <a:rPr lang="en-US" sz="3200" spc="-150" dirty="0" smtClean="0">
                <a:solidFill>
                  <a:srgbClr val="FF0000"/>
                </a:solidFill>
              </a:rPr>
              <a:t>Denali</a:t>
            </a:r>
            <a:endParaRPr lang="en-US" sz="3200" dirty="0">
              <a:solidFill>
                <a:srgbClr val="FF0000"/>
              </a:solidFill>
            </a:endParaRPr>
          </a:p>
        </p:txBody>
      </p:sp>
      <p:sp>
        <p:nvSpPr>
          <p:cNvPr id="4" name="Rounded Rectangle 3"/>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Audience</a:t>
            </a:r>
          </a:p>
        </p:txBody>
      </p:sp>
      <p:sp>
        <p:nvSpPr>
          <p:cNvPr id="6" name="Rounded Rectangle 5"/>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(De) Central</a:t>
            </a:r>
          </a:p>
        </p:txBody>
      </p:sp>
      <p:sp>
        <p:nvSpPr>
          <p:cNvPr id="7" name="Rounded Rectangle 6"/>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Features</a:t>
            </a:r>
          </a:p>
        </p:txBody>
      </p:sp>
      <p:sp>
        <p:nvSpPr>
          <p:cNvPr id="8" name="Rounded Rectangle 7"/>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chemeClr val="bg1"/>
              </a:solidFill>
              <a:latin typeface="Calibri" pitchFamily="34" charset="0"/>
            </a:endParaRPr>
          </a:p>
        </p:txBody>
      </p:sp>
      <p:sp>
        <p:nvSpPr>
          <p:cNvPr id="9" name="Rounded Rectangle 8"/>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HA / DR</a:t>
            </a:r>
          </a:p>
        </p:txBody>
      </p:sp>
      <p:sp>
        <p:nvSpPr>
          <p:cNvPr id="10" name="Rounded Rectangle 9"/>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000000"/>
              </a:solidFill>
              <a:latin typeface="Calibri" pitchFamily="34" charset="0"/>
            </a:endParaRPr>
          </a:p>
        </p:txBody>
      </p:sp>
      <p:sp>
        <p:nvSpPr>
          <p:cNvPr id="11" name="Rounded Rectangle 10"/>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2" name="Rounded Rectangle 11"/>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Tree>
    <p:custDataLst>
      <p:tags r:id="rId1"/>
    </p:custDataLst>
    <p:extLst>
      <p:ext uri="{BB962C8B-B14F-4D97-AF65-F5344CB8AC3E}">
        <p14:creationId xmlns:p14="http://schemas.microsoft.com/office/powerpoint/2010/main" val="1840235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35496" y="1219200"/>
            <a:ext cx="7880176" cy="457199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5"/>
          <p:cNvSpPr>
            <a:spLocks noChangeArrowheads="1"/>
          </p:cNvSpPr>
          <p:nvPr/>
        </p:nvSpPr>
        <p:spPr bwMode="auto">
          <a:xfrm>
            <a:off x="111696" y="1828800"/>
            <a:ext cx="4343400" cy="3810000"/>
          </a:xfrm>
          <a:prstGeom prst="roundRect">
            <a:avLst>
              <a:gd name="adj" fmla="val 16667"/>
            </a:avLst>
          </a:prstGeom>
          <a:solidFill>
            <a:schemeClr val="accent3">
              <a:alpha val="25098"/>
            </a:schemeClr>
          </a:solidFill>
          <a:ln w="19050" algn="ctr">
            <a:solidFill>
              <a:schemeClr val="tx1"/>
            </a:solidFill>
            <a:round/>
            <a:headEnd/>
            <a:tailEnd/>
          </a:ln>
        </p:spPr>
        <p:txBody>
          <a:bodyPr/>
          <a:lstStyle/>
          <a:p>
            <a:endParaRPr lang="en-US" b="1"/>
          </a:p>
        </p:txBody>
      </p:sp>
      <p:sp>
        <p:nvSpPr>
          <p:cNvPr id="6" name="Rounded Rectangle 5"/>
          <p:cNvSpPr>
            <a:spLocks noChangeArrowheads="1"/>
          </p:cNvSpPr>
          <p:nvPr/>
        </p:nvSpPr>
        <p:spPr bwMode="auto">
          <a:xfrm>
            <a:off x="4531296" y="1828800"/>
            <a:ext cx="3312368" cy="3810000"/>
          </a:xfrm>
          <a:prstGeom prst="roundRect">
            <a:avLst>
              <a:gd name="adj" fmla="val 16667"/>
            </a:avLst>
          </a:prstGeom>
          <a:solidFill>
            <a:schemeClr val="accent1">
              <a:alpha val="25098"/>
            </a:schemeClr>
          </a:solidFill>
          <a:ln w="19050" algn="ctr">
            <a:solidFill>
              <a:schemeClr val="tx1"/>
            </a:solidFill>
            <a:round/>
            <a:headEnd/>
            <a:tailEnd/>
          </a:ln>
        </p:spPr>
        <p:txBody>
          <a:bodyPr/>
          <a:lstStyle/>
          <a:p>
            <a:endParaRPr lang="en-US" b="1"/>
          </a:p>
        </p:txBody>
      </p:sp>
      <p:pic>
        <p:nvPicPr>
          <p:cNvPr id="7" name="Picture 6" descr="Future_prod_landscape_DR_version_4trans.gif"/>
          <p:cNvPicPr>
            <a:picLocks noChangeAspect="1"/>
          </p:cNvPicPr>
          <p:nvPr/>
        </p:nvPicPr>
        <p:blipFill>
          <a:blip r:embed="rId4" cstate="print"/>
          <a:srcRect/>
          <a:stretch>
            <a:fillRect/>
          </a:stretch>
        </p:blipFill>
        <p:spPr bwMode="auto">
          <a:xfrm>
            <a:off x="264096" y="3581400"/>
            <a:ext cx="1524000" cy="1085850"/>
          </a:xfrm>
          <a:prstGeom prst="rect">
            <a:avLst/>
          </a:prstGeom>
          <a:noFill/>
          <a:ln w="9525">
            <a:noFill/>
            <a:miter lim="800000"/>
            <a:headEnd/>
            <a:tailEnd/>
          </a:ln>
        </p:spPr>
      </p:pic>
      <p:sp>
        <p:nvSpPr>
          <p:cNvPr id="8" name="TextBox 7"/>
          <p:cNvSpPr txBox="1">
            <a:spLocks noChangeArrowheads="1"/>
          </p:cNvSpPr>
          <p:nvPr/>
        </p:nvSpPr>
        <p:spPr bwMode="auto">
          <a:xfrm>
            <a:off x="1017151" y="1916668"/>
            <a:ext cx="2403222" cy="369332"/>
          </a:xfrm>
          <a:prstGeom prst="rect">
            <a:avLst/>
          </a:prstGeom>
          <a:noFill/>
          <a:ln w="9525">
            <a:noFill/>
            <a:miter lim="800000"/>
            <a:headEnd/>
            <a:tailEnd/>
          </a:ln>
        </p:spPr>
        <p:txBody>
          <a:bodyPr wrap="none">
            <a:spAutoFit/>
          </a:bodyPr>
          <a:lstStyle/>
          <a:p>
            <a:r>
              <a:rPr lang="en-US" b="1" dirty="0" smtClean="0"/>
              <a:t>Primary Data Center</a:t>
            </a:r>
          </a:p>
        </p:txBody>
      </p:sp>
      <p:sp>
        <p:nvSpPr>
          <p:cNvPr id="9" name="TextBox 8"/>
          <p:cNvSpPr txBox="1">
            <a:spLocks noChangeArrowheads="1"/>
          </p:cNvSpPr>
          <p:nvPr/>
        </p:nvSpPr>
        <p:spPr bwMode="auto">
          <a:xfrm>
            <a:off x="3019128" y="4953004"/>
            <a:ext cx="2895600" cy="307777"/>
          </a:xfrm>
          <a:prstGeom prst="rect">
            <a:avLst/>
          </a:prstGeom>
          <a:noFill/>
          <a:ln w="9525">
            <a:noFill/>
            <a:miter lim="800000"/>
            <a:headEnd/>
            <a:tailEnd/>
          </a:ln>
        </p:spPr>
        <p:txBody>
          <a:bodyPr wrap="square">
            <a:spAutoFit/>
          </a:bodyPr>
          <a:lstStyle/>
          <a:p>
            <a:r>
              <a:rPr lang="en-US" sz="1400" b="1" dirty="0" smtClean="0"/>
              <a:t>Synchronous / Asynchronous</a:t>
            </a:r>
            <a:endParaRPr lang="en-US" sz="1400" b="1" dirty="0"/>
          </a:p>
        </p:txBody>
      </p:sp>
      <p:sp>
        <p:nvSpPr>
          <p:cNvPr id="10" name="TextBox 9"/>
          <p:cNvSpPr txBox="1">
            <a:spLocks noChangeArrowheads="1"/>
          </p:cNvSpPr>
          <p:nvPr/>
        </p:nvSpPr>
        <p:spPr bwMode="auto">
          <a:xfrm>
            <a:off x="4675312" y="1916669"/>
            <a:ext cx="3048000" cy="646331"/>
          </a:xfrm>
          <a:prstGeom prst="rect">
            <a:avLst/>
          </a:prstGeom>
          <a:noFill/>
          <a:ln w="9525">
            <a:noFill/>
            <a:miter lim="800000"/>
            <a:headEnd/>
            <a:tailEnd/>
          </a:ln>
        </p:spPr>
        <p:txBody>
          <a:bodyPr wrap="square">
            <a:spAutoFit/>
          </a:bodyPr>
          <a:lstStyle/>
          <a:p>
            <a:r>
              <a:rPr lang="en-US" b="1" dirty="0" smtClean="0"/>
              <a:t>Disaster Recovery Data Center</a:t>
            </a:r>
          </a:p>
        </p:txBody>
      </p:sp>
      <p:pic>
        <p:nvPicPr>
          <p:cNvPr id="11" name="Picture 10" descr="Future_prod_landscape_DR_version_4trans.gif"/>
          <p:cNvPicPr>
            <a:picLocks noChangeAspect="1"/>
          </p:cNvPicPr>
          <p:nvPr/>
        </p:nvPicPr>
        <p:blipFill>
          <a:blip r:embed="rId4" cstate="print"/>
          <a:srcRect/>
          <a:stretch>
            <a:fillRect/>
          </a:stretch>
        </p:blipFill>
        <p:spPr bwMode="auto">
          <a:xfrm>
            <a:off x="2778696" y="3581400"/>
            <a:ext cx="1524000" cy="1085850"/>
          </a:xfrm>
          <a:prstGeom prst="rect">
            <a:avLst/>
          </a:prstGeom>
          <a:noFill/>
          <a:ln w="9525">
            <a:noFill/>
            <a:miter lim="800000"/>
            <a:headEnd/>
            <a:tailEnd/>
          </a:ln>
        </p:spPr>
      </p:pic>
      <p:pic>
        <p:nvPicPr>
          <p:cNvPr id="12" name="Picture 11" descr="Future_prod_landscape_DR_version_4trans.gif"/>
          <p:cNvPicPr>
            <a:picLocks noChangeAspect="1"/>
          </p:cNvPicPr>
          <p:nvPr/>
        </p:nvPicPr>
        <p:blipFill>
          <a:blip r:embed="rId4" cstate="print"/>
          <a:srcRect/>
          <a:stretch>
            <a:fillRect/>
          </a:stretch>
        </p:blipFill>
        <p:spPr bwMode="auto">
          <a:xfrm>
            <a:off x="5467400" y="3654623"/>
            <a:ext cx="1524000" cy="1085850"/>
          </a:xfrm>
          <a:prstGeom prst="rect">
            <a:avLst/>
          </a:prstGeom>
          <a:noFill/>
          <a:ln w="9525">
            <a:noFill/>
            <a:miter lim="800000"/>
            <a:headEnd/>
            <a:tailEnd/>
          </a:ln>
        </p:spPr>
      </p:pic>
      <p:pic>
        <p:nvPicPr>
          <p:cNvPr id="13" name="Picture 12" descr="Future_prod_landscape_DR_version_4trans.gif"/>
          <p:cNvPicPr>
            <a:picLocks noChangeAspect="1"/>
          </p:cNvPicPr>
          <p:nvPr/>
        </p:nvPicPr>
        <p:blipFill>
          <a:blip r:embed="rId4" cstate="print"/>
          <a:srcRect/>
          <a:stretch>
            <a:fillRect/>
          </a:stretch>
        </p:blipFill>
        <p:spPr bwMode="auto">
          <a:xfrm>
            <a:off x="1788096" y="2514604"/>
            <a:ext cx="762000" cy="542925"/>
          </a:xfrm>
          <a:prstGeom prst="rect">
            <a:avLst/>
          </a:prstGeom>
          <a:noFill/>
          <a:ln w="9525">
            <a:noFill/>
            <a:miter lim="800000"/>
            <a:headEnd/>
            <a:tailEnd/>
          </a:ln>
        </p:spPr>
      </p:pic>
      <p:sp>
        <p:nvSpPr>
          <p:cNvPr id="14" name="TextBox 13"/>
          <p:cNvSpPr txBox="1">
            <a:spLocks noChangeArrowheads="1"/>
          </p:cNvSpPr>
          <p:nvPr/>
        </p:nvSpPr>
        <p:spPr bwMode="auto">
          <a:xfrm>
            <a:off x="438447" y="3276600"/>
            <a:ext cx="854721" cy="307777"/>
          </a:xfrm>
          <a:prstGeom prst="rect">
            <a:avLst/>
          </a:prstGeom>
          <a:noFill/>
          <a:ln w="9525">
            <a:noFill/>
            <a:miter lim="800000"/>
            <a:headEnd/>
            <a:tailEnd/>
          </a:ln>
        </p:spPr>
        <p:txBody>
          <a:bodyPr wrap="none">
            <a:spAutoFit/>
          </a:bodyPr>
          <a:lstStyle/>
          <a:p>
            <a:r>
              <a:rPr lang="en-US" sz="1400" b="1" dirty="0" smtClean="0"/>
              <a:t>Primary</a:t>
            </a:r>
            <a:endParaRPr lang="en-US" sz="1400" b="1" dirty="0"/>
          </a:p>
        </p:txBody>
      </p:sp>
      <p:sp>
        <p:nvSpPr>
          <p:cNvPr id="15" name="TextBox 14"/>
          <p:cNvSpPr txBox="1">
            <a:spLocks noChangeArrowheads="1"/>
          </p:cNvSpPr>
          <p:nvPr/>
        </p:nvSpPr>
        <p:spPr bwMode="auto">
          <a:xfrm>
            <a:off x="3109820" y="3276600"/>
            <a:ext cx="1099981" cy="307777"/>
          </a:xfrm>
          <a:prstGeom prst="rect">
            <a:avLst/>
          </a:prstGeom>
          <a:noFill/>
          <a:ln w="9525">
            <a:noFill/>
            <a:miter lim="800000"/>
            <a:headEnd/>
            <a:tailEnd/>
          </a:ln>
        </p:spPr>
        <p:txBody>
          <a:bodyPr wrap="none">
            <a:spAutoFit/>
          </a:bodyPr>
          <a:lstStyle/>
          <a:p>
            <a:r>
              <a:rPr lang="en-US" sz="1400" b="1" dirty="0" smtClean="0"/>
              <a:t>Secondary</a:t>
            </a:r>
            <a:endParaRPr lang="en-US" sz="1400" b="1" dirty="0"/>
          </a:p>
        </p:txBody>
      </p:sp>
      <p:sp>
        <p:nvSpPr>
          <p:cNvPr id="16" name="TextBox 15"/>
          <p:cNvSpPr txBox="1">
            <a:spLocks noChangeArrowheads="1"/>
          </p:cNvSpPr>
          <p:nvPr/>
        </p:nvSpPr>
        <p:spPr bwMode="auto">
          <a:xfrm>
            <a:off x="1317869" y="2971804"/>
            <a:ext cx="1704314" cy="307777"/>
          </a:xfrm>
          <a:prstGeom prst="rect">
            <a:avLst/>
          </a:prstGeom>
          <a:noFill/>
          <a:ln w="9525">
            <a:noFill/>
            <a:miter lim="800000"/>
            <a:headEnd/>
            <a:tailEnd/>
          </a:ln>
        </p:spPr>
        <p:txBody>
          <a:bodyPr wrap="none">
            <a:spAutoFit/>
          </a:bodyPr>
          <a:lstStyle/>
          <a:p>
            <a:pPr algn="ctr"/>
            <a:r>
              <a:rPr lang="en-US" sz="1400" b="1" dirty="0" err="1" smtClean="0"/>
              <a:t>Fileshare</a:t>
            </a:r>
            <a:r>
              <a:rPr lang="en-US" sz="1400" b="1" dirty="0" smtClean="0"/>
              <a:t> Witness</a:t>
            </a:r>
            <a:endParaRPr lang="en-US" sz="1400" b="1" dirty="0"/>
          </a:p>
        </p:txBody>
      </p:sp>
      <p:sp>
        <p:nvSpPr>
          <p:cNvPr id="17" name="Right Arrow 16"/>
          <p:cNvSpPr/>
          <p:nvPr/>
        </p:nvSpPr>
        <p:spPr>
          <a:xfrm>
            <a:off x="1864297" y="3810000"/>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a:spLocks noChangeArrowheads="1"/>
          </p:cNvSpPr>
          <p:nvPr/>
        </p:nvSpPr>
        <p:spPr bwMode="auto">
          <a:xfrm>
            <a:off x="1576951" y="3909540"/>
            <a:ext cx="1377301" cy="307777"/>
          </a:xfrm>
          <a:prstGeom prst="rect">
            <a:avLst/>
          </a:prstGeom>
          <a:noFill/>
          <a:ln w="9525">
            <a:noFill/>
            <a:miter lim="800000"/>
            <a:headEnd/>
            <a:tailEnd/>
          </a:ln>
        </p:spPr>
        <p:txBody>
          <a:bodyPr wrap="none">
            <a:spAutoFit/>
          </a:bodyPr>
          <a:lstStyle/>
          <a:p>
            <a:pPr algn="ctr"/>
            <a:r>
              <a:rPr lang="en-US" sz="1400" b="1" dirty="0" smtClean="0"/>
              <a:t>Synchronous </a:t>
            </a:r>
          </a:p>
        </p:txBody>
      </p:sp>
      <p:cxnSp>
        <p:nvCxnSpPr>
          <p:cNvPr id="19" name="Elbow Connector 18"/>
          <p:cNvCxnSpPr>
            <a:endCxn id="12" idx="2"/>
          </p:cNvCxnSpPr>
          <p:nvPr/>
        </p:nvCxnSpPr>
        <p:spPr>
          <a:xfrm>
            <a:off x="1026099" y="4648202"/>
            <a:ext cx="5203301" cy="92271"/>
          </a:xfrm>
          <a:prstGeom prst="bentConnector4">
            <a:avLst>
              <a:gd name="adj1" fmla="val -79"/>
              <a:gd name="adj2" fmla="val 347748"/>
            </a:avLst>
          </a:prstGeom>
          <a:ln>
            <a:tailEnd type="arrow"/>
          </a:ln>
        </p:spPr>
        <p:style>
          <a:lnRef idx="3">
            <a:schemeClr val="accent4"/>
          </a:lnRef>
          <a:fillRef idx="0">
            <a:schemeClr val="accent4"/>
          </a:fillRef>
          <a:effectRef idx="2">
            <a:schemeClr val="accent4"/>
          </a:effectRef>
          <a:fontRef idx="minor">
            <a:schemeClr val="tx1"/>
          </a:fontRef>
        </p:style>
      </p:cxnSp>
      <p:sp>
        <p:nvSpPr>
          <p:cNvPr id="20" name="TextBox 19"/>
          <p:cNvSpPr txBox="1">
            <a:spLocks noChangeArrowheads="1"/>
          </p:cNvSpPr>
          <p:nvPr/>
        </p:nvSpPr>
        <p:spPr bwMode="auto">
          <a:xfrm>
            <a:off x="5683424" y="3352804"/>
            <a:ext cx="1099981" cy="307777"/>
          </a:xfrm>
          <a:prstGeom prst="rect">
            <a:avLst/>
          </a:prstGeom>
          <a:noFill/>
          <a:ln w="9525">
            <a:noFill/>
            <a:miter lim="800000"/>
            <a:headEnd/>
            <a:tailEnd/>
          </a:ln>
        </p:spPr>
        <p:txBody>
          <a:bodyPr wrap="none">
            <a:spAutoFit/>
          </a:bodyPr>
          <a:lstStyle/>
          <a:p>
            <a:r>
              <a:rPr lang="en-US" sz="1400" b="1" dirty="0" smtClean="0"/>
              <a:t>Secondary</a:t>
            </a:r>
            <a:endParaRPr lang="en-US" sz="1400" b="1" dirty="0"/>
          </a:p>
        </p:txBody>
      </p:sp>
      <p:cxnSp>
        <p:nvCxnSpPr>
          <p:cNvPr id="21" name="Straight Connector 20"/>
          <p:cNvCxnSpPr>
            <a:stCxn id="11" idx="2"/>
          </p:cNvCxnSpPr>
          <p:nvPr/>
        </p:nvCxnSpPr>
        <p:spPr>
          <a:xfrm>
            <a:off x="3540696" y="4667254"/>
            <a:ext cx="0" cy="257175"/>
          </a:xfrm>
          <a:prstGeom prst="line">
            <a:avLst/>
          </a:prstGeom>
          <a:ln w="38100">
            <a:solidFill>
              <a:srgbClr val="7030A0"/>
            </a:solidFill>
            <a:prstDash val="sysDot"/>
          </a:ln>
        </p:spPr>
        <p:style>
          <a:lnRef idx="1">
            <a:schemeClr val="accent2"/>
          </a:lnRef>
          <a:fillRef idx="0">
            <a:schemeClr val="accent2"/>
          </a:fillRef>
          <a:effectRef idx="0">
            <a:schemeClr val="accent2"/>
          </a:effectRef>
          <a:fontRef idx="minor">
            <a:schemeClr val="tx1"/>
          </a:fontRef>
        </p:style>
      </p:cxnSp>
      <p:sp>
        <p:nvSpPr>
          <p:cNvPr id="24" name="TextBox 23"/>
          <p:cNvSpPr txBox="1"/>
          <p:nvPr/>
        </p:nvSpPr>
        <p:spPr>
          <a:xfrm>
            <a:off x="2444385" y="1186935"/>
            <a:ext cx="3283255" cy="646331"/>
          </a:xfrm>
          <a:prstGeom prst="rect">
            <a:avLst/>
          </a:prstGeom>
          <a:noFill/>
        </p:spPr>
        <p:txBody>
          <a:bodyPr wrap="square" rtlCol="0">
            <a:spAutoFit/>
          </a:bodyPr>
          <a:lstStyle/>
          <a:p>
            <a:r>
              <a:rPr lang="en-US" b="1" i="1" dirty="0" smtClean="0"/>
              <a:t>Windows Server Failover Cluster</a:t>
            </a:r>
            <a:endParaRPr lang="en-US" b="1" i="1" dirty="0"/>
          </a:p>
        </p:txBody>
      </p:sp>
      <p:sp>
        <p:nvSpPr>
          <p:cNvPr id="25" name="Oval 24"/>
          <p:cNvSpPr/>
          <p:nvPr/>
        </p:nvSpPr>
        <p:spPr>
          <a:xfrm>
            <a:off x="2083024" y="1066800"/>
            <a:ext cx="41148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p:cNvSpPr txBox="1">
            <a:spLocks/>
          </p:cNvSpPr>
          <p:nvPr/>
        </p:nvSpPr>
        <p:spPr>
          <a:xfrm>
            <a:off x="9858" y="5819664"/>
            <a:ext cx="7924044" cy="40005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u="sng" dirty="0" smtClean="0"/>
              <a:t>Note</a:t>
            </a:r>
            <a:r>
              <a:rPr lang="en-US" sz="1600" dirty="0" smtClean="0"/>
              <a:t>: More </a:t>
            </a:r>
            <a:r>
              <a:rPr lang="en-US" sz="1600" dirty="0" err="1" smtClean="0"/>
              <a:t>secondaries</a:t>
            </a:r>
            <a:r>
              <a:rPr lang="en-US" sz="1600" dirty="0" smtClean="0"/>
              <a:t> (total up to 4) can be added for additional resiliency or read scale out</a:t>
            </a:r>
            <a:endParaRPr lang="en-US" sz="1600" dirty="0"/>
          </a:p>
        </p:txBody>
      </p:sp>
      <p:grpSp>
        <p:nvGrpSpPr>
          <p:cNvPr id="4" name="Group 3"/>
          <p:cNvGrpSpPr/>
          <p:nvPr/>
        </p:nvGrpSpPr>
        <p:grpSpPr>
          <a:xfrm>
            <a:off x="187896" y="2971804"/>
            <a:ext cx="6934200" cy="2288977"/>
            <a:chOff x="228600" y="2971800"/>
            <a:chExt cx="7924800" cy="2288977"/>
          </a:xfrm>
        </p:grpSpPr>
        <p:sp>
          <p:nvSpPr>
            <p:cNvPr id="2" name="Rounded Rectangle 1"/>
            <p:cNvSpPr/>
            <p:nvPr/>
          </p:nvSpPr>
          <p:spPr>
            <a:xfrm>
              <a:off x="228600" y="3279577"/>
              <a:ext cx="7924800" cy="1981200"/>
            </a:xfrm>
            <a:prstGeom prst="round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67942" y="2971800"/>
              <a:ext cx="2332650" cy="338554"/>
            </a:xfrm>
            <a:prstGeom prst="rect">
              <a:avLst/>
            </a:prstGeom>
            <a:noFill/>
          </p:spPr>
          <p:txBody>
            <a:bodyPr wrap="square" rtlCol="0">
              <a:spAutoFit/>
            </a:bodyPr>
            <a:lstStyle/>
            <a:p>
              <a:r>
                <a:rPr lang="en-US" sz="1600" b="1" i="1" dirty="0" smtClean="0">
                  <a:solidFill>
                    <a:srgbClr val="0070C0"/>
                  </a:solidFill>
                </a:rPr>
                <a:t>Availability Group</a:t>
              </a:r>
              <a:endParaRPr lang="en-US" sz="1600" b="1" i="1" dirty="0">
                <a:solidFill>
                  <a:srgbClr val="0070C0"/>
                </a:solidFill>
              </a:endParaRPr>
            </a:p>
          </p:txBody>
        </p:sp>
      </p:grpSp>
      <p:sp>
        <p:nvSpPr>
          <p:cNvPr id="28" name="Title 4"/>
          <p:cNvSpPr txBox="1">
            <a:spLocks/>
          </p:cNvSpPr>
          <p:nvPr/>
        </p:nvSpPr>
        <p:spPr>
          <a:xfrm>
            <a:off x="242580" y="260648"/>
            <a:ext cx="8677174" cy="886397"/>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a:lstStyle>
          <a:p>
            <a:r>
              <a:rPr lang="en-US" sz="3200" dirty="0" smtClean="0"/>
              <a:t>Disaster Recovery</a:t>
            </a:r>
            <a:br>
              <a:rPr lang="en-US" sz="3200" dirty="0" smtClean="0"/>
            </a:br>
            <a:r>
              <a:rPr lang="en-US" sz="3200" spc="-150" dirty="0" smtClean="0">
                <a:solidFill>
                  <a:srgbClr val="FF0000"/>
                </a:solidFill>
              </a:rPr>
              <a:t>Denali</a:t>
            </a:r>
            <a:endParaRPr lang="en-US" sz="3200" dirty="0">
              <a:solidFill>
                <a:srgbClr val="FF0000"/>
              </a:solidFill>
            </a:endParaRPr>
          </a:p>
        </p:txBody>
      </p:sp>
      <p:sp>
        <p:nvSpPr>
          <p:cNvPr id="31" name="Rounded Rectangle 30"/>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Audience</a:t>
            </a:r>
          </a:p>
        </p:txBody>
      </p:sp>
      <p:sp>
        <p:nvSpPr>
          <p:cNvPr id="32" name="Rounded Rectangle 31"/>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(De) Central</a:t>
            </a:r>
          </a:p>
        </p:txBody>
      </p:sp>
      <p:sp>
        <p:nvSpPr>
          <p:cNvPr id="33" name="Rounded Rectangle 32"/>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Features</a:t>
            </a:r>
          </a:p>
        </p:txBody>
      </p:sp>
      <p:sp>
        <p:nvSpPr>
          <p:cNvPr id="34" name="Rounded Rectangle 33"/>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chemeClr val="bg1"/>
              </a:solidFill>
              <a:latin typeface="Calibri" pitchFamily="34" charset="0"/>
            </a:endParaRPr>
          </a:p>
        </p:txBody>
      </p:sp>
      <p:sp>
        <p:nvSpPr>
          <p:cNvPr id="35" name="Rounded Rectangle 34"/>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HA / DR</a:t>
            </a:r>
          </a:p>
        </p:txBody>
      </p:sp>
      <p:sp>
        <p:nvSpPr>
          <p:cNvPr id="36" name="Rounded Rectangle 35"/>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000000"/>
              </a:solidFill>
              <a:latin typeface="Calibri" pitchFamily="34" charset="0"/>
            </a:endParaRPr>
          </a:p>
        </p:txBody>
      </p:sp>
      <p:sp>
        <p:nvSpPr>
          <p:cNvPr id="37" name="Rounded Rectangle 36"/>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38" name="Rounded Rectangle 37"/>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Tree>
    <p:custDataLst>
      <p:tags r:id="rId1"/>
    </p:custDataLst>
    <p:extLst>
      <p:ext uri="{BB962C8B-B14F-4D97-AF65-F5344CB8AC3E}">
        <p14:creationId xmlns:p14="http://schemas.microsoft.com/office/powerpoint/2010/main" val="3083245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circle(in)">
                                      <p:cBhvr>
                                        <p:cTn id="11" dur="20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Environment </a:t>
            </a:r>
            <a:r>
              <a:rPr lang="en-AU" b="1" dirty="0" smtClean="0"/>
              <a:t>Sizing </a:t>
            </a:r>
            <a:r>
              <a:rPr lang="en-AU" dirty="0" smtClean="0"/>
              <a:t>Configuration</a:t>
            </a:r>
            <a:endParaRPr lang="en-AU" dirty="0"/>
          </a:p>
        </p:txBody>
      </p:sp>
      <p:sp>
        <p:nvSpPr>
          <p:cNvPr id="3" name="Content Placeholder 2"/>
          <p:cNvSpPr>
            <a:spLocks noGrp="1"/>
          </p:cNvSpPr>
          <p:nvPr>
            <p:ph idx="1"/>
          </p:nvPr>
        </p:nvSpPr>
        <p:spPr>
          <a:xfrm>
            <a:off x="457200" y="1600200"/>
            <a:ext cx="7484786" cy="4525963"/>
          </a:xfrm>
        </p:spPr>
        <p:txBody>
          <a:bodyPr>
            <a:noAutofit/>
          </a:bodyPr>
          <a:lstStyle/>
          <a:p>
            <a:r>
              <a:rPr lang="en-AU" sz="1800" dirty="0"/>
              <a:t>SQL Server on dedicated server</a:t>
            </a:r>
          </a:p>
          <a:p>
            <a:pPr lvl="1"/>
            <a:r>
              <a:rPr lang="en-AU" sz="1600" dirty="0"/>
              <a:t>Add an additional database server when you have more than four Web servers that are running at full capacity. </a:t>
            </a:r>
          </a:p>
          <a:p>
            <a:pPr lvl="1"/>
            <a:r>
              <a:rPr lang="en-AU" sz="1600" dirty="0"/>
              <a:t>Add an additional database server when your current server has reached its effective resource limits of RAM, CPU, disk IO throughput, disk capacity, or network throughput.</a:t>
            </a:r>
          </a:p>
          <a:p>
            <a:r>
              <a:rPr lang="en-AU" sz="1800" dirty="0"/>
              <a:t>Disk Configuration</a:t>
            </a:r>
          </a:p>
          <a:p>
            <a:pPr lvl="1"/>
            <a:r>
              <a:rPr lang="en-AU" sz="1600" dirty="0"/>
              <a:t>RAID 5 for many reads few writes</a:t>
            </a:r>
          </a:p>
          <a:p>
            <a:pPr lvl="1"/>
            <a:r>
              <a:rPr lang="en-AU" sz="1600" dirty="0"/>
              <a:t>RAID 10 (1+0) for many reads many writes</a:t>
            </a:r>
          </a:p>
          <a:p>
            <a:pPr lvl="1"/>
            <a:r>
              <a:rPr lang="en-AU" sz="1600" dirty="0"/>
              <a:t>System must consistently return the first byte of </a:t>
            </a:r>
            <a:r>
              <a:rPr lang="en-AU" sz="1600" dirty="0" smtClean="0"/>
              <a:t>data </a:t>
            </a:r>
            <a:r>
              <a:rPr lang="en-AU" sz="1600" dirty="0"/>
              <a:t>within 20ms.</a:t>
            </a:r>
          </a:p>
          <a:p>
            <a:pPr lvl="1"/>
            <a:r>
              <a:rPr lang="en-AU" sz="1600" dirty="0"/>
              <a:t>Align the file system to the offset </a:t>
            </a:r>
          </a:p>
          <a:p>
            <a:pPr lvl="1"/>
            <a:r>
              <a:rPr lang="en-AU" sz="1600" dirty="0"/>
              <a:t>Best practices and recommendations for </a:t>
            </a:r>
            <a:r>
              <a:rPr lang="en-AU" sz="1600" dirty="0" smtClean="0"/>
              <a:t>prioritising </a:t>
            </a:r>
            <a:r>
              <a:rPr lang="en-AU" sz="1600" dirty="0"/>
              <a:t>data:</a:t>
            </a:r>
          </a:p>
          <a:p>
            <a:pPr lvl="2"/>
            <a:r>
              <a:rPr lang="en-AU" sz="1400" dirty="0" err="1"/>
              <a:t>Tempdb</a:t>
            </a:r>
            <a:r>
              <a:rPr lang="en-AU" sz="1400" dirty="0"/>
              <a:t> data files and transaction logs</a:t>
            </a:r>
          </a:p>
          <a:p>
            <a:pPr lvl="2"/>
            <a:r>
              <a:rPr lang="en-AU" sz="1400" dirty="0"/>
              <a:t>Database transaction log files</a:t>
            </a:r>
          </a:p>
          <a:p>
            <a:pPr lvl="2"/>
            <a:r>
              <a:rPr lang="en-AU" sz="1400" dirty="0"/>
              <a:t>Search databases, except for the Search administration database</a:t>
            </a:r>
          </a:p>
          <a:p>
            <a:pPr lvl="2"/>
            <a:r>
              <a:rPr lang="en-AU" sz="1400" dirty="0"/>
              <a:t>Database data </a:t>
            </a:r>
            <a:r>
              <a:rPr lang="en-AU" sz="1400" dirty="0" smtClean="0"/>
              <a:t>files</a:t>
            </a:r>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Rounded Rectangle 4"/>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Audience</a:t>
            </a:r>
          </a:p>
        </p:txBody>
      </p:sp>
      <p:sp>
        <p:nvSpPr>
          <p:cNvPr id="6" name="Rounded Rectangle 5"/>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(De) Central</a:t>
            </a:r>
          </a:p>
        </p:txBody>
      </p:sp>
      <p:sp>
        <p:nvSpPr>
          <p:cNvPr id="7" name="Rounded Rectangle 6"/>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Features</a:t>
            </a:r>
          </a:p>
        </p:txBody>
      </p:sp>
      <p:sp>
        <p:nvSpPr>
          <p:cNvPr id="8" name="Rounded Rectangle 7"/>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chemeClr val="bg1"/>
              </a:solidFill>
              <a:latin typeface="Calibri" pitchFamily="34" charset="0"/>
            </a:endParaRPr>
          </a:p>
        </p:txBody>
      </p:sp>
      <p:sp>
        <p:nvSpPr>
          <p:cNvPr id="9" name="Rounded Rectangle 8"/>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HA / DR</a:t>
            </a:r>
          </a:p>
        </p:txBody>
      </p:sp>
      <p:sp>
        <p:nvSpPr>
          <p:cNvPr id="10" name="Rounded Rectangle 9"/>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000000"/>
                </a:solidFill>
                <a:latin typeface="Calibri" pitchFamily="34" charset="0"/>
              </a:rPr>
              <a:t>Sizing</a:t>
            </a:r>
          </a:p>
        </p:txBody>
      </p:sp>
      <p:sp>
        <p:nvSpPr>
          <p:cNvPr id="11" name="Rounded Rectangle 10"/>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2" name="Rounded Rectangle 11"/>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Tree>
    <p:extLst>
      <p:ext uri="{BB962C8B-B14F-4D97-AF65-F5344CB8AC3E}">
        <p14:creationId xmlns:p14="http://schemas.microsoft.com/office/powerpoint/2010/main" val="7828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Demo</a:t>
            </a:r>
            <a:endParaRPr lang="en-AU" dirty="0"/>
          </a:p>
        </p:txBody>
      </p:sp>
      <p:sp>
        <p:nvSpPr>
          <p:cNvPr id="6" name="Text Placeholder 5"/>
          <p:cNvSpPr>
            <a:spLocks noGrp="1"/>
          </p:cNvSpPr>
          <p:nvPr>
            <p:ph type="body" idx="1"/>
          </p:nvPr>
        </p:nvSpPr>
        <p:spPr/>
        <p:txBody>
          <a:bodyPr/>
          <a:lstStyle/>
          <a:p>
            <a:r>
              <a:rPr lang="en-AU" dirty="0" smtClean="0"/>
              <a:t>HP SharePoint 2010 Sizing Wizard</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7" name="Rounded Rectangle 6"/>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Audience</a:t>
            </a:r>
          </a:p>
        </p:txBody>
      </p:sp>
      <p:sp>
        <p:nvSpPr>
          <p:cNvPr id="8" name="Rounded Rectangle 7"/>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(De) Central</a:t>
            </a:r>
          </a:p>
        </p:txBody>
      </p:sp>
      <p:sp>
        <p:nvSpPr>
          <p:cNvPr id="9" name="Rounded Rectangle 8"/>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Features</a:t>
            </a:r>
          </a:p>
        </p:txBody>
      </p:sp>
      <p:sp>
        <p:nvSpPr>
          <p:cNvPr id="10" name="Rounded Rectangle 9"/>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chemeClr val="bg1"/>
              </a:solidFill>
              <a:latin typeface="Calibri" pitchFamily="34" charset="0"/>
            </a:endParaRPr>
          </a:p>
        </p:txBody>
      </p:sp>
      <p:sp>
        <p:nvSpPr>
          <p:cNvPr id="11" name="Rounded Rectangle 10"/>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HA / DR</a:t>
            </a:r>
          </a:p>
        </p:txBody>
      </p:sp>
      <p:sp>
        <p:nvSpPr>
          <p:cNvPr id="12" name="Rounded Rectangle 11"/>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000000"/>
                </a:solidFill>
                <a:latin typeface="Calibri" pitchFamily="34" charset="0"/>
              </a:rPr>
              <a:t>Sizing</a:t>
            </a:r>
          </a:p>
        </p:txBody>
      </p:sp>
      <p:sp>
        <p:nvSpPr>
          <p:cNvPr id="13" name="Rounded Rectangle 12"/>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03"/>
            <a:ext cx="5976664"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26891"/>
            <a:ext cx="5290178" cy="633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Tree>
    <p:extLst>
      <p:ext uri="{BB962C8B-B14F-4D97-AF65-F5344CB8AC3E}">
        <p14:creationId xmlns:p14="http://schemas.microsoft.com/office/powerpoint/2010/main" val="141995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3000"/>
                                        <p:tgtEl>
                                          <p:spTgt spid="10242"/>
                                        </p:tgtEl>
                                      </p:cBhvr>
                                    </p:animEffect>
                                  </p:childTnLst>
                                </p:cTn>
                              </p:par>
                            </p:childTnLst>
                          </p:cTn>
                        </p:par>
                        <p:par>
                          <p:cTn id="8" fill="hold">
                            <p:stCondLst>
                              <p:cond delay="3000"/>
                            </p:stCondLst>
                            <p:childTnLst>
                              <p:par>
                                <p:cTn id="9" presetID="10" presetClass="exit" presetSubtype="0" fill="hold" nodeType="afterEffect">
                                  <p:stCondLst>
                                    <p:cond delay="0"/>
                                  </p:stCondLst>
                                  <p:childTnLst>
                                    <p:animEffect transition="out" filter="fade">
                                      <p:cBhvr>
                                        <p:cTn id="10" dur="3000"/>
                                        <p:tgtEl>
                                          <p:spTgt spid="10242"/>
                                        </p:tgtEl>
                                      </p:cBhvr>
                                    </p:animEffect>
                                    <p:set>
                                      <p:cBhvr>
                                        <p:cTn id="11" dur="1" fill="hold">
                                          <p:stCondLst>
                                            <p:cond delay="2999"/>
                                          </p:stCondLst>
                                        </p:cTn>
                                        <p:tgtEl>
                                          <p:spTgt spid="10242"/>
                                        </p:tgtEl>
                                        <p:attrNameLst>
                                          <p:attrName>style.visibility</p:attrName>
                                        </p:attrNameLst>
                                      </p:cBhvr>
                                      <p:to>
                                        <p:strVal val="hidden"/>
                                      </p:to>
                                    </p:se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0243"/>
                                        </p:tgtEl>
                                        <p:attrNameLst>
                                          <p:attrName>style.visibility</p:attrName>
                                        </p:attrNameLst>
                                      </p:cBhvr>
                                      <p:to>
                                        <p:strVal val="visible"/>
                                      </p:to>
                                    </p:set>
                                    <p:animEffect transition="in" filter="fade">
                                      <p:cBhvr>
                                        <p:cTn id="15" dur="3000"/>
                                        <p:tgtEl>
                                          <p:spTgt spid="10243"/>
                                        </p:tgtEl>
                                      </p:cBhvr>
                                    </p:animEffect>
                                  </p:childTnLst>
                                </p:cTn>
                              </p:par>
                            </p:childTnLst>
                          </p:cTn>
                        </p:par>
                        <p:par>
                          <p:cTn id="16" fill="hold">
                            <p:stCondLst>
                              <p:cond delay="9000"/>
                            </p:stCondLst>
                            <p:childTnLst>
                              <p:par>
                                <p:cTn id="17" presetID="10" presetClass="exit" presetSubtype="0" fill="hold" nodeType="afterEffect">
                                  <p:stCondLst>
                                    <p:cond delay="0"/>
                                  </p:stCondLst>
                                  <p:childTnLst>
                                    <p:animEffect transition="out" filter="fade">
                                      <p:cBhvr>
                                        <p:cTn id="18" dur="3000"/>
                                        <p:tgtEl>
                                          <p:spTgt spid="10243"/>
                                        </p:tgtEl>
                                      </p:cBhvr>
                                    </p:animEffect>
                                    <p:set>
                                      <p:cBhvr>
                                        <p:cTn id="19" dur="1" fill="hold">
                                          <p:stCondLst>
                                            <p:cond delay="2999"/>
                                          </p:stCondLst>
                                        </p:cTn>
                                        <p:tgtEl>
                                          <p:spTgt spid="102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Design </a:t>
            </a:r>
            <a:r>
              <a:rPr lang="en-AU" b="1" dirty="0" smtClean="0"/>
              <a:t>Content Database </a:t>
            </a:r>
            <a:r>
              <a:rPr lang="en-AU" dirty="0" smtClean="0"/>
              <a:t>Distribution</a:t>
            </a:r>
            <a:endParaRPr lang="en-AU" dirty="0"/>
          </a:p>
        </p:txBody>
      </p:sp>
      <p:sp>
        <p:nvSpPr>
          <p:cNvPr id="3" name="Content Placeholder 2"/>
          <p:cNvSpPr>
            <a:spLocks noGrp="1"/>
          </p:cNvSpPr>
          <p:nvPr>
            <p:ph idx="1"/>
          </p:nvPr>
        </p:nvSpPr>
        <p:spPr>
          <a:xfrm>
            <a:off x="457200" y="1600200"/>
            <a:ext cx="7427168" cy="1792736"/>
          </a:xfrm>
        </p:spPr>
        <p:txBody>
          <a:bodyPr>
            <a:noAutofit/>
          </a:bodyPr>
          <a:lstStyle/>
          <a:p>
            <a:r>
              <a:rPr lang="en-AU" sz="1800" dirty="0" smtClean="0"/>
              <a:t>Site Collection to Content Database Relationship</a:t>
            </a:r>
          </a:p>
          <a:p>
            <a:r>
              <a:rPr lang="en-AU" sz="1800" dirty="0" smtClean="0"/>
              <a:t>Content Databases Restrictions in SP2010</a:t>
            </a:r>
          </a:p>
          <a:p>
            <a:r>
              <a:rPr lang="en-AU" sz="1800" dirty="0" smtClean="0"/>
              <a:t>4TB limitation (post SP1</a:t>
            </a:r>
            <a:r>
              <a:rPr lang="en-AU" sz="1800" dirty="0"/>
              <a:t>), up to 32,767 </a:t>
            </a:r>
            <a:r>
              <a:rPr lang="en-AU" sz="1800" dirty="0" smtClean="0"/>
              <a:t>per SQL Instance</a:t>
            </a:r>
          </a:p>
          <a:p>
            <a:r>
              <a:rPr lang="en-AU" sz="1800" dirty="0" smtClean="0"/>
              <a:t>Multiple data files of equal size (based on number of cores)</a:t>
            </a: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6" name="Rounded Rectangle 5"/>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Audience</a:t>
            </a:r>
          </a:p>
        </p:txBody>
      </p:sp>
      <p:sp>
        <p:nvSpPr>
          <p:cNvPr id="7" name="Rounded Rectangle 6"/>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(De) Central</a:t>
            </a:r>
          </a:p>
        </p:txBody>
      </p:sp>
      <p:sp>
        <p:nvSpPr>
          <p:cNvPr id="9" name="Rounded Rectangle 8"/>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Features</a:t>
            </a:r>
          </a:p>
        </p:txBody>
      </p:sp>
      <p:sp>
        <p:nvSpPr>
          <p:cNvPr id="10" name="Rounded Rectangle 9"/>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chemeClr val="bg1"/>
                </a:solidFill>
                <a:latin typeface="Calibri" pitchFamily="34" charset="0"/>
              </a:rPr>
              <a:t>Content</a:t>
            </a:r>
          </a:p>
        </p:txBody>
      </p:sp>
      <p:sp>
        <p:nvSpPr>
          <p:cNvPr id="11" name="Rounded Rectangle 10"/>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HA / DR</a:t>
            </a:r>
          </a:p>
        </p:txBody>
      </p:sp>
      <p:sp>
        <p:nvSpPr>
          <p:cNvPr id="12" name="Rounded Rectangle 11"/>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000000"/>
                </a:solidFill>
                <a:latin typeface="Calibri" pitchFamily="34" charset="0"/>
              </a:rPr>
              <a:t>Sizing</a:t>
            </a:r>
          </a:p>
        </p:txBody>
      </p:sp>
      <p:sp>
        <p:nvSpPr>
          <p:cNvPr id="13" name="Rounded Rectangle 12"/>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4" name="Rounded Rectangle 13"/>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981802"/>
            <a:ext cx="5688632" cy="1167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51" y="3501008"/>
            <a:ext cx="7001302" cy="294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92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Content Database Configuration</a:t>
            </a:r>
            <a:endParaRPr lang="en-AU" dirty="0"/>
          </a:p>
        </p:txBody>
      </p:sp>
      <p:sp>
        <p:nvSpPr>
          <p:cNvPr id="3" name="Content Placeholder 2"/>
          <p:cNvSpPr>
            <a:spLocks noGrp="1"/>
          </p:cNvSpPr>
          <p:nvPr>
            <p:ph idx="1"/>
          </p:nvPr>
        </p:nvSpPr>
        <p:spPr>
          <a:xfrm>
            <a:off x="457200" y="1600200"/>
            <a:ext cx="7427168" cy="4525963"/>
          </a:xfrm>
        </p:spPr>
        <p:txBody>
          <a:bodyPr>
            <a:normAutofit fontScale="92500" lnSpcReduction="10000"/>
          </a:bodyPr>
          <a:lstStyle/>
          <a:p>
            <a:r>
              <a:rPr lang="en-AU" dirty="0" smtClean="0"/>
              <a:t>SQL Server configuration</a:t>
            </a:r>
          </a:p>
          <a:p>
            <a:pPr lvl="1"/>
            <a:r>
              <a:rPr lang="en-AU" dirty="0"/>
              <a:t>Do not enable auto-create statistics </a:t>
            </a:r>
            <a:endParaRPr lang="en-AU" dirty="0" smtClean="0"/>
          </a:p>
          <a:p>
            <a:pPr lvl="2"/>
            <a:r>
              <a:rPr lang="en-AU" dirty="0"/>
              <a:t>SharePoint Server provides coded hints for queries as needed to provide the best performance across all scenarios</a:t>
            </a:r>
            <a:r>
              <a:rPr lang="en-AU" dirty="0" smtClean="0"/>
              <a:t>.</a:t>
            </a:r>
            <a:r>
              <a:rPr lang="en-AU" dirty="0"/>
              <a:t>	</a:t>
            </a:r>
            <a:endParaRPr lang="en-AU" dirty="0" smtClean="0"/>
          </a:p>
          <a:p>
            <a:pPr lvl="1"/>
            <a:r>
              <a:rPr lang="en-AU" dirty="0" smtClean="0"/>
              <a:t>Set </a:t>
            </a:r>
            <a:r>
              <a:rPr lang="en-AU" b="1" dirty="0"/>
              <a:t>max degree of parallelism (MAXDOP)</a:t>
            </a:r>
            <a:r>
              <a:rPr lang="en-AU" dirty="0"/>
              <a:t> to </a:t>
            </a:r>
            <a:r>
              <a:rPr lang="en-AU" dirty="0" smtClean="0"/>
              <a:t>1</a:t>
            </a:r>
          </a:p>
          <a:p>
            <a:pPr lvl="1"/>
            <a:r>
              <a:rPr lang="en-AU" dirty="0" smtClean="0"/>
              <a:t>Configure </a:t>
            </a:r>
            <a:r>
              <a:rPr lang="en-AU" dirty="0"/>
              <a:t>SQL Server connection aliases for each database server in your </a:t>
            </a:r>
            <a:r>
              <a:rPr lang="en-AU" dirty="0" smtClean="0"/>
              <a:t>farm</a:t>
            </a:r>
          </a:p>
          <a:p>
            <a:pPr lvl="1"/>
            <a:r>
              <a:rPr lang="en-AU" dirty="0" err="1" smtClean="0"/>
              <a:t>Autogrowth</a:t>
            </a:r>
            <a:r>
              <a:rPr lang="en-AU" dirty="0" smtClean="0"/>
              <a:t> setting for file size</a:t>
            </a:r>
          </a:p>
          <a:p>
            <a:pPr lvl="2"/>
            <a:r>
              <a:rPr lang="en-AU" dirty="0"/>
              <a:t>content databases that exceed the recommended size (200 GB), set the database </a:t>
            </a:r>
            <a:r>
              <a:rPr lang="en-AU" dirty="0" err="1"/>
              <a:t>autogrowth</a:t>
            </a:r>
            <a:r>
              <a:rPr lang="en-AU" dirty="0"/>
              <a:t> value to a fixed number of </a:t>
            </a:r>
            <a:r>
              <a:rPr lang="en-AU" dirty="0" smtClean="0"/>
              <a:t>megabytes.</a:t>
            </a:r>
          </a:p>
          <a:p>
            <a:pPr lvl="2"/>
            <a:r>
              <a:rPr lang="en-AU" dirty="0"/>
              <a:t>Set the </a:t>
            </a:r>
            <a:r>
              <a:rPr lang="en-AU" dirty="0" err="1"/>
              <a:t>autogrowth</a:t>
            </a:r>
            <a:r>
              <a:rPr lang="en-AU" dirty="0"/>
              <a:t> value for the Search service application Property Store database to 10 </a:t>
            </a:r>
            <a:r>
              <a:rPr lang="en-AU" dirty="0" err="1"/>
              <a:t>percent</a:t>
            </a:r>
            <a:r>
              <a:rPr lang="en-AU" dirty="0"/>
              <a:t>.</a:t>
            </a:r>
            <a:endParaRPr lang="en-AU" dirty="0" smtClean="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Rounded Rectangle 4"/>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Audience</a:t>
            </a:r>
          </a:p>
        </p:txBody>
      </p:sp>
      <p:sp>
        <p:nvSpPr>
          <p:cNvPr id="6" name="Rounded Rectangle 5"/>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(De) Central</a:t>
            </a:r>
          </a:p>
        </p:txBody>
      </p:sp>
      <p:sp>
        <p:nvSpPr>
          <p:cNvPr id="7" name="Rounded Rectangle 6"/>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Features</a:t>
            </a:r>
          </a:p>
        </p:txBody>
      </p:sp>
      <p:sp>
        <p:nvSpPr>
          <p:cNvPr id="8" name="Rounded Rectangle 7"/>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chemeClr val="bg1"/>
                </a:solidFill>
                <a:latin typeface="Calibri" pitchFamily="34" charset="0"/>
              </a:rPr>
              <a:t>Content</a:t>
            </a:r>
          </a:p>
        </p:txBody>
      </p:sp>
      <p:sp>
        <p:nvSpPr>
          <p:cNvPr id="9" name="Rounded Rectangle 8"/>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HA / DR</a:t>
            </a:r>
          </a:p>
        </p:txBody>
      </p:sp>
      <p:sp>
        <p:nvSpPr>
          <p:cNvPr id="10" name="Rounded Rectangle 9"/>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000000"/>
                </a:solidFill>
                <a:latin typeface="Calibri" pitchFamily="34" charset="0"/>
              </a:rPr>
              <a:t>Sizing</a:t>
            </a:r>
          </a:p>
        </p:txBody>
      </p:sp>
      <p:sp>
        <p:nvSpPr>
          <p:cNvPr id="11" name="Rounded Rectangle 10"/>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2" name="Rounded Rectangle 11"/>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Tree>
    <p:extLst>
      <p:ext uri="{BB962C8B-B14F-4D97-AF65-F5344CB8AC3E}">
        <p14:creationId xmlns:p14="http://schemas.microsoft.com/office/powerpoint/2010/main" val="2251268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Archival</a:t>
            </a:r>
            <a:r>
              <a:rPr lang="en-AU" dirty="0" smtClean="0"/>
              <a:t> &amp; Governance Policies</a:t>
            </a:r>
            <a:endParaRPr lang="en-AU" dirty="0"/>
          </a:p>
        </p:txBody>
      </p:sp>
      <p:sp>
        <p:nvSpPr>
          <p:cNvPr id="3" name="Content Placeholder 2"/>
          <p:cNvSpPr>
            <a:spLocks noGrp="1"/>
          </p:cNvSpPr>
          <p:nvPr>
            <p:ph idx="1"/>
          </p:nvPr>
        </p:nvSpPr>
        <p:spPr>
          <a:xfrm>
            <a:off x="457200" y="1600200"/>
            <a:ext cx="7495406" cy="4525963"/>
          </a:xfrm>
        </p:spPr>
        <p:txBody>
          <a:bodyPr>
            <a:normAutofit fontScale="85000" lnSpcReduction="10000"/>
          </a:bodyPr>
          <a:lstStyle/>
          <a:p>
            <a:r>
              <a:rPr lang="en-AU" dirty="0"/>
              <a:t>SharePoint level</a:t>
            </a:r>
          </a:p>
          <a:p>
            <a:pPr lvl="1"/>
            <a:r>
              <a:rPr lang="en-AU" dirty="0"/>
              <a:t>3</a:t>
            </a:r>
            <a:r>
              <a:rPr lang="en-AU" baseline="30000" dirty="0"/>
              <a:t>rd</a:t>
            </a:r>
            <a:r>
              <a:rPr lang="en-AU" dirty="0"/>
              <a:t> party tools (</a:t>
            </a:r>
            <a:r>
              <a:rPr lang="en-AU" dirty="0" err="1"/>
              <a:t>AvePoint</a:t>
            </a:r>
            <a:r>
              <a:rPr lang="en-AU" dirty="0"/>
              <a:t>, CA, </a:t>
            </a:r>
            <a:r>
              <a:rPr lang="en-AU" dirty="0" err="1"/>
              <a:t>CommVault</a:t>
            </a:r>
            <a:r>
              <a:rPr lang="en-AU" dirty="0"/>
              <a:t>, EMC, </a:t>
            </a:r>
            <a:r>
              <a:rPr lang="en-AU" dirty="0" err="1"/>
              <a:t>Metalogix</a:t>
            </a:r>
            <a:r>
              <a:rPr lang="en-AU" dirty="0"/>
              <a:t>, Mimosa, </a:t>
            </a:r>
            <a:r>
              <a:rPr lang="en-AU" dirty="0" err="1"/>
              <a:t>NetApp</a:t>
            </a:r>
            <a:r>
              <a:rPr lang="en-AU" dirty="0"/>
              <a:t>, Quest, Symantec, etc.).</a:t>
            </a:r>
          </a:p>
          <a:p>
            <a:r>
              <a:rPr lang="en-AU" dirty="0"/>
              <a:t>Database level</a:t>
            </a:r>
          </a:p>
          <a:p>
            <a:pPr lvl="1"/>
            <a:r>
              <a:rPr lang="en-AU" dirty="0"/>
              <a:t>Site Collections to Content Databases (package</a:t>
            </a:r>
            <a:r>
              <a:rPr lang="en-AU" dirty="0" smtClean="0"/>
              <a:t>)</a:t>
            </a:r>
          </a:p>
          <a:p>
            <a:r>
              <a:rPr lang="en-AU" dirty="0" smtClean="0"/>
              <a:t>Data Migration</a:t>
            </a:r>
          </a:p>
          <a:p>
            <a:pPr lvl="1"/>
            <a:r>
              <a:rPr lang="en-AU" dirty="0" smtClean="0"/>
              <a:t>PowerShell / Code</a:t>
            </a:r>
          </a:p>
          <a:p>
            <a:pPr lvl="1"/>
            <a:r>
              <a:rPr lang="en-AU" dirty="0" err="1" smtClean="0"/>
              <a:t>Metalogix</a:t>
            </a:r>
            <a:r>
              <a:rPr lang="en-AU" dirty="0" smtClean="0"/>
              <a:t>, </a:t>
            </a:r>
            <a:r>
              <a:rPr lang="en-AU" dirty="0" err="1" smtClean="0"/>
              <a:t>AvePoint</a:t>
            </a:r>
            <a:r>
              <a:rPr lang="en-AU" dirty="0" smtClean="0"/>
              <a:t>, </a:t>
            </a:r>
            <a:r>
              <a:rPr lang="en-AU" dirty="0" err="1" smtClean="0"/>
              <a:t>ControlPoint</a:t>
            </a:r>
            <a:endParaRPr lang="en-AU" dirty="0"/>
          </a:p>
          <a:p>
            <a:pPr lvl="0"/>
            <a:r>
              <a:rPr lang="en-AU" dirty="0"/>
              <a:t>Shrinking Database Files</a:t>
            </a:r>
          </a:p>
          <a:p>
            <a:pPr lvl="1"/>
            <a:r>
              <a:rPr lang="en-AU" dirty="0"/>
              <a:t>Use only after very large quantity (&gt;50%) of data deleted and if the space is not planned to be used again e.g. relocation of site collections, deletion of large lists. </a:t>
            </a:r>
          </a:p>
          <a:p>
            <a:pPr lvl="1"/>
            <a:r>
              <a:rPr lang="en-AU" dirty="0"/>
              <a:t>Only consider content database</a:t>
            </a:r>
          </a:p>
          <a:p>
            <a:pPr marL="457200" lvl="1" indent="0">
              <a:buNone/>
            </a:pPr>
            <a:endParaRPr lang="en-AU" dirty="0" smtClean="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6" name="Rounded Rectangle 5"/>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Audience</a:t>
            </a:r>
          </a:p>
        </p:txBody>
      </p:sp>
      <p:sp>
        <p:nvSpPr>
          <p:cNvPr id="7" name="Rounded Rectangle 6"/>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(De) Central</a:t>
            </a:r>
          </a:p>
        </p:txBody>
      </p:sp>
      <p:sp>
        <p:nvSpPr>
          <p:cNvPr id="9" name="Rounded Rectangle 8"/>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Features</a:t>
            </a:r>
          </a:p>
        </p:txBody>
      </p:sp>
      <p:sp>
        <p:nvSpPr>
          <p:cNvPr id="10" name="Rounded Rectangle 9"/>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chemeClr val="bg1"/>
                </a:solidFill>
                <a:latin typeface="Calibri" pitchFamily="34" charset="0"/>
              </a:rPr>
              <a:t>Content</a:t>
            </a:r>
          </a:p>
        </p:txBody>
      </p:sp>
      <p:sp>
        <p:nvSpPr>
          <p:cNvPr id="11" name="Rounded Rectangle 10"/>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HA / DR</a:t>
            </a:r>
          </a:p>
        </p:txBody>
      </p:sp>
      <p:sp>
        <p:nvSpPr>
          <p:cNvPr id="12" name="Rounded Rectangle 11"/>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000000"/>
                </a:solidFill>
                <a:latin typeface="Calibri" pitchFamily="34" charset="0"/>
              </a:rPr>
              <a:t>Sizing</a:t>
            </a:r>
          </a:p>
        </p:txBody>
      </p:sp>
      <p:sp>
        <p:nvSpPr>
          <p:cNvPr id="13" name="Rounded Rectangle 12"/>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Archival</a:t>
            </a:r>
          </a:p>
        </p:txBody>
      </p:sp>
      <p:sp>
        <p:nvSpPr>
          <p:cNvPr id="14" name="Rounded Rectangle 13"/>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Tree>
    <p:extLst>
      <p:ext uri="{BB962C8B-B14F-4D97-AF65-F5344CB8AC3E}">
        <p14:creationId xmlns:p14="http://schemas.microsoft.com/office/powerpoint/2010/main" val="747191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Ongoing </a:t>
            </a:r>
            <a:r>
              <a:rPr lang="en-AU" b="1" dirty="0" smtClean="0"/>
              <a:t>Support </a:t>
            </a:r>
            <a:r>
              <a:rPr lang="en-AU" dirty="0" smtClean="0"/>
              <a:t>&amp; Maintenance</a:t>
            </a:r>
            <a:endParaRPr lang="en-AU" dirty="0"/>
          </a:p>
        </p:txBody>
      </p:sp>
      <p:sp>
        <p:nvSpPr>
          <p:cNvPr id="3" name="Content Placeholder 2"/>
          <p:cNvSpPr>
            <a:spLocks noGrp="1"/>
          </p:cNvSpPr>
          <p:nvPr>
            <p:ph idx="1"/>
          </p:nvPr>
        </p:nvSpPr>
        <p:spPr>
          <a:xfrm>
            <a:off x="211051" y="1505893"/>
            <a:ext cx="7708020" cy="4857403"/>
          </a:xfrm>
        </p:spPr>
        <p:txBody>
          <a:bodyPr>
            <a:normAutofit fontScale="70000" lnSpcReduction="20000"/>
          </a:bodyPr>
          <a:lstStyle/>
          <a:p>
            <a:r>
              <a:rPr lang="en-AU" dirty="0"/>
              <a:t>SharePoint 2010 Health </a:t>
            </a:r>
            <a:r>
              <a:rPr lang="en-AU" dirty="0" err="1"/>
              <a:t>Analyzer</a:t>
            </a:r>
            <a:r>
              <a:rPr lang="en-AU" dirty="0"/>
              <a:t> evaluates health of DB indexes &amp; statistics daily (</a:t>
            </a:r>
            <a:r>
              <a:rPr lang="en-AU" dirty="0" err="1"/>
              <a:t>config</a:t>
            </a:r>
            <a:r>
              <a:rPr lang="en-AU" dirty="0"/>
              <a:t>, content, user profile, web analytics and word automation databases)</a:t>
            </a:r>
          </a:p>
          <a:p>
            <a:pPr lvl="1"/>
            <a:r>
              <a:rPr lang="en-AU" dirty="0"/>
              <a:t>Note: Previous versions this needed to be done </a:t>
            </a:r>
            <a:r>
              <a:rPr lang="en-AU" dirty="0" smtClean="0"/>
              <a:t>manually</a:t>
            </a:r>
          </a:p>
          <a:p>
            <a:r>
              <a:rPr lang="en-AU" dirty="0" smtClean="0"/>
              <a:t>Routine database maintenance essential for smooth operation of SharePoint 2010:</a:t>
            </a:r>
          </a:p>
          <a:p>
            <a:pPr lvl="1"/>
            <a:r>
              <a:rPr lang="en-AU" dirty="0" smtClean="0"/>
              <a:t>Check database integrity (DBCC CHECKDB)</a:t>
            </a:r>
          </a:p>
          <a:p>
            <a:pPr lvl="1"/>
            <a:r>
              <a:rPr lang="en-AU" dirty="0" smtClean="0"/>
              <a:t>Defragmenting indexes – rebuild/reorganise (esp. </a:t>
            </a:r>
            <a:r>
              <a:rPr lang="en-AU" b="1" dirty="0" err="1" smtClean="0"/>
              <a:t>AllDocs</a:t>
            </a:r>
            <a:r>
              <a:rPr lang="en-AU" dirty="0" smtClean="0"/>
              <a:t> table)</a:t>
            </a:r>
          </a:p>
          <a:p>
            <a:pPr lvl="1"/>
            <a:r>
              <a:rPr lang="en-AU" dirty="0" smtClean="0"/>
              <a:t>Setting fill factor for server (tests show 80% fill factor is good)</a:t>
            </a:r>
          </a:p>
          <a:p>
            <a:r>
              <a:rPr lang="en-AU" dirty="0" smtClean="0"/>
              <a:t>Monitor Performance</a:t>
            </a:r>
          </a:p>
          <a:p>
            <a:pPr lvl="1"/>
            <a:r>
              <a:rPr lang="en-AU" dirty="0" smtClean="0"/>
              <a:t>SQL Server Perspective</a:t>
            </a:r>
          </a:p>
          <a:p>
            <a:pPr lvl="2"/>
            <a:r>
              <a:rPr lang="en-AU" dirty="0" smtClean="0"/>
              <a:t>CPU</a:t>
            </a:r>
          </a:p>
          <a:p>
            <a:pPr lvl="2"/>
            <a:r>
              <a:rPr lang="en-AU" dirty="0" smtClean="0"/>
              <a:t>Memory</a:t>
            </a:r>
          </a:p>
          <a:p>
            <a:pPr lvl="2"/>
            <a:r>
              <a:rPr lang="en-AU" dirty="0" smtClean="0"/>
              <a:t>Disk I/O</a:t>
            </a:r>
          </a:p>
          <a:p>
            <a:pPr lvl="2"/>
            <a:r>
              <a:rPr lang="en-AU" dirty="0" smtClean="0"/>
              <a:t>For exact counters and values see:</a:t>
            </a:r>
          </a:p>
          <a:p>
            <a:pPr lvl="3"/>
            <a:r>
              <a:rPr lang="en-AU" dirty="0" smtClean="0">
                <a:hlinkClick r:id="rId3"/>
              </a:rPr>
              <a:t>Storage </a:t>
            </a:r>
            <a:r>
              <a:rPr lang="en-AU" dirty="0">
                <a:hlinkClick r:id="rId3"/>
              </a:rPr>
              <a:t>and SQL Server capacity planning and configuration (SharePoint Server 2010)</a:t>
            </a:r>
            <a:endParaRPr lang="en-AU" dirty="0"/>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Rounded Rectangle 5"/>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a:solidFill>
                  <a:srgbClr val="FFFFFF"/>
                </a:solidFill>
              </a:rPr>
              <a:t>Audience</a:t>
            </a:r>
          </a:p>
        </p:txBody>
      </p:sp>
      <p:sp>
        <p:nvSpPr>
          <p:cNvPr id="7" name="Rounded Rectangle 6"/>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a:solidFill>
                  <a:srgbClr val="FFFFFF"/>
                </a:solidFill>
              </a:rPr>
              <a:t>(De) Central</a:t>
            </a:r>
          </a:p>
        </p:txBody>
      </p:sp>
      <p:sp>
        <p:nvSpPr>
          <p:cNvPr id="9" name="Rounded Rectangle 8"/>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a:solidFill>
                  <a:srgbClr val="FFFFFF"/>
                </a:solidFill>
              </a:rPr>
              <a:t>Features</a:t>
            </a:r>
          </a:p>
        </p:txBody>
      </p:sp>
      <p:sp>
        <p:nvSpPr>
          <p:cNvPr id="10" name="Rounded Rectangle 9"/>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a:solidFill>
                  <a:srgbClr val="FFFFFF"/>
                </a:solidFill>
              </a:rPr>
              <a:t>Content</a:t>
            </a:r>
            <a:endParaRPr lang="en-US" dirty="0">
              <a:solidFill>
                <a:srgbClr val="FFFFFF"/>
              </a:solidFill>
            </a:endParaRPr>
          </a:p>
        </p:txBody>
      </p:sp>
      <p:sp>
        <p:nvSpPr>
          <p:cNvPr id="11" name="Rounded Rectangle 10"/>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a:solidFill>
                  <a:srgbClr val="FFFFFF"/>
                </a:solidFill>
              </a:rPr>
              <a:t>HA / DR</a:t>
            </a:r>
          </a:p>
        </p:txBody>
      </p:sp>
      <p:sp>
        <p:nvSpPr>
          <p:cNvPr id="12" name="Rounded Rectangle 11"/>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a:solidFill>
                  <a:srgbClr val="000000"/>
                </a:solidFill>
              </a:rPr>
              <a:t>Sizing</a:t>
            </a:r>
            <a:endParaRPr lang="en-US" dirty="0">
              <a:solidFill>
                <a:srgbClr val="000000"/>
              </a:solidFill>
            </a:endParaRPr>
          </a:p>
        </p:txBody>
      </p:sp>
      <p:sp>
        <p:nvSpPr>
          <p:cNvPr id="13" name="Rounded Rectangle 12"/>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a:solidFill>
                  <a:srgbClr val="FFFFFF"/>
                </a:solidFill>
              </a:rPr>
              <a:t>Archival</a:t>
            </a:r>
            <a:endParaRPr lang="en-US" dirty="0">
              <a:solidFill>
                <a:srgbClr val="FFFFFF"/>
              </a:solidFill>
            </a:endParaRPr>
          </a:p>
        </p:txBody>
      </p:sp>
      <p:sp>
        <p:nvSpPr>
          <p:cNvPr id="14" name="Rounded Rectangle 13"/>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a:solidFill>
                  <a:srgbClr val="FFFFFF"/>
                </a:solidFill>
              </a:rPr>
              <a:t>Support</a:t>
            </a:r>
          </a:p>
        </p:txBody>
      </p:sp>
    </p:spTree>
    <p:extLst>
      <p:ext uri="{BB962C8B-B14F-4D97-AF65-F5344CB8AC3E}">
        <p14:creationId xmlns:p14="http://schemas.microsoft.com/office/powerpoint/2010/main" val="2108337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AU" dirty="0" smtClean="0"/>
              <a:t>Ongoing </a:t>
            </a:r>
            <a:r>
              <a:rPr lang="en-AU" b="1" dirty="0" smtClean="0"/>
              <a:t>Support </a:t>
            </a:r>
            <a:r>
              <a:rPr lang="en-AU" dirty="0" smtClean="0"/>
              <a:t>&amp; Maintenance</a:t>
            </a:r>
            <a:endParaRPr lang="en-AU" dirty="0"/>
          </a:p>
        </p:txBody>
      </p:sp>
      <p:sp>
        <p:nvSpPr>
          <p:cNvPr id="3" name="Content Placeholder 2"/>
          <p:cNvSpPr>
            <a:spLocks noGrp="1"/>
          </p:cNvSpPr>
          <p:nvPr>
            <p:ph idx="1"/>
          </p:nvPr>
        </p:nvSpPr>
        <p:spPr>
          <a:xfrm>
            <a:off x="514818" y="1161983"/>
            <a:ext cx="7427168" cy="4525963"/>
          </a:xfrm>
        </p:spPr>
        <p:txBody>
          <a:bodyPr>
            <a:normAutofit/>
          </a:bodyPr>
          <a:lstStyle/>
          <a:p>
            <a:r>
              <a:rPr lang="en-AU" dirty="0" smtClean="0"/>
              <a:t>Automation via SQL Server Maintenance Plans</a:t>
            </a:r>
            <a:endParaRPr lang="en-AU" dirty="0"/>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Rounded Rectangle 5"/>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a:solidFill>
                  <a:srgbClr val="FFFFFF"/>
                </a:solidFill>
              </a:rPr>
              <a:t>Audience</a:t>
            </a:r>
          </a:p>
        </p:txBody>
      </p:sp>
      <p:sp>
        <p:nvSpPr>
          <p:cNvPr id="7" name="Rounded Rectangle 6"/>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a:solidFill>
                  <a:srgbClr val="FFFFFF"/>
                </a:solidFill>
              </a:rPr>
              <a:t>(De) Central</a:t>
            </a:r>
          </a:p>
        </p:txBody>
      </p:sp>
      <p:sp>
        <p:nvSpPr>
          <p:cNvPr id="9" name="Rounded Rectangle 8"/>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a:solidFill>
                  <a:srgbClr val="FFFFFF"/>
                </a:solidFill>
              </a:rPr>
              <a:t>Features</a:t>
            </a:r>
          </a:p>
        </p:txBody>
      </p:sp>
      <p:sp>
        <p:nvSpPr>
          <p:cNvPr id="10" name="Rounded Rectangle 9"/>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a:solidFill>
                  <a:srgbClr val="FFFFFF"/>
                </a:solidFill>
              </a:rPr>
              <a:t>Content</a:t>
            </a:r>
            <a:endParaRPr lang="en-US" dirty="0">
              <a:solidFill>
                <a:srgbClr val="FFFFFF"/>
              </a:solidFill>
            </a:endParaRPr>
          </a:p>
        </p:txBody>
      </p:sp>
      <p:sp>
        <p:nvSpPr>
          <p:cNvPr id="11" name="Rounded Rectangle 10"/>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a:solidFill>
                  <a:srgbClr val="FFFFFF"/>
                </a:solidFill>
              </a:rPr>
              <a:t>HA / DR</a:t>
            </a:r>
          </a:p>
        </p:txBody>
      </p:sp>
      <p:sp>
        <p:nvSpPr>
          <p:cNvPr id="12" name="Rounded Rectangle 11"/>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a:solidFill>
                  <a:srgbClr val="000000"/>
                </a:solidFill>
              </a:rPr>
              <a:t>Sizing</a:t>
            </a:r>
            <a:endParaRPr lang="en-US" dirty="0">
              <a:solidFill>
                <a:srgbClr val="000000"/>
              </a:solidFill>
            </a:endParaRPr>
          </a:p>
        </p:txBody>
      </p:sp>
      <p:sp>
        <p:nvSpPr>
          <p:cNvPr id="13" name="Rounded Rectangle 12"/>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a:solidFill>
                  <a:srgbClr val="FFFFFF"/>
                </a:solidFill>
              </a:rPr>
              <a:t>Archival</a:t>
            </a:r>
            <a:endParaRPr lang="en-US" dirty="0">
              <a:solidFill>
                <a:srgbClr val="FFFFFF"/>
              </a:solidFill>
            </a:endParaRPr>
          </a:p>
        </p:txBody>
      </p:sp>
      <p:sp>
        <p:nvSpPr>
          <p:cNvPr id="14" name="Rounded Rectangle 13"/>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a:solidFill>
                  <a:srgbClr val="FFFFFF"/>
                </a:solidFill>
              </a:rPr>
              <a:t>Support</a:t>
            </a:r>
          </a:p>
        </p:txBody>
      </p:sp>
      <p:pic>
        <p:nvPicPr>
          <p:cNvPr id="15" name="Picture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013406"/>
            <a:ext cx="4824536" cy="4511938"/>
          </a:xfrm>
          <a:prstGeom prst="rect">
            <a:avLst/>
          </a:prstGeom>
          <a:noFill/>
          <a:ln>
            <a:noFill/>
          </a:ln>
        </p:spPr>
      </p:pic>
      <p:pic>
        <p:nvPicPr>
          <p:cNvPr id="16" name="Picture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1997870"/>
            <a:ext cx="5088890" cy="4452620"/>
          </a:xfrm>
          <a:prstGeom prst="rect">
            <a:avLst/>
          </a:prstGeom>
          <a:noFill/>
          <a:ln>
            <a:noFill/>
          </a:ln>
        </p:spPr>
      </p:pic>
      <p:pic>
        <p:nvPicPr>
          <p:cNvPr id="17" name="Picture 16"/>
          <p:cNvPicPr/>
          <p:nvPr/>
        </p:nvPicPr>
        <p:blipFill>
          <a:blip r:embed="rId5" cstate="print"/>
          <a:stretch>
            <a:fillRect/>
          </a:stretch>
        </p:blipFill>
        <p:spPr>
          <a:xfrm>
            <a:off x="3131840" y="2164350"/>
            <a:ext cx="4695825" cy="4210050"/>
          </a:xfrm>
          <a:prstGeom prst="rect">
            <a:avLst/>
          </a:prstGeom>
        </p:spPr>
      </p:pic>
    </p:spTree>
    <p:extLst>
      <p:ext uri="{BB962C8B-B14F-4D97-AF65-F5344CB8AC3E}">
        <p14:creationId xmlns:p14="http://schemas.microsoft.com/office/powerpoint/2010/main" val="108541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are we doing today?</a:t>
            </a:r>
            <a:endParaRPr lang="en-AU" dirty="0"/>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561822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Summary</a:t>
            </a:r>
            <a:endParaRPr lang="en-AU" dirty="0"/>
          </a:p>
        </p:txBody>
      </p:sp>
      <p:sp>
        <p:nvSpPr>
          <p:cNvPr id="3" name="Content Placeholder 2"/>
          <p:cNvSpPr>
            <a:spLocks noGrp="1"/>
          </p:cNvSpPr>
          <p:nvPr>
            <p:ph idx="1"/>
          </p:nvPr>
        </p:nvSpPr>
        <p:spPr>
          <a:xfrm>
            <a:off x="457200" y="1600200"/>
            <a:ext cx="7355160" cy="4525963"/>
          </a:xfrm>
        </p:spPr>
        <p:txBody>
          <a:bodyPr/>
          <a:lstStyle/>
          <a:p>
            <a:r>
              <a:rPr lang="en-AU" dirty="0"/>
              <a:t>Design of SQL Server infrastructure is important</a:t>
            </a:r>
          </a:p>
          <a:p>
            <a:pPr lvl="1"/>
            <a:r>
              <a:rPr lang="en-AU" dirty="0"/>
              <a:t>Affects performance of SharePoint</a:t>
            </a:r>
          </a:p>
          <a:p>
            <a:pPr lvl="1"/>
            <a:r>
              <a:rPr lang="en-AU" dirty="0"/>
              <a:t>Affects availability of SharePoint</a:t>
            </a:r>
          </a:p>
          <a:p>
            <a:pPr lvl="1"/>
            <a:r>
              <a:rPr lang="en-AU"/>
              <a:t>Affects functionality </a:t>
            </a:r>
            <a:r>
              <a:rPr lang="en-AU" smtClean="0"/>
              <a:t>of </a:t>
            </a:r>
            <a:r>
              <a:rPr lang="en-AU" dirty="0"/>
              <a:t>SharePoint</a:t>
            </a:r>
          </a:p>
          <a:p>
            <a:pPr lvl="1"/>
            <a:r>
              <a:rPr lang="en-AU" dirty="0"/>
              <a:t>Ensures</a:t>
            </a:r>
            <a:r>
              <a:rPr lang="en-AU"/>
              <a:t> focus in around user adoption rather than platform availability</a:t>
            </a:r>
            <a:endParaRPr lang="en-AU" dirty="0"/>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2791239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Deployment Road</a:t>
            </a:r>
            <a:br>
              <a:rPr lang="en-US" dirty="0" smtClean="0"/>
            </a:br>
            <a:r>
              <a:rPr lang="en-AU" sz="3600" dirty="0" smtClean="0">
                <a:solidFill>
                  <a:schemeClr val="accent2"/>
                </a:solidFill>
              </a:rPr>
              <a:t>Steps to follow</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7" y="2420888"/>
            <a:ext cx="900010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http://upload.wikimedia.org/wikipedia/commons/2/29/Tick-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706513"/>
            <a:ext cx="14763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upload.wikimedia.org/wikipedia/commons/2/29/Tick-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1706513"/>
            <a:ext cx="14763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upload.wikimedia.org/wikipedia/commons/2/29/Tick-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706513"/>
            <a:ext cx="14763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upload.wikimedia.org/wikipedia/commons/2/29/Tick-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706513"/>
            <a:ext cx="14763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ttp://upload.wikimedia.org/wikipedia/commons/2/29/Tick-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353776"/>
            <a:ext cx="14763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http://upload.wikimedia.org/wikipedia/commons/2/29/Tick-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907" y="3332330"/>
            <a:ext cx="14763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http://upload.wikimedia.org/wikipedia/commons/2/29/Tick-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0669" y="3301939"/>
            <a:ext cx="14763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descr="http://upload.wikimedia.org/wikipedia/commons/2/29/Tick-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673" y="3301939"/>
            <a:ext cx="147637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206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wipe(down)">
                                      <p:cBhvr>
                                        <p:cTn id="12" dur="500"/>
                                        <p:tgtEl>
                                          <p:spTgt spid="143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342"/>
                                        </p:tgtEl>
                                        <p:attrNameLst>
                                          <p:attrName>style.visibility</p:attrName>
                                        </p:attrNameLst>
                                      </p:cBhvr>
                                      <p:to>
                                        <p:strVal val="visible"/>
                                      </p:to>
                                    </p:set>
                                    <p:animEffect transition="in" filter="wipe(down)">
                                      <p:cBhvr>
                                        <p:cTn id="17" dur="500"/>
                                        <p:tgtEl>
                                          <p:spTgt spid="143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344"/>
                                        </p:tgtEl>
                                        <p:attrNameLst>
                                          <p:attrName>style.visibility</p:attrName>
                                        </p:attrNameLst>
                                      </p:cBhvr>
                                      <p:to>
                                        <p:strVal val="visible"/>
                                      </p:to>
                                    </p:set>
                                    <p:animEffect transition="in" filter="wipe(down)">
                                      <p:cBhvr>
                                        <p:cTn id="22" dur="500"/>
                                        <p:tgtEl>
                                          <p:spTgt spid="143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346"/>
                                        </p:tgtEl>
                                        <p:attrNameLst>
                                          <p:attrName>style.visibility</p:attrName>
                                        </p:attrNameLst>
                                      </p:cBhvr>
                                      <p:to>
                                        <p:strVal val="visible"/>
                                      </p:to>
                                    </p:set>
                                    <p:animEffect transition="in" filter="wipe(down)">
                                      <p:cBhvr>
                                        <p:cTn id="27" dur="500"/>
                                        <p:tgtEl>
                                          <p:spTgt spid="143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348"/>
                                        </p:tgtEl>
                                        <p:attrNameLst>
                                          <p:attrName>style.visibility</p:attrName>
                                        </p:attrNameLst>
                                      </p:cBhvr>
                                      <p:to>
                                        <p:strVal val="visible"/>
                                      </p:to>
                                    </p:set>
                                    <p:animEffect transition="in" filter="wipe(down)">
                                      <p:cBhvr>
                                        <p:cTn id="32" dur="500"/>
                                        <p:tgtEl>
                                          <p:spTgt spid="143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350"/>
                                        </p:tgtEl>
                                        <p:attrNameLst>
                                          <p:attrName>style.visibility</p:attrName>
                                        </p:attrNameLst>
                                      </p:cBhvr>
                                      <p:to>
                                        <p:strVal val="visible"/>
                                      </p:to>
                                    </p:set>
                                    <p:animEffect transition="in" filter="wipe(down)">
                                      <p:cBhvr>
                                        <p:cTn id="37" dur="500"/>
                                        <p:tgtEl>
                                          <p:spTgt spid="143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352"/>
                                        </p:tgtEl>
                                        <p:attrNameLst>
                                          <p:attrName>style.visibility</p:attrName>
                                        </p:attrNameLst>
                                      </p:cBhvr>
                                      <p:to>
                                        <p:strVal val="visible"/>
                                      </p:to>
                                    </p:set>
                                    <p:animEffect transition="in" filter="wipe(down)">
                                      <p:cBhvr>
                                        <p:cTn id="42" dur="500"/>
                                        <p:tgtEl>
                                          <p:spTgt spid="14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Resources		</a:t>
            </a:r>
            <a:endParaRPr lang="en-AU" dirty="0"/>
          </a:p>
        </p:txBody>
      </p:sp>
      <p:sp>
        <p:nvSpPr>
          <p:cNvPr id="3" name="Content Placeholder 2"/>
          <p:cNvSpPr>
            <a:spLocks noGrp="1"/>
          </p:cNvSpPr>
          <p:nvPr>
            <p:ph idx="1"/>
          </p:nvPr>
        </p:nvSpPr>
        <p:spPr/>
        <p:txBody>
          <a:bodyPr/>
          <a:lstStyle/>
          <a:p>
            <a:r>
              <a:rPr lang="en-AU" dirty="0" smtClean="0"/>
              <a:t>Whitepapers</a:t>
            </a:r>
          </a:p>
          <a:p>
            <a:pPr lvl="1"/>
            <a:r>
              <a:rPr lang="en-AU" dirty="0">
                <a:hlinkClick r:id="rId2"/>
              </a:rPr>
              <a:t>SQL Server 2008 R2 and SharePoint 2010 Products: Better </a:t>
            </a:r>
            <a:r>
              <a:rPr lang="en-AU" dirty="0" smtClean="0">
                <a:hlinkClick r:id="rId2"/>
              </a:rPr>
              <a:t>Together</a:t>
            </a:r>
            <a:endParaRPr lang="en-AU" dirty="0" smtClean="0"/>
          </a:p>
          <a:p>
            <a:pPr lvl="1"/>
            <a:r>
              <a:rPr lang="en-AU" dirty="0">
                <a:hlinkClick r:id="rId3"/>
              </a:rPr>
              <a:t>Database maintenance for SharePoint Server </a:t>
            </a:r>
            <a:r>
              <a:rPr lang="en-AU" dirty="0" smtClean="0">
                <a:hlinkClick r:id="rId3"/>
              </a:rPr>
              <a:t>2010</a:t>
            </a:r>
            <a:endParaRPr lang="en-AU" dirty="0" smtClean="0"/>
          </a:p>
          <a:p>
            <a:r>
              <a:rPr lang="en-AU" dirty="0" err="1" smtClean="0"/>
              <a:t>Technet</a:t>
            </a:r>
            <a:endParaRPr lang="en-AU" dirty="0" smtClean="0"/>
          </a:p>
          <a:p>
            <a:pPr lvl="1"/>
            <a:r>
              <a:rPr lang="en-AU" dirty="0">
                <a:hlinkClick r:id="rId4"/>
              </a:rPr>
              <a:t>Storage and SQL Server capacity planning and configuration (SharePoint Server 2010)</a:t>
            </a:r>
            <a:endParaRPr lang="en-AU" dirty="0"/>
          </a:p>
          <a:p>
            <a:pPr lvl="1"/>
            <a:r>
              <a:rPr lang="en-AU" dirty="0">
                <a:hlinkClick r:id="rId5"/>
              </a:rPr>
              <a:t>Design Sample: Corporate </a:t>
            </a:r>
            <a:r>
              <a:rPr lang="en-AU" dirty="0" smtClean="0">
                <a:hlinkClick r:id="rId5"/>
              </a:rPr>
              <a:t>Deployment</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761549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2677321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rgbClr val="F2F2F2"/>
                </a:solidFill>
                <a:hlinkClick r:id="rId4"/>
              </a:rPr>
              <a:t>www.msteched.com/Australia</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pPr marL="0" lvl="1"/>
            <a:r>
              <a:rPr lang="en-US" dirty="0">
                <a:solidFill>
                  <a:srgbClr val="F2F2F2"/>
                </a:solidFill>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rgbClr val="F2F2F2"/>
                </a:solidFill>
                <a:hlinkClick r:id="rId5"/>
              </a:rPr>
              <a:t>http</a:t>
            </a:r>
            <a:r>
              <a:rPr lang="en-US" sz="2000" dirty="0" smtClean="0">
                <a:solidFill>
                  <a:srgbClr val="F2F2F2"/>
                </a:solidFill>
                <a:hlinkClick r:id="rId5"/>
              </a:rPr>
              <a:t>://</a:t>
            </a:r>
            <a:r>
              <a:rPr lang="en-AU" sz="2000" dirty="0" smtClean="0">
                <a:solidFill>
                  <a:srgbClr val="F2F2F2"/>
                </a:solidFill>
                <a:hlinkClick r:id="rId5"/>
              </a:rPr>
              <a:t> technet.microsoft.com/en-au</a:t>
            </a:r>
            <a:r>
              <a:rPr lang="en-US" sz="2400" b="1" dirty="0" smtClean="0">
                <a:solidFill>
                  <a:srgbClr val="F2F2F2"/>
                </a:solidFill>
                <a:hlinkClick r:id="rId5"/>
              </a:rPr>
              <a:t>  </a:t>
            </a:r>
            <a:endParaRPr lang="en-US" sz="2400" dirty="0">
              <a:solidFill>
                <a:srgbClr val="F2F2F2"/>
              </a:solidFill>
            </a:endParaRPr>
          </a:p>
          <a:p>
            <a:pPr marL="0" lvl="1">
              <a:tabLst>
                <a:tab pos="1828800" algn="l"/>
              </a:tabLst>
            </a:pPr>
            <a:endParaRPr lang="en-US" dirty="0">
              <a:solidFill>
                <a:srgbClr val="F2F2F2"/>
              </a:solidFill>
            </a:endParaRPr>
          </a:p>
          <a:p>
            <a:pPr marL="0" lvl="1">
              <a:tabLst>
                <a:tab pos="1828800" algn="l"/>
              </a:tabLst>
            </a:pPr>
            <a:r>
              <a:rPr lang="en-US" dirty="0">
                <a:solidFill>
                  <a:srgbClr val="F2F2F2"/>
                </a:solidFill>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rgbClr val="F2F2F2"/>
                </a:solidFill>
                <a:hlinkClick r:id="rId8"/>
              </a:rPr>
              <a:t>http</a:t>
            </a:r>
            <a:r>
              <a:rPr lang="en-US" sz="2000" dirty="0" smtClean="0">
                <a:solidFill>
                  <a:srgbClr val="F2F2F2"/>
                </a:solidFill>
                <a:hlinkClick r:id="rId8"/>
              </a:rPr>
              <a:t>://</a:t>
            </a:r>
            <a:r>
              <a:rPr lang="en-AU" sz="2000" dirty="0" smtClean="0">
                <a:solidFill>
                  <a:srgbClr val="F2F2F2"/>
                </a:solidFill>
                <a:hlinkClick r:id="rId8"/>
              </a:rPr>
              <a:t>msdn.microsoft.com/en-au</a:t>
            </a:r>
            <a:endParaRPr lang="en-AU" sz="2000" dirty="0" smtClean="0">
              <a:solidFill>
                <a:srgbClr val="F2F2F2"/>
              </a:solidFill>
            </a:endParaRPr>
          </a:p>
          <a:p>
            <a:pPr>
              <a:spcBef>
                <a:spcPts val="600"/>
              </a:spcBef>
              <a:tabLst>
                <a:tab pos="1828800" algn="l"/>
              </a:tabLst>
            </a:pPr>
            <a:r>
              <a:rPr lang="en-US" sz="2400" b="1" dirty="0" smtClean="0">
                <a:solidFill>
                  <a:srgbClr val="F2F2F2"/>
                </a:solidFill>
              </a:rPr>
              <a:t> </a:t>
            </a:r>
            <a:endParaRPr lang="en-US" dirty="0">
              <a:solidFill>
                <a:srgbClr val="F2F2F2"/>
              </a:solidFill>
            </a:endParaRPr>
          </a:p>
          <a:p>
            <a:pPr marL="0" lvl="1">
              <a:tabLst>
                <a:tab pos="1828800" algn="l"/>
              </a:tabLst>
            </a:pPr>
            <a:r>
              <a:rPr lang="en-US" dirty="0">
                <a:solidFill>
                  <a:srgbClr val="F2F2F2"/>
                </a:solidFill>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rgbClr val="F2F2F2"/>
                </a:solidFill>
                <a:hlinkClick r:id="rId9"/>
              </a:rPr>
              <a:t>www.microsoft.com/australia/learning</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r>
              <a:rPr lang="en-US" dirty="0">
                <a:solidFill>
                  <a:srgbClr val="F2F2F2"/>
                </a:solidFill>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98123955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rgbClr val="F2F2F2"/>
                </a:solidFill>
                <a:cs typeface="Arial" charset="0"/>
              </a:rPr>
              <a:t>© </a:t>
            </a:r>
            <a:r>
              <a:rPr lang="en-US" sz="800" dirty="0" smtClean="0">
                <a:solidFill>
                  <a:srgbClr val="F2F2F2"/>
                </a:solidFill>
                <a:cs typeface="Arial" charset="0"/>
              </a:rPr>
              <a:t>2010 Microsoft </a:t>
            </a:r>
            <a:r>
              <a:rPr lang="en-US" sz="800" dirty="0">
                <a:solidFill>
                  <a:srgbClr val="F2F2F2"/>
                </a:soli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rgbClr val="F2F2F2"/>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rgbClr val="F2F2F2"/>
                </a:solidFill>
                <a:cs typeface="Arial" charset="0"/>
              </a:rPr>
              <a:t>MICROSOFT </a:t>
            </a:r>
            <a:r>
              <a:rPr lang="en-US" sz="800" dirty="0">
                <a:solidFill>
                  <a:srgbClr val="F2F2F2"/>
                </a:solidFill>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40347874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Scenario</a:t>
            </a:r>
            <a:br>
              <a:rPr lang="en-US" dirty="0" smtClean="0"/>
            </a:br>
            <a:r>
              <a:rPr lang="en-AU" sz="3600" dirty="0" smtClean="0">
                <a:solidFill>
                  <a:schemeClr val="accent2"/>
                </a:solidFill>
              </a:rPr>
              <a:t>SP2010 Deployment</a:t>
            </a:r>
            <a:endParaRPr lang="en-US"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graphicFrame>
        <p:nvGraphicFramePr>
          <p:cNvPr id="4" name="Diagram 3"/>
          <p:cNvGraphicFramePr/>
          <p:nvPr>
            <p:extLst>
              <p:ext uri="{D42A27DB-BD31-4B8C-83A1-F6EECF244321}">
                <p14:modId xmlns:p14="http://schemas.microsoft.com/office/powerpoint/2010/main" val="2447659506"/>
              </p:ext>
            </p:extLst>
          </p:nvPr>
        </p:nvGraphicFramePr>
        <p:xfrm>
          <a:off x="107504" y="1628800"/>
          <a:ext cx="903649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8259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F86877B-68F4-48CF-85FA-24BC8629261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9C11B4E3-E028-44C8-8853-53B4AEE2B34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ECA62383-0094-4A5C-8D3D-DE7B374593C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E50A6C85-F55E-400D-B1F7-08C60296DEF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72FAD68E-8F6B-4B75-BD3D-E76A1F340D5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17C9C83F-4631-4A8C-9425-E651A6B8FCF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6D536565-9D64-4D28-85E9-D1993499798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67F3AAD8-26A9-454E-9478-4940DC8B97C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F5EA0CD1-A832-4284-9E92-A8B5A832914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93F745C1-6403-4F6C-B371-6892FE028EB4}"/>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87DDEEB3-1B72-4010-9347-1E5FCB45A97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F7119030-36F3-4558-832F-8E3BC0321466}"/>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6DF94E8D-38E5-4EA6-AB75-29769726E1A6}"/>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E2F9EFB9-AA19-425A-87F2-B96689601AA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Overall Design Goals</a:t>
            </a:r>
            <a:endParaRPr lang="en-AU" dirty="0"/>
          </a:p>
        </p:txBody>
      </p:sp>
      <p:sp>
        <p:nvSpPr>
          <p:cNvPr id="3" name="Content Placeholder 2"/>
          <p:cNvSpPr>
            <a:spLocks noGrp="1"/>
          </p:cNvSpPr>
          <p:nvPr>
            <p:ph idx="1"/>
          </p:nvPr>
        </p:nvSpPr>
        <p:spPr>
          <a:xfrm>
            <a:off x="457200" y="1340768"/>
            <a:ext cx="7484786" cy="4785395"/>
          </a:xfrm>
        </p:spPr>
        <p:txBody>
          <a:bodyPr>
            <a:normAutofit fontScale="85000" lnSpcReduction="20000"/>
          </a:bodyPr>
          <a:lstStyle/>
          <a:p>
            <a:r>
              <a:rPr lang="en-AU" dirty="0" smtClean="0"/>
              <a:t>Minimum </a:t>
            </a:r>
            <a:r>
              <a:rPr lang="en-AU" dirty="0"/>
              <a:t>number of server farms </a:t>
            </a:r>
            <a:r>
              <a:rPr lang="en-AU" dirty="0" smtClean="0"/>
              <a:t>supporting intranet</a:t>
            </a:r>
            <a:r>
              <a:rPr lang="en-AU" dirty="0"/>
              <a:t>, </a:t>
            </a:r>
            <a:r>
              <a:rPr lang="en-AU" dirty="0" smtClean="0"/>
              <a:t>extranet </a:t>
            </a:r>
            <a:r>
              <a:rPr lang="en-AU" dirty="0"/>
              <a:t>and Internet sites</a:t>
            </a:r>
            <a:r>
              <a:rPr lang="en-AU" dirty="0" smtClean="0"/>
              <a:t>.</a:t>
            </a:r>
            <a:endParaRPr lang="en-AU" dirty="0"/>
          </a:p>
          <a:p>
            <a:r>
              <a:rPr lang="en-AU" dirty="0" smtClean="0"/>
              <a:t>Environment </a:t>
            </a:r>
            <a:r>
              <a:rPr lang="en-AU" dirty="0"/>
              <a:t>that can </a:t>
            </a:r>
            <a:r>
              <a:rPr lang="en-AU" dirty="0" smtClean="0"/>
              <a:t>grow, can </a:t>
            </a:r>
            <a:r>
              <a:rPr lang="en-AU" dirty="0"/>
              <a:t>add applications to the solution without affecting the design of the initial applications. </a:t>
            </a:r>
            <a:endParaRPr lang="en-AU" dirty="0" smtClean="0"/>
          </a:p>
          <a:p>
            <a:r>
              <a:rPr lang="en-AU" dirty="0" smtClean="0"/>
              <a:t>Access </a:t>
            </a:r>
            <a:r>
              <a:rPr lang="en-AU" dirty="0"/>
              <a:t>for several groups of users without compromising the security of the content within the different types of sites. </a:t>
            </a:r>
            <a:r>
              <a:rPr lang="en-AU" dirty="0" smtClean="0"/>
              <a:t/>
            </a:r>
            <a:br>
              <a:rPr lang="en-AU" dirty="0" smtClean="0"/>
            </a:br>
            <a:r>
              <a:rPr lang="en-AU" dirty="0" smtClean="0"/>
              <a:t>Enable </a:t>
            </a:r>
            <a:r>
              <a:rPr lang="en-AU" dirty="0"/>
              <a:t>access to remote employees, partner employees, partner companies, and </a:t>
            </a:r>
            <a:r>
              <a:rPr lang="en-AU" dirty="0" smtClean="0"/>
              <a:t>customers.</a:t>
            </a:r>
          </a:p>
          <a:p>
            <a:r>
              <a:rPr lang="en-AU" dirty="0" smtClean="0"/>
              <a:t>The </a:t>
            </a:r>
            <a:r>
              <a:rPr lang="en-AU" dirty="0"/>
              <a:t>design can be used in an extranet environment. Deliberate design choices are made to ensure that the server farms can be securely deployed in a perimeter network</a:t>
            </a:r>
            <a:r>
              <a:rPr lang="en-AU" dirty="0" smtClean="0"/>
              <a:t>.</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6" name="Rounded Rectangle 5"/>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7" name="Rounded Rectangle 6"/>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9" name="Rounded Rectangle 8"/>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0" name="Rounded Rectangle 9"/>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chemeClr val="bg1"/>
              </a:solidFill>
              <a:latin typeface="Calibri" pitchFamily="34" charset="0"/>
            </a:endParaRPr>
          </a:p>
        </p:txBody>
      </p:sp>
      <p:sp>
        <p:nvSpPr>
          <p:cNvPr id="11" name="Rounded Rectangle 10"/>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2" name="Rounded Rectangle 11"/>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000000"/>
              </a:solidFill>
              <a:latin typeface="Calibri" pitchFamily="34" charset="0"/>
            </a:endParaRPr>
          </a:p>
        </p:txBody>
      </p:sp>
      <p:sp>
        <p:nvSpPr>
          <p:cNvPr id="14" name="Rounded Rectangle 13"/>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3" name="Rounded Rectangle 12"/>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Tree>
    <p:extLst>
      <p:ext uri="{BB962C8B-B14F-4D97-AF65-F5344CB8AC3E}">
        <p14:creationId xmlns:p14="http://schemas.microsoft.com/office/powerpoint/2010/main" val="2137167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Deployment Road</a:t>
            </a:r>
            <a:br>
              <a:rPr lang="en-US" dirty="0" smtClean="0"/>
            </a:br>
            <a:r>
              <a:rPr lang="en-AU" sz="3600" dirty="0" smtClean="0">
                <a:solidFill>
                  <a:schemeClr val="accent2"/>
                </a:solidFill>
              </a:rPr>
              <a:t>Steps to follow</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7" y="2420888"/>
            <a:ext cx="900010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58417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Assess </a:t>
            </a:r>
            <a:r>
              <a:rPr lang="en-AU" b="1" dirty="0" smtClean="0"/>
              <a:t>Audience </a:t>
            </a:r>
            <a:r>
              <a:rPr lang="en-AU" dirty="0" smtClean="0"/>
              <a:t>Types</a:t>
            </a:r>
            <a:endParaRPr lang="en-AU" dirty="0"/>
          </a:p>
        </p:txBody>
      </p:sp>
      <p:sp>
        <p:nvSpPr>
          <p:cNvPr id="3" name="Content Placeholder 2"/>
          <p:cNvSpPr>
            <a:spLocks noGrp="1"/>
          </p:cNvSpPr>
          <p:nvPr>
            <p:ph idx="1"/>
          </p:nvPr>
        </p:nvSpPr>
        <p:spPr/>
        <p:txBody>
          <a:bodyPr/>
          <a:lstStyle/>
          <a:p>
            <a:r>
              <a:rPr lang="en-AU" dirty="0" smtClean="0"/>
              <a:t>Authentication</a:t>
            </a:r>
          </a:p>
          <a:p>
            <a:pPr lvl="1"/>
            <a:r>
              <a:rPr lang="en-AU" dirty="0" smtClean="0"/>
              <a:t>FBA</a:t>
            </a:r>
          </a:p>
          <a:p>
            <a:pPr lvl="1"/>
            <a:r>
              <a:rPr lang="en-AU" dirty="0" smtClean="0"/>
              <a:t>Mixed Zones</a:t>
            </a:r>
          </a:p>
          <a:p>
            <a:pPr lvl="1"/>
            <a:r>
              <a:rPr lang="en-AU" dirty="0" smtClean="0"/>
              <a:t>Claims Based</a:t>
            </a:r>
          </a:p>
          <a:p>
            <a:r>
              <a:rPr lang="en-AU" dirty="0" smtClean="0"/>
              <a:t>Zones</a:t>
            </a:r>
          </a:p>
          <a:p>
            <a:pPr lvl="1"/>
            <a:r>
              <a:rPr lang="en-AU" dirty="0" smtClean="0"/>
              <a:t>Internet</a:t>
            </a:r>
          </a:p>
          <a:p>
            <a:pPr lvl="1"/>
            <a:r>
              <a:rPr lang="en-AU" dirty="0" smtClean="0"/>
              <a:t>Intranet</a:t>
            </a:r>
          </a:p>
          <a:p>
            <a:pPr lvl="1"/>
            <a:r>
              <a:rPr lang="en-AU" dirty="0" smtClean="0"/>
              <a:t>Extranet</a:t>
            </a:r>
          </a:p>
          <a:p>
            <a:pPr lvl="1"/>
            <a:r>
              <a:rPr lang="en-AU" dirty="0" smtClean="0"/>
              <a:t>Kiosk</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6" name="Rounded Rectangle 5"/>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Audience</a:t>
            </a:r>
          </a:p>
        </p:txBody>
      </p:sp>
      <p:sp>
        <p:nvSpPr>
          <p:cNvPr id="7" name="Rounded Rectangle 6"/>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9" name="Rounded Rectangle 8"/>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0" name="Rounded Rectangle 9"/>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chemeClr val="bg1"/>
              </a:solidFill>
              <a:latin typeface="Calibri" pitchFamily="34" charset="0"/>
            </a:endParaRPr>
          </a:p>
        </p:txBody>
      </p:sp>
      <p:sp>
        <p:nvSpPr>
          <p:cNvPr id="11" name="Rounded Rectangle 10"/>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2" name="Rounded Rectangle 11"/>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000000"/>
              </a:solidFill>
              <a:latin typeface="Calibri" pitchFamily="34" charset="0"/>
            </a:endParaRPr>
          </a:p>
        </p:txBody>
      </p:sp>
      <p:sp>
        <p:nvSpPr>
          <p:cNvPr id="14" name="Rounded Rectangle 13"/>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3" name="Rounded Rectangle 12"/>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Tree>
    <p:extLst>
      <p:ext uri="{BB962C8B-B14F-4D97-AF65-F5344CB8AC3E}">
        <p14:creationId xmlns:p14="http://schemas.microsoft.com/office/powerpoint/2010/main" val="2443166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32656"/>
            <a:ext cx="8553708" cy="1143000"/>
          </a:xfrm>
        </p:spPr>
        <p:txBody>
          <a:bodyPr>
            <a:normAutofit/>
          </a:bodyPr>
          <a:lstStyle/>
          <a:p>
            <a:r>
              <a:rPr lang="en-AU" b="1" dirty="0" smtClean="0"/>
              <a:t>Centralised</a:t>
            </a:r>
            <a:r>
              <a:rPr lang="en-AU" dirty="0" smtClean="0"/>
              <a:t> / </a:t>
            </a:r>
            <a:r>
              <a:rPr lang="en-AU" b="1" dirty="0" smtClean="0"/>
              <a:t>De</a:t>
            </a:r>
            <a:r>
              <a:rPr lang="en-AU" dirty="0" smtClean="0"/>
              <a:t>centralised Deployment</a:t>
            </a:r>
            <a:endParaRPr lang="en-AU" dirty="0"/>
          </a:p>
        </p:txBody>
      </p:sp>
      <p:sp>
        <p:nvSpPr>
          <p:cNvPr id="3" name="Content Placeholder 2"/>
          <p:cNvSpPr>
            <a:spLocks noGrp="1"/>
          </p:cNvSpPr>
          <p:nvPr>
            <p:ph idx="1"/>
          </p:nvPr>
        </p:nvSpPr>
        <p:spPr/>
        <p:txBody>
          <a:bodyPr/>
          <a:lstStyle/>
          <a:p>
            <a:r>
              <a:rPr lang="en-AU" dirty="0" smtClean="0"/>
              <a:t>Usage Analysis is crucial</a:t>
            </a:r>
          </a:p>
          <a:p>
            <a:r>
              <a:rPr lang="en-AU" dirty="0" smtClean="0"/>
              <a:t>Bandwidth and Latency considerations</a:t>
            </a:r>
          </a:p>
          <a:p>
            <a:r>
              <a:rPr lang="en-AU" dirty="0" smtClean="0"/>
              <a:t>Impact on Site Structure Design in some scenarios</a:t>
            </a:r>
          </a:p>
          <a:p>
            <a:r>
              <a:rPr lang="en-AU" dirty="0" smtClean="0"/>
              <a:t>WAN Optimisation Tools</a:t>
            </a:r>
          </a:p>
          <a:p>
            <a:endParaRPr lang="en-AU" dirty="0"/>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Rounded Rectangle 6"/>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Audience</a:t>
            </a:r>
          </a:p>
        </p:txBody>
      </p:sp>
      <p:sp>
        <p:nvSpPr>
          <p:cNvPr id="8" name="Rounded Rectangle 7"/>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(De) Central</a:t>
            </a:r>
          </a:p>
        </p:txBody>
      </p:sp>
      <p:sp>
        <p:nvSpPr>
          <p:cNvPr id="9" name="Rounded Rectangle 8"/>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0" name="Rounded Rectangle 9"/>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chemeClr val="bg1"/>
              </a:solidFill>
              <a:latin typeface="Calibri" pitchFamily="34" charset="0"/>
            </a:endParaRPr>
          </a:p>
        </p:txBody>
      </p:sp>
      <p:sp>
        <p:nvSpPr>
          <p:cNvPr id="11" name="Rounded Rectangle 10"/>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2" name="Rounded Rectangle 11"/>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000000"/>
              </a:solidFill>
              <a:latin typeface="Calibri" pitchFamily="34" charset="0"/>
            </a:endParaRPr>
          </a:p>
        </p:txBody>
      </p:sp>
      <p:sp>
        <p:nvSpPr>
          <p:cNvPr id="13" name="Rounded Rectangle 12"/>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4" name="Rounded Rectangle 13"/>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Tree>
    <p:extLst>
      <p:ext uri="{BB962C8B-B14F-4D97-AF65-F5344CB8AC3E}">
        <p14:creationId xmlns:p14="http://schemas.microsoft.com/office/powerpoint/2010/main" val="3027717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32656"/>
            <a:ext cx="8553708" cy="1143000"/>
          </a:xfrm>
        </p:spPr>
        <p:txBody>
          <a:bodyPr>
            <a:normAutofit/>
          </a:bodyPr>
          <a:lstStyle/>
          <a:p>
            <a:r>
              <a:rPr lang="en-AU" b="1" dirty="0" smtClean="0"/>
              <a:t>Centralised</a:t>
            </a:r>
            <a:r>
              <a:rPr lang="en-AU" dirty="0" smtClean="0"/>
              <a:t> / </a:t>
            </a:r>
            <a:r>
              <a:rPr lang="en-AU" b="1" dirty="0" smtClean="0"/>
              <a:t>De</a:t>
            </a:r>
            <a:r>
              <a:rPr lang="en-AU" dirty="0" smtClean="0"/>
              <a:t>centralised Deployment</a:t>
            </a:r>
            <a:endParaRPr lang="en-AU" dirty="0"/>
          </a:p>
        </p:txBody>
      </p:sp>
      <p:sp>
        <p:nvSpPr>
          <p:cNvPr id="8" name="Content Placeholder 2"/>
          <p:cNvSpPr>
            <a:spLocks noGrp="1"/>
          </p:cNvSpPr>
          <p:nvPr>
            <p:ph idx="1"/>
          </p:nvPr>
        </p:nvSpPr>
        <p:spPr/>
        <p:txBody>
          <a:bodyPr/>
          <a:lstStyle/>
          <a:p>
            <a:r>
              <a:rPr lang="en-AU" dirty="0" smtClean="0"/>
              <a:t>Intranet</a:t>
            </a:r>
            <a:endParaRPr lang="en-AU" dirty="0"/>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pic>
        <p:nvPicPr>
          <p:cNvPr id="11266" name="Picture 2" descr="Intranet si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2" y="2420888"/>
            <a:ext cx="7762458" cy="2344782"/>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bwMode="auto">
          <a:xfrm>
            <a:off x="7956000" y="1556793"/>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Audience</a:t>
            </a:r>
          </a:p>
        </p:txBody>
      </p:sp>
      <p:sp>
        <p:nvSpPr>
          <p:cNvPr id="10" name="Rounded Rectangle 9"/>
          <p:cNvSpPr/>
          <p:nvPr/>
        </p:nvSpPr>
        <p:spPr bwMode="auto">
          <a:xfrm>
            <a:off x="7956376" y="2204865"/>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dirty="0" smtClean="0">
                <a:solidFill>
                  <a:srgbClr val="FFFFFF"/>
                </a:solidFill>
                <a:latin typeface="Calibri" pitchFamily="34" charset="0"/>
              </a:rPr>
              <a:t>(De) Central</a:t>
            </a:r>
          </a:p>
        </p:txBody>
      </p:sp>
      <p:sp>
        <p:nvSpPr>
          <p:cNvPr id="11" name="Rounded Rectangle 10"/>
          <p:cNvSpPr/>
          <p:nvPr/>
        </p:nvSpPr>
        <p:spPr bwMode="auto">
          <a:xfrm>
            <a:off x="7959540" y="2852936"/>
            <a:ext cx="1069200" cy="5400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2" name="Rounded Rectangle 11"/>
          <p:cNvSpPr/>
          <p:nvPr/>
        </p:nvSpPr>
        <p:spPr bwMode="auto">
          <a:xfrm>
            <a:off x="7959540" y="4797152"/>
            <a:ext cx="1069200" cy="540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chemeClr val="bg1"/>
              </a:solidFill>
              <a:latin typeface="Calibri" pitchFamily="34" charset="0"/>
            </a:endParaRPr>
          </a:p>
        </p:txBody>
      </p:sp>
      <p:sp>
        <p:nvSpPr>
          <p:cNvPr id="13" name="Rounded Rectangle 12"/>
          <p:cNvSpPr/>
          <p:nvPr/>
        </p:nvSpPr>
        <p:spPr bwMode="auto">
          <a:xfrm>
            <a:off x="7953675" y="3501008"/>
            <a:ext cx="1069200" cy="540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4" name="Rounded Rectangle 13"/>
          <p:cNvSpPr/>
          <p:nvPr/>
        </p:nvSpPr>
        <p:spPr bwMode="auto">
          <a:xfrm>
            <a:off x="7952606" y="4149080"/>
            <a:ext cx="1069200" cy="540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000000"/>
              </a:solidFill>
              <a:latin typeface="Calibri" pitchFamily="34" charset="0"/>
            </a:endParaRPr>
          </a:p>
        </p:txBody>
      </p:sp>
      <p:sp>
        <p:nvSpPr>
          <p:cNvPr id="15" name="Rounded Rectangle 14"/>
          <p:cNvSpPr/>
          <p:nvPr/>
        </p:nvSpPr>
        <p:spPr bwMode="auto">
          <a:xfrm>
            <a:off x="7941986" y="5445224"/>
            <a:ext cx="1068922" cy="54006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
        <p:nvSpPr>
          <p:cNvPr id="16" name="Rounded Rectangle 15"/>
          <p:cNvSpPr/>
          <p:nvPr/>
        </p:nvSpPr>
        <p:spPr bwMode="auto">
          <a:xfrm>
            <a:off x="7959540" y="6093296"/>
            <a:ext cx="1069200" cy="54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dirty="0" smtClean="0">
              <a:solidFill>
                <a:srgbClr val="FFFFFF"/>
              </a:solidFill>
              <a:latin typeface="Calibri" pitchFamily="34" charset="0"/>
            </a:endParaRPr>
          </a:p>
        </p:txBody>
      </p:sp>
    </p:spTree>
    <p:extLst>
      <p:ext uri="{BB962C8B-B14F-4D97-AF65-F5344CB8AC3E}">
        <p14:creationId xmlns:p14="http://schemas.microsoft.com/office/powerpoint/2010/main" val="34147849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3.9|1.9|4.5|6.1|3.4"/>
</p:tagLst>
</file>

<file path=ppt/tags/tag2.xml><?xml version="1.0" encoding="utf-8"?>
<p:tagLst xmlns:a="http://schemas.openxmlformats.org/drawingml/2006/main" xmlns:r="http://schemas.openxmlformats.org/officeDocument/2006/relationships" xmlns:p="http://schemas.openxmlformats.org/presentationml/2006/main">
  <p:tag name="TIMING" val="|1.3|7.3|1|6.2|1"/>
</p:tagLst>
</file>

<file path=ppt/tags/tag3.xml><?xml version="1.0" encoding="utf-8"?>
<p:tagLst xmlns:a="http://schemas.openxmlformats.org/drawingml/2006/main" xmlns:r="http://schemas.openxmlformats.org/officeDocument/2006/relationships" xmlns:p="http://schemas.openxmlformats.org/presentationml/2006/main">
  <p:tag name="TIMING" val="|23.2|.9"/>
</p:tagLst>
</file>

<file path=ppt/tags/tag4.xml><?xml version="1.0" encoding="utf-8"?>
<p:tagLst xmlns:a="http://schemas.openxmlformats.org/drawingml/2006/main" xmlns:r="http://schemas.openxmlformats.org/officeDocument/2006/relationships" xmlns:p="http://schemas.openxmlformats.org/presentationml/2006/main">
  <p:tag name="TIMING" val="|36.9|3|55.4|1|1.4"/>
</p:tagLst>
</file>

<file path=ppt/theme/theme1.xml><?xml version="1.0" encoding="utf-8"?>
<a:theme xmlns:a="http://schemas.openxmlformats.org/drawingml/2006/main" name="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084F25695F1242929A9409785D6979" ma:contentTypeVersion="0" ma:contentTypeDescription="Create a new document." ma:contentTypeScope="" ma:versionID="81dfd14a67f8b03618a93897e113464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DFB774-F6D8-48F0-B8A6-EB96737C839A}">
  <ds:schemaRefs>
    <ds:schemaRef ds:uri="http://schemas.microsoft.com/sharepoint/v3/contenttype/forms"/>
  </ds:schemaRefs>
</ds:datastoreItem>
</file>

<file path=customXml/itemProps2.xml><?xml version="1.0" encoding="utf-8"?>
<ds:datastoreItem xmlns:ds="http://schemas.openxmlformats.org/officeDocument/2006/customXml" ds:itemID="{1B8CAF47-6CD3-40BA-9A5C-D29FB406C2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E6F17E4-4B7E-46D8-99AD-E229316A0D34}">
  <ds:schemaRefs>
    <ds:schemaRef ds:uri="http://www.w3.org/XML/1998/namespace"/>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482</TotalTime>
  <Words>2457</Words>
  <Application>Microsoft Office PowerPoint</Application>
  <PresentationFormat>On-screen Show (4:3)</PresentationFormat>
  <Paragraphs>466</Paragraphs>
  <Slides>35</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Visio</vt:lpstr>
      <vt:lpstr>PowerPoint Presentation</vt:lpstr>
      <vt:lpstr>What SharePoint consultant should know about SQL Server</vt:lpstr>
      <vt:lpstr>What are we doing today?</vt:lpstr>
      <vt:lpstr>Our Scenario SP2010 Deployment</vt:lpstr>
      <vt:lpstr>Overall Design Goals</vt:lpstr>
      <vt:lpstr>Deployment Road Steps to follow</vt:lpstr>
      <vt:lpstr>Assess Audience Types</vt:lpstr>
      <vt:lpstr>Centralised / Decentralised Deployment</vt:lpstr>
      <vt:lpstr>Centralised / Decentralised Deployment</vt:lpstr>
      <vt:lpstr>Centralised / Decentralised Deployment</vt:lpstr>
      <vt:lpstr>Centralised / Decentralised Deployment</vt:lpstr>
      <vt:lpstr>Platform Features Selection </vt:lpstr>
      <vt:lpstr>Platform Features Selection </vt:lpstr>
      <vt:lpstr>Platform Features Selection </vt:lpstr>
      <vt:lpstr>Microsoft Business Intelligence </vt:lpstr>
      <vt:lpstr>HP Business Decision Appliance Optimized for SQL Server 2008 R2 and SharePoint Server 2010</vt:lpstr>
      <vt:lpstr>High Availability (HA) &amp;  Disaster Recovery (DR)</vt:lpstr>
      <vt:lpstr>Multi-site Failover Cluster Instance SQL Server 2008 (R2)</vt:lpstr>
      <vt:lpstr>AlwaysOn Multi-site Failover Cluster Instance Denali</vt:lpstr>
      <vt:lpstr>PowerPoint Presentation</vt:lpstr>
      <vt:lpstr>PowerPoint Presentation</vt:lpstr>
      <vt:lpstr>PowerPoint Presentation</vt:lpstr>
      <vt:lpstr>Environment Sizing Configuration</vt:lpstr>
      <vt:lpstr>Demo</vt:lpstr>
      <vt:lpstr>Design Content Database Distribution</vt:lpstr>
      <vt:lpstr>Content Database Configuration</vt:lpstr>
      <vt:lpstr>Archival &amp; Governance Policies</vt:lpstr>
      <vt:lpstr>Ongoing Support &amp; Maintenance</vt:lpstr>
      <vt:lpstr>Ongoing Support &amp; Maintenance</vt:lpstr>
      <vt:lpstr>Summary</vt:lpstr>
      <vt:lpstr>Deployment Road Steps to follow</vt:lpstr>
      <vt:lpstr>Resources  </vt:lpstr>
      <vt:lpstr>Enrol in Microsoft Virtual Academy Today</vt:lpstr>
      <vt:lpstr>Resources</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Shashank Pawar</dc:creator>
  <cp:lastModifiedBy>Event Staff</cp:lastModifiedBy>
  <cp:revision>51</cp:revision>
  <dcterms:created xsi:type="dcterms:W3CDTF">2011-08-16T11:57:17Z</dcterms:created>
  <dcterms:modified xsi:type="dcterms:W3CDTF">2011-09-01T04:47:23Z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0x010100C3084F25695F1242929A9409785D6979</vt:lpwstr>
  </property>
</Properties>
</file>