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72" r:id="rId2"/>
    <p:sldMasterId id="2147483689" r:id="rId3"/>
  </p:sldMasterIdLst>
  <p:notesMasterIdLst>
    <p:notesMasterId r:id="rId57"/>
  </p:notesMasterIdLst>
  <p:sldIdLst>
    <p:sldId id="471" r:id="rId4"/>
    <p:sldId id="461" r:id="rId5"/>
    <p:sldId id="393" r:id="rId6"/>
    <p:sldId id="408" r:id="rId7"/>
    <p:sldId id="417" r:id="rId8"/>
    <p:sldId id="418" r:id="rId9"/>
    <p:sldId id="420" r:id="rId10"/>
    <p:sldId id="421" r:id="rId11"/>
    <p:sldId id="422" r:id="rId12"/>
    <p:sldId id="347" r:id="rId13"/>
    <p:sldId id="348" r:id="rId14"/>
    <p:sldId id="349" r:id="rId15"/>
    <p:sldId id="350" r:id="rId16"/>
    <p:sldId id="436" r:id="rId17"/>
    <p:sldId id="438" r:id="rId18"/>
    <p:sldId id="439" r:id="rId19"/>
    <p:sldId id="440" r:id="rId20"/>
    <p:sldId id="468" r:id="rId21"/>
    <p:sldId id="428" r:id="rId22"/>
    <p:sldId id="464" r:id="rId23"/>
    <p:sldId id="463" r:id="rId24"/>
    <p:sldId id="352" r:id="rId25"/>
    <p:sldId id="353" r:id="rId26"/>
    <p:sldId id="429" r:id="rId27"/>
    <p:sldId id="357" r:id="rId28"/>
    <p:sldId id="358" r:id="rId29"/>
    <p:sldId id="430" r:id="rId30"/>
    <p:sldId id="466" r:id="rId31"/>
    <p:sldId id="431" r:id="rId32"/>
    <p:sldId id="432" r:id="rId33"/>
    <p:sldId id="433" r:id="rId34"/>
    <p:sldId id="434" r:id="rId35"/>
    <p:sldId id="365" r:id="rId36"/>
    <p:sldId id="435" r:id="rId37"/>
    <p:sldId id="449" r:id="rId38"/>
    <p:sldId id="450" r:id="rId39"/>
    <p:sldId id="451" r:id="rId40"/>
    <p:sldId id="452" r:id="rId41"/>
    <p:sldId id="381" r:id="rId42"/>
    <p:sldId id="382" r:id="rId43"/>
    <p:sldId id="383" r:id="rId44"/>
    <p:sldId id="384" r:id="rId45"/>
    <p:sldId id="453" r:id="rId46"/>
    <p:sldId id="457" r:id="rId47"/>
    <p:sldId id="458" r:id="rId48"/>
    <p:sldId id="459" r:id="rId49"/>
    <p:sldId id="460" r:id="rId50"/>
    <p:sldId id="415" r:id="rId51"/>
    <p:sldId id="414" r:id="rId52"/>
    <p:sldId id="398" r:id="rId53"/>
    <p:sldId id="474" r:id="rId54"/>
    <p:sldId id="401" r:id="rId55"/>
    <p:sldId id="47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83713" autoAdjust="0"/>
  </p:normalViewPr>
  <p:slideViewPr>
    <p:cSldViewPr>
      <p:cViewPr>
        <p:scale>
          <a:sx n="50" d="100"/>
          <a:sy n="50" d="100"/>
        </p:scale>
        <p:origin x="-2556" y="-66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2/09/2011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charset="0"/>
            </a:endParaRP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94151"/>
            <a:endParaRPr lang="en-US" dirty="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i="0" dirty="0" smtClean="0">
              <a:latin typeface="Segoe"/>
            </a:endParaRP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94151"/>
            <a:endParaRPr lang="en-US" dirty="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22</a:t>
            </a:fld>
            <a:endParaRPr lang="en-AU" dirty="0"/>
          </a:p>
        </p:txBody>
      </p:sp>
    </p:spTree>
    <p:extLst>
      <p:ext uri="{BB962C8B-B14F-4D97-AF65-F5344CB8AC3E}">
        <p14:creationId xmlns:p14="http://schemas.microsoft.com/office/powerpoint/2010/main" val="1402158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23</a:t>
            </a:fld>
            <a:endParaRPr lang="en-AU" dirty="0"/>
          </a:p>
        </p:txBody>
      </p:sp>
    </p:spTree>
    <p:extLst>
      <p:ext uri="{BB962C8B-B14F-4D97-AF65-F5344CB8AC3E}">
        <p14:creationId xmlns:p14="http://schemas.microsoft.com/office/powerpoint/2010/main" val="3898367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26</a:t>
            </a:fld>
            <a:endParaRPr lang="en-AU" dirty="0"/>
          </a:p>
        </p:txBody>
      </p:sp>
    </p:spTree>
    <p:extLst>
      <p:ext uri="{BB962C8B-B14F-4D97-AF65-F5344CB8AC3E}">
        <p14:creationId xmlns:p14="http://schemas.microsoft.com/office/powerpoint/2010/main" val="2432446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31</a:t>
            </a:fld>
            <a:endParaRPr lang="en-AU" dirty="0"/>
          </a:p>
        </p:txBody>
      </p:sp>
    </p:spTree>
    <p:extLst>
      <p:ext uri="{BB962C8B-B14F-4D97-AF65-F5344CB8AC3E}">
        <p14:creationId xmlns:p14="http://schemas.microsoft.com/office/powerpoint/2010/main" val="294215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94151"/>
            <a:endParaRPr lang="en-US" dirty="0"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35</a:t>
            </a:fld>
            <a:endParaRPr lang="en-AU" dirty="0"/>
          </a:p>
        </p:txBody>
      </p:sp>
    </p:spTree>
    <p:extLst>
      <p:ext uri="{BB962C8B-B14F-4D97-AF65-F5344CB8AC3E}">
        <p14:creationId xmlns:p14="http://schemas.microsoft.com/office/powerpoint/2010/main" val="4193057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36</a:t>
            </a:fld>
            <a:endParaRPr lang="en-AU" dirty="0"/>
          </a:p>
        </p:txBody>
      </p:sp>
    </p:spTree>
    <p:extLst>
      <p:ext uri="{BB962C8B-B14F-4D97-AF65-F5344CB8AC3E}">
        <p14:creationId xmlns:p14="http://schemas.microsoft.com/office/powerpoint/2010/main" val="2296726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38</a:t>
            </a:fld>
            <a:endParaRPr lang="en-AU" dirty="0"/>
          </a:p>
        </p:txBody>
      </p:sp>
    </p:spTree>
    <p:extLst>
      <p:ext uri="{BB962C8B-B14F-4D97-AF65-F5344CB8AC3E}">
        <p14:creationId xmlns:p14="http://schemas.microsoft.com/office/powerpoint/2010/main" val="283745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11:54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5387" cy="2801938"/>
          </a:xfrm>
        </p:spPr>
      </p:sp>
      <p:sp>
        <p:nvSpPr>
          <p:cNvPr id="13" name="Notes Placeholder 12"/>
          <p:cNvSpPr>
            <a:spLocks noGrp="1"/>
          </p:cNvSpPr>
          <p:nvPr>
            <p:ph type="body" idx="1"/>
          </p:nvPr>
        </p:nvSpPr>
        <p:spPr/>
        <p:txBody>
          <a:bodyPr>
            <a:normAutofit/>
          </a:bodyPr>
          <a:lstStyle/>
          <a:p>
            <a:endParaRPr lang="en-US" dirty="0" smtClean="0">
              <a:latin typeface="Sego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5387"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5387"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5387"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11:54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
        <p:nvSpPr>
          <p:cNvPr id="12" name="Slide Image Placeholder 11"/>
          <p:cNvSpPr>
            <a:spLocks noGrp="1" noRot="1" noChangeAspect="1"/>
          </p:cNvSpPr>
          <p:nvPr>
            <p:ph type="sldImg"/>
          </p:nvPr>
        </p:nvSpPr>
        <p:spPr>
          <a:xfrm>
            <a:off x="1535113" y="457200"/>
            <a:ext cx="3735387"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45</a:t>
            </a:fld>
            <a:endParaRPr lang="en-AU" dirty="0"/>
          </a:p>
        </p:txBody>
      </p:sp>
    </p:spTree>
    <p:extLst>
      <p:ext uri="{BB962C8B-B14F-4D97-AF65-F5344CB8AC3E}">
        <p14:creationId xmlns:p14="http://schemas.microsoft.com/office/powerpoint/2010/main" val="466779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46</a:t>
            </a:fld>
            <a:endParaRPr lang="en-AU" dirty="0"/>
          </a:p>
        </p:txBody>
      </p:sp>
    </p:spTree>
    <p:extLst>
      <p:ext uri="{BB962C8B-B14F-4D97-AF65-F5344CB8AC3E}">
        <p14:creationId xmlns:p14="http://schemas.microsoft.com/office/powerpoint/2010/main" val="2429370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11:54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9/2/2011 11:54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11:54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5</a:t>
            </a:fld>
            <a:endParaRPr lang="en-AU" dirty="0"/>
          </a:p>
        </p:txBody>
      </p:sp>
    </p:spTree>
    <p:extLst>
      <p:ext uri="{BB962C8B-B14F-4D97-AF65-F5344CB8AC3E}">
        <p14:creationId xmlns:p14="http://schemas.microsoft.com/office/powerpoint/2010/main" val="3280758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solidFill>
                  <a:prstClr val="black"/>
                </a:solidFill>
              </a:rPr>
              <a:pPr>
                <a:defRPr/>
              </a:pPr>
              <a:t>53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1BD47BD9-6767-4653-9F60-781D9C0A00C8}" type="datetime1">
              <a:rPr lang="en-US" smtClean="0"/>
              <a:t>9/2/2011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21979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charset="0"/>
            </a:endParaRP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94151"/>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799"/>
            <a:ext cx="8363938"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14258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175"/>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3"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767950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517052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514945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87064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316219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2/09/2011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2164552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900732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3234454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28836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2/09/2011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408498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12869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122188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449333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936272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1962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2/09/2011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2466105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60552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102935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13977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3548936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64734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2/09/2011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2178454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343897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1197990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51761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2/09/2011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162796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188981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70432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72700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608368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211853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2623449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80627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2/09/2011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7"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2/09/2011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5" r:id="rId14"/>
    <p:sldLayoutId id="2147483666" r:id="rId15"/>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7153254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638882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7.png"/><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2" Type="http://schemas.openxmlformats.org/officeDocument/2006/relationships/hyperlink" Target="http://technet.microsoft.com/en-us/library/gg425716.aspx"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downloads/en/details.aspx?FamilyID=1400504e-8b2e-4d75-b091-1bf9f7bbc46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go.microsoft.com/fwlink/?LinkID=214180"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go.microsoft.com/fwlink/?LinkID=214180" TargetMode="External"/><Relationship Id="rId2" Type="http://schemas.openxmlformats.org/officeDocument/2006/relationships/hyperlink" Target="http://technet.microsoft.com/en-us/library/gg399048.aspx" TargetMode="External"/><Relationship Id="rId1" Type="http://schemas.openxmlformats.org/officeDocument/2006/relationships/slideLayout" Target="../slideLayouts/slideLayout3.xml"/><Relationship Id="rId5" Type="http://schemas.openxmlformats.org/officeDocument/2006/relationships/hyperlink" Target="http://technet.microsoft.com/en-us/library/gg398833.aspx" TargetMode="External"/><Relationship Id="rId4" Type="http://schemas.openxmlformats.org/officeDocument/2006/relationships/hyperlink" Target="http://www.microsoft.com/downloads/en/details.aspx?FamilyID=1400504e-8b2e-4d75-b091-1bf9f7bbc46f"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microsoft.com/downloads/en/details.aspx?FamilyID=ad8ff3fb-014e-4fd7-8003-436d896ab0c6" TargetMode="External"/><Relationship Id="rId3" Type="http://schemas.openxmlformats.org/officeDocument/2006/relationships/hyperlink" Target="http://technet.microsoft.com/en-us/library/gg398616.aspx" TargetMode="External"/><Relationship Id="rId7" Type="http://schemas.openxmlformats.org/officeDocument/2006/relationships/hyperlink" Target="http://nexthop.info/" TargetMode="External"/><Relationship Id="rId2" Type="http://schemas.openxmlformats.org/officeDocument/2006/relationships/hyperlink" Target="http://technet.microsoft.com/en-us/lync" TargetMode="External"/><Relationship Id="rId1" Type="http://schemas.openxmlformats.org/officeDocument/2006/relationships/slideLayout" Target="../slideLayouts/slideLayout3.xml"/><Relationship Id="rId6" Type="http://schemas.openxmlformats.org/officeDocument/2006/relationships/hyperlink" Target="http://blogs.technet.com/b/csps/" TargetMode="External"/><Relationship Id="rId11" Type="http://schemas.openxmlformats.org/officeDocument/2006/relationships/image" Target="../media/image33.png"/><Relationship Id="rId5" Type="http://schemas.openxmlformats.org/officeDocument/2006/relationships/hyperlink" Target="http://zoom.it/btYv" TargetMode="External"/><Relationship Id="rId10" Type="http://schemas.openxmlformats.org/officeDocument/2006/relationships/image" Target="../media/image32.png"/><Relationship Id="rId4" Type="http://schemas.openxmlformats.org/officeDocument/2006/relationships/hyperlink" Target="http://technet.microsoft.com/en-us/lync/gg430649" TargetMode="External"/><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hyperlink" Target="http://technet.microsoft.com/en-au" TargetMode="External"/><Relationship Id="rId10" Type="http://schemas.openxmlformats.org/officeDocument/2006/relationships/image" Target="../media/image39.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73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Home NATs</a:t>
            </a:r>
          </a:p>
        </p:txBody>
      </p:sp>
      <p:sp>
        <p:nvSpPr>
          <p:cNvPr id="3" name="Content Placeholder 2"/>
          <p:cNvSpPr>
            <a:spLocks noGrp="1"/>
          </p:cNvSpPr>
          <p:nvPr>
            <p:ph sz="half" idx="1"/>
          </p:nvPr>
        </p:nvSpPr>
        <p:spPr>
          <a:xfrm>
            <a:off x="389436" y="1447801"/>
            <a:ext cx="4115872" cy="3958007"/>
          </a:xfrm>
        </p:spPr>
        <p:txBody>
          <a:bodyPr>
            <a:normAutofit fontScale="85000" lnSpcReduction="10000"/>
          </a:bodyPr>
          <a:lstStyle/>
          <a:p>
            <a:r>
              <a:rPr lang="en-US" dirty="0" smtClean="0"/>
              <a:t>General NAT/Firewall behavior</a:t>
            </a:r>
          </a:p>
          <a:p>
            <a:pPr lvl="1"/>
            <a:r>
              <a:rPr lang="en-US" dirty="0" smtClean="0"/>
              <a:t>Allow connections from the private network</a:t>
            </a:r>
          </a:p>
          <a:p>
            <a:pPr lvl="1"/>
            <a:r>
              <a:rPr lang="en-US" dirty="0" smtClean="0"/>
              <a:t>Blocks connection from the Internet</a:t>
            </a:r>
          </a:p>
          <a:p>
            <a:r>
              <a:rPr lang="en-US" dirty="0" smtClean="0"/>
              <a:t>Security/usability tradeoff</a:t>
            </a:r>
          </a:p>
          <a:p>
            <a:pPr lvl="1"/>
            <a:r>
              <a:rPr lang="en-US" dirty="0" smtClean="0"/>
              <a:t>Blocks attackers from harming your system</a:t>
            </a:r>
          </a:p>
          <a:p>
            <a:pPr lvl="1"/>
            <a:r>
              <a:rPr lang="en-US" dirty="0" smtClean="0"/>
              <a:t>PROBLEM: Also blocks incoming signaling and media</a:t>
            </a:r>
          </a:p>
          <a:p>
            <a:endParaRPr lang="de-AT" dirty="0"/>
          </a:p>
        </p:txBody>
      </p:sp>
      <p:grpSp>
        <p:nvGrpSpPr>
          <p:cNvPr id="13" name="Group 12"/>
          <p:cNvGrpSpPr/>
          <p:nvPr/>
        </p:nvGrpSpPr>
        <p:grpSpPr>
          <a:xfrm>
            <a:off x="5072066" y="3214686"/>
            <a:ext cx="3805254" cy="2776542"/>
            <a:chOff x="2786050" y="3652854"/>
            <a:chExt cx="3805254" cy="2776542"/>
          </a:xfrm>
        </p:grpSpPr>
        <p:pic>
          <p:nvPicPr>
            <p:cNvPr id="5" name="Picture 82" descr="cooltools-shape"/>
            <p:cNvPicPr>
              <a:picLocks noChangeAspect="1" noChangeArrowheads="1"/>
            </p:cNvPicPr>
            <p:nvPr/>
          </p:nvPicPr>
          <p:blipFill>
            <a:blip r:embed="rId3" cstate="print"/>
            <a:srcRect/>
            <a:stretch>
              <a:fillRect/>
            </a:stretch>
          </p:blipFill>
          <p:spPr bwMode="auto">
            <a:xfrm>
              <a:off x="2786050" y="3652854"/>
              <a:ext cx="1447800" cy="2362200"/>
            </a:xfrm>
            <a:prstGeom prst="rect">
              <a:avLst/>
            </a:prstGeom>
            <a:noFill/>
            <a:ln w="12700" algn="ctr">
              <a:noFill/>
              <a:miter lim="800000"/>
              <a:headEnd/>
              <a:tailEnd/>
            </a:ln>
          </p:spPr>
        </p:pic>
        <p:sp>
          <p:nvSpPr>
            <p:cNvPr id="6" name="Text Box 22"/>
            <p:cNvSpPr txBox="1">
              <a:spLocks noChangeArrowheads="1"/>
            </p:cNvSpPr>
            <p:nvPr/>
          </p:nvSpPr>
          <p:spPr bwMode="auto">
            <a:xfrm>
              <a:off x="3103183" y="4067196"/>
              <a:ext cx="825867" cy="369332"/>
            </a:xfrm>
            <a:prstGeom prst="rect">
              <a:avLst/>
            </a:prstGeom>
            <a:noFill/>
            <a:ln w="9525">
              <a:noFill/>
              <a:miter lim="800000"/>
              <a:headEnd/>
              <a:tailEnd/>
            </a:ln>
          </p:spPr>
          <p:txBody>
            <a:bodyPr wrap="none">
              <a:spAutoFit/>
            </a:bodyPr>
            <a:lstStyle/>
            <a:p>
              <a:r>
                <a:rPr lang="en-US" b="1" dirty="0">
                  <a:solidFill>
                    <a:schemeClr val="bg1"/>
                  </a:solidFill>
                  <a:latin typeface="Arial" charset="0"/>
                </a:rPr>
                <a:t>Home</a:t>
              </a:r>
            </a:p>
          </p:txBody>
        </p:sp>
        <p:pic>
          <p:nvPicPr>
            <p:cNvPr id="7" name="Picture 86" descr="cooltools-shape"/>
            <p:cNvPicPr>
              <a:picLocks noChangeAspect="1" noChangeArrowheads="1"/>
            </p:cNvPicPr>
            <p:nvPr/>
          </p:nvPicPr>
          <p:blipFill>
            <a:blip r:embed="rId3" cstate="print"/>
            <a:srcRect/>
            <a:stretch>
              <a:fillRect/>
            </a:stretch>
          </p:blipFill>
          <p:spPr bwMode="auto">
            <a:xfrm>
              <a:off x="4691050" y="3686196"/>
              <a:ext cx="152400" cy="2362200"/>
            </a:xfrm>
            <a:prstGeom prst="rect">
              <a:avLst/>
            </a:prstGeom>
            <a:noFill/>
            <a:ln w="12700" algn="ctr">
              <a:noFill/>
              <a:miter lim="800000"/>
              <a:headEnd/>
              <a:tailEnd/>
            </a:ln>
          </p:spPr>
        </p:pic>
        <p:cxnSp>
          <p:nvCxnSpPr>
            <p:cNvPr id="8" name="Straight Arrow Connector 7"/>
            <p:cNvCxnSpPr/>
            <p:nvPr/>
          </p:nvCxnSpPr>
          <p:spPr bwMode="auto">
            <a:xfrm>
              <a:off x="4157650" y="3990996"/>
              <a:ext cx="1066800" cy="1588"/>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9" name="Text Box 45"/>
            <p:cNvSpPr txBox="1">
              <a:spLocks noChangeArrowheads="1"/>
            </p:cNvSpPr>
            <p:nvPr/>
          </p:nvSpPr>
          <p:spPr bwMode="auto">
            <a:xfrm flipH="1">
              <a:off x="4081450" y="6060064"/>
              <a:ext cx="1347357" cy="369332"/>
            </a:xfrm>
            <a:prstGeom prst="rect">
              <a:avLst/>
            </a:prstGeom>
            <a:noFill/>
            <a:ln w="9525">
              <a:noFill/>
              <a:miter lim="800000"/>
              <a:headEnd/>
              <a:tailEnd/>
            </a:ln>
          </p:spPr>
          <p:txBody>
            <a:bodyPr wrap="none">
              <a:spAutoFit/>
            </a:bodyPr>
            <a:lstStyle/>
            <a:p>
              <a:r>
                <a:rPr lang="en-US" b="1" dirty="0">
                  <a:solidFill>
                    <a:schemeClr val="bg1"/>
                  </a:solidFill>
                  <a:latin typeface="Arial" charset="0"/>
                </a:rPr>
                <a:t>Home NAT</a:t>
              </a:r>
            </a:p>
          </p:txBody>
        </p:sp>
        <p:sp>
          <p:nvSpPr>
            <p:cNvPr id="10" name="AutoShape 13"/>
            <p:cNvSpPr>
              <a:spLocks noChangeArrowheads="1"/>
            </p:cNvSpPr>
            <p:nvPr/>
          </p:nvSpPr>
          <p:spPr bwMode="auto">
            <a:xfrm>
              <a:off x="4659151" y="4600596"/>
              <a:ext cx="228600" cy="228600"/>
            </a:xfrm>
            <a:prstGeom prst="flowChartSummingJunction">
              <a:avLst/>
            </a:prstGeom>
            <a:noFill/>
            <a:ln w="25400">
              <a:solidFill>
                <a:srgbClr val="C00000"/>
              </a:solidFill>
              <a:round/>
              <a:headEnd/>
              <a:tailEnd/>
            </a:ln>
          </p:spPr>
          <p:txBody>
            <a:bodyPr wrap="none" anchor="ctr"/>
            <a:lstStyle/>
            <a:p>
              <a:endParaRPr lang="en-US">
                <a:solidFill>
                  <a:schemeClr val="bg1"/>
                </a:solidFill>
              </a:endParaRPr>
            </a:p>
          </p:txBody>
        </p:sp>
        <p:cxnSp>
          <p:nvCxnSpPr>
            <p:cNvPr id="11" name="Straight Arrow Connector 10"/>
            <p:cNvCxnSpPr/>
            <p:nvPr/>
          </p:nvCxnSpPr>
          <p:spPr bwMode="auto">
            <a:xfrm rot="10800000" flipV="1">
              <a:off x="4919650" y="4708695"/>
              <a:ext cx="1066800"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Text Box 91"/>
            <p:cNvSpPr txBox="1">
              <a:spLocks noChangeArrowheads="1"/>
            </p:cNvSpPr>
            <p:nvPr/>
          </p:nvSpPr>
          <p:spPr bwMode="auto">
            <a:xfrm>
              <a:off x="5143504" y="5072074"/>
              <a:ext cx="1447800" cy="369332"/>
            </a:xfrm>
            <a:prstGeom prst="rect">
              <a:avLst/>
            </a:prstGeom>
            <a:noFill/>
            <a:ln w="9525">
              <a:noFill/>
              <a:miter lim="800000"/>
              <a:headEnd/>
              <a:tailEnd/>
            </a:ln>
          </p:spPr>
          <p:txBody>
            <a:bodyPr wrap="square">
              <a:spAutoFit/>
            </a:bodyPr>
            <a:lstStyle/>
            <a:p>
              <a:r>
                <a:rPr lang="en-US" b="1" dirty="0">
                  <a:solidFill>
                    <a:schemeClr val="bg1"/>
                  </a:solidFill>
                  <a:latin typeface="Arial" charset="0"/>
                </a:rPr>
                <a:t>Internet</a:t>
              </a:r>
            </a:p>
          </p:txBody>
        </p:sp>
      </p:grpSp>
    </p:spTree>
    <p:extLst>
      <p:ext uri="{BB962C8B-B14F-4D97-AF65-F5344CB8AC3E}">
        <p14:creationId xmlns:p14="http://schemas.microsoft.com/office/powerpoint/2010/main" val="316081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Corporate Firewalls</a:t>
            </a:r>
          </a:p>
        </p:txBody>
      </p:sp>
      <p:sp>
        <p:nvSpPr>
          <p:cNvPr id="3" name="Content Placeholder 2"/>
          <p:cNvSpPr>
            <a:spLocks noGrp="1"/>
          </p:cNvSpPr>
          <p:nvPr>
            <p:ph idx="1"/>
          </p:nvPr>
        </p:nvSpPr>
        <p:spPr>
          <a:xfrm>
            <a:off x="389436" y="1447799"/>
            <a:ext cx="8363938" cy="2474524"/>
          </a:xfrm>
        </p:spPr>
        <p:txBody>
          <a:bodyPr/>
          <a:lstStyle/>
          <a:p>
            <a:r>
              <a:rPr lang="en-US" dirty="0" smtClean="0"/>
              <a:t>Though more scrutinized, goals are similar</a:t>
            </a:r>
          </a:p>
          <a:p>
            <a:pPr lvl="1"/>
            <a:r>
              <a:rPr lang="en-US" dirty="0" smtClean="0"/>
              <a:t>Sharing of IP addresses</a:t>
            </a:r>
          </a:p>
          <a:p>
            <a:pPr lvl="1"/>
            <a:r>
              <a:rPr lang="en-US" dirty="0" smtClean="0"/>
              <a:t>Controlling data traffic from the internet</a:t>
            </a:r>
          </a:p>
          <a:p>
            <a:r>
              <a:rPr lang="en-US" dirty="0" smtClean="0"/>
              <a:t>Two firewalls isolate via perimeter network</a:t>
            </a:r>
          </a:p>
          <a:p>
            <a:endParaRPr lang="de-AT" dirty="0"/>
          </a:p>
        </p:txBody>
      </p:sp>
      <p:grpSp>
        <p:nvGrpSpPr>
          <p:cNvPr id="4" name="Group 3"/>
          <p:cNvGrpSpPr/>
          <p:nvPr/>
        </p:nvGrpSpPr>
        <p:grpSpPr>
          <a:xfrm>
            <a:off x="1142976" y="3500439"/>
            <a:ext cx="6477000" cy="2731532"/>
            <a:chOff x="1238272" y="3125805"/>
            <a:chExt cx="6477000" cy="2731532"/>
          </a:xfrm>
        </p:grpSpPr>
        <p:sp>
          <p:nvSpPr>
            <p:cNvPr id="5" name="Text Box 45"/>
            <p:cNvSpPr txBox="1">
              <a:spLocks noChangeArrowheads="1"/>
            </p:cNvSpPr>
            <p:nvPr/>
          </p:nvSpPr>
          <p:spPr bwMode="auto">
            <a:xfrm flipH="1">
              <a:off x="5248297" y="5488005"/>
              <a:ext cx="1172116" cy="369332"/>
            </a:xfrm>
            <a:prstGeom prst="rect">
              <a:avLst/>
            </a:prstGeom>
            <a:noFill/>
            <a:ln w="9525">
              <a:noFill/>
              <a:miter lim="800000"/>
              <a:headEnd/>
              <a:tailEnd/>
            </a:ln>
          </p:spPr>
          <p:txBody>
            <a:bodyPr wrap="none">
              <a:spAutoFit/>
            </a:bodyPr>
            <a:lstStyle/>
            <a:p>
              <a:pPr algn="l"/>
              <a:r>
                <a:rPr lang="en-US" b="1" dirty="0">
                  <a:solidFill>
                    <a:schemeClr val="bg1"/>
                  </a:solidFill>
                  <a:latin typeface="Arial" charset="0"/>
                </a:rPr>
                <a:t>Inner FW</a:t>
              </a:r>
            </a:p>
          </p:txBody>
        </p:sp>
        <p:pic>
          <p:nvPicPr>
            <p:cNvPr id="6" name="Picture 87" descr="cooltools-shape"/>
            <p:cNvPicPr>
              <a:picLocks noChangeArrowheads="1"/>
            </p:cNvPicPr>
            <p:nvPr/>
          </p:nvPicPr>
          <p:blipFill>
            <a:blip r:embed="rId3" cstate="print"/>
            <a:srcRect/>
            <a:stretch>
              <a:fillRect/>
            </a:stretch>
          </p:blipFill>
          <p:spPr bwMode="auto">
            <a:xfrm>
              <a:off x="5734072" y="3125805"/>
              <a:ext cx="152400" cy="2359152"/>
            </a:xfrm>
            <a:prstGeom prst="rect">
              <a:avLst/>
            </a:prstGeom>
            <a:noFill/>
            <a:ln w="12700" algn="ctr">
              <a:noFill/>
              <a:miter lim="800000"/>
              <a:headEnd/>
              <a:tailEnd/>
            </a:ln>
          </p:spPr>
        </p:pic>
        <p:sp>
          <p:nvSpPr>
            <p:cNvPr id="7" name="Text Box 91"/>
            <p:cNvSpPr txBox="1">
              <a:spLocks noChangeArrowheads="1"/>
            </p:cNvSpPr>
            <p:nvPr/>
          </p:nvSpPr>
          <p:spPr bwMode="auto">
            <a:xfrm>
              <a:off x="3829072" y="4841674"/>
              <a:ext cx="1447800" cy="646331"/>
            </a:xfrm>
            <a:prstGeom prst="rect">
              <a:avLst/>
            </a:prstGeom>
            <a:noFill/>
            <a:ln w="9525">
              <a:noFill/>
              <a:miter lim="800000"/>
              <a:headEnd/>
              <a:tailEnd/>
            </a:ln>
          </p:spPr>
          <p:txBody>
            <a:bodyPr wrap="square">
              <a:spAutoFit/>
            </a:bodyPr>
            <a:lstStyle/>
            <a:p>
              <a:r>
                <a:rPr lang="en-US" b="1" dirty="0">
                  <a:solidFill>
                    <a:schemeClr val="bg1"/>
                  </a:solidFill>
                  <a:latin typeface="Arial" charset="0"/>
                </a:rPr>
                <a:t>Perimeter</a:t>
              </a:r>
            </a:p>
            <a:p>
              <a:r>
                <a:rPr lang="en-US" b="1" dirty="0">
                  <a:solidFill>
                    <a:schemeClr val="bg1"/>
                  </a:solidFill>
                  <a:latin typeface="Arial" charset="0"/>
                </a:rPr>
                <a:t>Network</a:t>
              </a:r>
            </a:p>
          </p:txBody>
        </p:sp>
        <p:pic>
          <p:nvPicPr>
            <p:cNvPr id="8" name="Picture 82" descr="cooltools-shape"/>
            <p:cNvPicPr>
              <a:picLocks noChangeAspect="1" noChangeArrowheads="1"/>
            </p:cNvPicPr>
            <p:nvPr/>
          </p:nvPicPr>
          <p:blipFill>
            <a:blip r:embed="rId3" cstate="print"/>
            <a:srcRect/>
            <a:stretch>
              <a:fillRect/>
            </a:stretch>
          </p:blipFill>
          <p:spPr bwMode="auto">
            <a:xfrm>
              <a:off x="6267472" y="3125805"/>
              <a:ext cx="1447800" cy="2362200"/>
            </a:xfrm>
            <a:prstGeom prst="rect">
              <a:avLst/>
            </a:prstGeom>
            <a:noFill/>
            <a:ln w="12700" algn="ctr">
              <a:noFill/>
              <a:miter lim="800000"/>
              <a:headEnd/>
              <a:tailEnd/>
            </a:ln>
          </p:spPr>
        </p:pic>
        <p:pic>
          <p:nvPicPr>
            <p:cNvPr id="9" name="Picture 86" descr="cooltools-shape"/>
            <p:cNvPicPr>
              <a:picLocks noChangeArrowheads="1"/>
            </p:cNvPicPr>
            <p:nvPr/>
          </p:nvPicPr>
          <p:blipFill>
            <a:blip r:embed="rId3" cstate="print"/>
            <a:srcRect/>
            <a:stretch>
              <a:fillRect/>
            </a:stretch>
          </p:blipFill>
          <p:spPr bwMode="auto">
            <a:xfrm>
              <a:off x="3148035" y="3125805"/>
              <a:ext cx="152400" cy="2359152"/>
            </a:xfrm>
            <a:prstGeom prst="rect">
              <a:avLst/>
            </a:prstGeom>
            <a:noFill/>
            <a:ln w="12700" algn="ctr">
              <a:noFill/>
              <a:miter lim="800000"/>
              <a:headEnd/>
              <a:tailEnd/>
            </a:ln>
          </p:spPr>
        </p:pic>
        <p:sp>
          <p:nvSpPr>
            <p:cNvPr id="10" name="Text Box 45"/>
            <p:cNvSpPr txBox="1">
              <a:spLocks noChangeArrowheads="1"/>
            </p:cNvSpPr>
            <p:nvPr/>
          </p:nvSpPr>
          <p:spPr bwMode="auto">
            <a:xfrm flipH="1">
              <a:off x="2609872" y="5488005"/>
              <a:ext cx="1223412" cy="369332"/>
            </a:xfrm>
            <a:prstGeom prst="rect">
              <a:avLst/>
            </a:prstGeom>
            <a:noFill/>
            <a:ln w="9525">
              <a:noFill/>
              <a:miter lim="800000"/>
              <a:headEnd/>
              <a:tailEnd/>
            </a:ln>
          </p:spPr>
          <p:txBody>
            <a:bodyPr wrap="none">
              <a:spAutoFit/>
            </a:bodyPr>
            <a:lstStyle/>
            <a:p>
              <a:r>
                <a:rPr lang="en-US" b="1" dirty="0">
                  <a:solidFill>
                    <a:schemeClr val="bg1"/>
                  </a:solidFill>
                  <a:latin typeface="Arial" charset="0"/>
                </a:rPr>
                <a:t>Outer FW</a:t>
              </a:r>
            </a:p>
          </p:txBody>
        </p:sp>
        <p:sp>
          <p:nvSpPr>
            <p:cNvPr id="11" name="Text Box 22"/>
            <p:cNvSpPr txBox="1">
              <a:spLocks noChangeArrowheads="1"/>
            </p:cNvSpPr>
            <p:nvPr/>
          </p:nvSpPr>
          <p:spPr bwMode="auto">
            <a:xfrm>
              <a:off x="6572272" y="3506805"/>
              <a:ext cx="757580" cy="369332"/>
            </a:xfrm>
            <a:prstGeom prst="rect">
              <a:avLst/>
            </a:prstGeom>
            <a:noFill/>
            <a:ln w="9525">
              <a:noFill/>
              <a:miter lim="800000"/>
              <a:headEnd/>
              <a:tailEnd/>
            </a:ln>
          </p:spPr>
          <p:txBody>
            <a:bodyPr wrap="none">
              <a:spAutoFit/>
            </a:bodyPr>
            <a:lstStyle/>
            <a:p>
              <a:r>
                <a:rPr lang="en-US" b="1" dirty="0">
                  <a:solidFill>
                    <a:schemeClr val="bg1"/>
                  </a:solidFill>
                  <a:latin typeface="Arial" charset="0"/>
                </a:rPr>
                <a:t>Work</a:t>
              </a:r>
            </a:p>
          </p:txBody>
        </p:sp>
        <p:sp>
          <p:nvSpPr>
            <p:cNvPr id="12" name="Text Box 91"/>
            <p:cNvSpPr txBox="1">
              <a:spLocks noChangeArrowheads="1"/>
            </p:cNvSpPr>
            <p:nvPr/>
          </p:nvSpPr>
          <p:spPr bwMode="auto">
            <a:xfrm>
              <a:off x="1238272" y="4841674"/>
              <a:ext cx="1447800" cy="369332"/>
            </a:xfrm>
            <a:prstGeom prst="rect">
              <a:avLst/>
            </a:prstGeom>
            <a:noFill/>
            <a:ln w="9525">
              <a:noFill/>
              <a:miter lim="800000"/>
              <a:headEnd/>
              <a:tailEnd/>
            </a:ln>
          </p:spPr>
          <p:txBody>
            <a:bodyPr wrap="square">
              <a:spAutoFit/>
            </a:bodyPr>
            <a:lstStyle/>
            <a:p>
              <a:r>
                <a:rPr lang="en-US" b="1" dirty="0">
                  <a:solidFill>
                    <a:schemeClr val="bg1"/>
                  </a:solidFill>
                  <a:latin typeface="Arial" charset="0"/>
                </a:rPr>
                <a:t>Internet</a:t>
              </a:r>
            </a:p>
          </p:txBody>
        </p:sp>
        <p:cxnSp>
          <p:nvCxnSpPr>
            <p:cNvPr id="13" name="Straight Arrow Connector 12"/>
            <p:cNvCxnSpPr/>
            <p:nvPr/>
          </p:nvCxnSpPr>
          <p:spPr bwMode="auto">
            <a:xfrm>
              <a:off x="2686072" y="3430605"/>
              <a:ext cx="1066800" cy="1588"/>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flipH="1">
              <a:off x="5276872" y="3430605"/>
              <a:ext cx="1066800" cy="1588"/>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bwMode="auto">
            <a:xfrm rot="10800000">
              <a:off x="3316938" y="4192605"/>
              <a:ext cx="3048000"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6" name="AutoShape 13"/>
            <p:cNvSpPr>
              <a:spLocks noChangeArrowheads="1"/>
            </p:cNvSpPr>
            <p:nvPr/>
          </p:nvSpPr>
          <p:spPr bwMode="auto">
            <a:xfrm>
              <a:off x="3100740" y="4072104"/>
              <a:ext cx="228600" cy="228600"/>
            </a:xfrm>
            <a:prstGeom prst="flowChartSummingJunction">
              <a:avLst/>
            </a:prstGeom>
            <a:noFill/>
            <a:ln w="25400">
              <a:solidFill>
                <a:srgbClr val="C00000"/>
              </a:solidFill>
              <a:round/>
              <a:headEnd/>
              <a:tailEnd/>
            </a:ln>
          </p:spPr>
          <p:txBody>
            <a:bodyPr wrap="none" anchor="ctr"/>
            <a:lstStyle/>
            <a:p>
              <a:endParaRPr lang="en-US">
                <a:solidFill>
                  <a:schemeClr val="bg1"/>
                </a:solidFill>
              </a:endParaRPr>
            </a:p>
          </p:txBody>
        </p:sp>
        <p:cxnSp>
          <p:nvCxnSpPr>
            <p:cNvPr id="17" name="Straight Arrow Connector 16"/>
            <p:cNvCxnSpPr/>
            <p:nvPr/>
          </p:nvCxnSpPr>
          <p:spPr bwMode="auto">
            <a:xfrm rot="10800000" flipH="1">
              <a:off x="2654173" y="4573605"/>
              <a:ext cx="3048000"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8" name="AutoShape 13"/>
            <p:cNvSpPr>
              <a:spLocks noChangeArrowheads="1"/>
            </p:cNvSpPr>
            <p:nvPr/>
          </p:nvSpPr>
          <p:spPr bwMode="auto">
            <a:xfrm>
              <a:off x="5702173" y="4463737"/>
              <a:ext cx="228600" cy="228600"/>
            </a:xfrm>
            <a:prstGeom prst="flowChartSummingJunction">
              <a:avLst/>
            </a:prstGeom>
            <a:noFill/>
            <a:ln w="25400">
              <a:solidFill>
                <a:srgbClr val="C00000"/>
              </a:solidFill>
              <a:round/>
              <a:headEnd/>
              <a:tailEnd/>
            </a:ln>
          </p:spPr>
          <p:txBody>
            <a:bodyPr wrap="none" anchor="ctr"/>
            <a:lstStyle/>
            <a:p>
              <a:endParaRPr lang="en-US">
                <a:solidFill>
                  <a:schemeClr val="bg1"/>
                </a:solidFill>
              </a:endParaRPr>
            </a:p>
          </p:txBody>
        </p:sp>
      </p:grpSp>
      <p:cxnSp>
        <p:nvCxnSpPr>
          <p:cNvPr id="19" name="Straight Arrow Connector 18"/>
          <p:cNvCxnSpPr/>
          <p:nvPr/>
        </p:nvCxnSpPr>
        <p:spPr bwMode="auto">
          <a:xfrm>
            <a:off x="2743176" y="3957639"/>
            <a:ext cx="1066800" cy="1588"/>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859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dirty="0"/>
              <a:t>Why is NAT Traversal a problem?</a:t>
            </a:r>
            <a:endParaRPr lang="de-AT" dirty="0"/>
          </a:p>
        </p:txBody>
      </p:sp>
      <p:sp>
        <p:nvSpPr>
          <p:cNvPr id="29" name="Content Placeholder 28"/>
          <p:cNvSpPr>
            <a:spLocks noGrp="1"/>
          </p:cNvSpPr>
          <p:nvPr>
            <p:ph idx="1"/>
          </p:nvPr>
        </p:nvSpPr>
        <p:spPr>
          <a:xfrm>
            <a:off x="389436" y="1447800"/>
            <a:ext cx="8363938" cy="2609945"/>
          </a:xfrm>
        </p:spPr>
        <p:txBody>
          <a:bodyPr/>
          <a:lstStyle/>
          <a:p>
            <a:r>
              <a:rPr lang="en-US" dirty="0" smtClean="0"/>
              <a:t>SIP signaling over TCP uses Access Edge</a:t>
            </a:r>
          </a:p>
          <a:p>
            <a:r>
              <a:rPr lang="en-US" dirty="0" smtClean="0"/>
              <a:t>UDP media flows over separate channel</a:t>
            </a:r>
          </a:p>
          <a:p>
            <a:r>
              <a:rPr lang="en-US" dirty="0" smtClean="0"/>
              <a:t>Pre-ICE endpoints uses local IPs &amp; ports</a:t>
            </a:r>
          </a:p>
          <a:p>
            <a:r>
              <a:rPr lang="en-US" dirty="0" smtClean="0"/>
              <a:t>No media can be sent between (a) and (w)</a:t>
            </a:r>
          </a:p>
          <a:p>
            <a:endParaRPr lang="de-AT" dirty="0"/>
          </a:p>
        </p:txBody>
      </p:sp>
      <p:sp>
        <p:nvSpPr>
          <p:cNvPr id="5" name="Text Box 45"/>
          <p:cNvSpPr txBox="1">
            <a:spLocks noChangeArrowheads="1"/>
          </p:cNvSpPr>
          <p:nvPr/>
        </p:nvSpPr>
        <p:spPr bwMode="auto">
          <a:xfrm flipH="1">
            <a:off x="6524625" y="6430725"/>
            <a:ext cx="1172116" cy="369332"/>
          </a:xfrm>
          <a:prstGeom prst="rect">
            <a:avLst/>
          </a:prstGeom>
          <a:noFill/>
          <a:ln w="9525">
            <a:noFill/>
            <a:miter lim="800000"/>
            <a:headEnd/>
            <a:tailEnd/>
          </a:ln>
        </p:spPr>
        <p:txBody>
          <a:bodyPr wrap="none">
            <a:spAutoFit/>
          </a:bodyPr>
          <a:lstStyle/>
          <a:p>
            <a:pPr algn="l"/>
            <a:r>
              <a:rPr lang="en-US" b="1" dirty="0">
                <a:solidFill>
                  <a:schemeClr val="bg1"/>
                </a:solidFill>
                <a:latin typeface="Arial" charset="0"/>
              </a:rPr>
              <a:t>Inner FW</a:t>
            </a:r>
          </a:p>
        </p:txBody>
      </p:sp>
      <p:pic>
        <p:nvPicPr>
          <p:cNvPr id="6" name="Picture 87" descr="cooltools-shape"/>
          <p:cNvPicPr>
            <a:picLocks noChangeArrowheads="1"/>
          </p:cNvPicPr>
          <p:nvPr/>
        </p:nvPicPr>
        <p:blipFill>
          <a:blip r:embed="rId3" cstate="print"/>
          <a:srcRect/>
          <a:stretch>
            <a:fillRect/>
          </a:stretch>
        </p:blipFill>
        <p:spPr bwMode="auto">
          <a:xfrm>
            <a:off x="7010400" y="4068524"/>
            <a:ext cx="152400" cy="2359152"/>
          </a:xfrm>
          <a:prstGeom prst="rect">
            <a:avLst/>
          </a:prstGeom>
          <a:noFill/>
          <a:ln w="12700" algn="ctr">
            <a:noFill/>
            <a:miter lim="800000"/>
            <a:headEnd/>
            <a:tailEnd/>
          </a:ln>
        </p:spPr>
      </p:pic>
      <p:pic>
        <p:nvPicPr>
          <p:cNvPr id="7" name="Picture 82" descr="cooltools-shape"/>
          <p:cNvPicPr>
            <a:picLocks noChangeAspect="1" noChangeArrowheads="1"/>
          </p:cNvPicPr>
          <p:nvPr/>
        </p:nvPicPr>
        <p:blipFill>
          <a:blip r:embed="rId3" cstate="print"/>
          <a:srcRect/>
          <a:stretch>
            <a:fillRect/>
          </a:stretch>
        </p:blipFill>
        <p:spPr bwMode="auto">
          <a:xfrm>
            <a:off x="152400" y="4068524"/>
            <a:ext cx="1447800" cy="2362200"/>
          </a:xfrm>
          <a:prstGeom prst="rect">
            <a:avLst/>
          </a:prstGeom>
          <a:noFill/>
          <a:ln w="12700" algn="ctr">
            <a:noFill/>
            <a:miter lim="800000"/>
            <a:headEnd/>
            <a:tailEnd/>
          </a:ln>
        </p:spPr>
      </p:pic>
      <p:sp>
        <p:nvSpPr>
          <p:cNvPr id="8" name="Text Box 22"/>
          <p:cNvSpPr txBox="1">
            <a:spLocks noChangeArrowheads="1"/>
          </p:cNvSpPr>
          <p:nvPr/>
        </p:nvSpPr>
        <p:spPr bwMode="auto">
          <a:xfrm>
            <a:off x="469534" y="4449524"/>
            <a:ext cx="825867" cy="369332"/>
          </a:xfrm>
          <a:prstGeom prst="rect">
            <a:avLst/>
          </a:prstGeom>
          <a:noFill/>
          <a:ln w="9525">
            <a:noFill/>
            <a:miter lim="800000"/>
            <a:headEnd/>
            <a:tailEnd/>
          </a:ln>
        </p:spPr>
        <p:txBody>
          <a:bodyPr wrap="none">
            <a:spAutoFit/>
          </a:bodyPr>
          <a:lstStyle/>
          <a:p>
            <a:r>
              <a:rPr lang="en-US" b="1" dirty="0">
                <a:solidFill>
                  <a:schemeClr val="bg1"/>
                </a:solidFill>
                <a:latin typeface="Arial" charset="0"/>
              </a:rPr>
              <a:t>Home</a:t>
            </a:r>
          </a:p>
        </p:txBody>
      </p:sp>
      <p:pic>
        <p:nvPicPr>
          <p:cNvPr id="9" name="Picture 82" descr="cooltools-shape"/>
          <p:cNvPicPr>
            <a:picLocks noChangeAspect="1" noChangeArrowheads="1"/>
          </p:cNvPicPr>
          <p:nvPr/>
        </p:nvPicPr>
        <p:blipFill>
          <a:blip r:embed="rId3" cstate="print"/>
          <a:srcRect/>
          <a:stretch>
            <a:fillRect/>
          </a:stretch>
        </p:blipFill>
        <p:spPr bwMode="auto">
          <a:xfrm>
            <a:off x="7543801" y="4068524"/>
            <a:ext cx="1447800" cy="2362200"/>
          </a:xfrm>
          <a:prstGeom prst="rect">
            <a:avLst/>
          </a:prstGeom>
          <a:noFill/>
          <a:ln w="12700" algn="ctr">
            <a:noFill/>
            <a:miter lim="800000"/>
            <a:headEnd/>
            <a:tailEnd/>
          </a:ln>
        </p:spPr>
      </p:pic>
      <p:pic>
        <p:nvPicPr>
          <p:cNvPr id="10" name="Picture 86" descr="cooltools-shape"/>
          <p:cNvPicPr>
            <a:picLocks noChangeArrowheads="1"/>
          </p:cNvPicPr>
          <p:nvPr/>
        </p:nvPicPr>
        <p:blipFill>
          <a:blip r:embed="rId3" cstate="print"/>
          <a:srcRect/>
          <a:stretch>
            <a:fillRect/>
          </a:stretch>
        </p:blipFill>
        <p:spPr bwMode="auto">
          <a:xfrm>
            <a:off x="4424363" y="4068524"/>
            <a:ext cx="152400" cy="2359152"/>
          </a:xfrm>
          <a:prstGeom prst="rect">
            <a:avLst/>
          </a:prstGeom>
          <a:noFill/>
          <a:ln w="12700" algn="ctr">
            <a:noFill/>
            <a:miter lim="800000"/>
            <a:headEnd/>
            <a:tailEnd/>
          </a:ln>
        </p:spPr>
      </p:pic>
      <p:sp>
        <p:nvSpPr>
          <p:cNvPr id="11" name="Text Box 45"/>
          <p:cNvSpPr txBox="1">
            <a:spLocks noChangeArrowheads="1"/>
          </p:cNvSpPr>
          <p:nvPr/>
        </p:nvSpPr>
        <p:spPr bwMode="auto">
          <a:xfrm flipH="1">
            <a:off x="3886200" y="6430724"/>
            <a:ext cx="1223412" cy="369332"/>
          </a:xfrm>
          <a:prstGeom prst="rect">
            <a:avLst/>
          </a:prstGeom>
          <a:noFill/>
          <a:ln w="9525">
            <a:noFill/>
            <a:miter lim="800000"/>
            <a:headEnd/>
            <a:tailEnd/>
          </a:ln>
        </p:spPr>
        <p:txBody>
          <a:bodyPr wrap="none">
            <a:spAutoFit/>
          </a:bodyPr>
          <a:lstStyle/>
          <a:p>
            <a:r>
              <a:rPr lang="en-US" b="1" dirty="0">
                <a:solidFill>
                  <a:schemeClr val="bg1"/>
                </a:solidFill>
                <a:latin typeface="Arial" charset="0"/>
              </a:rPr>
              <a:t>Outer FW</a:t>
            </a:r>
          </a:p>
        </p:txBody>
      </p:sp>
      <p:pic>
        <p:nvPicPr>
          <p:cNvPr id="12" name="Picture 86" descr="cooltools-shape"/>
          <p:cNvPicPr>
            <a:picLocks noChangeAspect="1" noChangeArrowheads="1"/>
          </p:cNvPicPr>
          <p:nvPr/>
        </p:nvPicPr>
        <p:blipFill>
          <a:blip r:embed="rId3" cstate="print"/>
          <a:srcRect/>
          <a:stretch>
            <a:fillRect/>
          </a:stretch>
        </p:blipFill>
        <p:spPr bwMode="auto">
          <a:xfrm>
            <a:off x="2057401" y="4068524"/>
            <a:ext cx="152400" cy="2362200"/>
          </a:xfrm>
          <a:prstGeom prst="rect">
            <a:avLst/>
          </a:prstGeom>
          <a:noFill/>
          <a:ln w="12700" algn="ctr">
            <a:noFill/>
            <a:miter lim="800000"/>
            <a:headEnd/>
            <a:tailEnd/>
          </a:ln>
        </p:spPr>
      </p:pic>
      <p:sp>
        <p:nvSpPr>
          <p:cNvPr id="13" name="Text Box 22"/>
          <p:cNvSpPr txBox="1">
            <a:spLocks noChangeArrowheads="1"/>
          </p:cNvSpPr>
          <p:nvPr/>
        </p:nvSpPr>
        <p:spPr bwMode="auto">
          <a:xfrm>
            <a:off x="7848601" y="4449524"/>
            <a:ext cx="757580" cy="369332"/>
          </a:xfrm>
          <a:prstGeom prst="rect">
            <a:avLst/>
          </a:prstGeom>
          <a:noFill/>
          <a:ln w="9525">
            <a:noFill/>
            <a:miter lim="800000"/>
            <a:headEnd/>
            <a:tailEnd/>
          </a:ln>
        </p:spPr>
        <p:txBody>
          <a:bodyPr wrap="none">
            <a:spAutoFit/>
          </a:bodyPr>
          <a:lstStyle/>
          <a:p>
            <a:r>
              <a:rPr lang="en-US" b="1" dirty="0">
                <a:solidFill>
                  <a:schemeClr val="bg1"/>
                </a:solidFill>
                <a:latin typeface="Arial" charset="0"/>
              </a:rPr>
              <a:t>Work</a:t>
            </a:r>
          </a:p>
        </p:txBody>
      </p:sp>
      <p:cxnSp>
        <p:nvCxnSpPr>
          <p:cNvPr id="16" name="Straight Arrow Connector 15"/>
          <p:cNvCxnSpPr/>
          <p:nvPr/>
        </p:nvCxnSpPr>
        <p:spPr bwMode="auto">
          <a:xfrm>
            <a:off x="1600200" y="4373326"/>
            <a:ext cx="3657600" cy="1553"/>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rot="10800000" flipV="1">
            <a:off x="6324600" y="4373324"/>
            <a:ext cx="1295400" cy="1588"/>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2025502" y="5243554"/>
            <a:ext cx="5615765" cy="374263"/>
            <a:chOff x="2025501" y="4869160"/>
            <a:chExt cx="5615765" cy="374263"/>
          </a:xfrm>
        </p:grpSpPr>
        <p:sp>
          <p:nvSpPr>
            <p:cNvPr id="14" name="AutoShape 13"/>
            <p:cNvSpPr>
              <a:spLocks noChangeArrowheads="1"/>
            </p:cNvSpPr>
            <p:nvPr/>
          </p:nvSpPr>
          <p:spPr bwMode="auto">
            <a:xfrm>
              <a:off x="2025501" y="4869160"/>
              <a:ext cx="228600" cy="228600"/>
            </a:xfrm>
            <a:prstGeom prst="flowChartSummingJunction">
              <a:avLst/>
            </a:prstGeom>
            <a:noFill/>
            <a:ln w="25400">
              <a:solidFill>
                <a:srgbClr val="C00000"/>
              </a:solidFill>
              <a:round/>
              <a:headEnd/>
              <a:tailEnd/>
            </a:ln>
          </p:spPr>
          <p:txBody>
            <a:bodyPr wrap="none" anchor="ctr"/>
            <a:lstStyle/>
            <a:p>
              <a:endParaRPr lang="en-US">
                <a:solidFill>
                  <a:schemeClr val="bg1"/>
                </a:solidFill>
              </a:endParaRPr>
            </a:p>
          </p:txBody>
        </p:sp>
        <p:cxnSp>
          <p:nvCxnSpPr>
            <p:cNvPr id="15" name="Straight Arrow Connector 14"/>
            <p:cNvCxnSpPr/>
            <p:nvPr/>
          </p:nvCxnSpPr>
          <p:spPr bwMode="auto">
            <a:xfrm flipH="1">
              <a:off x="2286001" y="4977259"/>
              <a:ext cx="5029199"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rot="10800000">
              <a:off x="4593266" y="5135324"/>
              <a:ext cx="3048000"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9" name="AutoShape 13"/>
            <p:cNvSpPr>
              <a:spLocks noChangeArrowheads="1"/>
            </p:cNvSpPr>
            <p:nvPr/>
          </p:nvSpPr>
          <p:spPr bwMode="auto">
            <a:xfrm>
              <a:off x="4377068" y="5014823"/>
              <a:ext cx="228600" cy="228600"/>
            </a:xfrm>
            <a:prstGeom prst="flowChartSummingJunction">
              <a:avLst/>
            </a:prstGeom>
            <a:noFill/>
            <a:ln w="25400">
              <a:solidFill>
                <a:srgbClr val="C00000"/>
              </a:solidFill>
              <a:round/>
              <a:headEnd/>
              <a:tailEnd/>
            </a:ln>
          </p:spPr>
          <p:txBody>
            <a:bodyPr wrap="none" anchor="ctr"/>
            <a:lstStyle/>
            <a:p>
              <a:endParaRPr lang="en-US">
                <a:solidFill>
                  <a:schemeClr val="bg1"/>
                </a:solidFill>
              </a:endParaRPr>
            </a:p>
          </p:txBody>
        </p:sp>
      </p:grpSp>
      <p:grpSp>
        <p:nvGrpSpPr>
          <p:cNvPr id="40" name="Group 39"/>
          <p:cNvGrpSpPr/>
          <p:nvPr/>
        </p:nvGrpSpPr>
        <p:grpSpPr>
          <a:xfrm>
            <a:off x="1676400" y="4979268"/>
            <a:ext cx="5530701" cy="228600"/>
            <a:chOff x="1676400" y="5332930"/>
            <a:chExt cx="5530701" cy="228600"/>
          </a:xfrm>
        </p:grpSpPr>
        <p:cxnSp>
          <p:nvCxnSpPr>
            <p:cNvPr id="20" name="Straight Arrow Connector 19"/>
            <p:cNvCxnSpPr/>
            <p:nvPr/>
          </p:nvCxnSpPr>
          <p:spPr bwMode="auto">
            <a:xfrm>
              <a:off x="1676400" y="5445224"/>
              <a:ext cx="5302101" cy="0"/>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1" name="AutoShape 13"/>
            <p:cNvSpPr>
              <a:spLocks noChangeArrowheads="1"/>
            </p:cNvSpPr>
            <p:nvPr/>
          </p:nvSpPr>
          <p:spPr bwMode="auto">
            <a:xfrm>
              <a:off x="6978501" y="5332930"/>
              <a:ext cx="228600" cy="228600"/>
            </a:xfrm>
            <a:prstGeom prst="flowChartSummingJunction">
              <a:avLst/>
            </a:prstGeom>
            <a:noFill/>
            <a:ln w="25400">
              <a:solidFill>
                <a:srgbClr val="C00000"/>
              </a:solidFill>
              <a:round/>
              <a:headEnd/>
              <a:tailEnd/>
            </a:ln>
          </p:spPr>
          <p:txBody>
            <a:bodyPr wrap="none" anchor="ctr"/>
            <a:lstStyle/>
            <a:p>
              <a:endParaRPr lang="en-US">
                <a:solidFill>
                  <a:schemeClr val="bg1"/>
                </a:solidFill>
              </a:endParaRPr>
            </a:p>
          </p:txBody>
        </p:sp>
      </p:grpSp>
      <p:sp>
        <p:nvSpPr>
          <p:cNvPr id="22" name="Text Box 45"/>
          <p:cNvSpPr txBox="1">
            <a:spLocks noChangeArrowheads="1"/>
          </p:cNvSpPr>
          <p:nvPr/>
        </p:nvSpPr>
        <p:spPr bwMode="auto">
          <a:xfrm flipH="1">
            <a:off x="1447800" y="6442392"/>
            <a:ext cx="1347357" cy="369332"/>
          </a:xfrm>
          <a:prstGeom prst="rect">
            <a:avLst/>
          </a:prstGeom>
          <a:noFill/>
          <a:ln w="9525">
            <a:noFill/>
            <a:miter lim="800000"/>
            <a:headEnd/>
            <a:tailEnd/>
          </a:ln>
        </p:spPr>
        <p:txBody>
          <a:bodyPr wrap="none">
            <a:spAutoFit/>
          </a:bodyPr>
          <a:lstStyle/>
          <a:p>
            <a:r>
              <a:rPr lang="en-US" b="1" dirty="0">
                <a:solidFill>
                  <a:schemeClr val="bg1"/>
                </a:solidFill>
                <a:latin typeface="Arial" charset="0"/>
              </a:rPr>
              <a:t>Home NAT</a:t>
            </a:r>
          </a:p>
        </p:txBody>
      </p:sp>
      <p:pic>
        <p:nvPicPr>
          <p:cNvPr id="23" name="Picture 89" descr="cooltools-shape"/>
          <p:cNvPicPr>
            <a:picLocks noChangeAspect="1" noChangeArrowheads="1"/>
          </p:cNvPicPr>
          <p:nvPr/>
        </p:nvPicPr>
        <p:blipFill>
          <a:blip r:embed="rId3" cstate="print"/>
          <a:srcRect/>
          <a:stretch>
            <a:fillRect/>
          </a:stretch>
        </p:blipFill>
        <p:spPr bwMode="auto">
          <a:xfrm>
            <a:off x="5181601" y="3717032"/>
            <a:ext cx="1219200" cy="1037292"/>
          </a:xfrm>
          <a:prstGeom prst="rect">
            <a:avLst/>
          </a:prstGeom>
          <a:noFill/>
          <a:ln w="12700" algn="ctr">
            <a:noFill/>
            <a:miter lim="800000"/>
            <a:headEnd/>
            <a:tailEnd/>
          </a:ln>
        </p:spPr>
      </p:pic>
      <p:sp>
        <p:nvSpPr>
          <p:cNvPr id="24" name="Text Box 91"/>
          <p:cNvSpPr txBox="1">
            <a:spLocks noChangeArrowheads="1"/>
          </p:cNvSpPr>
          <p:nvPr/>
        </p:nvSpPr>
        <p:spPr bwMode="auto">
          <a:xfrm>
            <a:off x="5257800" y="3769221"/>
            <a:ext cx="1066800" cy="954107"/>
          </a:xfrm>
          <a:prstGeom prst="rect">
            <a:avLst/>
          </a:prstGeom>
          <a:noFill/>
          <a:ln w="9525">
            <a:noFill/>
            <a:miter lim="800000"/>
            <a:headEnd/>
            <a:tailEnd/>
          </a:ln>
        </p:spPr>
        <p:txBody>
          <a:bodyPr>
            <a:spAutoFit/>
          </a:bodyPr>
          <a:lstStyle/>
          <a:p>
            <a:pPr algn="ctr"/>
            <a:r>
              <a:rPr lang="en-US" sz="1400" b="1" dirty="0">
                <a:solidFill>
                  <a:schemeClr val="bg1"/>
                </a:solidFill>
                <a:latin typeface="Arial" charset="0"/>
              </a:rPr>
              <a:t>Access</a:t>
            </a:r>
          </a:p>
          <a:p>
            <a:pPr algn="ctr"/>
            <a:r>
              <a:rPr lang="en-US" sz="1400" b="1" dirty="0" smtClean="0">
                <a:solidFill>
                  <a:schemeClr val="bg1"/>
                </a:solidFill>
                <a:latin typeface="Arial" charset="0"/>
              </a:rPr>
              <a:t>Edge</a:t>
            </a:r>
          </a:p>
          <a:p>
            <a:pPr algn="ctr"/>
            <a:endParaRPr lang="en-US" sz="1400" b="1" dirty="0" smtClean="0">
              <a:solidFill>
                <a:schemeClr val="bg1"/>
              </a:solidFill>
              <a:latin typeface="Arial" charset="0"/>
            </a:endParaRPr>
          </a:p>
          <a:p>
            <a:pPr algn="ctr"/>
            <a:r>
              <a:rPr lang="en-AU" sz="1400" b="1" dirty="0" smtClean="0">
                <a:solidFill>
                  <a:schemeClr val="bg1"/>
                </a:solidFill>
                <a:latin typeface="Arial" charset="0"/>
              </a:rPr>
              <a:t>SIP proxy</a:t>
            </a:r>
            <a:endParaRPr lang="en-US" sz="1400" b="1" dirty="0">
              <a:solidFill>
                <a:schemeClr val="bg1"/>
              </a:solidFill>
              <a:latin typeface="Arial" charset="0"/>
            </a:endParaRPr>
          </a:p>
        </p:txBody>
      </p:sp>
      <p:sp>
        <p:nvSpPr>
          <p:cNvPr id="25" name="AutoShape 17"/>
          <p:cNvSpPr>
            <a:spLocks noChangeArrowheads="1"/>
          </p:cNvSpPr>
          <p:nvPr/>
        </p:nvSpPr>
        <p:spPr bwMode="auto">
          <a:xfrm>
            <a:off x="1524000" y="4920208"/>
            <a:ext cx="304800" cy="381000"/>
          </a:xfrm>
          <a:prstGeom prst="flowChartDelay">
            <a:avLst/>
          </a:prstGeom>
          <a:solidFill>
            <a:schemeClr val="accent2"/>
          </a:solidFill>
          <a:ln w="25400">
            <a:solidFill>
              <a:schemeClr val="bg1"/>
            </a:solidFill>
            <a:miter lim="800000"/>
            <a:headEnd/>
            <a:tailEnd/>
          </a:ln>
          <a:effectLst/>
        </p:spPr>
        <p:txBody>
          <a:bodyPr wrap="none" lIns="45720" anchor="ctr"/>
          <a:lstStyle/>
          <a:p>
            <a:pPr>
              <a:lnSpc>
                <a:spcPct val="85000"/>
              </a:lnSpc>
              <a:defRPr/>
            </a:pPr>
            <a:r>
              <a:rPr lang="en-US" dirty="0">
                <a:solidFill>
                  <a:schemeClr val="bg1"/>
                </a:solidFill>
                <a:effectLst>
                  <a:outerShdw blurRad="38100" dist="38100" dir="2700000" algn="tl">
                    <a:srgbClr val="000000"/>
                  </a:outerShdw>
                </a:effectLst>
              </a:rPr>
              <a:t>a</a:t>
            </a:r>
          </a:p>
        </p:txBody>
      </p:sp>
      <p:sp>
        <p:nvSpPr>
          <p:cNvPr id="26" name="AutoShape 17"/>
          <p:cNvSpPr>
            <a:spLocks noChangeArrowheads="1"/>
          </p:cNvSpPr>
          <p:nvPr/>
        </p:nvSpPr>
        <p:spPr bwMode="auto">
          <a:xfrm flipH="1">
            <a:off x="7315200" y="5280248"/>
            <a:ext cx="304800" cy="381000"/>
          </a:xfrm>
          <a:prstGeom prst="flowChartDelay">
            <a:avLst/>
          </a:prstGeom>
          <a:solidFill>
            <a:schemeClr val="accent2"/>
          </a:solidFill>
          <a:ln w="25400">
            <a:solidFill>
              <a:schemeClr val="bg1"/>
            </a:solidFill>
            <a:miter lim="800000"/>
            <a:headEnd/>
            <a:tailEnd/>
          </a:ln>
          <a:effectLst/>
        </p:spPr>
        <p:txBody>
          <a:bodyPr wrap="none" lIns="27432" anchor="ctr"/>
          <a:lstStyle/>
          <a:p>
            <a:pPr>
              <a:lnSpc>
                <a:spcPct val="85000"/>
              </a:lnSpc>
              <a:defRPr/>
            </a:pPr>
            <a:r>
              <a:rPr lang="en-US" dirty="0">
                <a:solidFill>
                  <a:schemeClr val="bg1"/>
                </a:solidFill>
                <a:effectLst>
                  <a:outerShdw blurRad="38100" dist="38100" dir="2700000" algn="tl">
                    <a:srgbClr val="000000"/>
                  </a:outerShdw>
                </a:effectLst>
              </a:rPr>
              <a:t>w</a:t>
            </a:r>
          </a:p>
        </p:txBody>
      </p:sp>
      <p:sp>
        <p:nvSpPr>
          <p:cNvPr id="27" name="Text Box 18"/>
          <p:cNvSpPr txBox="1">
            <a:spLocks noChangeArrowheads="1"/>
          </p:cNvSpPr>
          <p:nvPr/>
        </p:nvSpPr>
        <p:spPr bwMode="auto">
          <a:xfrm>
            <a:off x="2514601" y="4098060"/>
            <a:ext cx="897169" cy="563231"/>
          </a:xfrm>
          <a:prstGeom prst="rect">
            <a:avLst/>
          </a:prstGeom>
          <a:noFill/>
          <a:ln w="9525">
            <a:noFill/>
            <a:miter lim="800000"/>
            <a:headEnd/>
            <a:tailEnd/>
          </a:ln>
          <a:effectLst/>
        </p:spPr>
        <p:txBody>
          <a:bodyPr wrap="none">
            <a:spAutoFit/>
          </a:bodyPr>
          <a:lstStyle/>
          <a:p>
            <a:pPr algn="l">
              <a:lnSpc>
                <a:spcPct val="85000"/>
              </a:lnSpc>
              <a:defRPr/>
            </a:pPr>
            <a:r>
              <a:rPr lang="en-US" b="1" dirty="0">
                <a:solidFill>
                  <a:schemeClr val="bg1"/>
                </a:solidFill>
              </a:rPr>
              <a:t>INVITE</a:t>
            </a:r>
          </a:p>
          <a:p>
            <a:pPr algn="l">
              <a:lnSpc>
                <a:spcPct val="85000"/>
              </a:lnSpc>
              <a:defRPr/>
            </a:pPr>
            <a:r>
              <a:rPr lang="en-US" b="1" dirty="0">
                <a:solidFill>
                  <a:schemeClr val="bg1"/>
                </a:solidFill>
              </a:rPr>
              <a:t>m/c = a</a:t>
            </a:r>
          </a:p>
        </p:txBody>
      </p:sp>
      <p:sp>
        <p:nvSpPr>
          <p:cNvPr id="28" name="Text Box 18"/>
          <p:cNvSpPr txBox="1">
            <a:spLocks noChangeArrowheads="1"/>
          </p:cNvSpPr>
          <p:nvPr/>
        </p:nvSpPr>
        <p:spPr bwMode="auto">
          <a:xfrm>
            <a:off x="6400801" y="4100425"/>
            <a:ext cx="954877" cy="563231"/>
          </a:xfrm>
          <a:prstGeom prst="rect">
            <a:avLst/>
          </a:prstGeom>
          <a:noFill/>
          <a:ln w="9525">
            <a:noFill/>
            <a:miter lim="800000"/>
            <a:headEnd/>
            <a:tailEnd/>
          </a:ln>
          <a:effectLst/>
        </p:spPr>
        <p:txBody>
          <a:bodyPr wrap="none">
            <a:spAutoFit/>
          </a:bodyPr>
          <a:lstStyle/>
          <a:p>
            <a:pPr algn="l">
              <a:lnSpc>
                <a:spcPct val="85000"/>
              </a:lnSpc>
              <a:defRPr/>
            </a:pPr>
            <a:r>
              <a:rPr lang="en-US" b="1" dirty="0" smtClean="0">
                <a:solidFill>
                  <a:schemeClr val="bg1"/>
                </a:solidFill>
              </a:rPr>
              <a:t>200 OK</a:t>
            </a:r>
            <a:endParaRPr lang="en-US" b="1" dirty="0">
              <a:solidFill>
                <a:schemeClr val="bg1"/>
              </a:solidFill>
            </a:endParaRPr>
          </a:p>
          <a:p>
            <a:pPr algn="l">
              <a:lnSpc>
                <a:spcPct val="85000"/>
              </a:lnSpc>
              <a:defRPr/>
            </a:pPr>
            <a:r>
              <a:rPr lang="en-US" b="1" dirty="0">
                <a:solidFill>
                  <a:schemeClr val="bg1"/>
                </a:solidFill>
              </a:rPr>
              <a:t>m/c = w</a:t>
            </a:r>
          </a:p>
        </p:txBody>
      </p:sp>
    </p:spTree>
    <p:extLst>
      <p:ext uri="{BB962C8B-B14F-4D97-AF65-F5344CB8AC3E}">
        <p14:creationId xmlns:p14="http://schemas.microsoft.com/office/powerpoint/2010/main" val="2130128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 presetClass="entr" presetSubtype="0" fill="hold" nodeType="withEffect">
                                  <p:stCondLst>
                                    <p:cond delay="0"/>
                                  </p:stCondLst>
                                  <p:childTnLst>
                                    <p:set>
                                      <p:cBhvr>
                                        <p:cTn id="3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 presetClass="entr" presetSubtype="0" fill="hold" nodeType="withEffect">
                                  <p:stCondLst>
                                    <p:cond delay="0"/>
                                  </p:stCondLst>
                                  <p:childTnLst>
                                    <p:set>
                                      <p:cBhvr>
                                        <p:cTn id="37" dur="1" fill="hold">
                                          <p:stCondLst>
                                            <p:cond delay="0"/>
                                          </p:stCondLst>
                                        </p:cTn>
                                        <p:tgtEl>
                                          <p:spTgt spid="29">
                                            <p:txEl>
                                              <p:pRg st="3" end="3"/>
                                            </p:txEl>
                                          </p:spTgt>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 STUN, TURN, ICE </a:t>
            </a:r>
            <a:endParaRPr lang="en-GB" dirty="0"/>
          </a:p>
        </p:txBody>
      </p:sp>
      <p:sp>
        <p:nvSpPr>
          <p:cNvPr id="46" name="Text Placeholder 45"/>
          <p:cNvSpPr>
            <a:spLocks noGrp="1"/>
          </p:cNvSpPr>
          <p:nvPr>
            <p:ph idx="1"/>
          </p:nvPr>
        </p:nvSpPr>
        <p:spPr>
          <a:xfrm>
            <a:off x="457200" y="1207293"/>
            <a:ext cx="8229600" cy="4525963"/>
          </a:xfrm>
        </p:spPr>
        <p:txBody>
          <a:bodyPr>
            <a:normAutofit/>
          </a:bodyPr>
          <a:lstStyle/>
          <a:p>
            <a:r>
              <a:rPr lang="en-US" dirty="0" smtClean="0"/>
              <a:t>Add a Media Relay (aka A/V Edge Server)</a:t>
            </a:r>
          </a:p>
          <a:p>
            <a:pPr lvl="1"/>
            <a:r>
              <a:rPr lang="en-US" dirty="0" smtClean="0"/>
              <a:t>STUN reflects NAT addresses (b) and (e)</a:t>
            </a:r>
          </a:p>
          <a:p>
            <a:pPr lvl="1"/>
            <a:r>
              <a:rPr lang="en-US" dirty="0" smtClean="0"/>
              <a:t>TURN relays media packets (c) (d) (x) (y)</a:t>
            </a:r>
          </a:p>
          <a:p>
            <a:r>
              <a:rPr lang="en-US" dirty="0" smtClean="0"/>
              <a:t>ICE exchanges candidates and determines optimal media path</a:t>
            </a:r>
          </a:p>
          <a:p>
            <a:r>
              <a:rPr lang="en-US" dirty="0" smtClean="0"/>
              <a:t>All three protocols based IETF standards</a:t>
            </a:r>
          </a:p>
          <a:p>
            <a:endParaRPr lang="en-US" dirty="0"/>
          </a:p>
        </p:txBody>
      </p:sp>
      <p:pic>
        <p:nvPicPr>
          <p:cNvPr id="5" name="Picture 89" descr="cooltools-shape"/>
          <p:cNvPicPr>
            <a:picLocks noChangeAspect="1" noChangeArrowheads="1"/>
          </p:cNvPicPr>
          <p:nvPr/>
        </p:nvPicPr>
        <p:blipFill>
          <a:blip r:embed="rId3" cstate="print"/>
          <a:srcRect/>
          <a:stretch>
            <a:fillRect/>
          </a:stretch>
        </p:blipFill>
        <p:spPr bwMode="auto">
          <a:xfrm>
            <a:off x="5181601" y="4833942"/>
            <a:ext cx="1219200" cy="1905000"/>
          </a:xfrm>
          <a:prstGeom prst="rect">
            <a:avLst/>
          </a:prstGeom>
          <a:noFill/>
          <a:ln w="12700" algn="ctr">
            <a:noFill/>
            <a:miter lim="800000"/>
            <a:headEnd/>
            <a:tailEnd/>
          </a:ln>
        </p:spPr>
      </p:pic>
      <p:sp>
        <p:nvSpPr>
          <p:cNvPr id="6" name="Text Box 45"/>
          <p:cNvSpPr txBox="1">
            <a:spLocks noChangeArrowheads="1"/>
          </p:cNvSpPr>
          <p:nvPr/>
        </p:nvSpPr>
        <p:spPr bwMode="auto">
          <a:xfrm flipH="1">
            <a:off x="6524625" y="6434143"/>
            <a:ext cx="1172116" cy="369332"/>
          </a:xfrm>
          <a:prstGeom prst="rect">
            <a:avLst/>
          </a:prstGeom>
          <a:noFill/>
          <a:ln w="9525">
            <a:noFill/>
            <a:miter lim="800000"/>
            <a:headEnd/>
            <a:tailEnd/>
          </a:ln>
        </p:spPr>
        <p:txBody>
          <a:bodyPr wrap="none">
            <a:spAutoFit/>
          </a:bodyPr>
          <a:lstStyle/>
          <a:p>
            <a:pPr algn="l"/>
            <a:r>
              <a:rPr lang="en-US" b="1" dirty="0">
                <a:solidFill>
                  <a:schemeClr val="bg1"/>
                </a:solidFill>
                <a:latin typeface="Arial" charset="0"/>
              </a:rPr>
              <a:t>Inner FW</a:t>
            </a:r>
          </a:p>
        </p:txBody>
      </p:sp>
      <p:pic>
        <p:nvPicPr>
          <p:cNvPr id="7" name="Picture 87" descr="cooltools-shape"/>
          <p:cNvPicPr>
            <a:picLocks noChangeArrowheads="1"/>
          </p:cNvPicPr>
          <p:nvPr/>
        </p:nvPicPr>
        <p:blipFill>
          <a:blip r:embed="rId3" cstate="print"/>
          <a:srcRect/>
          <a:stretch>
            <a:fillRect/>
          </a:stretch>
        </p:blipFill>
        <p:spPr bwMode="auto">
          <a:xfrm>
            <a:off x="7010400" y="4071942"/>
            <a:ext cx="152400" cy="2359152"/>
          </a:xfrm>
          <a:prstGeom prst="rect">
            <a:avLst/>
          </a:prstGeom>
          <a:noFill/>
          <a:ln w="12700" algn="ctr">
            <a:noFill/>
            <a:miter lim="800000"/>
            <a:headEnd/>
            <a:tailEnd/>
          </a:ln>
        </p:spPr>
      </p:pic>
      <p:pic>
        <p:nvPicPr>
          <p:cNvPr id="8" name="Picture 82" descr="cooltools-shape"/>
          <p:cNvPicPr>
            <a:picLocks noChangeAspect="1" noChangeArrowheads="1"/>
          </p:cNvPicPr>
          <p:nvPr/>
        </p:nvPicPr>
        <p:blipFill>
          <a:blip r:embed="rId3" cstate="print"/>
          <a:srcRect/>
          <a:stretch>
            <a:fillRect/>
          </a:stretch>
        </p:blipFill>
        <p:spPr bwMode="auto">
          <a:xfrm>
            <a:off x="152400" y="4071942"/>
            <a:ext cx="1447800" cy="2362200"/>
          </a:xfrm>
          <a:prstGeom prst="rect">
            <a:avLst/>
          </a:prstGeom>
          <a:noFill/>
          <a:ln w="12700" algn="ctr">
            <a:noFill/>
            <a:miter lim="800000"/>
            <a:headEnd/>
            <a:tailEnd/>
          </a:ln>
        </p:spPr>
      </p:pic>
      <p:sp>
        <p:nvSpPr>
          <p:cNvPr id="9" name="Text Box 22"/>
          <p:cNvSpPr txBox="1">
            <a:spLocks noChangeArrowheads="1"/>
          </p:cNvSpPr>
          <p:nvPr/>
        </p:nvSpPr>
        <p:spPr bwMode="auto">
          <a:xfrm>
            <a:off x="469534" y="4452942"/>
            <a:ext cx="825867" cy="369332"/>
          </a:xfrm>
          <a:prstGeom prst="rect">
            <a:avLst/>
          </a:prstGeom>
          <a:noFill/>
          <a:ln w="9525">
            <a:noFill/>
            <a:miter lim="800000"/>
            <a:headEnd/>
            <a:tailEnd/>
          </a:ln>
        </p:spPr>
        <p:txBody>
          <a:bodyPr wrap="none">
            <a:spAutoFit/>
          </a:bodyPr>
          <a:lstStyle/>
          <a:p>
            <a:r>
              <a:rPr lang="en-US" b="1" dirty="0">
                <a:solidFill>
                  <a:schemeClr val="bg1"/>
                </a:solidFill>
                <a:latin typeface="Arial" charset="0"/>
              </a:rPr>
              <a:t>Home</a:t>
            </a:r>
          </a:p>
        </p:txBody>
      </p:sp>
      <p:pic>
        <p:nvPicPr>
          <p:cNvPr id="10" name="Picture 82" descr="cooltools-shape"/>
          <p:cNvPicPr>
            <a:picLocks noChangeAspect="1" noChangeArrowheads="1"/>
          </p:cNvPicPr>
          <p:nvPr/>
        </p:nvPicPr>
        <p:blipFill>
          <a:blip r:embed="rId3" cstate="print"/>
          <a:srcRect/>
          <a:stretch>
            <a:fillRect/>
          </a:stretch>
        </p:blipFill>
        <p:spPr bwMode="auto">
          <a:xfrm>
            <a:off x="7543801" y="4071942"/>
            <a:ext cx="1447800" cy="2362200"/>
          </a:xfrm>
          <a:prstGeom prst="rect">
            <a:avLst/>
          </a:prstGeom>
          <a:noFill/>
          <a:ln w="12700" algn="ctr">
            <a:noFill/>
            <a:miter lim="800000"/>
            <a:headEnd/>
            <a:tailEnd/>
          </a:ln>
        </p:spPr>
      </p:pic>
      <p:pic>
        <p:nvPicPr>
          <p:cNvPr id="11" name="Picture 86" descr="cooltools-shape"/>
          <p:cNvPicPr>
            <a:picLocks noChangeArrowheads="1"/>
          </p:cNvPicPr>
          <p:nvPr/>
        </p:nvPicPr>
        <p:blipFill>
          <a:blip r:embed="rId3" cstate="print"/>
          <a:srcRect/>
          <a:stretch>
            <a:fillRect/>
          </a:stretch>
        </p:blipFill>
        <p:spPr bwMode="auto">
          <a:xfrm>
            <a:off x="4424363" y="4071942"/>
            <a:ext cx="152400" cy="2359152"/>
          </a:xfrm>
          <a:prstGeom prst="rect">
            <a:avLst/>
          </a:prstGeom>
          <a:noFill/>
          <a:ln w="12700" algn="ctr">
            <a:noFill/>
            <a:miter lim="800000"/>
            <a:headEnd/>
            <a:tailEnd/>
          </a:ln>
        </p:spPr>
      </p:pic>
      <p:sp>
        <p:nvSpPr>
          <p:cNvPr id="12" name="Text Box 45"/>
          <p:cNvSpPr txBox="1">
            <a:spLocks noChangeArrowheads="1"/>
          </p:cNvSpPr>
          <p:nvPr/>
        </p:nvSpPr>
        <p:spPr bwMode="auto">
          <a:xfrm flipH="1">
            <a:off x="3886200" y="6434142"/>
            <a:ext cx="1223412" cy="369332"/>
          </a:xfrm>
          <a:prstGeom prst="rect">
            <a:avLst/>
          </a:prstGeom>
          <a:noFill/>
          <a:ln w="9525">
            <a:noFill/>
            <a:miter lim="800000"/>
            <a:headEnd/>
            <a:tailEnd/>
          </a:ln>
        </p:spPr>
        <p:txBody>
          <a:bodyPr wrap="none">
            <a:spAutoFit/>
          </a:bodyPr>
          <a:lstStyle/>
          <a:p>
            <a:r>
              <a:rPr lang="en-US" b="1" dirty="0">
                <a:solidFill>
                  <a:schemeClr val="bg1"/>
                </a:solidFill>
                <a:latin typeface="Arial" charset="0"/>
              </a:rPr>
              <a:t>Outer FW</a:t>
            </a:r>
          </a:p>
        </p:txBody>
      </p:sp>
      <p:pic>
        <p:nvPicPr>
          <p:cNvPr id="13" name="Picture 86" descr="cooltools-shape"/>
          <p:cNvPicPr>
            <a:picLocks noChangeAspect="1" noChangeArrowheads="1"/>
          </p:cNvPicPr>
          <p:nvPr/>
        </p:nvPicPr>
        <p:blipFill>
          <a:blip r:embed="rId3" cstate="print"/>
          <a:srcRect/>
          <a:stretch>
            <a:fillRect/>
          </a:stretch>
        </p:blipFill>
        <p:spPr bwMode="auto">
          <a:xfrm>
            <a:off x="2057401" y="4071942"/>
            <a:ext cx="152400" cy="2362200"/>
          </a:xfrm>
          <a:prstGeom prst="rect">
            <a:avLst/>
          </a:prstGeom>
          <a:noFill/>
          <a:ln w="12700" algn="ctr">
            <a:noFill/>
            <a:miter lim="800000"/>
            <a:headEnd/>
            <a:tailEnd/>
          </a:ln>
        </p:spPr>
      </p:pic>
      <p:sp>
        <p:nvSpPr>
          <p:cNvPr id="14" name="Text Box 22"/>
          <p:cNvSpPr txBox="1">
            <a:spLocks noChangeArrowheads="1"/>
          </p:cNvSpPr>
          <p:nvPr/>
        </p:nvSpPr>
        <p:spPr bwMode="auto">
          <a:xfrm>
            <a:off x="7848601" y="4452942"/>
            <a:ext cx="757580" cy="369332"/>
          </a:xfrm>
          <a:prstGeom prst="rect">
            <a:avLst/>
          </a:prstGeom>
          <a:noFill/>
          <a:ln w="9525">
            <a:noFill/>
            <a:miter lim="800000"/>
            <a:headEnd/>
            <a:tailEnd/>
          </a:ln>
        </p:spPr>
        <p:txBody>
          <a:bodyPr wrap="none">
            <a:spAutoFit/>
          </a:bodyPr>
          <a:lstStyle/>
          <a:p>
            <a:r>
              <a:rPr lang="en-US" b="1" dirty="0">
                <a:solidFill>
                  <a:schemeClr val="bg1"/>
                </a:solidFill>
                <a:latin typeface="Arial" charset="0"/>
              </a:rPr>
              <a:t>Work</a:t>
            </a:r>
          </a:p>
        </p:txBody>
      </p:sp>
      <p:cxnSp>
        <p:nvCxnSpPr>
          <p:cNvPr id="15" name="Straight Arrow Connector 14"/>
          <p:cNvCxnSpPr/>
          <p:nvPr/>
        </p:nvCxnSpPr>
        <p:spPr bwMode="auto">
          <a:xfrm>
            <a:off x="1600200" y="4376744"/>
            <a:ext cx="3657600" cy="1553"/>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rot="10800000" flipV="1">
            <a:off x="6324600" y="4376742"/>
            <a:ext cx="1295400" cy="1588"/>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pic>
        <p:nvPicPr>
          <p:cNvPr id="17" name="Picture 89" descr="cooltools-shape"/>
          <p:cNvPicPr>
            <a:picLocks noChangeAspect="1" noChangeArrowheads="1"/>
          </p:cNvPicPr>
          <p:nvPr/>
        </p:nvPicPr>
        <p:blipFill>
          <a:blip r:embed="rId3" cstate="print"/>
          <a:srcRect/>
          <a:stretch>
            <a:fillRect/>
          </a:stretch>
        </p:blipFill>
        <p:spPr bwMode="auto">
          <a:xfrm>
            <a:off x="5181601" y="4071942"/>
            <a:ext cx="1219200" cy="685800"/>
          </a:xfrm>
          <a:prstGeom prst="rect">
            <a:avLst/>
          </a:prstGeom>
          <a:noFill/>
          <a:ln w="12700" algn="ctr">
            <a:noFill/>
            <a:miter lim="800000"/>
            <a:headEnd/>
            <a:tailEnd/>
          </a:ln>
        </p:spPr>
      </p:pic>
      <p:sp>
        <p:nvSpPr>
          <p:cNvPr id="18" name="Text Box 91"/>
          <p:cNvSpPr txBox="1">
            <a:spLocks noChangeArrowheads="1"/>
          </p:cNvSpPr>
          <p:nvPr/>
        </p:nvSpPr>
        <p:spPr bwMode="auto">
          <a:xfrm>
            <a:off x="5257800" y="4157669"/>
            <a:ext cx="1066800" cy="523875"/>
          </a:xfrm>
          <a:prstGeom prst="rect">
            <a:avLst/>
          </a:prstGeom>
          <a:noFill/>
          <a:ln w="9525">
            <a:noFill/>
            <a:miter lim="800000"/>
            <a:headEnd/>
            <a:tailEnd/>
          </a:ln>
        </p:spPr>
        <p:txBody>
          <a:bodyPr>
            <a:spAutoFit/>
          </a:bodyPr>
          <a:lstStyle/>
          <a:p>
            <a:pPr algn="ctr"/>
            <a:r>
              <a:rPr lang="en-US" sz="1400" b="1" dirty="0">
                <a:solidFill>
                  <a:schemeClr val="bg1"/>
                </a:solidFill>
                <a:latin typeface="Arial" charset="0"/>
              </a:rPr>
              <a:t>Access</a:t>
            </a:r>
          </a:p>
          <a:p>
            <a:pPr algn="ctr"/>
            <a:r>
              <a:rPr lang="en-US" sz="1400" b="1" dirty="0" smtClean="0">
                <a:solidFill>
                  <a:schemeClr val="bg1"/>
                </a:solidFill>
                <a:latin typeface="Arial" charset="0"/>
              </a:rPr>
              <a:t>Edge</a:t>
            </a:r>
            <a:endParaRPr lang="en-US" sz="1400" b="1" dirty="0">
              <a:solidFill>
                <a:schemeClr val="bg1"/>
              </a:solidFill>
              <a:latin typeface="Arial" charset="0"/>
            </a:endParaRPr>
          </a:p>
        </p:txBody>
      </p:sp>
      <p:sp>
        <p:nvSpPr>
          <p:cNvPr id="20" name="Text Box 18"/>
          <p:cNvSpPr txBox="1">
            <a:spLocks noChangeArrowheads="1"/>
          </p:cNvSpPr>
          <p:nvPr/>
        </p:nvSpPr>
        <p:spPr bwMode="auto">
          <a:xfrm>
            <a:off x="2514601" y="4101478"/>
            <a:ext cx="897169" cy="563231"/>
          </a:xfrm>
          <a:prstGeom prst="rect">
            <a:avLst/>
          </a:prstGeom>
          <a:noFill/>
          <a:ln w="9525">
            <a:noFill/>
            <a:miter lim="800000"/>
            <a:headEnd/>
            <a:tailEnd/>
          </a:ln>
          <a:effectLst/>
        </p:spPr>
        <p:txBody>
          <a:bodyPr wrap="none">
            <a:spAutoFit/>
          </a:bodyPr>
          <a:lstStyle/>
          <a:p>
            <a:pPr algn="l">
              <a:lnSpc>
                <a:spcPct val="85000"/>
              </a:lnSpc>
              <a:defRPr/>
            </a:pPr>
            <a:r>
              <a:rPr lang="en-US" b="1" dirty="0">
                <a:solidFill>
                  <a:schemeClr val="bg1"/>
                </a:solidFill>
              </a:rPr>
              <a:t>INVITE</a:t>
            </a:r>
          </a:p>
          <a:p>
            <a:pPr algn="l">
              <a:lnSpc>
                <a:spcPct val="85000"/>
              </a:lnSpc>
              <a:defRPr/>
            </a:pPr>
            <a:r>
              <a:rPr lang="en-US" b="1" dirty="0">
                <a:solidFill>
                  <a:schemeClr val="bg1"/>
                </a:solidFill>
              </a:rPr>
              <a:t>m/c = a</a:t>
            </a:r>
          </a:p>
        </p:txBody>
      </p:sp>
      <p:sp>
        <p:nvSpPr>
          <p:cNvPr id="21" name="Text Box 18"/>
          <p:cNvSpPr txBox="1">
            <a:spLocks noChangeArrowheads="1"/>
          </p:cNvSpPr>
          <p:nvPr/>
        </p:nvSpPr>
        <p:spPr bwMode="auto">
          <a:xfrm>
            <a:off x="6400801" y="4103843"/>
            <a:ext cx="954877" cy="563231"/>
          </a:xfrm>
          <a:prstGeom prst="rect">
            <a:avLst/>
          </a:prstGeom>
          <a:noFill/>
          <a:ln w="9525">
            <a:noFill/>
            <a:miter lim="800000"/>
            <a:headEnd/>
            <a:tailEnd/>
          </a:ln>
          <a:effectLst/>
        </p:spPr>
        <p:txBody>
          <a:bodyPr wrap="none">
            <a:spAutoFit/>
          </a:bodyPr>
          <a:lstStyle/>
          <a:p>
            <a:pPr algn="l">
              <a:lnSpc>
                <a:spcPct val="85000"/>
              </a:lnSpc>
              <a:defRPr/>
            </a:pPr>
            <a:r>
              <a:rPr lang="en-US" b="1" dirty="0" smtClean="0">
                <a:solidFill>
                  <a:schemeClr val="bg1"/>
                </a:solidFill>
              </a:rPr>
              <a:t>200 OK</a:t>
            </a:r>
            <a:endParaRPr lang="en-US" b="1" dirty="0">
              <a:solidFill>
                <a:schemeClr val="bg1"/>
              </a:solidFill>
            </a:endParaRPr>
          </a:p>
          <a:p>
            <a:pPr algn="l">
              <a:lnSpc>
                <a:spcPct val="85000"/>
              </a:lnSpc>
              <a:defRPr/>
            </a:pPr>
            <a:r>
              <a:rPr lang="en-US" b="1" dirty="0">
                <a:solidFill>
                  <a:schemeClr val="bg1"/>
                </a:solidFill>
              </a:rPr>
              <a:t>m/c = w</a:t>
            </a:r>
          </a:p>
        </p:txBody>
      </p:sp>
      <p:sp>
        <p:nvSpPr>
          <p:cNvPr id="22" name="AutoShape 49"/>
          <p:cNvSpPr>
            <a:spLocks noChangeArrowheads="1"/>
          </p:cNvSpPr>
          <p:nvPr/>
        </p:nvSpPr>
        <p:spPr bwMode="auto">
          <a:xfrm flipH="1">
            <a:off x="4953000" y="5367342"/>
            <a:ext cx="304800" cy="381000"/>
          </a:xfrm>
          <a:prstGeom prst="flowChartDelay">
            <a:avLst/>
          </a:prstGeom>
          <a:solidFill>
            <a:schemeClr val="accent6">
              <a:lumMod val="75000"/>
            </a:schemeClr>
          </a:solidFill>
          <a:ln w="25400" algn="ctr">
            <a:solidFill>
              <a:schemeClr val="bg1"/>
            </a:solidFill>
            <a:miter lim="800000"/>
            <a:headEnd/>
            <a:tailEnd/>
          </a:ln>
          <a:effectLst/>
        </p:spPr>
        <p:txBody>
          <a:bodyPr wrap="none" lIns="27432" anchor="ctr"/>
          <a:lstStyle/>
          <a:p>
            <a:pPr>
              <a:lnSpc>
                <a:spcPct val="85000"/>
              </a:lnSpc>
              <a:defRPr/>
            </a:pPr>
            <a:r>
              <a:rPr lang="en-US" dirty="0">
                <a:solidFill>
                  <a:schemeClr val="bg1"/>
                </a:solidFill>
                <a:effectLst>
                  <a:outerShdw blurRad="38100" dist="38100" dir="2700000" algn="tl">
                    <a:srgbClr val="000000"/>
                  </a:outerShdw>
                </a:effectLst>
              </a:rPr>
              <a:t>d</a:t>
            </a:r>
          </a:p>
        </p:txBody>
      </p:sp>
      <p:sp>
        <p:nvSpPr>
          <p:cNvPr id="23" name="AutoShape 16"/>
          <p:cNvSpPr>
            <a:spLocks noChangeArrowheads="1"/>
          </p:cNvSpPr>
          <p:nvPr/>
        </p:nvSpPr>
        <p:spPr bwMode="auto">
          <a:xfrm flipH="1">
            <a:off x="4953000" y="4910142"/>
            <a:ext cx="304800" cy="381000"/>
          </a:xfrm>
          <a:prstGeom prst="flowChartDelay">
            <a:avLst/>
          </a:prstGeom>
          <a:solidFill>
            <a:schemeClr val="accent2"/>
          </a:solidFill>
          <a:ln w="25400" algn="ctr">
            <a:solidFill>
              <a:schemeClr val="bg1"/>
            </a:solidFill>
            <a:miter lim="800000"/>
            <a:headEnd/>
            <a:tailEnd/>
          </a:ln>
          <a:effectLst/>
        </p:spPr>
        <p:txBody>
          <a:bodyPr wrap="none" lIns="27432" anchor="ctr"/>
          <a:lstStyle/>
          <a:p>
            <a:pPr>
              <a:lnSpc>
                <a:spcPct val="85000"/>
              </a:lnSpc>
              <a:defRPr/>
            </a:pPr>
            <a:r>
              <a:rPr lang="en-US" dirty="0">
                <a:solidFill>
                  <a:schemeClr val="bg1"/>
                </a:solidFill>
                <a:effectLst>
                  <a:outerShdw blurRad="38100" dist="38100" dir="2700000" algn="tl">
                    <a:srgbClr val="000000"/>
                  </a:outerShdw>
                </a:effectLst>
              </a:rPr>
              <a:t>c</a:t>
            </a:r>
          </a:p>
        </p:txBody>
      </p:sp>
      <p:sp>
        <p:nvSpPr>
          <p:cNvPr id="24" name="AutoShape 24"/>
          <p:cNvSpPr>
            <a:spLocks noChangeArrowheads="1"/>
          </p:cNvSpPr>
          <p:nvPr/>
        </p:nvSpPr>
        <p:spPr bwMode="auto">
          <a:xfrm>
            <a:off x="2209800" y="4910142"/>
            <a:ext cx="304800" cy="381000"/>
          </a:xfrm>
          <a:prstGeom prst="flowChartDelay">
            <a:avLst/>
          </a:prstGeom>
          <a:solidFill>
            <a:schemeClr val="accent2"/>
          </a:solidFill>
          <a:ln w="25400" algn="ctr">
            <a:solidFill>
              <a:schemeClr val="bg1"/>
            </a:solidFill>
            <a:miter lim="800000"/>
            <a:headEnd/>
            <a:tailEnd/>
          </a:ln>
          <a:effectLst/>
        </p:spPr>
        <p:txBody>
          <a:bodyPr wrap="none" lIns="45720" anchor="ctr"/>
          <a:lstStyle/>
          <a:p>
            <a:pPr>
              <a:lnSpc>
                <a:spcPct val="85000"/>
              </a:lnSpc>
              <a:defRPr/>
            </a:pPr>
            <a:r>
              <a:rPr lang="en-US" dirty="0">
                <a:solidFill>
                  <a:schemeClr val="bg1"/>
                </a:solidFill>
                <a:effectLst>
                  <a:outerShdw blurRad="38100" dist="38100" dir="2700000" algn="tl">
                    <a:srgbClr val="000000"/>
                  </a:outerShdw>
                </a:effectLst>
              </a:rPr>
              <a:t>b</a:t>
            </a:r>
          </a:p>
        </p:txBody>
      </p:sp>
      <p:sp>
        <p:nvSpPr>
          <p:cNvPr id="25" name="AutoShape 60"/>
          <p:cNvSpPr>
            <a:spLocks noChangeArrowheads="1"/>
          </p:cNvSpPr>
          <p:nvPr/>
        </p:nvSpPr>
        <p:spPr bwMode="auto">
          <a:xfrm>
            <a:off x="2209800" y="5367342"/>
            <a:ext cx="304800" cy="381000"/>
          </a:xfrm>
          <a:prstGeom prst="flowChartDelay">
            <a:avLst/>
          </a:prstGeom>
          <a:solidFill>
            <a:schemeClr val="accent6">
              <a:lumMod val="75000"/>
            </a:schemeClr>
          </a:solidFill>
          <a:ln w="25400" algn="ctr">
            <a:solidFill>
              <a:schemeClr val="bg1"/>
            </a:solidFill>
            <a:miter lim="800000"/>
            <a:headEnd/>
            <a:tailEnd/>
          </a:ln>
          <a:effectLst/>
        </p:spPr>
        <p:txBody>
          <a:bodyPr wrap="none" lIns="45720" anchor="ctr"/>
          <a:lstStyle/>
          <a:p>
            <a:pPr>
              <a:lnSpc>
                <a:spcPct val="85000"/>
              </a:lnSpc>
              <a:defRPr/>
            </a:pPr>
            <a:r>
              <a:rPr lang="en-US" dirty="0">
                <a:solidFill>
                  <a:schemeClr val="bg1"/>
                </a:solidFill>
                <a:effectLst>
                  <a:outerShdw blurRad="38100" dist="38100" dir="2700000" algn="tl">
                    <a:srgbClr val="000000"/>
                  </a:outerShdw>
                </a:effectLst>
              </a:rPr>
              <a:t>e</a:t>
            </a:r>
          </a:p>
        </p:txBody>
      </p:sp>
      <p:sp>
        <p:nvSpPr>
          <p:cNvPr id="26" name="Text Box 91"/>
          <p:cNvSpPr txBox="1">
            <a:spLocks noChangeArrowheads="1"/>
          </p:cNvSpPr>
          <p:nvPr/>
        </p:nvSpPr>
        <p:spPr bwMode="auto">
          <a:xfrm>
            <a:off x="5257800" y="5112193"/>
            <a:ext cx="1066800" cy="1169551"/>
          </a:xfrm>
          <a:prstGeom prst="rect">
            <a:avLst/>
          </a:prstGeom>
          <a:noFill/>
          <a:ln w="9525">
            <a:noFill/>
            <a:miter lim="800000"/>
            <a:headEnd/>
            <a:tailEnd/>
          </a:ln>
        </p:spPr>
        <p:txBody>
          <a:bodyPr>
            <a:spAutoFit/>
          </a:bodyPr>
          <a:lstStyle/>
          <a:p>
            <a:pPr algn="ctr"/>
            <a:r>
              <a:rPr lang="en-US" sz="1400" b="1" dirty="0">
                <a:solidFill>
                  <a:schemeClr val="bg1"/>
                </a:solidFill>
                <a:latin typeface="Arial" charset="0"/>
              </a:rPr>
              <a:t>STUN</a:t>
            </a:r>
          </a:p>
          <a:p>
            <a:pPr algn="ctr"/>
            <a:r>
              <a:rPr lang="en-US" sz="1400" b="1" dirty="0">
                <a:solidFill>
                  <a:schemeClr val="bg1"/>
                </a:solidFill>
              </a:rPr>
              <a:t>TURN</a:t>
            </a:r>
            <a:r>
              <a:rPr lang="en-US" sz="1400" b="1" dirty="0">
                <a:solidFill>
                  <a:schemeClr val="bg1"/>
                </a:solidFill>
                <a:latin typeface="Arial" charset="0"/>
              </a:rPr>
              <a:t> Server</a:t>
            </a:r>
          </a:p>
          <a:p>
            <a:pPr algn="ctr"/>
            <a:endParaRPr lang="en-US" sz="1400" b="1" dirty="0">
              <a:solidFill>
                <a:schemeClr val="bg1"/>
              </a:solidFill>
              <a:latin typeface="Arial" charset="0"/>
            </a:endParaRPr>
          </a:p>
          <a:p>
            <a:pPr algn="ctr"/>
            <a:r>
              <a:rPr lang="en-US" sz="1400" b="1" dirty="0">
                <a:solidFill>
                  <a:schemeClr val="bg1"/>
                </a:solidFill>
                <a:latin typeface="Arial" charset="0"/>
              </a:rPr>
              <a:t>(AV Edge)</a:t>
            </a:r>
          </a:p>
        </p:txBody>
      </p:sp>
      <p:sp>
        <p:nvSpPr>
          <p:cNvPr id="27" name="AutoShape 49"/>
          <p:cNvSpPr>
            <a:spLocks noChangeArrowheads="1"/>
          </p:cNvSpPr>
          <p:nvPr/>
        </p:nvSpPr>
        <p:spPr bwMode="auto">
          <a:xfrm flipH="1">
            <a:off x="4973637" y="6281742"/>
            <a:ext cx="304800" cy="381000"/>
          </a:xfrm>
          <a:prstGeom prst="flowChartDelay">
            <a:avLst/>
          </a:prstGeom>
          <a:solidFill>
            <a:schemeClr val="accent6">
              <a:lumMod val="75000"/>
            </a:schemeClr>
          </a:solidFill>
          <a:ln w="25400" algn="ctr">
            <a:solidFill>
              <a:schemeClr val="bg1"/>
            </a:solidFill>
            <a:miter lim="800000"/>
            <a:headEnd/>
            <a:tailEnd/>
          </a:ln>
          <a:effectLst/>
        </p:spPr>
        <p:txBody>
          <a:bodyPr wrap="none" lIns="27432" anchor="ctr"/>
          <a:lstStyle/>
          <a:p>
            <a:pPr>
              <a:lnSpc>
                <a:spcPct val="85000"/>
              </a:lnSpc>
              <a:defRPr/>
            </a:pPr>
            <a:r>
              <a:rPr lang="en-US" dirty="0">
                <a:solidFill>
                  <a:schemeClr val="bg1"/>
                </a:solidFill>
                <a:effectLst>
                  <a:outerShdw blurRad="38100" dist="38100" dir="2700000" algn="tl">
                    <a:srgbClr val="000000"/>
                  </a:outerShdw>
                </a:effectLst>
              </a:rPr>
              <a:t>y</a:t>
            </a:r>
          </a:p>
        </p:txBody>
      </p:sp>
      <p:sp>
        <p:nvSpPr>
          <p:cNvPr id="28" name="AutoShape 16"/>
          <p:cNvSpPr>
            <a:spLocks noChangeArrowheads="1"/>
          </p:cNvSpPr>
          <p:nvPr/>
        </p:nvSpPr>
        <p:spPr bwMode="auto">
          <a:xfrm flipH="1">
            <a:off x="4953000" y="5824542"/>
            <a:ext cx="304800" cy="381000"/>
          </a:xfrm>
          <a:prstGeom prst="flowChartDelay">
            <a:avLst/>
          </a:prstGeom>
          <a:solidFill>
            <a:schemeClr val="accent2"/>
          </a:solidFill>
          <a:ln w="25400" algn="ctr">
            <a:solidFill>
              <a:schemeClr val="bg1"/>
            </a:solidFill>
            <a:miter lim="800000"/>
            <a:headEnd/>
            <a:tailEnd/>
          </a:ln>
          <a:effectLst/>
        </p:spPr>
        <p:txBody>
          <a:bodyPr wrap="none" lIns="27432" anchor="ctr"/>
          <a:lstStyle/>
          <a:p>
            <a:pPr>
              <a:lnSpc>
                <a:spcPct val="85000"/>
              </a:lnSpc>
              <a:defRPr/>
            </a:pPr>
            <a:r>
              <a:rPr lang="en-US" dirty="0">
                <a:solidFill>
                  <a:schemeClr val="bg1"/>
                </a:solidFill>
                <a:effectLst>
                  <a:outerShdw blurRad="38100" dist="38100" dir="2700000" algn="tl">
                    <a:srgbClr val="000000"/>
                  </a:outerShdw>
                </a:effectLst>
              </a:rPr>
              <a:t>x</a:t>
            </a:r>
          </a:p>
        </p:txBody>
      </p:sp>
      <p:cxnSp>
        <p:nvCxnSpPr>
          <p:cNvPr id="29" name="Straight Arrow Connector 28"/>
          <p:cNvCxnSpPr>
            <a:stCxn id="24" idx="3"/>
            <a:endCxn id="23" idx="3"/>
          </p:cNvCxnSpPr>
          <p:nvPr/>
        </p:nvCxnSpPr>
        <p:spPr bwMode="auto">
          <a:xfrm>
            <a:off x="2514600" y="5100642"/>
            <a:ext cx="2438400" cy="1588"/>
          </a:xfrm>
          <a:prstGeom prst="straightConnector1">
            <a:avLst/>
          </a:prstGeom>
          <a:ln w="38100">
            <a:solidFill>
              <a:srgbClr val="92D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auto">
          <a:xfrm>
            <a:off x="1828800" y="5100642"/>
            <a:ext cx="381000" cy="1588"/>
          </a:xfrm>
          <a:prstGeom prst="straightConnector1">
            <a:avLst/>
          </a:prstGeom>
          <a:ln w="38100">
            <a:solidFill>
              <a:srgbClr val="92D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auto">
          <a:xfrm rot="10800000">
            <a:off x="6324600" y="5445224"/>
            <a:ext cx="990600" cy="1588"/>
          </a:xfrm>
          <a:prstGeom prst="straightConnector1">
            <a:avLst/>
          </a:prstGeom>
          <a:ln w="38100">
            <a:solidFill>
              <a:srgbClr val="92D05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3" name="Group 65"/>
          <p:cNvGrpSpPr/>
          <p:nvPr/>
        </p:nvGrpSpPr>
        <p:grpSpPr>
          <a:xfrm>
            <a:off x="4377069" y="5388347"/>
            <a:ext cx="3264198" cy="228600"/>
            <a:chOff x="4377068" y="2241699"/>
            <a:chExt cx="3264198" cy="228600"/>
          </a:xfrm>
        </p:grpSpPr>
        <p:cxnSp>
          <p:nvCxnSpPr>
            <p:cNvPr id="35" name="Straight Arrow Connector 34"/>
            <p:cNvCxnSpPr/>
            <p:nvPr/>
          </p:nvCxnSpPr>
          <p:spPr bwMode="auto">
            <a:xfrm rot="10800000">
              <a:off x="4593266" y="2362200"/>
              <a:ext cx="3048000"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6" name="AutoShape 13"/>
            <p:cNvSpPr>
              <a:spLocks noChangeArrowheads="1"/>
            </p:cNvSpPr>
            <p:nvPr/>
          </p:nvSpPr>
          <p:spPr bwMode="auto">
            <a:xfrm>
              <a:off x="4377068" y="2241699"/>
              <a:ext cx="228600" cy="228600"/>
            </a:xfrm>
            <a:prstGeom prst="flowChartSummingJunction">
              <a:avLst/>
            </a:prstGeom>
            <a:noFill/>
            <a:ln w="25400">
              <a:solidFill>
                <a:srgbClr val="C00000"/>
              </a:solidFill>
              <a:round/>
              <a:headEnd/>
              <a:tailEnd/>
            </a:ln>
          </p:spPr>
          <p:txBody>
            <a:bodyPr wrap="none" anchor="ctr"/>
            <a:lstStyle/>
            <a:p>
              <a:endParaRPr lang="en-US">
                <a:solidFill>
                  <a:schemeClr val="bg1"/>
                </a:solidFill>
              </a:endParaRPr>
            </a:p>
          </p:txBody>
        </p:sp>
      </p:grpSp>
      <p:sp>
        <p:nvSpPr>
          <p:cNvPr id="39" name="AutoShape 17"/>
          <p:cNvSpPr>
            <a:spLocks noChangeArrowheads="1"/>
          </p:cNvSpPr>
          <p:nvPr/>
        </p:nvSpPr>
        <p:spPr bwMode="auto">
          <a:xfrm flipH="1">
            <a:off x="7315200" y="5280248"/>
            <a:ext cx="304800" cy="381000"/>
          </a:xfrm>
          <a:prstGeom prst="flowChartDelay">
            <a:avLst/>
          </a:prstGeom>
          <a:solidFill>
            <a:schemeClr val="accent2"/>
          </a:solidFill>
          <a:ln w="25400">
            <a:solidFill>
              <a:schemeClr val="bg1"/>
            </a:solidFill>
            <a:miter lim="800000"/>
            <a:headEnd/>
            <a:tailEnd/>
          </a:ln>
          <a:effectLst/>
        </p:spPr>
        <p:txBody>
          <a:bodyPr wrap="none" lIns="27432" anchor="ctr"/>
          <a:lstStyle/>
          <a:p>
            <a:pPr>
              <a:lnSpc>
                <a:spcPct val="85000"/>
              </a:lnSpc>
              <a:defRPr/>
            </a:pPr>
            <a:r>
              <a:rPr lang="en-US" dirty="0">
                <a:solidFill>
                  <a:schemeClr val="bg1"/>
                </a:solidFill>
                <a:effectLst>
                  <a:outerShdw blurRad="38100" dist="38100" dir="2700000" algn="tl">
                    <a:srgbClr val="000000"/>
                  </a:outerShdw>
                </a:effectLst>
              </a:rPr>
              <a:t>w</a:t>
            </a:r>
          </a:p>
        </p:txBody>
      </p:sp>
      <p:sp>
        <p:nvSpPr>
          <p:cNvPr id="40" name="Text Box 18"/>
          <p:cNvSpPr txBox="1">
            <a:spLocks noChangeArrowheads="1"/>
          </p:cNvSpPr>
          <p:nvPr/>
        </p:nvSpPr>
        <p:spPr bwMode="auto">
          <a:xfrm>
            <a:off x="2518218" y="4571850"/>
            <a:ext cx="1565108" cy="327782"/>
          </a:xfrm>
          <a:prstGeom prst="rect">
            <a:avLst/>
          </a:prstGeom>
          <a:noFill/>
          <a:ln w="9525">
            <a:noFill/>
            <a:miter lim="800000"/>
            <a:headEnd/>
            <a:tailEnd/>
          </a:ln>
          <a:effectLst/>
        </p:spPr>
        <p:txBody>
          <a:bodyPr wrap="none">
            <a:spAutoFit/>
          </a:bodyPr>
          <a:lstStyle/>
          <a:p>
            <a:pPr algn="l">
              <a:lnSpc>
                <a:spcPct val="85000"/>
              </a:lnSpc>
              <a:defRPr/>
            </a:pPr>
            <a:r>
              <a:rPr lang="en-US" b="1" dirty="0" err="1">
                <a:solidFill>
                  <a:schemeClr val="bg1"/>
                </a:solidFill>
              </a:rPr>
              <a:t>cand</a:t>
            </a:r>
            <a:r>
              <a:rPr lang="en-US" b="1" dirty="0">
                <a:solidFill>
                  <a:schemeClr val="bg1"/>
                </a:solidFill>
              </a:rPr>
              <a:t>=</a:t>
            </a:r>
            <a:r>
              <a:rPr lang="en-US" b="1" dirty="0" err="1">
                <a:solidFill>
                  <a:schemeClr val="bg1"/>
                </a:solidFill>
              </a:rPr>
              <a:t>a,b,c,d,e</a:t>
            </a:r>
            <a:endParaRPr lang="en-US" b="1" dirty="0">
              <a:solidFill>
                <a:schemeClr val="bg1"/>
              </a:solidFill>
            </a:endParaRPr>
          </a:p>
        </p:txBody>
      </p:sp>
      <p:sp>
        <p:nvSpPr>
          <p:cNvPr id="41" name="Text Box 18"/>
          <p:cNvSpPr txBox="1">
            <a:spLocks noChangeArrowheads="1"/>
          </p:cNvSpPr>
          <p:nvPr/>
        </p:nvSpPr>
        <p:spPr bwMode="auto">
          <a:xfrm>
            <a:off x="6400800" y="4582360"/>
            <a:ext cx="1243610" cy="327782"/>
          </a:xfrm>
          <a:prstGeom prst="rect">
            <a:avLst/>
          </a:prstGeom>
          <a:noFill/>
          <a:ln w="9525">
            <a:noFill/>
            <a:miter lim="800000"/>
            <a:headEnd/>
            <a:tailEnd/>
          </a:ln>
          <a:effectLst/>
        </p:spPr>
        <p:txBody>
          <a:bodyPr wrap="none">
            <a:spAutoFit/>
          </a:bodyPr>
          <a:lstStyle/>
          <a:p>
            <a:pPr algn="l">
              <a:lnSpc>
                <a:spcPct val="85000"/>
              </a:lnSpc>
              <a:defRPr/>
            </a:pPr>
            <a:r>
              <a:rPr lang="en-US" b="1" dirty="0" err="1">
                <a:solidFill>
                  <a:schemeClr val="bg1"/>
                </a:solidFill>
              </a:rPr>
              <a:t>cand</a:t>
            </a:r>
            <a:r>
              <a:rPr lang="en-US" b="1" dirty="0">
                <a:solidFill>
                  <a:schemeClr val="bg1"/>
                </a:solidFill>
              </a:rPr>
              <a:t>=</a:t>
            </a:r>
            <a:r>
              <a:rPr lang="en-US" b="1" dirty="0" err="1">
                <a:solidFill>
                  <a:schemeClr val="bg1"/>
                </a:solidFill>
              </a:rPr>
              <a:t>w,x,y</a:t>
            </a:r>
            <a:endParaRPr lang="en-US" b="1" dirty="0">
              <a:solidFill>
                <a:schemeClr val="bg1"/>
              </a:solidFill>
            </a:endParaRPr>
          </a:p>
        </p:txBody>
      </p:sp>
      <p:sp>
        <p:nvSpPr>
          <p:cNvPr id="47" name="Text Box 45"/>
          <p:cNvSpPr txBox="1">
            <a:spLocks noChangeArrowheads="1"/>
          </p:cNvSpPr>
          <p:nvPr/>
        </p:nvSpPr>
        <p:spPr bwMode="auto">
          <a:xfrm flipH="1">
            <a:off x="1447800" y="6442392"/>
            <a:ext cx="1347357" cy="369332"/>
          </a:xfrm>
          <a:prstGeom prst="rect">
            <a:avLst/>
          </a:prstGeom>
          <a:noFill/>
          <a:ln w="9525">
            <a:noFill/>
            <a:miter lim="800000"/>
            <a:headEnd/>
            <a:tailEnd/>
          </a:ln>
        </p:spPr>
        <p:txBody>
          <a:bodyPr wrap="none">
            <a:spAutoFit/>
          </a:bodyPr>
          <a:lstStyle/>
          <a:p>
            <a:r>
              <a:rPr lang="en-US" b="1" dirty="0">
                <a:solidFill>
                  <a:schemeClr val="bg1"/>
                </a:solidFill>
                <a:latin typeface="Arial" charset="0"/>
              </a:rPr>
              <a:t>Home NAT</a:t>
            </a:r>
          </a:p>
        </p:txBody>
      </p:sp>
      <p:sp>
        <p:nvSpPr>
          <p:cNvPr id="48" name="AutoShape 13"/>
          <p:cNvSpPr>
            <a:spLocks noChangeArrowheads="1"/>
          </p:cNvSpPr>
          <p:nvPr/>
        </p:nvSpPr>
        <p:spPr bwMode="auto">
          <a:xfrm>
            <a:off x="2025502" y="5239266"/>
            <a:ext cx="228600" cy="228600"/>
          </a:xfrm>
          <a:prstGeom prst="flowChartSummingJunction">
            <a:avLst/>
          </a:prstGeom>
          <a:noFill/>
          <a:ln w="25400">
            <a:solidFill>
              <a:srgbClr val="C00000"/>
            </a:solidFill>
            <a:round/>
            <a:headEnd/>
            <a:tailEnd/>
          </a:ln>
        </p:spPr>
        <p:txBody>
          <a:bodyPr wrap="none" anchor="ctr"/>
          <a:lstStyle/>
          <a:p>
            <a:endParaRPr lang="en-US">
              <a:solidFill>
                <a:schemeClr val="bg1"/>
              </a:solidFill>
            </a:endParaRPr>
          </a:p>
        </p:txBody>
      </p:sp>
      <p:cxnSp>
        <p:nvCxnSpPr>
          <p:cNvPr id="49" name="Straight Arrow Connector 48"/>
          <p:cNvCxnSpPr/>
          <p:nvPr/>
        </p:nvCxnSpPr>
        <p:spPr bwMode="auto">
          <a:xfrm flipH="1">
            <a:off x="2286001" y="5347365"/>
            <a:ext cx="5029199"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1676401" y="5085184"/>
            <a:ext cx="5302101" cy="0"/>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2" name="AutoShape 13"/>
          <p:cNvSpPr>
            <a:spLocks noChangeArrowheads="1"/>
          </p:cNvSpPr>
          <p:nvPr/>
        </p:nvSpPr>
        <p:spPr bwMode="auto">
          <a:xfrm>
            <a:off x="6978502" y="4972890"/>
            <a:ext cx="228600" cy="228600"/>
          </a:xfrm>
          <a:prstGeom prst="flowChartSummingJunction">
            <a:avLst/>
          </a:prstGeom>
          <a:noFill/>
          <a:ln w="25400">
            <a:solidFill>
              <a:srgbClr val="C00000"/>
            </a:solidFill>
            <a:round/>
            <a:headEnd/>
            <a:tailEnd/>
          </a:ln>
        </p:spPr>
        <p:txBody>
          <a:bodyPr wrap="none" anchor="ctr"/>
          <a:lstStyle/>
          <a:p>
            <a:endParaRPr lang="en-US">
              <a:solidFill>
                <a:schemeClr val="bg1"/>
              </a:solidFill>
            </a:endParaRPr>
          </a:p>
        </p:txBody>
      </p:sp>
      <p:sp>
        <p:nvSpPr>
          <p:cNvPr id="53" name="AutoShape 17"/>
          <p:cNvSpPr>
            <a:spLocks noChangeArrowheads="1"/>
          </p:cNvSpPr>
          <p:nvPr/>
        </p:nvSpPr>
        <p:spPr bwMode="auto">
          <a:xfrm>
            <a:off x="1524000" y="4920208"/>
            <a:ext cx="304800" cy="381000"/>
          </a:xfrm>
          <a:prstGeom prst="flowChartDelay">
            <a:avLst/>
          </a:prstGeom>
          <a:solidFill>
            <a:schemeClr val="accent2"/>
          </a:solidFill>
          <a:ln w="25400">
            <a:solidFill>
              <a:schemeClr val="bg1"/>
            </a:solidFill>
            <a:miter lim="800000"/>
            <a:headEnd/>
            <a:tailEnd/>
          </a:ln>
          <a:effectLst/>
        </p:spPr>
        <p:txBody>
          <a:bodyPr wrap="none" lIns="45720" anchor="ctr"/>
          <a:lstStyle/>
          <a:p>
            <a:pPr>
              <a:lnSpc>
                <a:spcPct val="85000"/>
              </a:lnSpc>
              <a:defRPr/>
            </a:pPr>
            <a:r>
              <a:rPr lang="en-US" dirty="0">
                <a:solidFill>
                  <a:schemeClr val="bg1"/>
                </a:solidFill>
                <a:effectLst>
                  <a:outerShdw blurRad="38100" dist="38100" dir="2700000" algn="tl">
                    <a:srgbClr val="000000"/>
                  </a:outerShdw>
                </a:effectLst>
              </a:rPr>
              <a:t>a</a:t>
            </a:r>
          </a:p>
        </p:txBody>
      </p:sp>
    </p:spTree>
    <p:extLst>
      <p:ext uri="{BB962C8B-B14F-4D97-AF65-F5344CB8AC3E}">
        <p14:creationId xmlns:p14="http://schemas.microsoft.com/office/powerpoint/2010/main" val="57445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1"/>
                                        </p:tgtEl>
                                      </p:cBhvr>
                                    </p:animEffect>
                                    <p:set>
                                      <p:cBhvr>
                                        <p:cTn id="13" dur="1" fill="hold">
                                          <p:stCondLst>
                                            <p:cond delay="499"/>
                                          </p:stCondLst>
                                        </p:cTn>
                                        <p:tgtEl>
                                          <p:spTgt spid="5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2"/>
                                        </p:tgtEl>
                                      </p:cBhvr>
                                    </p:animEffect>
                                    <p:set>
                                      <p:cBhvr>
                                        <p:cTn id="16" dur="1" fill="hold">
                                          <p:stCondLst>
                                            <p:cond delay="499"/>
                                          </p:stCondLst>
                                        </p:cTn>
                                        <p:tgtEl>
                                          <p:spTgt spid="5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 presetClass="entr" presetSubtype="0" fill="hold" nodeType="withEffect">
                                  <p:stCondLst>
                                    <p:cond delay="0"/>
                                  </p:stCondLst>
                                  <p:childTnLst>
                                    <p:set>
                                      <p:cBhvr>
                                        <p:cTn id="28"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xEl>
                                              <p:pRg st="1" end="1"/>
                                            </p:txEl>
                                          </p:spTgt>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xEl>
                                              <p:pRg st="2" end="2"/>
                                            </p:txEl>
                                          </p:spTgt>
                                        </p:tgtEl>
                                        <p:attrNameLst>
                                          <p:attrName>style.visibility</p:attrName>
                                        </p:attrNameLst>
                                      </p:cBhvr>
                                      <p:to>
                                        <p:strVal val="visible"/>
                                      </p:to>
                                    </p:set>
                                  </p:childTnLst>
                                </p:cTn>
                              </p:par>
                            </p:childTnLst>
                          </p:cTn>
                        </p:par>
                        <p:par>
                          <p:cTn id="43" fill="hold">
                            <p:stCondLst>
                              <p:cond delay="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6">
                                            <p:txEl>
                                              <p:pRg st="3" end="3"/>
                                            </p:txEl>
                                          </p:spTgt>
                                        </p:tgtEl>
                                        <p:attrNameLst>
                                          <p:attrName>style.visibility</p:attrName>
                                        </p:attrNameLst>
                                      </p:cBhvr>
                                      <p:to>
                                        <p:strVal val="visible"/>
                                      </p:to>
                                    </p:se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p:bldP spid="27" grpId="0" animBg="1"/>
      <p:bldP spid="28" grpId="0" animBg="1"/>
      <p:bldP spid="40" grpId="0"/>
      <p:bldP spid="41" grpId="0"/>
      <p:bldP spid="48"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27622" y="2049522"/>
            <a:ext cx="7976826" cy="1523494"/>
          </a:xfrm>
        </p:spPr>
        <p:txBody>
          <a:bodyPr/>
          <a:lstStyle/>
          <a:p>
            <a:r>
              <a:rPr lang="en-US" dirty="0" smtClean="0">
                <a:effectLst>
                  <a:outerShdw blurRad="38100" dist="38100" dir="2700000" algn="tl">
                    <a:srgbClr val="000000">
                      <a:alpha val="43137"/>
                    </a:srgbClr>
                  </a:outerShdw>
                </a:effectLst>
              </a:rPr>
              <a:t>How to establish connections across Firewalls</a:t>
            </a:r>
            <a:endParaRPr lang="en-US" dirty="0"/>
          </a:p>
        </p:txBody>
      </p:sp>
      <p:sp>
        <p:nvSpPr>
          <p:cNvPr id="5" name="Text Placeholder 4"/>
          <p:cNvSpPr>
            <a:spLocks noGrp="1"/>
          </p:cNvSpPr>
          <p:nvPr>
            <p:ph type="body" sz="quarter" idx="10"/>
          </p:nvPr>
        </p:nvSpPr>
        <p:spPr>
          <a:xfrm>
            <a:off x="539552" y="4876800"/>
            <a:ext cx="8424936" cy="1378644"/>
          </a:xfrm>
        </p:spPr>
        <p:txBody>
          <a:bodyPr/>
          <a:lstStyle/>
          <a:p>
            <a:r>
              <a:rPr lang="en-US" dirty="0" smtClean="0">
                <a:effectLst>
                  <a:outerShdw blurRad="38100" dist="38100" dir="2700000" algn="tl">
                    <a:srgbClr val="000000">
                      <a:alpha val="43137"/>
                    </a:srgbClr>
                  </a:outerShdw>
                </a:effectLst>
              </a:rPr>
              <a:t>Address Discovery</a:t>
            </a:r>
            <a:endParaRPr lang="en-US" dirty="0"/>
          </a:p>
          <a:p>
            <a:endParaRPr lang="en-US" dirty="0"/>
          </a:p>
        </p:txBody>
      </p:sp>
      <p:sp>
        <p:nvSpPr>
          <p:cNvPr id="2" name="Footer Placeholder 1"/>
          <p:cNvSpPr>
            <a:spLocks noGrp="1"/>
          </p:cNvSpPr>
          <p:nvPr>
            <p:ph type="ftr" sz="quarter" idx="4294967295"/>
          </p:nvPr>
        </p:nvSpPr>
        <p:spPr>
          <a:xfrm>
            <a:off x="0" y="6356350"/>
            <a:ext cx="2895600" cy="365125"/>
          </a:xfrm>
        </p:spPr>
        <p:txBody>
          <a:bodyPr/>
          <a:lstStyle/>
          <a:p>
            <a:r>
              <a:rPr lang="en-AU" smtClean="0"/>
              <a:t>(c) 2011 Microsoft. All rights reserved.</a:t>
            </a:r>
            <a:endParaRPr lang="en-AU"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77622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5" name="Picture 2" descr="cooltools-shape"/>
          <p:cNvPicPr>
            <a:picLocks noChangeAspect="1" noChangeArrowheads="1"/>
          </p:cNvPicPr>
          <p:nvPr/>
        </p:nvPicPr>
        <p:blipFill>
          <a:blip r:embed="rId3" cstate="print"/>
          <a:srcRect/>
          <a:stretch>
            <a:fillRect/>
          </a:stretch>
        </p:blipFill>
        <p:spPr bwMode="auto">
          <a:xfrm>
            <a:off x="7010401" y="3886200"/>
            <a:ext cx="914400" cy="1447800"/>
          </a:xfrm>
          <a:prstGeom prst="rect">
            <a:avLst/>
          </a:prstGeom>
          <a:noFill/>
          <a:ln w="12700" algn="ctr">
            <a:noFill/>
            <a:miter lim="800000"/>
            <a:headEnd/>
            <a:tailEnd/>
          </a:ln>
        </p:spPr>
      </p:pic>
      <p:pic>
        <p:nvPicPr>
          <p:cNvPr id="52226" name="Picture 3" descr="cooltools-shape"/>
          <p:cNvPicPr>
            <a:picLocks noChangeAspect="1" noChangeArrowheads="1"/>
          </p:cNvPicPr>
          <p:nvPr/>
        </p:nvPicPr>
        <p:blipFill>
          <a:blip r:embed="rId3" cstate="print"/>
          <a:srcRect/>
          <a:stretch>
            <a:fillRect/>
          </a:stretch>
        </p:blipFill>
        <p:spPr bwMode="auto">
          <a:xfrm>
            <a:off x="857250" y="1349375"/>
            <a:ext cx="2057400" cy="4699000"/>
          </a:xfrm>
          <a:prstGeom prst="rect">
            <a:avLst/>
          </a:prstGeom>
          <a:noFill/>
          <a:ln w="12700" algn="ctr">
            <a:noFill/>
            <a:miter lim="800000"/>
            <a:headEnd/>
            <a:tailEnd/>
          </a:ln>
        </p:spPr>
      </p:pic>
      <p:sp>
        <p:nvSpPr>
          <p:cNvPr id="138244" name="AutoShape 4"/>
          <p:cNvSpPr>
            <a:spLocks noChangeArrowheads="1"/>
          </p:cNvSpPr>
          <p:nvPr/>
        </p:nvSpPr>
        <p:spPr bwMode="auto">
          <a:xfrm>
            <a:off x="1244601" y="2498725"/>
            <a:ext cx="457200" cy="4572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solidFill>
                <a:schemeClr val="bg1"/>
              </a:solidFill>
              <a:effectLst>
                <a:outerShdw blurRad="38100" dist="38100" dir="2700000" algn="tl">
                  <a:srgbClr val="000000"/>
                </a:outerShdw>
              </a:effectLst>
              <a:latin typeface="Arial" charset="0"/>
            </a:endParaRPr>
          </a:p>
        </p:txBody>
      </p:sp>
      <p:sp>
        <p:nvSpPr>
          <p:cNvPr id="16389" name="AutoShape 5"/>
          <p:cNvSpPr>
            <a:spLocks noChangeArrowheads="1"/>
          </p:cNvSpPr>
          <p:nvPr/>
        </p:nvSpPr>
        <p:spPr bwMode="auto">
          <a:xfrm>
            <a:off x="2063750" y="3171825"/>
            <a:ext cx="457200" cy="24384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solidFill>
                <a:schemeClr val="bg1"/>
              </a:solidFill>
              <a:latin typeface="Arial" charset="0"/>
            </a:endParaRPr>
          </a:p>
        </p:txBody>
      </p:sp>
      <p:sp>
        <p:nvSpPr>
          <p:cNvPr id="16390" name="AutoShape 6"/>
          <p:cNvSpPr>
            <a:spLocks noChangeArrowheads="1"/>
          </p:cNvSpPr>
          <p:nvPr/>
        </p:nvSpPr>
        <p:spPr bwMode="auto">
          <a:xfrm>
            <a:off x="1219201" y="3171825"/>
            <a:ext cx="457200" cy="24384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solidFill>
                <a:schemeClr val="bg1"/>
              </a:solidFill>
              <a:latin typeface="Arial" charset="0"/>
            </a:endParaRPr>
          </a:p>
        </p:txBody>
      </p:sp>
      <p:sp>
        <p:nvSpPr>
          <p:cNvPr id="16391" name="AutoShape 7"/>
          <p:cNvSpPr>
            <a:spLocks noChangeArrowheads="1"/>
          </p:cNvSpPr>
          <p:nvPr/>
        </p:nvSpPr>
        <p:spPr bwMode="auto">
          <a:xfrm>
            <a:off x="2063750" y="2486025"/>
            <a:ext cx="457200" cy="4572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solidFill>
                <a:schemeClr val="bg1"/>
              </a:solidFill>
              <a:latin typeface="Arial" charset="0"/>
            </a:endParaRPr>
          </a:p>
        </p:txBody>
      </p:sp>
      <p:sp>
        <p:nvSpPr>
          <p:cNvPr id="138248" name="Text Box 8"/>
          <p:cNvSpPr txBox="1">
            <a:spLocks noChangeArrowheads="1"/>
          </p:cNvSpPr>
          <p:nvPr/>
        </p:nvSpPr>
        <p:spPr bwMode="auto">
          <a:xfrm>
            <a:off x="1247775" y="2533652"/>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c</a:t>
            </a:r>
          </a:p>
        </p:txBody>
      </p:sp>
      <p:sp>
        <p:nvSpPr>
          <p:cNvPr id="138251" name="AutoShape 11"/>
          <p:cNvSpPr>
            <a:spLocks noChangeArrowheads="1"/>
          </p:cNvSpPr>
          <p:nvPr/>
        </p:nvSpPr>
        <p:spPr bwMode="auto">
          <a:xfrm>
            <a:off x="7877175" y="4114800"/>
            <a:ext cx="304800"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bg1"/>
                </a:solidFill>
                <a:effectLst>
                  <a:outerShdw blurRad="38100" dist="38100" dir="2700000" algn="tl">
                    <a:srgbClr val="000000"/>
                  </a:outerShdw>
                </a:effectLst>
                <a:cs typeface="+mn-cs"/>
              </a:rPr>
              <a:t>c</a:t>
            </a:r>
          </a:p>
        </p:txBody>
      </p:sp>
      <p:sp>
        <p:nvSpPr>
          <p:cNvPr id="52235" name="Line 12"/>
          <p:cNvSpPr>
            <a:spLocks noChangeShapeType="1"/>
          </p:cNvSpPr>
          <p:nvPr/>
        </p:nvSpPr>
        <p:spPr bwMode="auto">
          <a:xfrm>
            <a:off x="8206680" y="421432"/>
            <a:ext cx="533400" cy="0"/>
          </a:xfrm>
          <a:prstGeom prst="line">
            <a:avLst/>
          </a:prstGeom>
          <a:noFill/>
          <a:ln w="25400">
            <a:solidFill>
              <a:schemeClr val="accent2"/>
            </a:solidFill>
            <a:round/>
            <a:headEnd type="none" w="lg" len="lg"/>
            <a:tailEnd type="none" w="lg" len="lg"/>
          </a:ln>
        </p:spPr>
        <p:txBody>
          <a:bodyPr/>
          <a:lstStyle/>
          <a:p>
            <a:endParaRPr lang="en-US">
              <a:solidFill>
                <a:schemeClr val="bg1"/>
              </a:solidFill>
            </a:endParaRPr>
          </a:p>
        </p:txBody>
      </p:sp>
      <p:sp>
        <p:nvSpPr>
          <p:cNvPr id="52237" name="Line 14"/>
          <p:cNvSpPr>
            <a:spLocks noChangeShapeType="1"/>
          </p:cNvSpPr>
          <p:nvPr/>
        </p:nvSpPr>
        <p:spPr bwMode="auto">
          <a:xfrm>
            <a:off x="8206680" y="707200"/>
            <a:ext cx="533400" cy="0"/>
          </a:xfrm>
          <a:prstGeom prst="line">
            <a:avLst/>
          </a:prstGeom>
          <a:noFill/>
          <a:ln w="25400">
            <a:solidFill>
              <a:schemeClr val="accent6">
                <a:lumMod val="75000"/>
              </a:schemeClr>
            </a:solidFill>
            <a:round/>
            <a:headEnd/>
            <a:tailEnd/>
          </a:ln>
        </p:spPr>
        <p:txBody>
          <a:bodyPr/>
          <a:lstStyle/>
          <a:p>
            <a:endParaRPr lang="en-US">
              <a:solidFill>
                <a:schemeClr val="bg1"/>
              </a:solidFill>
            </a:endParaRPr>
          </a:p>
        </p:txBody>
      </p:sp>
      <p:sp>
        <p:nvSpPr>
          <p:cNvPr id="52238" name="Text Box 15"/>
          <p:cNvSpPr txBox="1">
            <a:spLocks noChangeArrowheads="1"/>
          </p:cNvSpPr>
          <p:nvPr/>
        </p:nvSpPr>
        <p:spPr bwMode="auto">
          <a:xfrm>
            <a:off x="7505006" y="207120"/>
            <a:ext cx="777875" cy="707886"/>
          </a:xfrm>
          <a:prstGeom prst="rect">
            <a:avLst/>
          </a:prstGeom>
          <a:noFill/>
          <a:ln w="9525">
            <a:noFill/>
            <a:miter lim="800000"/>
            <a:headEnd/>
            <a:tailEnd/>
          </a:ln>
        </p:spPr>
        <p:txBody>
          <a:bodyPr>
            <a:spAutoFit/>
          </a:bodyPr>
          <a:lstStyle/>
          <a:p>
            <a:r>
              <a:rPr lang="en-US" sz="2000" dirty="0">
                <a:solidFill>
                  <a:schemeClr val="bg1"/>
                </a:solidFill>
              </a:rPr>
              <a:t>UDP</a:t>
            </a:r>
          </a:p>
          <a:p>
            <a:r>
              <a:rPr lang="en-US" sz="2000" dirty="0" smtClean="0">
                <a:solidFill>
                  <a:schemeClr val="bg1"/>
                </a:solidFill>
              </a:rPr>
              <a:t>TCP</a:t>
            </a:r>
          </a:p>
        </p:txBody>
      </p:sp>
      <p:sp>
        <p:nvSpPr>
          <p:cNvPr id="52239" name="AutoShape 16"/>
          <p:cNvSpPr>
            <a:spLocks noChangeArrowheads="1"/>
          </p:cNvSpPr>
          <p:nvPr/>
        </p:nvSpPr>
        <p:spPr bwMode="auto">
          <a:xfrm>
            <a:off x="7444680" y="116632"/>
            <a:ext cx="1447800" cy="804882"/>
          </a:xfrm>
          <a:prstGeom prst="roundRect">
            <a:avLst>
              <a:gd name="adj" fmla="val 16667"/>
            </a:avLst>
          </a:prstGeom>
          <a:noFill/>
          <a:ln w="9525">
            <a:solidFill>
              <a:srgbClr val="0099FF"/>
            </a:solidFill>
            <a:round/>
            <a:headEnd/>
            <a:tailEnd/>
          </a:ln>
        </p:spPr>
        <p:txBody>
          <a:bodyPr wrap="none" anchor="ctr"/>
          <a:lstStyle/>
          <a:p>
            <a:endParaRPr lang="en-US">
              <a:solidFill>
                <a:schemeClr val="bg1"/>
              </a:solidFill>
              <a:latin typeface="Segoe"/>
            </a:endParaRPr>
          </a:p>
        </p:txBody>
      </p:sp>
      <p:sp>
        <p:nvSpPr>
          <p:cNvPr id="138257" name="AutoShape 17"/>
          <p:cNvSpPr>
            <a:spLocks noChangeArrowheads="1"/>
          </p:cNvSpPr>
          <p:nvPr/>
        </p:nvSpPr>
        <p:spPr bwMode="auto">
          <a:xfrm>
            <a:off x="7877175" y="4648200"/>
            <a:ext cx="304800"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bg1"/>
                </a:solidFill>
                <a:effectLst>
                  <a:outerShdw blurRad="38100" dist="38100" dir="2700000" algn="tl">
                    <a:srgbClr val="000000"/>
                  </a:outerShdw>
                </a:effectLst>
                <a:cs typeface="+mn-cs"/>
              </a:rPr>
              <a:t>e</a:t>
            </a:r>
          </a:p>
        </p:txBody>
      </p:sp>
      <p:sp>
        <p:nvSpPr>
          <p:cNvPr id="52241" name="AutoShape 18"/>
          <p:cNvSpPr>
            <a:spLocks noChangeArrowheads="1"/>
          </p:cNvSpPr>
          <p:nvPr/>
        </p:nvSpPr>
        <p:spPr bwMode="auto">
          <a:xfrm>
            <a:off x="2057401" y="1447800"/>
            <a:ext cx="533400" cy="685800"/>
          </a:xfrm>
          <a:prstGeom prst="roundRect">
            <a:avLst>
              <a:gd name="adj" fmla="val 50000"/>
            </a:avLst>
          </a:prstGeom>
          <a:noFill/>
          <a:ln w="9525">
            <a:solidFill>
              <a:schemeClr val="tx1"/>
            </a:solidFill>
            <a:round/>
            <a:headEnd/>
            <a:tailEnd/>
          </a:ln>
        </p:spPr>
        <p:txBody>
          <a:bodyPr wrap="none" anchor="ctr"/>
          <a:lstStyle/>
          <a:p>
            <a:r>
              <a:rPr lang="en-US">
                <a:solidFill>
                  <a:schemeClr val="bg1"/>
                </a:solidFill>
              </a:rPr>
              <a:t>nic</a:t>
            </a:r>
          </a:p>
        </p:txBody>
      </p:sp>
      <p:sp>
        <p:nvSpPr>
          <p:cNvPr id="138259" name="AutoShape 19"/>
          <p:cNvSpPr>
            <a:spLocks noChangeArrowheads="1"/>
          </p:cNvSpPr>
          <p:nvPr/>
        </p:nvSpPr>
        <p:spPr bwMode="auto">
          <a:xfrm>
            <a:off x="2800350" y="1600200"/>
            <a:ext cx="304800"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bg1"/>
                </a:solidFill>
                <a:effectLst>
                  <a:outerShdw blurRad="38100" dist="38100" dir="2700000" algn="tl">
                    <a:srgbClr val="000000"/>
                  </a:outerShdw>
                </a:effectLst>
                <a:cs typeface="+mn-cs"/>
              </a:rPr>
              <a:t>a</a:t>
            </a:r>
          </a:p>
        </p:txBody>
      </p:sp>
      <p:grpSp>
        <p:nvGrpSpPr>
          <p:cNvPr id="2" name="Group 29"/>
          <p:cNvGrpSpPr>
            <a:grpSpLocks/>
          </p:cNvGrpSpPr>
          <p:nvPr/>
        </p:nvGrpSpPr>
        <p:grpSpPr bwMode="auto">
          <a:xfrm>
            <a:off x="2857488" y="4114800"/>
            <a:ext cx="4143404" cy="304800"/>
            <a:chOff x="1776" y="2592"/>
            <a:chExt cx="2832" cy="192"/>
          </a:xfrm>
        </p:grpSpPr>
        <p:sp>
          <p:nvSpPr>
            <p:cNvPr id="52265" name="Line 30"/>
            <p:cNvSpPr>
              <a:spLocks noChangeShapeType="1"/>
            </p:cNvSpPr>
            <p:nvPr/>
          </p:nvSpPr>
          <p:spPr bwMode="auto">
            <a:xfrm flipV="1">
              <a:off x="1776" y="2784"/>
              <a:ext cx="2832" cy="0"/>
            </a:xfrm>
            <a:prstGeom prst="line">
              <a:avLst/>
            </a:prstGeom>
            <a:noFill/>
            <a:ln w="25400">
              <a:solidFill>
                <a:schemeClr val="accent2"/>
              </a:solidFill>
              <a:round/>
              <a:headEnd type="stealth" w="lg" len="lg"/>
              <a:tailEnd type="stealth" w="lg" len="lg"/>
            </a:ln>
          </p:spPr>
          <p:txBody>
            <a:bodyPr/>
            <a:lstStyle/>
            <a:p>
              <a:endParaRPr lang="en-US">
                <a:solidFill>
                  <a:schemeClr val="bg1"/>
                </a:solidFill>
              </a:endParaRPr>
            </a:p>
          </p:txBody>
        </p:sp>
        <p:sp>
          <p:nvSpPr>
            <p:cNvPr id="52266" name="Text Box 31"/>
            <p:cNvSpPr txBox="1">
              <a:spLocks noChangeArrowheads="1"/>
            </p:cNvSpPr>
            <p:nvPr/>
          </p:nvSpPr>
          <p:spPr bwMode="auto">
            <a:xfrm>
              <a:off x="2208" y="2592"/>
              <a:ext cx="912" cy="192"/>
            </a:xfrm>
            <a:prstGeom prst="rect">
              <a:avLst/>
            </a:prstGeom>
            <a:noFill/>
            <a:ln w="9525">
              <a:noFill/>
              <a:miter lim="800000"/>
              <a:headEnd/>
              <a:tailEnd/>
            </a:ln>
          </p:spPr>
          <p:txBody>
            <a:bodyPr>
              <a:spAutoFit/>
            </a:bodyPr>
            <a:lstStyle/>
            <a:p>
              <a:pPr>
                <a:spcBef>
                  <a:spcPct val="50000"/>
                </a:spcBef>
              </a:pPr>
              <a:endParaRPr lang="en-US" sz="1400" dirty="0">
                <a:solidFill>
                  <a:schemeClr val="bg1"/>
                </a:solidFill>
              </a:endParaRPr>
            </a:p>
          </p:txBody>
        </p:sp>
      </p:grpSp>
      <p:grpSp>
        <p:nvGrpSpPr>
          <p:cNvPr id="3" name="Group 32"/>
          <p:cNvGrpSpPr>
            <a:grpSpLocks/>
          </p:cNvGrpSpPr>
          <p:nvPr/>
        </p:nvGrpSpPr>
        <p:grpSpPr bwMode="auto">
          <a:xfrm>
            <a:off x="2857488" y="4572000"/>
            <a:ext cx="4143404" cy="304800"/>
            <a:chOff x="1776" y="2880"/>
            <a:chExt cx="2832" cy="192"/>
          </a:xfrm>
        </p:grpSpPr>
        <p:sp>
          <p:nvSpPr>
            <p:cNvPr id="52263" name="Line 33"/>
            <p:cNvSpPr>
              <a:spLocks noChangeShapeType="1"/>
            </p:cNvSpPr>
            <p:nvPr/>
          </p:nvSpPr>
          <p:spPr bwMode="auto">
            <a:xfrm flipV="1">
              <a:off x="1776" y="3072"/>
              <a:ext cx="2832" cy="0"/>
            </a:xfrm>
            <a:prstGeom prst="line">
              <a:avLst/>
            </a:prstGeom>
            <a:noFill/>
            <a:ln w="25400">
              <a:solidFill>
                <a:schemeClr val="accent6">
                  <a:lumMod val="75000"/>
                </a:schemeClr>
              </a:solidFill>
              <a:round/>
              <a:headEnd type="stealth" w="lg" len="lg"/>
              <a:tailEnd type="stealth" w="lg" len="lg"/>
            </a:ln>
          </p:spPr>
          <p:txBody>
            <a:bodyPr/>
            <a:lstStyle/>
            <a:p>
              <a:endParaRPr lang="en-US">
                <a:solidFill>
                  <a:schemeClr val="bg1"/>
                </a:solidFill>
              </a:endParaRPr>
            </a:p>
          </p:txBody>
        </p:sp>
        <p:sp>
          <p:nvSpPr>
            <p:cNvPr id="52264" name="Text Box 34"/>
            <p:cNvSpPr txBox="1">
              <a:spLocks noChangeArrowheads="1"/>
            </p:cNvSpPr>
            <p:nvPr/>
          </p:nvSpPr>
          <p:spPr bwMode="auto">
            <a:xfrm>
              <a:off x="2208" y="2880"/>
              <a:ext cx="912" cy="192"/>
            </a:xfrm>
            <a:prstGeom prst="rect">
              <a:avLst/>
            </a:prstGeom>
            <a:noFill/>
            <a:ln w="9525">
              <a:noFill/>
              <a:miter lim="800000"/>
              <a:headEnd/>
              <a:tailEnd/>
            </a:ln>
          </p:spPr>
          <p:txBody>
            <a:bodyPr>
              <a:spAutoFit/>
            </a:bodyPr>
            <a:lstStyle/>
            <a:p>
              <a:pPr>
                <a:spcBef>
                  <a:spcPct val="50000"/>
                </a:spcBef>
              </a:pPr>
              <a:endParaRPr lang="en-US" sz="1400" dirty="0">
                <a:solidFill>
                  <a:schemeClr val="bg1"/>
                </a:solidFill>
              </a:endParaRPr>
            </a:p>
          </p:txBody>
        </p:sp>
      </p:grpSp>
      <p:sp>
        <p:nvSpPr>
          <p:cNvPr id="138275" name="Text Box 35"/>
          <p:cNvSpPr txBox="1">
            <a:spLocks noChangeArrowheads="1"/>
          </p:cNvSpPr>
          <p:nvPr/>
        </p:nvSpPr>
        <p:spPr bwMode="auto">
          <a:xfrm>
            <a:off x="1247775" y="3443288"/>
            <a:ext cx="381000" cy="366712"/>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bg1"/>
                </a:solidFill>
                <a:effectLst>
                  <a:outerShdw blurRad="38100" dist="38100" dir="2700000" algn="tl">
                    <a:srgbClr val="000000"/>
                  </a:outerShdw>
                </a:effectLst>
                <a:cs typeface="+mn-cs"/>
              </a:rPr>
              <a:t>a</a:t>
            </a:r>
          </a:p>
        </p:txBody>
      </p:sp>
      <p:sp>
        <p:nvSpPr>
          <p:cNvPr id="138276" name="Text Box 36"/>
          <p:cNvSpPr txBox="1">
            <a:spLocks noChangeArrowheads="1"/>
          </p:cNvSpPr>
          <p:nvPr/>
        </p:nvSpPr>
        <p:spPr bwMode="auto">
          <a:xfrm>
            <a:off x="1247775" y="3810002"/>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b</a:t>
            </a:r>
          </a:p>
        </p:txBody>
      </p:sp>
      <p:sp>
        <p:nvSpPr>
          <p:cNvPr id="138277" name="Text Box 37"/>
          <p:cNvSpPr txBox="1">
            <a:spLocks noChangeArrowheads="1"/>
          </p:cNvSpPr>
          <p:nvPr/>
        </p:nvSpPr>
        <p:spPr bwMode="auto">
          <a:xfrm>
            <a:off x="1247775" y="4191002"/>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c</a:t>
            </a:r>
          </a:p>
        </p:txBody>
      </p:sp>
      <p:sp>
        <p:nvSpPr>
          <p:cNvPr id="138278" name="Text Box 38"/>
          <p:cNvSpPr txBox="1">
            <a:spLocks noChangeArrowheads="1"/>
          </p:cNvSpPr>
          <p:nvPr/>
        </p:nvSpPr>
        <p:spPr bwMode="auto">
          <a:xfrm>
            <a:off x="1247775" y="4572002"/>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d</a:t>
            </a:r>
          </a:p>
        </p:txBody>
      </p:sp>
      <p:sp>
        <p:nvSpPr>
          <p:cNvPr id="138279" name="AutoShape 39"/>
          <p:cNvSpPr>
            <a:spLocks noChangeArrowheads="1"/>
          </p:cNvSpPr>
          <p:nvPr/>
        </p:nvSpPr>
        <p:spPr bwMode="auto">
          <a:xfrm>
            <a:off x="5248275" y="4086225"/>
            <a:ext cx="304800"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bg1"/>
                </a:solidFill>
                <a:effectLst>
                  <a:outerShdw blurRad="38100" dist="38100" dir="2700000" algn="tl">
                    <a:srgbClr val="000000"/>
                  </a:outerShdw>
                </a:effectLst>
                <a:cs typeface="+mn-cs"/>
              </a:rPr>
              <a:t>b</a:t>
            </a:r>
          </a:p>
        </p:txBody>
      </p:sp>
      <p:sp>
        <p:nvSpPr>
          <p:cNvPr id="52250" name="Text Box 40"/>
          <p:cNvSpPr txBox="1">
            <a:spLocks noChangeArrowheads="1"/>
          </p:cNvSpPr>
          <p:nvPr/>
        </p:nvSpPr>
        <p:spPr bwMode="auto">
          <a:xfrm>
            <a:off x="4329114" y="5969000"/>
            <a:ext cx="1408462" cy="369332"/>
          </a:xfrm>
          <a:prstGeom prst="rect">
            <a:avLst/>
          </a:prstGeom>
          <a:noFill/>
          <a:ln w="9525">
            <a:noFill/>
            <a:miter lim="800000"/>
            <a:headEnd/>
            <a:tailEnd/>
          </a:ln>
        </p:spPr>
        <p:txBody>
          <a:bodyPr wrap="none">
            <a:spAutoFit/>
          </a:bodyPr>
          <a:lstStyle/>
          <a:p>
            <a:r>
              <a:rPr lang="en-US" b="1">
                <a:solidFill>
                  <a:schemeClr val="bg1"/>
                </a:solidFill>
              </a:rPr>
              <a:t>NAT/Firewall</a:t>
            </a:r>
          </a:p>
        </p:txBody>
      </p:sp>
      <p:sp>
        <p:nvSpPr>
          <p:cNvPr id="52251" name="Text Box 41"/>
          <p:cNvSpPr txBox="1">
            <a:spLocks noChangeArrowheads="1"/>
          </p:cNvSpPr>
          <p:nvPr/>
        </p:nvSpPr>
        <p:spPr bwMode="auto">
          <a:xfrm>
            <a:off x="1360489" y="5965826"/>
            <a:ext cx="1048172" cy="369332"/>
          </a:xfrm>
          <a:prstGeom prst="rect">
            <a:avLst/>
          </a:prstGeom>
          <a:noFill/>
          <a:ln w="9525">
            <a:noFill/>
            <a:miter lim="800000"/>
            <a:headEnd/>
            <a:tailEnd/>
          </a:ln>
        </p:spPr>
        <p:txBody>
          <a:bodyPr wrap="none">
            <a:spAutoFit/>
          </a:bodyPr>
          <a:lstStyle/>
          <a:p>
            <a:r>
              <a:rPr lang="en-US" b="1">
                <a:solidFill>
                  <a:schemeClr val="bg1"/>
                </a:solidFill>
              </a:rPr>
              <a:t>Endpoint</a:t>
            </a:r>
          </a:p>
        </p:txBody>
      </p:sp>
      <p:sp>
        <p:nvSpPr>
          <p:cNvPr id="52252" name="Text Box 42"/>
          <p:cNvSpPr txBox="1">
            <a:spLocks noChangeArrowheads="1"/>
          </p:cNvSpPr>
          <p:nvPr/>
        </p:nvSpPr>
        <p:spPr bwMode="auto">
          <a:xfrm>
            <a:off x="1066801" y="5610225"/>
            <a:ext cx="762000" cy="304800"/>
          </a:xfrm>
          <a:prstGeom prst="rect">
            <a:avLst/>
          </a:prstGeom>
          <a:noFill/>
          <a:ln w="9525">
            <a:noFill/>
            <a:miter lim="800000"/>
            <a:headEnd/>
            <a:tailEnd/>
          </a:ln>
        </p:spPr>
        <p:txBody>
          <a:bodyPr>
            <a:spAutoFit/>
          </a:bodyPr>
          <a:lstStyle/>
          <a:p>
            <a:r>
              <a:rPr lang="en-US" sz="1400" dirty="0">
                <a:solidFill>
                  <a:schemeClr val="bg1"/>
                </a:solidFill>
              </a:rPr>
              <a:t> local</a:t>
            </a:r>
          </a:p>
        </p:txBody>
      </p:sp>
      <p:sp>
        <p:nvSpPr>
          <p:cNvPr id="52253" name="Text Box 43"/>
          <p:cNvSpPr txBox="1">
            <a:spLocks noChangeArrowheads="1"/>
          </p:cNvSpPr>
          <p:nvPr/>
        </p:nvSpPr>
        <p:spPr bwMode="auto">
          <a:xfrm>
            <a:off x="1905001" y="5610225"/>
            <a:ext cx="762000" cy="304800"/>
          </a:xfrm>
          <a:prstGeom prst="rect">
            <a:avLst/>
          </a:prstGeom>
          <a:noFill/>
          <a:ln w="9525">
            <a:noFill/>
            <a:miter lim="800000"/>
            <a:headEnd/>
            <a:tailEnd/>
          </a:ln>
        </p:spPr>
        <p:txBody>
          <a:bodyPr>
            <a:spAutoFit/>
          </a:bodyPr>
          <a:lstStyle/>
          <a:p>
            <a:r>
              <a:rPr lang="en-US" sz="1400">
                <a:solidFill>
                  <a:schemeClr val="bg1"/>
                </a:solidFill>
              </a:rPr>
              <a:t>remote</a:t>
            </a:r>
          </a:p>
        </p:txBody>
      </p:sp>
      <p:sp>
        <p:nvSpPr>
          <p:cNvPr id="52254" name="Text Box 44"/>
          <p:cNvSpPr txBox="1">
            <a:spLocks noChangeArrowheads="1"/>
          </p:cNvSpPr>
          <p:nvPr/>
        </p:nvSpPr>
        <p:spPr bwMode="auto">
          <a:xfrm rot="-5400000">
            <a:off x="1045369" y="4123631"/>
            <a:ext cx="1598612" cy="307777"/>
          </a:xfrm>
          <a:prstGeom prst="rect">
            <a:avLst/>
          </a:prstGeom>
          <a:noFill/>
          <a:ln w="9525">
            <a:noFill/>
            <a:miter lim="800000"/>
            <a:headEnd/>
            <a:tailEnd/>
          </a:ln>
        </p:spPr>
        <p:txBody>
          <a:bodyPr>
            <a:spAutoFit/>
          </a:bodyPr>
          <a:lstStyle/>
          <a:p>
            <a:r>
              <a:rPr lang="en-US" sz="1400" dirty="0">
                <a:solidFill>
                  <a:schemeClr val="bg1"/>
                </a:solidFill>
              </a:rPr>
              <a:t> candidate list</a:t>
            </a:r>
          </a:p>
        </p:txBody>
      </p:sp>
      <p:sp>
        <p:nvSpPr>
          <p:cNvPr id="52255" name="Text Box 45"/>
          <p:cNvSpPr txBox="1">
            <a:spLocks noChangeArrowheads="1"/>
          </p:cNvSpPr>
          <p:nvPr/>
        </p:nvSpPr>
        <p:spPr bwMode="auto">
          <a:xfrm rot="-5400000">
            <a:off x="1428750" y="2598837"/>
            <a:ext cx="838200" cy="307777"/>
          </a:xfrm>
          <a:prstGeom prst="rect">
            <a:avLst/>
          </a:prstGeom>
          <a:noFill/>
          <a:ln w="9525">
            <a:noFill/>
            <a:miter lim="800000"/>
            <a:headEnd/>
            <a:tailEnd/>
          </a:ln>
        </p:spPr>
        <p:txBody>
          <a:bodyPr>
            <a:spAutoFit/>
          </a:bodyPr>
          <a:lstStyle/>
          <a:p>
            <a:r>
              <a:rPr lang="en-US" sz="1400">
                <a:solidFill>
                  <a:schemeClr val="bg1"/>
                </a:solidFill>
              </a:rPr>
              <a:t>default</a:t>
            </a:r>
          </a:p>
        </p:txBody>
      </p:sp>
      <p:sp>
        <p:nvSpPr>
          <p:cNvPr id="52256" name="Text Box 46"/>
          <p:cNvSpPr txBox="1">
            <a:spLocks noChangeArrowheads="1"/>
          </p:cNvSpPr>
          <p:nvPr/>
        </p:nvSpPr>
        <p:spPr bwMode="auto">
          <a:xfrm>
            <a:off x="7102695" y="4267202"/>
            <a:ext cx="742511" cy="584775"/>
          </a:xfrm>
          <a:prstGeom prst="rect">
            <a:avLst/>
          </a:prstGeom>
          <a:noFill/>
          <a:ln w="19050" algn="ctr">
            <a:noFill/>
            <a:miter lim="800000"/>
            <a:headEnd/>
            <a:tailEnd/>
          </a:ln>
        </p:spPr>
        <p:txBody>
          <a:bodyPr wrap="none">
            <a:spAutoFit/>
          </a:bodyPr>
          <a:lstStyle/>
          <a:p>
            <a:pPr algn="ctr"/>
            <a:r>
              <a:rPr lang="en-US" sz="1600" dirty="0">
                <a:solidFill>
                  <a:schemeClr val="bg1"/>
                </a:solidFill>
                <a:latin typeface="Arial" pitchFamily="34" charset="0"/>
                <a:cs typeface="Arial" pitchFamily="34" charset="0"/>
              </a:rPr>
              <a:t>Media</a:t>
            </a:r>
          </a:p>
          <a:p>
            <a:pPr algn="ctr"/>
            <a:r>
              <a:rPr lang="en-US" sz="1600" dirty="0">
                <a:solidFill>
                  <a:schemeClr val="bg1"/>
                </a:solidFill>
                <a:latin typeface="Arial" pitchFamily="34" charset="0"/>
                <a:cs typeface="Arial" pitchFamily="34" charset="0"/>
              </a:rPr>
              <a:t>Relay</a:t>
            </a:r>
          </a:p>
        </p:txBody>
      </p:sp>
      <p:sp>
        <p:nvSpPr>
          <p:cNvPr id="138290" name="AutoShape 50"/>
          <p:cNvSpPr>
            <a:spLocks noChangeArrowheads="1"/>
          </p:cNvSpPr>
          <p:nvPr/>
        </p:nvSpPr>
        <p:spPr bwMode="auto">
          <a:xfrm>
            <a:off x="5248275" y="4648200"/>
            <a:ext cx="304800"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bg1"/>
                </a:solidFill>
                <a:effectLst>
                  <a:outerShdw blurRad="38100" dist="38100" dir="2700000" algn="tl">
                    <a:srgbClr val="000000"/>
                  </a:outerShdw>
                </a:effectLst>
                <a:cs typeface="+mn-cs"/>
              </a:rPr>
              <a:t>d</a:t>
            </a:r>
          </a:p>
        </p:txBody>
      </p:sp>
      <p:sp>
        <p:nvSpPr>
          <p:cNvPr id="138291" name="Text Box 51"/>
          <p:cNvSpPr txBox="1">
            <a:spLocks noChangeArrowheads="1"/>
          </p:cNvSpPr>
          <p:nvPr/>
        </p:nvSpPr>
        <p:spPr bwMode="auto">
          <a:xfrm>
            <a:off x="1247775" y="4967288"/>
            <a:ext cx="381000" cy="366712"/>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e</a:t>
            </a:r>
          </a:p>
        </p:txBody>
      </p:sp>
      <p:pic>
        <p:nvPicPr>
          <p:cNvPr id="52259" name="Picture 2" descr="cooltools-shape"/>
          <p:cNvPicPr>
            <a:picLocks noChangeAspect="1" noChangeArrowheads="1"/>
          </p:cNvPicPr>
          <p:nvPr/>
        </p:nvPicPr>
        <p:blipFill>
          <a:blip r:embed="rId3" cstate="print"/>
          <a:srcRect/>
          <a:stretch>
            <a:fillRect/>
          </a:stretch>
        </p:blipFill>
        <p:spPr bwMode="auto">
          <a:xfrm>
            <a:off x="7010401" y="3352800"/>
            <a:ext cx="914400" cy="533400"/>
          </a:xfrm>
          <a:prstGeom prst="rect">
            <a:avLst/>
          </a:prstGeom>
          <a:noFill/>
          <a:ln w="12700" algn="ctr">
            <a:noFill/>
            <a:miter lim="800000"/>
            <a:headEnd/>
            <a:tailEnd/>
          </a:ln>
        </p:spPr>
      </p:pic>
      <p:sp>
        <p:nvSpPr>
          <p:cNvPr id="52260" name="Text Box 46"/>
          <p:cNvSpPr txBox="1">
            <a:spLocks noChangeArrowheads="1"/>
          </p:cNvSpPr>
          <p:nvPr/>
        </p:nvSpPr>
        <p:spPr bwMode="auto">
          <a:xfrm>
            <a:off x="7080307" y="3429000"/>
            <a:ext cx="776175" cy="338554"/>
          </a:xfrm>
          <a:prstGeom prst="rect">
            <a:avLst/>
          </a:prstGeom>
          <a:noFill/>
          <a:ln w="19050" algn="ctr">
            <a:noFill/>
            <a:miter lim="800000"/>
            <a:headEnd/>
            <a:tailEnd/>
          </a:ln>
        </p:spPr>
        <p:txBody>
          <a:bodyPr wrap="none">
            <a:spAutoFit/>
          </a:bodyPr>
          <a:lstStyle/>
          <a:p>
            <a:pPr algn="ctr"/>
            <a:r>
              <a:rPr lang="en-US" sz="1600" dirty="0">
                <a:solidFill>
                  <a:schemeClr val="bg1"/>
                </a:solidFill>
                <a:latin typeface="Arial" pitchFamily="34" charset="0"/>
                <a:cs typeface="Arial" pitchFamily="34" charset="0"/>
              </a:rPr>
              <a:t>MRAS</a:t>
            </a:r>
          </a:p>
        </p:txBody>
      </p:sp>
      <p:pic>
        <p:nvPicPr>
          <p:cNvPr id="43" name="Picture 40" descr="C:\Users\alanshen\AppData\Local\Microsoft\Windows\Temporary Internet Files\Content.IE5\BNFYEGE6\MCj04348250000[1].png"/>
          <p:cNvPicPr>
            <a:picLocks noChangeAspect="1" noChangeArrowheads="1"/>
          </p:cNvPicPr>
          <p:nvPr/>
        </p:nvPicPr>
        <p:blipFill>
          <a:blip r:embed="rId4" cstate="print"/>
          <a:srcRect/>
          <a:stretch>
            <a:fillRect/>
          </a:stretch>
        </p:blipFill>
        <p:spPr bwMode="auto">
          <a:xfrm>
            <a:off x="7286625" y="3733800"/>
            <a:ext cx="381000" cy="381000"/>
          </a:xfrm>
          <a:prstGeom prst="rect">
            <a:avLst/>
          </a:prstGeom>
          <a:noFill/>
          <a:ln w="9525">
            <a:noFill/>
            <a:miter lim="800000"/>
            <a:headEnd/>
            <a:tailEnd/>
          </a:ln>
        </p:spPr>
      </p:pic>
      <p:pic>
        <p:nvPicPr>
          <p:cNvPr id="52262" name="Picture 57" descr="cooltools-shape"/>
          <p:cNvPicPr>
            <a:picLocks noChangeAspect="1" noChangeArrowheads="1"/>
          </p:cNvPicPr>
          <p:nvPr/>
        </p:nvPicPr>
        <p:blipFill>
          <a:blip r:embed="rId3" cstate="print"/>
          <a:srcRect/>
          <a:stretch>
            <a:fillRect/>
          </a:stretch>
        </p:blipFill>
        <p:spPr bwMode="auto">
          <a:xfrm>
            <a:off x="4970464" y="1295400"/>
            <a:ext cx="287337" cy="4656138"/>
          </a:xfrm>
          <a:prstGeom prst="rect">
            <a:avLst/>
          </a:prstGeom>
          <a:noFill/>
          <a:ln w="12700" algn="ctr">
            <a:noFill/>
            <a:miter lim="800000"/>
            <a:headEnd/>
            <a:tailEnd/>
          </a:ln>
        </p:spPr>
      </p:pic>
      <p:sp>
        <p:nvSpPr>
          <p:cNvPr id="44" name="Title 43"/>
          <p:cNvSpPr>
            <a:spLocks noGrp="1"/>
          </p:cNvSpPr>
          <p:nvPr>
            <p:ph type="title"/>
          </p:nvPr>
        </p:nvSpPr>
        <p:spPr/>
        <p:txBody>
          <a:bodyPr/>
          <a:lstStyle/>
          <a:p>
            <a:r>
              <a:rPr lang="en-US" dirty="0" smtClean="0"/>
              <a:t>Address</a:t>
            </a:r>
            <a:r>
              <a:rPr lang="de-AT" dirty="0" smtClean="0"/>
              <a:t> </a:t>
            </a:r>
            <a:r>
              <a:rPr lang="de-AT" dirty="0"/>
              <a:t>Discovery (AV) </a:t>
            </a:r>
          </a:p>
        </p:txBody>
      </p:sp>
      <p:sp>
        <p:nvSpPr>
          <p:cNvPr id="42" name="Text Box 31"/>
          <p:cNvSpPr txBox="1">
            <a:spLocks noChangeArrowheads="1"/>
          </p:cNvSpPr>
          <p:nvPr/>
        </p:nvSpPr>
        <p:spPr bwMode="auto">
          <a:xfrm>
            <a:off x="3491880" y="4149080"/>
            <a:ext cx="1334317" cy="304800"/>
          </a:xfrm>
          <a:prstGeom prst="rect">
            <a:avLst/>
          </a:prstGeom>
          <a:noFill/>
          <a:ln w="9525">
            <a:noFill/>
            <a:miter lim="800000"/>
            <a:headEnd/>
            <a:tailEnd/>
          </a:ln>
        </p:spPr>
        <p:txBody>
          <a:bodyPr>
            <a:spAutoFit/>
          </a:bodyPr>
          <a:lstStyle/>
          <a:p>
            <a:pPr>
              <a:spcBef>
                <a:spcPct val="50000"/>
              </a:spcBef>
            </a:pPr>
            <a:r>
              <a:rPr lang="en-US" sz="1400" dirty="0">
                <a:solidFill>
                  <a:schemeClr val="bg1"/>
                </a:solidFill>
              </a:rPr>
              <a:t>Allocate UDP</a:t>
            </a:r>
          </a:p>
        </p:txBody>
      </p:sp>
      <p:sp>
        <p:nvSpPr>
          <p:cNvPr id="45" name="Text Box 34"/>
          <p:cNvSpPr txBox="1">
            <a:spLocks noChangeArrowheads="1"/>
          </p:cNvSpPr>
          <p:nvPr/>
        </p:nvSpPr>
        <p:spPr bwMode="auto">
          <a:xfrm>
            <a:off x="3491880" y="4581128"/>
            <a:ext cx="1334317" cy="304800"/>
          </a:xfrm>
          <a:prstGeom prst="rect">
            <a:avLst/>
          </a:prstGeom>
          <a:noFill/>
          <a:ln w="9525">
            <a:noFill/>
            <a:miter lim="800000"/>
            <a:headEnd/>
            <a:tailEnd/>
          </a:ln>
        </p:spPr>
        <p:txBody>
          <a:bodyPr>
            <a:spAutoFit/>
          </a:bodyPr>
          <a:lstStyle/>
          <a:p>
            <a:pPr>
              <a:spcBef>
                <a:spcPct val="50000"/>
              </a:spcBef>
            </a:pPr>
            <a:r>
              <a:rPr lang="en-US" sz="1400" dirty="0">
                <a:solidFill>
                  <a:schemeClr val="bg1"/>
                </a:solidFill>
              </a:rPr>
              <a:t>Allocate TCP</a:t>
            </a:r>
          </a:p>
        </p:txBody>
      </p:sp>
    </p:spTree>
    <p:extLst>
      <p:ext uri="{BB962C8B-B14F-4D97-AF65-F5344CB8AC3E}">
        <p14:creationId xmlns:p14="http://schemas.microsoft.com/office/powerpoint/2010/main" val="337098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59"/>
                                        </p:tgtEl>
                                        <p:attrNameLst>
                                          <p:attrName>style.visibility</p:attrName>
                                        </p:attrNameLst>
                                      </p:cBhvr>
                                      <p:to>
                                        <p:strVal val="visible"/>
                                      </p:to>
                                    </p:set>
                                    <p:animEffect transition="in" filter="fade">
                                      <p:cBhvr>
                                        <p:cTn id="7" dur="500"/>
                                        <p:tgtEl>
                                          <p:spTgt spid="138259"/>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38275"/>
                                        </p:tgtEl>
                                        <p:attrNameLst>
                                          <p:attrName>style.visibility</p:attrName>
                                        </p:attrNameLst>
                                      </p:cBhvr>
                                      <p:to>
                                        <p:strVal val="visible"/>
                                      </p:to>
                                    </p:set>
                                  </p:childTnLst>
                                </p:cTn>
                              </p:par>
                            </p:childTnLst>
                          </p:cTn>
                        </p:par>
                        <p:par>
                          <p:cTn id="11" fill="hold">
                            <p:stCondLst>
                              <p:cond delay="500"/>
                            </p:stCondLst>
                            <p:childTnLst>
                              <p:par>
                                <p:cTn id="12" presetID="56" presetClass="path" presetSubtype="0" accel="50000" decel="50000" fill="hold" grpId="0" nodeType="afterEffect">
                                  <p:stCondLst>
                                    <p:cond delay="0"/>
                                  </p:stCondLst>
                                  <p:childTnLst>
                                    <p:animMotion origin="layout" path="M 3.33333E-6 3.19685E-6 L 0.17083 -0.27296 " pathEditMode="relative" rAng="0" ptsTypes="AA">
                                      <p:cBhvr>
                                        <p:cTn id="13" dur="1000" spd="-100000" fill="hold"/>
                                        <p:tgtEl>
                                          <p:spTgt spid="138275"/>
                                        </p:tgtEl>
                                        <p:attrNameLst>
                                          <p:attrName>ppt_x</p:attrName>
                                          <p:attrName>ppt_y</p:attrName>
                                        </p:attrNameLst>
                                      </p:cBhvr>
                                      <p:rCtr x="85" y="-136"/>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6" presetClass="emph" presetSubtype="0" fill="hold" grpId="1" nodeType="withEffect">
                                  <p:stCondLst>
                                    <p:cond delay="0"/>
                                  </p:stCondLst>
                                  <p:childTnLst>
                                    <p:animScale>
                                      <p:cBhvr>
                                        <p:cTn id="22" dur="500" fill="hold"/>
                                        <p:tgtEl>
                                          <p:spTgt spid="42"/>
                                        </p:tgtEl>
                                      </p:cBhvr>
                                      <p:by x="150000" y="150000"/>
                                    </p:animScale>
                                  </p:childTnLst>
                                </p:cTn>
                              </p:par>
                            </p:childTnLst>
                          </p:cTn>
                        </p:par>
                        <p:par>
                          <p:cTn id="23" fill="hold">
                            <p:stCondLst>
                              <p:cond delay="500"/>
                            </p:stCondLst>
                            <p:childTnLst>
                              <p:par>
                                <p:cTn id="24" presetID="26" presetClass="emph" presetSubtype="0" fill="hold" nodeType="afterEffect">
                                  <p:stCondLst>
                                    <p:cond delay="0"/>
                                  </p:stCondLst>
                                  <p:childTnLst>
                                    <p:animEffect transition="out" filter="fade">
                                      <p:cBhvr>
                                        <p:cTn id="25" dur="500" tmFilter="0, 0; .2, .5; .8, .5; 1, 0"/>
                                        <p:tgtEl>
                                          <p:spTgt spid="43"/>
                                        </p:tgtEl>
                                      </p:cBhvr>
                                    </p:animEffect>
                                    <p:animScale>
                                      <p:cBhvr>
                                        <p:cTn id="26" dur="250" autoRev="1" fill="hold"/>
                                        <p:tgtEl>
                                          <p:spTgt spid="43"/>
                                        </p:tgtEl>
                                      </p:cBhvr>
                                      <p:by x="105000" y="105000"/>
                                    </p:animScale>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38279"/>
                                        </p:tgtEl>
                                        <p:attrNameLst>
                                          <p:attrName>style.visibility</p:attrName>
                                        </p:attrNameLst>
                                      </p:cBhvr>
                                      <p:to>
                                        <p:strVal val="visible"/>
                                      </p:to>
                                    </p:set>
                                    <p:animEffect transition="in" filter="fade">
                                      <p:cBhvr>
                                        <p:cTn id="30" dur="500"/>
                                        <p:tgtEl>
                                          <p:spTgt spid="138279"/>
                                        </p:tgtEl>
                                      </p:cBhvr>
                                    </p:animEffect>
                                  </p:childTnLst>
                                </p:cTn>
                              </p:par>
                            </p:childTnLst>
                          </p:cTn>
                        </p:par>
                        <p:par>
                          <p:cTn id="31" fill="hold">
                            <p:stCondLst>
                              <p:cond delay="1500"/>
                            </p:stCondLst>
                            <p:childTnLst>
                              <p:par>
                                <p:cTn id="32" presetID="1" presetClass="entr" presetSubtype="0" fill="hold" grpId="1" nodeType="afterEffect">
                                  <p:stCondLst>
                                    <p:cond delay="0"/>
                                  </p:stCondLst>
                                  <p:childTnLst>
                                    <p:set>
                                      <p:cBhvr>
                                        <p:cTn id="33" dur="1" fill="hold">
                                          <p:stCondLst>
                                            <p:cond delay="0"/>
                                          </p:stCondLst>
                                        </p:cTn>
                                        <p:tgtEl>
                                          <p:spTgt spid="138276"/>
                                        </p:tgtEl>
                                        <p:attrNameLst>
                                          <p:attrName>style.visibility</p:attrName>
                                        </p:attrNameLst>
                                      </p:cBhvr>
                                      <p:to>
                                        <p:strVal val="visible"/>
                                      </p:to>
                                    </p:set>
                                  </p:childTnLst>
                                </p:cTn>
                              </p:par>
                            </p:childTnLst>
                          </p:cTn>
                        </p:par>
                        <p:par>
                          <p:cTn id="34" fill="hold">
                            <p:stCondLst>
                              <p:cond delay="1500"/>
                            </p:stCondLst>
                            <p:childTnLst>
                              <p:par>
                                <p:cTn id="35" presetID="63" presetClass="path" presetSubtype="0" accel="50000" decel="50000" fill="hold" grpId="0" nodeType="afterEffect">
                                  <p:stCondLst>
                                    <p:cond delay="0"/>
                                  </p:stCondLst>
                                  <p:childTnLst>
                                    <p:animMotion origin="layout" path="M -1.66667E-6 -1.91765E-6 L 0.43438 0.05112 " pathEditMode="relative" rAng="0" ptsTypes="AA">
                                      <p:cBhvr>
                                        <p:cTn id="36" dur="1000" spd="-100000" fill="hold"/>
                                        <p:tgtEl>
                                          <p:spTgt spid="138276"/>
                                        </p:tgtEl>
                                        <p:attrNameLst>
                                          <p:attrName>ppt_x</p:attrName>
                                          <p:attrName>ppt_y</p:attrName>
                                        </p:attrNameLst>
                                      </p:cBhvr>
                                      <p:rCtr x="217" y="25"/>
                                    </p:animMotion>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38251"/>
                                        </p:tgtEl>
                                        <p:attrNameLst>
                                          <p:attrName>style.visibility</p:attrName>
                                        </p:attrNameLst>
                                      </p:cBhvr>
                                      <p:to>
                                        <p:strVal val="visible"/>
                                      </p:to>
                                    </p:set>
                                    <p:animEffect transition="in" filter="fade">
                                      <p:cBhvr>
                                        <p:cTn id="40" dur="500"/>
                                        <p:tgtEl>
                                          <p:spTgt spid="138251"/>
                                        </p:tgtEl>
                                      </p:cBhvr>
                                    </p:animEffect>
                                  </p:childTnLst>
                                </p:cTn>
                              </p:par>
                            </p:childTnLst>
                          </p:cTn>
                        </p:par>
                        <p:par>
                          <p:cTn id="41" fill="hold">
                            <p:stCondLst>
                              <p:cond delay="3000"/>
                            </p:stCondLst>
                            <p:childTnLst>
                              <p:par>
                                <p:cTn id="42" presetID="1" presetClass="entr" presetSubtype="0" fill="hold" grpId="1" nodeType="afterEffect">
                                  <p:stCondLst>
                                    <p:cond delay="0"/>
                                  </p:stCondLst>
                                  <p:childTnLst>
                                    <p:set>
                                      <p:cBhvr>
                                        <p:cTn id="43" dur="1" fill="hold">
                                          <p:stCondLst>
                                            <p:cond delay="0"/>
                                          </p:stCondLst>
                                        </p:cTn>
                                        <p:tgtEl>
                                          <p:spTgt spid="138277"/>
                                        </p:tgtEl>
                                        <p:attrNameLst>
                                          <p:attrName>style.visibility</p:attrName>
                                        </p:attrNameLst>
                                      </p:cBhvr>
                                      <p:to>
                                        <p:strVal val="visible"/>
                                      </p:to>
                                    </p:set>
                                  </p:childTnLst>
                                </p:cTn>
                              </p:par>
                            </p:childTnLst>
                          </p:cTn>
                        </p:par>
                        <p:par>
                          <p:cTn id="44" fill="hold">
                            <p:stCondLst>
                              <p:cond delay="3000"/>
                            </p:stCondLst>
                            <p:childTnLst>
                              <p:par>
                                <p:cTn id="45" presetID="63" presetClass="path" presetSubtype="0" accel="50000" decel="50000" fill="hold" grpId="0" nodeType="afterEffect">
                                  <p:stCondLst>
                                    <p:cond delay="0"/>
                                  </p:stCondLst>
                                  <p:childTnLst>
                                    <p:animMotion origin="layout" path="M 3.33333E-6 1.08027E-6 L 0.72083 -0.0044 " pathEditMode="relative" rAng="0" ptsTypes="AA">
                                      <p:cBhvr>
                                        <p:cTn id="46" dur="1000" spd="-100000" fill="hold"/>
                                        <p:tgtEl>
                                          <p:spTgt spid="138277"/>
                                        </p:tgtEl>
                                        <p:attrNameLst>
                                          <p:attrName>ppt_x</p:attrName>
                                          <p:attrName>ppt_y</p:attrName>
                                        </p:attrNameLst>
                                      </p:cBhvr>
                                      <p:rCtr x="360" y="-2"/>
                                    </p:animMotion>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2" nodeType="clickEffect">
                                  <p:stCondLst>
                                    <p:cond delay="0"/>
                                  </p:stCondLst>
                                  <p:childTnLst>
                                    <p:animScale>
                                      <p:cBhvr>
                                        <p:cTn id="50" dur="500" fill="hold"/>
                                        <p:tgtEl>
                                          <p:spTgt spid="42"/>
                                        </p:tgtEl>
                                      </p:cBhvr>
                                      <p:by x="50000" y="50000"/>
                                    </p:animScale>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6" presetClass="emph" presetSubtype="0" fill="hold" grpId="1" nodeType="withEffect">
                                  <p:stCondLst>
                                    <p:cond delay="0"/>
                                  </p:stCondLst>
                                  <p:childTnLst>
                                    <p:animScale>
                                      <p:cBhvr>
                                        <p:cTn id="58" dur="500" fill="hold"/>
                                        <p:tgtEl>
                                          <p:spTgt spid="45"/>
                                        </p:tgtEl>
                                      </p:cBhvr>
                                      <p:by x="150000" y="150000"/>
                                    </p:animScale>
                                  </p:childTnLst>
                                </p:cTn>
                              </p:par>
                            </p:childTnLst>
                          </p:cTn>
                        </p:par>
                        <p:par>
                          <p:cTn id="59" fill="hold">
                            <p:stCondLst>
                              <p:cond delay="1000"/>
                            </p:stCondLst>
                            <p:childTnLst>
                              <p:par>
                                <p:cTn id="60" presetID="26" presetClass="emph" presetSubtype="0" fill="hold" nodeType="afterEffect">
                                  <p:stCondLst>
                                    <p:cond delay="0"/>
                                  </p:stCondLst>
                                  <p:childTnLst>
                                    <p:animEffect transition="out" filter="fade">
                                      <p:cBhvr>
                                        <p:cTn id="61" dur="500" tmFilter="0, 0; .2, .5; .8, .5; 1, 0"/>
                                        <p:tgtEl>
                                          <p:spTgt spid="43"/>
                                        </p:tgtEl>
                                      </p:cBhvr>
                                    </p:animEffect>
                                    <p:animScale>
                                      <p:cBhvr>
                                        <p:cTn id="62" dur="250" autoRev="1" fill="hold"/>
                                        <p:tgtEl>
                                          <p:spTgt spid="43"/>
                                        </p:tgtEl>
                                      </p:cBhvr>
                                      <p:by x="105000" y="105000"/>
                                    </p:animScale>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138290"/>
                                        </p:tgtEl>
                                        <p:attrNameLst>
                                          <p:attrName>style.visibility</p:attrName>
                                        </p:attrNameLst>
                                      </p:cBhvr>
                                      <p:to>
                                        <p:strVal val="visible"/>
                                      </p:to>
                                    </p:set>
                                    <p:animEffect transition="in" filter="fade">
                                      <p:cBhvr>
                                        <p:cTn id="66" dur="500"/>
                                        <p:tgtEl>
                                          <p:spTgt spid="138290"/>
                                        </p:tgtEl>
                                      </p:cBhvr>
                                    </p:animEffect>
                                  </p:childTnLst>
                                </p:cTn>
                              </p:par>
                            </p:childTnLst>
                          </p:cTn>
                        </p:par>
                        <p:par>
                          <p:cTn id="67" fill="hold">
                            <p:stCondLst>
                              <p:cond delay="2000"/>
                            </p:stCondLst>
                            <p:childTnLst>
                              <p:par>
                                <p:cTn id="68" presetID="1" presetClass="entr" presetSubtype="0" fill="hold" grpId="1" nodeType="afterEffect">
                                  <p:stCondLst>
                                    <p:cond delay="0"/>
                                  </p:stCondLst>
                                  <p:childTnLst>
                                    <p:set>
                                      <p:cBhvr>
                                        <p:cTn id="69" dur="1" fill="hold">
                                          <p:stCondLst>
                                            <p:cond delay="0"/>
                                          </p:stCondLst>
                                        </p:cTn>
                                        <p:tgtEl>
                                          <p:spTgt spid="138278"/>
                                        </p:tgtEl>
                                        <p:attrNameLst>
                                          <p:attrName>style.visibility</p:attrName>
                                        </p:attrNameLst>
                                      </p:cBhvr>
                                      <p:to>
                                        <p:strVal val="visible"/>
                                      </p:to>
                                    </p:set>
                                  </p:childTnLst>
                                </p:cTn>
                              </p:par>
                            </p:childTnLst>
                          </p:cTn>
                        </p:par>
                        <p:par>
                          <p:cTn id="70" fill="hold">
                            <p:stCondLst>
                              <p:cond delay="2000"/>
                            </p:stCondLst>
                            <p:childTnLst>
                              <p:par>
                                <p:cTn id="71" presetID="63" presetClass="path" presetSubtype="0" accel="50000" decel="50000" fill="hold" grpId="0" nodeType="afterEffect">
                                  <p:stCondLst>
                                    <p:cond delay="0"/>
                                  </p:stCondLst>
                                  <p:childTnLst>
                                    <p:animMotion origin="layout" path="M -1.66667E-6 2.96296E-6 L 0.43438 0.00671 " pathEditMode="relative" rAng="0" ptsTypes="AA">
                                      <p:cBhvr>
                                        <p:cTn id="72" dur="1000" spd="-100000" fill="hold"/>
                                        <p:tgtEl>
                                          <p:spTgt spid="138278"/>
                                        </p:tgtEl>
                                        <p:attrNameLst>
                                          <p:attrName>ppt_x</p:attrName>
                                          <p:attrName>ppt_y</p:attrName>
                                        </p:attrNameLst>
                                      </p:cBhvr>
                                      <p:rCtr x="217" y="3"/>
                                    </p:animMotion>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138257"/>
                                        </p:tgtEl>
                                        <p:attrNameLst>
                                          <p:attrName>style.visibility</p:attrName>
                                        </p:attrNameLst>
                                      </p:cBhvr>
                                      <p:to>
                                        <p:strVal val="visible"/>
                                      </p:to>
                                    </p:set>
                                    <p:animEffect transition="in" filter="fade">
                                      <p:cBhvr>
                                        <p:cTn id="76" dur="500"/>
                                        <p:tgtEl>
                                          <p:spTgt spid="138257"/>
                                        </p:tgtEl>
                                      </p:cBhvr>
                                    </p:animEffect>
                                  </p:childTnLst>
                                </p:cTn>
                              </p:par>
                            </p:childTnLst>
                          </p:cTn>
                        </p:par>
                        <p:par>
                          <p:cTn id="77" fill="hold">
                            <p:stCondLst>
                              <p:cond delay="3500"/>
                            </p:stCondLst>
                            <p:childTnLst>
                              <p:par>
                                <p:cTn id="78" presetID="1" presetClass="entr" presetSubtype="0" fill="hold" grpId="1" nodeType="afterEffect">
                                  <p:stCondLst>
                                    <p:cond delay="0"/>
                                  </p:stCondLst>
                                  <p:childTnLst>
                                    <p:set>
                                      <p:cBhvr>
                                        <p:cTn id="79" dur="1" fill="hold">
                                          <p:stCondLst>
                                            <p:cond delay="0"/>
                                          </p:stCondLst>
                                        </p:cTn>
                                        <p:tgtEl>
                                          <p:spTgt spid="138291"/>
                                        </p:tgtEl>
                                        <p:attrNameLst>
                                          <p:attrName>style.visibility</p:attrName>
                                        </p:attrNameLst>
                                      </p:cBhvr>
                                      <p:to>
                                        <p:strVal val="visible"/>
                                      </p:to>
                                    </p:set>
                                  </p:childTnLst>
                                </p:cTn>
                              </p:par>
                            </p:childTnLst>
                          </p:cTn>
                        </p:par>
                        <p:par>
                          <p:cTn id="80" fill="hold">
                            <p:stCondLst>
                              <p:cond delay="3500"/>
                            </p:stCondLst>
                            <p:childTnLst>
                              <p:par>
                                <p:cTn id="81" presetID="63" presetClass="path" presetSubtype="0" accel="50000" decel="50000" fill="hold" grpId="0" nodeType="afterEffect">
                                  <p:stCondLst>
                                    <p:cond delay="0"/>
                                  </p:stCondLst>
                                  <p:childTnLst>
                                    <p:animMotion origin="layout" path="M -1.66667E-6 4.07407E-6 L 0.72604 -0.03982 " pathEditMode="relative" rAng="0" ptsTypes="AA">
                                      <p:cBhvr>
                                        <p:cTn id="82" dur="1000" spd="-100000" fill="hold"/>
                                        <p:tgtEl>
                                          <p:spTgt spid="138291"/>
                                        </p:tgtEl>
                                        <p:attrNameLst>
                                          <p:attrName>ppt_x</p:attrName>
                                          <p:attrName>ppt_y</p:attrName>
                                        </p:attrNameLst>
                                      </p:cBhvr>
                                      <p:rCtr x="363" y="-20"/>
                                    </p:animMotion>
                                  </p:childTnLst>
                                </p:cTn>
                              </p:par>
                            </p:childTnLst>
                          </p:cTn>
                        </p:par>
                      </p:childTnLst>
                    </p:cTn>
                  </p:par>
                  <p:par>
                    <p:cTn id="83" fill="hold">
                      <p:stCondLst>
                        <p:cond delay="indefinite"/>
                      </p:stCondLst>
                      <p:childTnLst>
                        <p:par>
                          <p:cTn id="84" fill="hold">
                            <p:stCondLst>
                              <p:cond delay="0"/>
                            </p:stCondLst>
                            <p:childTnLst>
                              <p:par>
                                <p:cTn id="85" presetID="6" presetClass="emph" presetSubtype="0" fill="hold" grpId="2" nodeType="clickEffect">
                                  <p:stCondLst>
                                    <p:cond delay="0"/>
                                  </p:stCondLst>
                                  <p:childTnLst>
                                    <p:animScale>
                                      <p:cBhvr>
                                        <p:cTn id="86" dur="500" fill="hold"/>
                                        <p:tgtEl>
                                          <p:spTgt spid="45"/>
                                        </p:tgtEl>
                                      </p:cBhvr>
                                      <p:by x="50000" y="50000"/>
                                    </p:animScale>
                                  </p:childTnLst>
                                </p:cTn>
                              </p:par>
                            </p:childTnLst>
                          </p:cTn>
                        </p:par>
                        <p:par>
                          <p:cTn id="87" fill="hold">
                            <p:stCondLst>
                              <p:cond delay="500"/>
                            </p:stCondLst>
                            <p:childTnLst>
                              <p:par>
                                <p:cTn id="88" presetID="1" presetClass="entr" presetSubtype="0" fill="hold" grpId="1" nodeType="afterEffect">
                                  <p:stCondLst>
                                    <p:cond delay="0"/>
                                  </p:stCondLst>
                                  <p:childTnLst>
                                    <p:set>
                                      <p:cBhvr>
                                        <p:cTn id="89" dur="1" fill="hold">
                                          <p:stCondLst>
                                            <p:cond delay="0"/>
                                          </p:stCondLst>
                                        </p:cTn>
                                        <p:tgtEl>
                                          <p:spTgt spid="138248"/>
                                        </p:tgtEl>
                                        <p:attrNameLst>
                                          <p:attrName>style.visibility</p:attrName>
                                        </p:attrNameLst>
                                      </p:cBhvr>
                                      <p:to>
                                        <p:strVal val="visible"/>
                                      </p:to>
                                    </p:set>
                                  </p:childTnLst>
                                </p:cTn>
                              </p:par>
                            </p:childTnLst>
                          </p:cTn>
                        </p:par>
                        <p:par>
                          <p:cTn id="90" fill="hold">
                            <p:stCondLst>
                              <p:cond delay="500"/>
                            </p:stCondLst>
                            <p:childTnLst>
                              <p:par>
                                <p:cTn id="91" presetID="42" presetClass="path" presetSubtype="0" accel="50000" decel="50000" fill="hold" grpId="0" nodeType="afterEffect">
                                  <p:stCondLst>
                                    <p:cond delay="0"/>
                                  </p:stCondLst>
                                  <p:childTnLst>
                                    <p:animMotion origin="layout" path="M 3.33333E-6 -0.00671 L 3.33333E-6 0.21097 " pathEditMode="relative" rAng="0" ptsTypes="AA">
                                      <p:cBhvr>
                                        <p:cTn id="92" dur="1000" spd="-100000" fill="hold"/>
                                        <p:tgtEl>
                                          <p:spTgt spid="138248"/>
                                        </p:tgtEl>
                                        <p:attrNameLst>
                                          <p:attrName>ppt_x</p:attrName>
                                          <p:attrName>ppt_y</p:attrName>
                                        </p:attrNameLst>
                                      </p:cBhvr>
                                      <p:rCtr x="0" y="1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p:bldP spid="138248" grpId="1"/>
      <p:bldP spid="138251" grpId="0" animBg="1"/>
      <p:bldP spid="138257" grpId="0" animBg="1"/>
      <p:bldP spid="138259" grpId="0" animBg="1"/>
      <p:bldP spid="138275" grpId="0"/>
      <p:bldP spid="138275" grpId="1"/>
      <p:bldP spid="138276" grpId="0"/>
      <p:bldP spid="138276" grpId="1"/>
      <p:bldP spid="138277" grpId="0"/>
      <p:bldP spid="138277" grpId="1"/>
      <p:bldP spid="138278" grpId="0"/>
      <p:bldP spid="138278" grpId="1"/>
      <p:bldP spid="138279" grpId="0" animBg="1"/>
      <p:bldP spid="138290" grpId="0" animBg="1"/>
      <p:bldP spid="138291" grpId="0"/>
      <p:bldP spid="138291" grpId="1"/>
      <p:bldP spid="42" grpId="0"/>
      <p:bldP spid="42" grpId="1"/>
      <p:bldP spid="42" grpId="2"/>
      <p:bldP spid="45" grpId="0"/>
      <p:bldP spid="45" grpId="1"/>
      <p:bldP spid="45" grpId="2"/>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5" name="Picture 2" descr="cooltools-shape"/>
          <p:cNvPicPr>
            <a:picLocks noChangeAspect="1" noChangeArrowheads="1"/>
          </p:cNvPicPr>
          <p:nvPr/>
        </p:nvPicPr>
        <p:blipFill>
          <a:blip r:embed="rId3" cstate="print"/>
          <a:srcRect/>
          <a:stretch>
            <a:fillRect/>
          </a:stretch>
        </p:blipFill>
        <p:spPr bwMode="auto">
          <a:xfrm>
            <a:off x="7010401" y="3886200"/>
            <a:ext cx="914400" cy="1447800"/>
          </a:xfrm>
          <a:prstGeom prst="rect">
            <a:avLst/>
          </a:prstGeom>
          <a:noFill/>
          <a:ln w="12700" algn="ctr">
            <a:noFill/>
            <a:miter lim="800000"/>
            <a:headEnd/>
            <a:tailEnd/>
          </a:ln>
        </p:spPr>
      </p:pic>
      <p:pic>
        <p:nvPicPr>
          <p:cNvPr id="52226" name="Picture 3" descr="cooltools-shape"/>
          <p:cNvPicPr>
            <a:picLocks noChangeAspect="1" noChangeArrowheads="1"/>
          </p:cNvPicPr>
          <p:nvPr/>
        </p:nvPicPr>
        <p:blipFill>
          <a:blip r:embed="rId3" cstate="print"/>
          <a:srcRect/>
          <a:stretch>
            <a:fillRect/>
          </a:stretch>
        </p:blipFill>
        <p:spPr bwMode="auto">
          <a:xfrm>
            <a:off x="857224" y="1428736"/>
            <a:ext cx="2057400" cy="4699000"/>
          </a:xfrm>
          <a:prstGeom prst="rect">
            <a:avLst/>
          </a:prstGeom>
          <a:noFill/>
          <a:ln w="12700" algn="ctr">
            <a:noFill/>
            <a:miter lim="800000"/>
            <a:headEnd/>
            <a:tailEnd/>
          </a:ln>
        </p:spPr>
      </p:pic>
      <p:sp>
        <p:nvSpPr>
          <p:cNvPr id="138244" name="AutoShape 4"/>
          <p:cNvSpPr>
            <a:spLocks noChangeArrowheads="1"/>
          </p:cNvSpPr>
          <p:nvPr/>
        </p:nvSpPr>
        <p:spPr bwMode="auto">
          <a:xfrm>
            <a:off x="1244601" y="2498725"/>
            <a:ext cx="457200" cy="4572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solidFill>
                <a:schemeClr val="bg1"/>
              </a:solidFill>
              <a:effectLst>
                <a:outerShdw blurRad="38100" dist="38100" dir="2700000" algn="tl">
                  <a:srgbClr val="000000"/>
                </a:outerShdw>
              </a:effectLst>
              <a:latin typeface="Arial" charset="0"/>
            </a:endParaRPr>
          </a:p>
        </p:txBody>
      </p:sp>
      <p:sp>
        <p:nvSpPr>
          <p:cNvPr id="16389" name="AutoShape 5"/>
          <p:cNvSpPr>
            <a:spLocks noChangeArrowheads="1"/>
          </p:cNvSpPr>
          <p:nvPr/>
        </p:nvSpPr>
        <p:spPr bwMode="auto">
          <a:xfrm>
            <a:off x="2063750" y="3171825"/>
            <a:ext cx="457200" cy="24384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solidFill>
                <a:schemeClr val="bg1"/>
              </a:solidFill>
              <a:latin typeface="Arial" charset="0"/>
            </a:endParaRPr>
          </a:p>
        </p:txBody>
      </p:sp>
      <p:sp>
        <p:nvSpPr>
          <p:cNvPr id="16390" name="AutoShape 6"/>
          <p:cNvSpPr>
            <a:spLocks noChangeArrowheads="1"/>
          </p:cNvSpPr>
          <p:nvPr/>
        </p:nvSpPr>
        <p:spPr bwMode="auto">
          <a:xfrm>
            <a:off x="1219201" y="3171825"/>
            <a:ext cx="457200" cy="24384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solidFill>
                <a:schemeClr val="bg1"/>
              </a:solidFill>
              <a:latin typeface="Arial" charset="0"/>
            </a:endParaRPr>
          </a:p>
        </p:txBody>
      </p:sp>
      <p:sp>
        <p:nvSpPr>
          <p:cNvPr id="16391" name="AutoShape 7"/>
          <p:cNvSpPr>
            <a:spLocks noChangeArrowheads="1"/>
          </p:cNvSpPr>
          <p:nvPr/>
        </p:nvSpPr>
        <p:spPr bwMode="auto">
          <a:xfrm>
            <a:off x="2063750" y="2486025"/>
            <a:ext cx="457200" cy="4572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solidFill>
                <a:schemeClr val="bg1"/>
              </a:solidFill>
              <a:latin typeface="Arial" charset="0"/>
            </a:endParaRPr>
          </a:p>
        </p:txBody>
      </p:sp>
      <p:sp>
        <p:nvSpPr>
          <p:cNvPr id="138248" name="Text Box 8"/>
          <p:cNvSpPr txBox="1">
            <a:spLocks noChangeArrowheads="1"/>
          </p:cNvSpPr>
          <p:nvPr/>
        </p:nvSpPr>
        <p:spPr bwMode="auto">
          <a:xfrm>
            <a:off x="1247775" y="2533652"/>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c</a:t>
            </a:r>
          </a:p>
        </p:txBody>
      </p:sp>
      <p:sp>
        <p:nvSpPr>
          <p:cNvPr id="38" name="Title 37"/>
          <p:cNvSpPr>
            <a:spLocks noGrp="1"/>
          </p:cNvSpPr>
          <p:nvPr>
            <p:ph type="title"/>
          </p:nvPr>
        </p:nvSpPr>
        <p:spPr/>
        <p:txBody>
          <a:bodyPr/>
          <a:lstStyle/>
          <a:p>
            <a:r>
              <a:rPr lang="de-AT" dirty="0" smtClean="0">
                <a:solidFill>
                  <a:schemeClr val="accent1"/>
                </a:solidFill>
              </a:rPr>
              <a:t>Address </a:t>
            </a:r>
            <a:r>
              <a:rPr lang="de-AT" dirty="0">
                <a:solidFill>
                  <a:schemeClr val="accent1"/>
                </a:solidFill>
              </a:rPr>
              <a:t>Discovery (Desktop Sharing)</a:t>
            </a:r>
          </a:p>
        </p:txBody>
      </p:sp>
      <p:sp>
        <p:nvSpPr>
          <p:cNvPr id="138257" name="AutoShape 17"/>
          <p:cNvSpPr>
            <a:spLocks noChangeArrowheads="1"/>
          </p:cNvSpPr>
          <p:nvPr/>
        </p:nvSpPr>
        <p:spPr bwMode="auto">
          <a:xfrm>
            <a:off x="7877175" y="4648200"/>
            <a:ext cx="304800"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dirty="0" smtClean="0">
                <a:solidFill>
                  <a:schemeClr val="bg1"/>
                </a:solidFill>
                <a:effectLst>
                  <a:outerShdw blurRad="38100" dist="38100" dir="2700000" algn="tl">
                    <a:srgbClr val="000000"/>
                  </a:outerShdw>
                </a:effectLst>
                <a:cs typeface="+mn-cs"/>
              </a:rPr>
              <a:t>c</a:t>
            </a:r>
            <a:endParaRPr lang="en-US" dirty="0">
              <a:solidFill>
                <a:schemeClr val="bg1"/>
              </a:solidFill>
              <a:effectLst>
                <a:outerShdw blurRad="38100" dist="38100" dir="2700000" algn="tl">
                  <a:srgbClr val="000000"/>
                </a:outerShdw>
              </a:effectLst>
              <a:cs typeface="+mn-cs"/>
            </a:endParaRPr>
          </a:p>
        </p:txBody>
      </p:sp>
      <p:sp>
        <p:nvSpPr>
          <p:cNvPr id="52241" name="AutoShape 18"/>
          <p:cNvSpPr>
            <a:spLocks noChangeArrowheads="1"/>
          </p:cNvSpPr>
          <p:nvPr/>
        </p:nvSpPr>
        <p:spPr bwMode="auto">
          <a:xfrm>
            <a:off x="2057401" y="1447800"/>
            <a:ext cx="533400" cy="685800"/>
          </a:xfrm>
          <a:prstGeom prst="roundRect">
            <a:avLst>
              <a:gd name="adj" fmla="val 50000"/>
            </a:avLst>
          </a:prstGeom>
          <a:noFill/>
          <a:ln w="9525">
            <a:solidFill>
              <a:schemeClr val="tx1"/>
            </a:solidFill>
            <a:round/>
            <a:headEnd/>
            <a:tailEnd/>
          </a:ln>
        </p:spPr>
        <p:txBody>
          <a:bodyPr wrap="none" anchor="ctr"/>
          <a:lstStyle/>
          <a:p>
            <a:r>
              <a:rPr lang="en-US">
                <a:solidFill>
                  <a:schemeClr val="bg1"/>
                </a:solidFill>
              </a:rPr>
              <a:t>nic</a:t>
            </a:r>
          </a:p>
        </p:txBody>
      </p:sp>
      <p:sp>
        <p:nvSpPr>
          <p:cNvPr id="138259" name="AutoShape 19"/>
          <p:cNvSpPr>
            <a:spLocks noChangeArrowheads="1"/>
          </p:cNvSpPr>
          <p:nvPr/>
        </p:nvSpPr>
        <p:spPr bwMode="auto">
          <a:xfrm>
            <a:off x="2800350" y="1600200"/>
            <a:ext cx="304800"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dirty="0">
                <a:solidFill>
                  <a:schemeClr val="bg1"/>
                </a:solidFill>
                <a:effectLst>
                  <a:outerShdw blurRad="38100" dist="38100" dir="2700000" algn="tl">
                    <a:srgbClr val="000000"/>
                  </a:outerShdw>
                </a:effectLst>
                <a:cs typeface="+mn-cs"/>
              </a:rPr>
              <a:t>a</a:t>
            </a:r>
          </a:p>
        </p:txBody>
      </p:sp>
      <p:grpSp>
        <p:nvGrpSpPr>
          <p:cNvPr id="3" name="Group 32"/>
          <p:cNvGrpSpPr>
            <a:grpSpLocks/>
          </p:cNvGrpSpPr>
          <p:nvPr/>
        </p:nvGrpSpPr>
        <p:grpSpPr bwMode="auto">
          <a:xfrm>
            <a:off x="2819400" y="4572000"/>
            <a:ext cx="4181492" cy="304800"/>
            <a:chOff x="1776" y="2880"/>
            <a:chExt cx="2832" cy="192"/>
          </a:xfrm>
        </p:grpSpPr>
        <p:sp>
          <p:nvSpPr>
            <p:cNvPr id="52263" name="Line 33"/>
            <p:cNvSpPr>
              <a:spLocks noChangeShapeType="1"/>
            </p:cNvSpPr>
            <p:nvPr/>
          </p:nvSpPr>
          <p:spPr bwMode="auto">
            <a:xfrm flipV="1">
              <a:off x="1776" y="3072"/>
              <a:ext cx="2832" cy="0"/>
            </a:xfrm>
            <a:prstGeom prst="line">
              <a:avLst/>
            </a:prstGeom>
            <a:noFill/>
            <a:ln w="25400">
              <a:solidFill>
                <a:schemeClr val="accent6">
                  <a:lumMod val="75000"/>
                </a:schemeClr>
              </a:solidFill>
              <a:round/>
              <a:headEnd type="stealth" w="lg" len="lg"/>
              <a:tailEnd type="stealth" w="lg" len="lg"/>
            </a:ln>
          </p:spPr>
          <p:txBody>
            <a:bodyPr/>
            <a:lstStyle/>
            <a:p>
              <a:endParaRPr lang="en-US">
                <a:solidFill>
                  <a:schemeClr val="bg1"/>
                </a:solidFill>
              </a:endParaRPr>
            </a:p>
          </p:txBody>
        </p:sp>
        <p:sp>
          <p:nvSpPr>
            <p:cNvPr id="52264" name="Text Box 34"/>
            <p:cNvSpPr txBox="1">
              <a:spLocks noChangeArrowheads="1"/>
            </p:cNvSpPr>
            <p:nvPr/>
          </p:nvSpPr>
          <p:spPr bwMode="auto">
            <a:xfrm>
              <a:off x="2208" y="2880"/>
              <a:ext cx="912" cy="192"/>
            </a:xfrm>
            <a:prstGeom prst="rect">
              <a:avLst/>
            </a:prstGeom>
            <a:noFill/>
            <a:ln w="9525">
              <a:noFill/>
              <a:miter lim="800000"/>
              <a:headEnd/>
              <a:tailEnd/>
            </a:ln>
          </p:spPr>
          <p:txBody>
            <a:bodyPr>
              <a:spAutoFit/>
            </a:bodyPr>
            <a:lstStyle/>
            <a:p>
              <a:pPr>
                <a:spcBef>
                  <a:spcPct val="50000"/>
                </a:spcBef>
              </a:pPr>
              <a:endParaRPr lang="en-US" sz="1400" dirty="0">
                <a:solidFill>
                  <a:schemeClr val="bg1"/>
                </a:solidFill>
              </a:endParaRPr>
            </a:p>
          </p:txBody>
        </p:sp>
      </p:grpSp>
      <p:sp>
        <p:nvSpPr>
          <p:cNvPr id="138275" name="Text Box 35"/>
          <p:cNvSpPr txBox="1">
            <a:spLocks noChangeArrowheads="1"/>
          </p:cNvSpPr>
          <p:nvPr/>
        </p:nvSpPr>
        <p:spPr bwMode="auto">
          <a:xfrm>
            <a:off x="1262042" y="3276602"/>
            <a:ext cx="381000" cy="366712"/>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bg1"/>
                </a:solidFill>
                <a:effectLst>
                  <a:outerShdw blurRad="38100" dist="38100" dir="2700000" algn="tl">
                    <a:srgbClr val="000000"/>
                  </a:outerShdw>
                </a:effectLst>
                <a:cs typeface="+mn-cs"/>
              </a:rPr>
              <a:t>a</a:t>
            </a:r>
          </a:p>
        </p:txBody>
      </p:sp>
      <p:sp>
        <p:nvSpPr>
          <p:cNvPr id="138278" name="Text Box 38"/>
          <p:cNvSpPr txBox="1">
            <a:spLocks noChangeArrowheads="1"/>
          </p:cNvSpPr>
          <p:nvPr/>
        </p:nvSpPr>
        <p:spPr bwMode="auto">
          <a:xfrm>
            <a:off x="1262042" y="3643316"/>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smtClean="0">
                <a:solidFill>
                  <a:schemeClr val="bg1"/>
                </a:solidFill>
                <a:effectLst>
                  <a:outerShdw blurRad="38100" dist="38100" dir="2700000" algn="tl">
                    <a:srgbClr val="000000"/>
                  </a:outerShdw>
                </a:effectLst>
              </a:rPr>
              <a:t>b</a:t>
            </a:r>
            <a:endParaRPr lang="en-US" dirty="0">
              <a:solidFill>
                <a:schemeClr val="bg1"/>
              </a:solidFill>
              <a:effectLst>
                <a:outerShdw blurRad="38100" dist="38100" dir="2700000" algn="tl">
                  <a:srgbClr val="000000"/>
                </a:outerShdw>
              </a:effectLst>
            </a:endParaRPr>
          </a:p>
        </p:txBody>
      </p:sp>
      <p:sp>
        <p:nvSpPr>
          <p:cNvPr id="52250" name="Text Box 40"/>
          <p:cNvSpPr txBox="1">
            <a:spLocks noChangeArrowheads="1"/>
          </p:cNvSpPr>
          <p:nvPr/>
        </p:nvSpPr>
        <p:spPr bwMode="auto">
          <a:xfrm>
            <a:off x="4329114" y="5969000"/>
            <a:ext cx="1408462" cy="369332"/>
          </a:xfrm>
          <a:prstGeom prst="rect">
            <a:avLst/>
          </a:prstGeom>
          <a:noFill/>
          <a:ln w="9525">
            <a:noFill/>
            <a:miter lim="800000"/>
            <a:headEnd/>
            <a:tailEnd/>
          </a:ln>
        </p:spPr>
        <p:txBody>
          <a:bodyPr wrap="none">
            <a:spAutoFit/>
          </a:bodyPr>
          <a:lstStyle/>
          <a:p>
            <a:r>
              <a:rPr lang="en-US" b="1">
                <a:solidFill>
                  <a:schemeClr val="bg1"/>
                </a:solidFill>
              </a:rPr>
              <a:t>NAT/Firewall</a:t>
            </a:r>
          </a:p>
        </p:txBody>
      </p:sp>
      <p:sp>
        <p:nvSpPr>
          <p:cNvPr id="52251" name="Text Box 41"/>
          <p:cNvSpPr txBox="1">
            <a:spLocks noChangeArrowheads="1"/>
          </p:cNvSpPr>
          <p:nvPr/>
        </p:nvSpPr>
        <p:spPr bwMode="auto">
          <a:xfrm>
            <a:off x="1360489" y="5965826"/>
            <a:ext cx="1048172" cy="369332"/>
          </a:xfrm>
          <a:prstGeom prst="rect">
            <a:avLst/>
          </a:prstGeom>
          <a:noFill/>
          <a:ln w="9525">
            <a:noFill/>
            <a:miter lim="800000"/>
            <a:headEnd/>
            <a:tailEnd/>
          </a:ln>
        </p:spPr>
        <p:txBody>
          <a:bodyPr wrap="none">
            <a:spAutoFit/>
          </a:bodyPr>
          <a:lstStyle/>
          <a:p>
            <a:r>
              <a:rPr lang="en-US" b="1">
                <a:solidFill>
                  <a:schemeClr val="bg1"/>
                </a:solidFill>
              </a:rPr>
              <a:t>Endpoint</a:t>
            </a:r>
          </a:p>
        </p:txBody>
      </p:sp>
      <p:sp>
        <p:nvSpPr>
          <p:cNvPr id="52252" name="Text Box 42"/>
          <p:cNvSpPr txBox="1">
            <a:spLocks noChangeArrowheads="1"/>
          </p:cNvSpPr>
          <p:nvPr/>
        </p:nvSpPr>
        <p:spPr bwMode="auto">
          <a:xfrm>
            <a:off x="1066801" y="5610225"/>
            <a:ext cx="762000" cy="304800"/>
          </a:xfrm>
          <a:prstGeom prst="rect">
            <a:avLst/>
          </a:prstGeom>
          <a:noFill/>
          <a:ln w="9525">
            <a:noFill/>
            <a:miter lim="800000"/>
            <a:headEnd/>
            <a:tailEnd/>
          </a:ln>
        </p:spPr>
        <p:txBody>
          <a:bodyPr>
            <a:spAutoFit/>
          </a:bodyPr>
          <a:lstStyle/>
          <a:p>
            <a:r>
              <a:rPr lang="en-US" sz="1400" dirty="0">
                <a:solidFill>
                  <a:schemeClr val="bg1"/>
                </a:solidFill>
              </a:rPr>
              <a:t> local</a:t>
            </a:r>
          </a:p>
        </p:txBody>
      </p:sp>
      <p:sp>
        <p:nvSpPr>
          <p:cNvPr id="52253" name="Text Box 43"/>
          <p:cNvSpPr txBox="1">
            <a:spLocks noChangeArrowheads="1"/>
          </p:cNvSpPr>
          <p:nvPr/>
        </p:nvSpPr>
        <p:spPr bwMode="auto">
          <a:xfrm>
            <a:off x="1905001" y="5610225"/>
            <a:ext cx="762000" cy="304800"/>
          </a:xfrm>
          <a:prstGeom prst="rect">
            <a:avLst/>
          </a:prstGeom>
          <a:noFill/>
          <a:ln w="9525">
            <a:noFill/>
            <a:miter lim="800000"/>
            <a:headEnd/>
            <a:tailEnd/>
          </a:ln>
        </p:spPr>
        <p:txBody>
          <a:bodyPr>
            <a:spAutoFit/>
          </a:bodyPr>
          <a:lstStyle/>
          <a:p>
            <a:r>
              <a:rPr lang="en-US" sz="1400">
                <a:solidFill>
                  <a:schemeClr val="bg1"/>
                </a:solidFill>
              </a:rPr>
              <a:t>remote</a:t>
            </a:r>
          </a:p>
        </p:txBody>
      </p:sp>
      <p:sp>
        <p:nvSpPr>
          <p:cNvPr id="52254" name="Text Box 44"/>
          <p:cNvSpPr txBox="1">
            <a:spLocks noChangeArrowheads="1"/>
          </p:cNvSpPr>
          <p:nvPr/>
        </p:nvSpPr>
        <p:spPr bwMode="auto">
          <a:xfrm rot="-5400000">
            <a:off x="1045369" y="4123631"/>
            <a:ext cx="1598612" cy="307777"/>
          </a:xfrm>
          <a:prstGeom prst="rect">
            <a:avLst/>
          </a:prstGeom>
          <a:noFill/>
          <a:ln w="9525">
            <a:noFill/>
            <a:miter lim="800000"/>
            <a:headEnd/>
            <a:tailEnd/>
          </a:ln>
        </p:spPr>
        <p:txBody>
          <a:bodyPr>
            <a:spAutoFit/>
          </a:bodyPr>
          <a:lstStyle/>
          <a:p>
            <a:r>
              <a:rPr lang="en-US" sz="1400" dirty="0">
                <a:solidFill>
                  <a:schemeClr val="bg1"/>
                </a:solidFill>
              </a:rPr>
              <a:t> candidate list</a:t>
            </a:r>
          </a:p>
        </p:txBody>
      </p:sp>
      <p:sp>
        <p:nvSpPr>
          <p:cNvPr id="52255" name="Text Box 45"/>
          <p:cNvSpPr txBox="1">
            <a:spLocks noChangeArrowheads="1"/>
          </p:cNvSpPr>
          <p:nvPr/>
        </p:nvSpPr>
        <p:spPr bwMode="auto">
          <a:xfrm rot="-5400000">
            <a:off x="1428750" y="2598837"/>
            <a:ext cx="838200" cy="307777"/>
          </a:xfrm>
          <a:prstGeom prst="rect">
            <a:avLst/>
          </a:prstGeom>
          <a:noFill/>
          <a:ln w="9525">
            <a:noFill/>
            <a:miter lim="800000"/>
            <a:headEnd/>
            <a:tailEnd/>
          </a:ln>
        </p:spPr>
        <p:txBody>
          <a:bodyPr>
            <a:spAutoFit/>
          </a:bodyPr>
          <a:lstStyle/>
          <a:p>
            <a:r>
              <a:rPr lang="en-US" sz="1400">
                <a:solidFill>
                  <a:schemeClr val="bg1"/>
                </a:solidFill>
              </a:rPr>
              <a:t>default</a:t>
            </a:r>
          </a:p>
        </p:txBody>
      </p:sp>
      <p:sp>
        <p:nvSpPr>
          <p:cNvPr id="52256" name="Text Box 46"/>
          <p:cNvSpPr txBox="1">
            <a:spLocks noChangeArrowheads="1"/>
          </p:cNvSpPr>
          <p:nvPr/>
        </p:nvSpPr>
        <p:spPr bwMode="auto">
          <a:xfrm>
            <a:off x="7102695" y="4267202"/>
            <a:ext cx="742511" cy="584775"/>
          </a:xfrm>
          <a:prstGeom prst="rect">
            <a:avLst/>
          </a:prstGeom>
          <a:noFill/>
          <a:ln w="19050" algn="ctr">
            <a:noFill/>
            <a:miter lim="800000"/>
            <a:headEnd/>
            <a:tailEnd/>
          </a:ln>
        </p:spPr>
        <p:txBody>
          <a:bodyPr wrap="none">
            <a:spAutoFit/>
          </a:bodyPr>
          <a:lstStyle/>
          <a:p>
            <a:pPr algn="ctr"/>
            <a:r>
              <a:rPr lang="en-US" sz="1600" dirty="0">
                <a:solidFill>
                  <a:schemeClr val="bg1"/>
                </a:solidFill>
                <a:latin typeface="Arial" pitchFamily="34" charset="0"/>
                <a:cs typeface="Arial" pitchFamily="34" charset="0"/>
              </a:rPr>
              <a:t>Media</a:t>
            </a:r>
          </a:p>
          <a:p>
            <a:pPr algn="ctr"/>
            <a:r>
              <a:rPr lang="en-US" sz="1600" dirty="0">
                <a:solidFill>
                  <a:schemeClr val="bg1"/>
                </a:solidFill>
                <a:latin typeface="Arial" pitchFamily="34" charset="0"/>
                <a:cs typeface="Arial" pitchFamily="34" charset="0"/>
              </a:rPr>
              <a:t>Relay</a:t>
            </a:r>
          </a:p>
        </p:txBody>
      </p:sp>
      <p:sp>
        <p:nvSpPr>
          <p:cNvPr id="138290" name="AutoShape 50"/>
          <p:cNvSpPr>
            <a:spLocks noChangeArrowheads="1"/>
          </p:cNvSpPr>
          <p:nvPr/>
        </p:nvSpPr>
        <p:spPr bwMode="auto">
          <a:xfrm>
            <a:off x="5248275" y="4648200"/>
            <a:ext cx="304800"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dirty="0">
                <a:solidFill>
                  <a:schemeClr val="bg1"/>
                </a:solidFill>
                <a:effectLst>
                  <a:outerShdw blurRad="38100" dist="38100" dir="2700000" algn="tl">
                    <a:srgbClr val="000000"/>
                  </a:outerShdw>
                </a:effectLst>
              </a:rPr>
              <a:t>b</a:t>
            </a:r>
          </a:p>
        </p:txBody>
      </p:sp>
      <p:sp>
        <p:nvSpPr>
          <p:cNvPr id="138291" name="Text Box 51"/>
          <p:cNvSpPr txBox="1">
            <a:spLocks noChangeArrowheads="1"/>
          </p:cNvSpPr>
          <p:nvPr/>
        </p:nvSpPr>
        <p:spPr bwMode="auto">
          <a:xfrm>
            <a:off x="1262042" y="4000504"/>
            <a:ext cx="381000" cy="366712"/>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bg1"/>
                </a:solidFill>
                <a:effectLst>
                  <a:outerShdw blurRad="38100" dist="38100" dir="2700000" algn="tl">
                    <a:srgbClr val="000000"/>
                  </a:outerShdw>
                </a:effectLst>
              </a:rPr>
              <a:t>c</a:t>
            </a:r>
          </a:p>
        </p:txBody>
      </p:sp>
      <p:pic>
        <p:nvPicPr>
          <p:cNvPr id="52259" name="Picture 2" descr="cooltools-shape"/>
          <p:cNvPicPr>
            <a:picLocks noChangeAspect="1" noChangeArrowheads="1"/>
          </p:cNvPicPr>
          <p:nvPr/>
        </p:nvPicPr>
        <p:blipFill>
          <a:blip r:embed="rId3" cstate="print"/>
          <a:srcRect/>
          <a:stretch>
            <a:fillRect/>
          </a:stretch>
        </p:blipFill>
        <p:spPr bwMode="auto">
          <a:xfrm>
            <a:off x="7010401" y="3352800"/>
            <a:ext cx="914400" cy="533400"/>
          </a:xfrm>
          <a:prstGeom prst="rect">
            <a:avLst/>
          </a:prstGeom>
          <a:noFill/>
          <a:ln w="12700" algn="ctr">
            <a:noFill/>
            <a:miter lim="800000"/>
            <a:headEnd/>
            <a:tailEnd/>
          </a:ln>
        </p:spPr>
      </p:pic>
      <p:sp>
        <p:nvSpPr>
          <p:cNvPr id="52260" name="Text Box 46"/>
          <p:cNvSpPr txBox="1">
            <a:spLocks noChangeArrowheads="1"/>
          </p:cNvSpPr>
          <p:nvPr/>
        </p:nvSpPr>
        <p:spPr bwMode="auto">
          <a:xfrm>
            <a:off x="7080307" y="3429000"/>
            <a:ext cx="776175" cy="338554"/>
          </a:xfrm>
          <a:prstGeom prst="rect">
            <a:avLst/>
          </a:prstGeom>
          <a:noFill/>
          <a:ln w="19050" algn="ctr">
            <a:noFill/>
            <a:miter lim="800000"/>
            <a:headEnd/>
            <a:tailEnd/>
          </a:ln>
        </p:spPr>
        <p:txBody>
          <a:bodyPr wrap="none">
            <a:spAutoFit/>
          </a:bodyPr>
          <a:lstStyle/>
          <a:p>
            <a:pPr algn="ctr"/>
            <a:r>
              <a:rPr lang="en-US" sz="1600" dirty="0">
                <a:solidFill>
                  <a:schemeClr val="bg1"/>
                </a:solidFill>
                <a:latin typeface="Arial" pitchFamily="34" charset="0"/>
                <a:cs typeface="Arial" pitchFamily="34" charset="0"/>
              </a:rPr>
              <a:t>MRAS</a:t>
            </a:r>
          </a:p>
        </p:txBody>
      </p:sp>
      <p:pic>
        <p:nvPicPr>
          <p:cNvPr id="43" name="Picture 40" descr="C:\Users\alanshen\AppData\Local\Microsoft\Windows\Temporary Internet Files\Content.IE5\BNFYEGE6\MCj04348250000[1].png"/>
          <p:cNvPicPr>
            <a:picLocks noChangeAspect="1" noChangeArrowheads="1"/>
          </p:cNvPicPr>
          <p:nvPr/>
        </p:nvPicPr>
        <p:blipFill>
          <a:blip r:embed="rId4" cstate="print"/>
          <a:srcRect/>
          <a:stretch>
            <a:fillRect/>
          </a:stretch>
        </p:blipFill>
        <p:spPr bwMode="auto">
          <a:xfrm>
            <a:off x="7286625" y="3733800"/>
            <a:ext cx="381000" cy="381000"/>
          </a:xfrm>
          <a:prstGeom prst="rect">
            <a:avLst/>
          </a:prstGeom>
          <a:noFill/>
          <a:ln w="9525">
            <a:noFill/>
            <a:miter lim="800000"/>
            <a:headEnd/>
            <a:tailEnd/>
          </a:ln>
        </p:spPr>
      </p:pic>
      <p:pic>
        <p:nvPicPr>
          <p:cNvPr id="52262" name="Picture 57" descr="cooltools-shape"/>
          <p:cNvPicPr>
            <a:picLocks noChangeAspect="1" noChangeArrowheads="1"/>
          </p:cNvPicPr>
          <p:nvPr/>
        </p:nvPicPr>
        <p:blipFill>
          <a:blip r:embed="rId3" cstate="print"/>
          <a:srcRect/>
          <a:stretch>
            <a:fillRect/>
          </a:stretch>
        </p:blipFill>
        <p:spPr bwMode="auto">
          <a:xfrm>
            <a:off x="4970464" y="1295400"/>
            <a:ext cx="287337" cy="4656138"/>
          </a:xfrm>
          <a:prstGeom prst="rect">
            <a:avLst/>
          </a:prstGeom>
          <a:noFill/>
          <a:ln w="12700" algn="ctr">
            <a:noFill/>
            <a:miter lim="800000"/>
            <a:headEnd/>
            <a:tailEnd/>
          </a:ln>
        </p:spPr>
      </p:pic>
      <p:sp>
        <p:nvSpPr>
          <p:cNvPr id="36" name="Line 12"/>
          <p:cNvSpPr>
            <a:spLocks noChangeShapeType="1"/>
          </p:cNvSpPr>
          <p:nvPr/>
        </p:nvSpPr>
        <p:spPr bwMode="auto">
          <a:xfrm>
            <a:off x="8218893" y="421432"/>
            <a:ext cx="533400" cy="0"/>
          </a:xfrm>
          <a:prstGeom prst="line">
            <a:avLst/>
          </a:prstGeom>
          <a:noFill/>
          <a:ln w="25400">
            <a:solidFill>
              <a:schemeClr val="accent2"/>
            </a:solidFill>
            <a:round/>
            <a:headEnd type="none" w="lg" len="lg"/>
            <a:tailEnd type="none" w="lg" len="lg"/>
          </a:ln>
        </p:spPr>
        <p:txBody>
          <a:bodyPr/>
          <a:lstStyle/>
          <a:p>
            <a:endParaRPr lang="en-US">
              <a:solidFill>
                <a:schemeClr val="bg1"/>
              </a:solidFill>
            </a:endParaRPr>
          </a:p>
        </p:txBody>
      </p:sp>
      <p:sp>
        <p:nvSpPr>
          <p:cNvPr id="37" name="Line 14"/>
          <p:cNvSpPr>
            <a:spLocks noChangeShapeType="1"/>
          </p:cNvSpPr>
          <p:nvPr/>
        </p:nvSpPr>
        <p:spPr bwMode="auto">
          <a:xfrm>
            <a:off x="8218893" y="707200"/>
            <a:ext cx="533400" cy="0"/>
          </a:xfrm>
          <a:prstGeom prst="line">
            <a:avLst/>
          </a:prstGeom>
          <a:noFill/>
          <a:ln w="25400">
            <a:solidFill>
              <a:schemeClr val="accent6">
                <a:lumMod val="75000"/>
              </a:schemeClr>
            </a:solidFill>
            <a:round/>
            <a:headEnd/>
            <a:tailEnd/>
          </a:ln>
        </p:spPr>
        <p:txBody>
          <a:bodyPr/>
          <a:lstStyle/>
          <a:p>
            <a:endParaRPr lang="en-US">
              <a:solidFill>
                <a:schemeClr val="bg1"/>
              </a:solidFill>
            </a:endParaRPr>
          </a:p>
        </p:txBody>
      </p:sp>
      <p:sp>
        <p:nvSpPr>
          <p:cNvPr id="44" name="Text Box 15"/>
          <p:cNvSpPr txBox="1">
            <a:spLocks noChangeArrowheads="1"/>
          </p:cNvSpPr>
          <p:nvPr/>
        </p:nvSpPr>
        <p:spPr bwMode="auto">
          <a:xfrm>
            <a:off x="7517219" y="207120"/>
            <a:ext cx="777875" cy="707886"/>
          </a:xfrm>
          <a:prstGeom prst="rect">
            <a:avLst/>
          </a:prstGeom>
          <a:noFill/>
          <a:ln w="9525">
            <a:noFill/>
            <a:miter lim="800000"/>
            <a:headEnd/>
            <a:tailEnd/>
          </a:ln>
        </p:spPr>
        <p:txBody>
          <a:bodyPr>
            <a:spAutoFit/>
          </a:bodyPr>
          <a:lstStyle/>
          <a:p>
            <a:r>
              <a:rPr lang="en-US" sz="2000" dirty="0">
                <a:solidFill>
                  <a:schemeClr val="bg1"/>
                </a:solidFill>
              </a:rPr>
              <a:t>UDP</a:t>
            </a:r>
          </a:p>
          <a:p>
            <a:r>
              <a:rPr lang="en-US" sz="2000" dirty="0" smtClean="0">
                <a:solidFill>
                  <a:schemeClr val="bg1"/>
                </a:solidFill>
              </a:rPr>
              <a:t>TCP</a:t>
            </a:r>
          </a:p>
        </p:txBody>
      </p:sp>
      <p:sp>
        <p:nvSpPr>
          <p:cNvPr id="45" name="AutoShape 16"/>
          <p:cNvSpPr>
            <a:spLocks noChangeArrowheads="1"/>
          </p:cNvSpPr>
          <p:nvPr/>
        </p:nvSpPr>
        <p:spPr bwMode="auto">
          <a:xfrm>
            <a:off x="7456893" y="116632"/>
            <a:ext cx="1447800" cy="804882"/>
          </a:xfrm>
          <a:prstGeom prst="roundRect">
            <a:avLst>
              <a:gd name="adj" fmla="val 16667"/>
            </a:avLst>
          </a:prstGeom>
          <a:noFill/>
          <a:ln w="9525">
            <a:solidFill>
              <a:srgbClr val="0099FF"/>
            </a:solidFill>
            <a:round/>
            <a:headEnd/>
            <a:tailEnd/>
          </a:ln>
        </p:spPr>
        <p:txBody>
          <a:bodyPr wrap="none" anchor="ctr"/>
          <a:lstStyle/>
          <a:p>
            <a:endParaRPr lang="en-US">
              <a:solidFill>
                <a:schemeClr val="bg1"/>
              </a:solidFill>
              <a:latin typeface="Segoe"/>
            </a:endParaRPr>
          </a:p>
        </p:txBody>
      </p:sp>
      <p:sp>
        <p:nvSpPr>
          <p:cNvPr id="35" name="Text Box 34"/>
          <p:cNvSpPr txBox="1">
            <a:spLocks noChangeArrowheads="1"/>
          </p:cNvSpPr>
          <p:nvPr/>
        </p:nvSpPr>
        <p:spPr bwMode="auto">
          <a:xfrm>
            <a:off x="3491881" y="4581128"/>
            <a:ext cx="1346582" cy="304800"/>
          </a:xfrm>
          <a:prstGeom prst="rect">
            <a:avLst/>
          </a:prstGeom>
          <a:noFill/>
          <a:ln w="9525">
            <a:noFill/>
            <a:miter lim="800000"/>
            <a:headEnd/>
            <a:tailEnd/>
          </a:ln>
        </p:spPr>
        <p:txBody>
          <a:bodyPr>
            <a:spAutoFit/>
          </a:bodyPr>
          <a:lstStyle/>
          <a:p>
            <a:pPr>
              <a:spcBef>
                <a:spcPct val="50000"/>
              </a:spcBef>
            </a:pPr>
            <a:r>
              <a:rPr lang="en-US" sz="1400" dirty="0">
                <a:solidFill>
                  <a:schemeClr val="bg1"/>
                </a:solidFill>
              </a:rPr>
              <a:t>Allocate TCP</a:t>
            </a:r>
          </a:p>
        </p:txBody>
      </p:sp>
    </p:spTree>
    <p:extLst>
      <p:ext uri="{BB962C8B-B14F-4D97-AF65-F5344CB8AC3E}">
        <p14:creationId xmlns:p14="http://schemas.microsoft.com/office/powerpoint/2010/main" val="257981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59"/>
                                        </p:tgtEl>
                                        <p:attrNameLst>
                                          <p:attrName>style.visibility</p:attrName>
                                        </p:attrNameLst>
                                      </p:cBhvr>
                                      <p:to>
                                        <p:strVal val="visible"/>
                                      </p:to>
                                    </p:set>
                                    <p:animEffect transition="in" filter="fade">
                                      <p:cBhvr>
                                        <p:cTn id="7" dur="500"/>
                                        <p:tgtEl>
                                          <p:spTgt spid="138259"/>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38275"/>
                                        </p:tgtEl>
                                        <p:attrNameLst>
                                          <p:attrName>style.visibility</p:attrName>
                                        </p:attrNameLst>
                                      </p:cBhvr>
                                      <p:to>
                                        <p:strVal val="visible"/>
                                      </p:to>
                                    </p:set>
                                  </p:childTnLst>
                                </p:cTn>
                              </p:par>
                            </p:childTnLst>
                          </p:cTn>
                        </p:par>
                        <p:par>
                          <p:cTn id="11" fill="hold">
                            <p:stCondLst>
                              <p:cond delay="500"/>
                            </p:stCondLst>
                            <p:childTnLst>
                              <p:par>
                                <p:cTn id="12" presetID="56" presetClass="path" presetSubtype="0" accel="50000" decel="50000" fill="hold" grpId="0" nodeType="afterEffect">
                                  <p:stCondLst>
                                    <p:cond delay="0"/>
                                  </p:stCondLst>
                                  <p:childTnLst>
                                    <p:animMotion origin="layout" path="M 3.33333E-6 3.19685E-6 L 0.17083 -0.27296 " pathEditMode="relative" rAng="0" ptsTypes="AA">
                                      <p:cBhvr>
                                        <p:cTn id="13" dur="1000" spd="-100000" fill="hold"/>
                                        <p:tgtEl>
                                          <p:spTgt spid="138275"/>
                                        </p:tgtEl>
                                        <p:attrNameLst>
                                          <p:attrName>ppt_x</p:attrName>
                                          <p:attrName>ppt_y</p:attrName>
                                        </p:attrNameLst>
                                      </p:cBhvr>
                                      <p:rCtr x="8500" y="-13600"/>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6" presetClass="emph" presetSubtype="0" fill="hold" grpId="1" nodeType="withEffect">
                                  <p:stCondLst>
                                    <p:cond delay="0"/>
                                  </p:stCondLst>
                                  <p:childTnLst>
                                    <p:animScale>
                                      <p:cBhvr>
                                        <p:cTn id="22" dur="500" fill="hold"/>
                                        <p:tgtEl>
                                          <p:spTgt spid="35"/>
                                        </p:tgtEl>
                                      </p:cBhvr>
                                      <p:by x="150000" y="150000"/>
                                    </p:animScale>
                                  </p:childTnLst>
                                </p:cTn>
                              </p:par>
                            </p:childTnLst>
                          </p:cTn>
                        </p:par>
                        <p:par>
                          <p:cTn id="23" fill="hold">
                            <p:stCondLst>
                              <p:cond delay="500"/>
                            </p:stCondLst>
                            <p:childTnLst>
                              <p:par>
                                <p:cTn id="24" presetID="26" presetClass="emph" presetSubtype="0" fill="hold" nodeType="afterEffect">
                                  <p:stCondLst>
                                    <p:cond delay="0"/>
                                  </p:stCondLst>
                                  <p:childTnLst>
                                    <p:animEffect transition="out" filter="fade">
                                      <p:cBhvr>
                                        <p:cTn id="25" dur="500" tmFilter="0, 0; .2, .5; .8, .5; 1, 0"/>
                                        <p:tgtEl>
                                          <p:spTgt spid="43"/>
                                        </p:tgtEl>
                                      </p:cBhvr>
                                    </p:animEffect>
                                    <p:animScale>
                                      <p:cBhvr>
                                        <p:cTn id="26" dur="250" autoRev="1" fill="hold"/>
                                        <p:tgtEl>
                                          <p:spTgt spid="43"/>
                                        </p:tgtEl>
                                      </p:cBhvr>
                                      <p:by x="105000" y="105000"/>
                                    </p:animScale>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38290"/>
                                        </p:tgtEl>
                                        <p:attrNameLst>
                                          <p:attrName>style.visibility</p:attrName>
                                        </p:attrNameLst>
                                      </p:cBhvr>
                                      <p:to>
                                        <p:strVal val="visible"/>
                                      </p:to>
                                    </p:set>
                                    <p:animEffect transition="in" filter="fade">
                                      <p:cBhvr>
                                        <p:cTn id="30" dur="500"/>
                                        <p:tgtEl>
                                          <p:spTgt spid="138290"/>
                                        </p:tgtEl>
                                      </p:cBhvr>
                                    </p:animEffect>
                                  </p:childTnLst>
                                </p:cTn>
                              </p:par>
                            </p:childTnLst>
                          </p:cTn>
                        </p:par>
                        <p:par>
                          <p:cTn id="31" fill="hold">
                            <p:stCondLst>
                              <p:cond delay="1500"/>
                            </p:stCondLst>
                            <p:childTnLst>
                              <p:par>
                                <p:cTn id="32" presetID="1" presetClass="entr" presetSubtype="0" fill="hold" grpId="1" nodeType="afterEffect">
                                  <p:stCondLst>
                                    <p:cond delay="0"/>
                                  </p:stCondLst>
                                  <p:childTnLst>
                                    <p:set>
                                      <p:cBhvr>
                                        <p:cTn id="33" dur="1" fill="hold">
                                          <p:stCondLst>
                                            <p:cond delay="0"/>
                                          </p:stCondLst>
                                        </p:cTn>
                                        <p:tgtEl>
                                          <p:spTgt spid="138278"/>
                                        </p:tgtEl>
                                        <p:attrNameLst>
                                          <p:attrName>style.visibility</p:attrName>
                                        </p:attrNameLst>
                                      </p:cBhvr>
                                      <p:to>
                                        <p:strVal val="visible"/>
                                      </p:to>
                                    </p:set>
                                  </p:childTnLst>
                                </p:cTn>
                              </p:par>
                            </p:childTnLst>
                          </p:cTn>
                        </p:par>
                        <p:par>
                          <p:cTn id="34" fill="hold">
                            <p:stCondLst>
                              <p:cond delay="1500"/>
                            </p:stCondLst>
                            <p:childTnLst>
                              <p:par>
                                <p:cTn id="35" presetID="63" presetClass="path" presetSubtype="0" accel="50000" decel="50000" fill="hold" grpId="0" nodeType="afterEffect">
                                  <p:stCondLst>
                                    <p:cond delay="0"/>
                                  </p:stCondLst>
                                  <p:childTnLst>
                                    <p:animMotion origin="layout" path="M 0.00417 -0.00902 L 0.44132 0.12211 " pathEditMode="relative" rAng="0" ptsTypes="AA">
                                      <p:cBhvr>
                                        <p:cTn id="36" dur="1000" spd="-100000" fill="hold"/>
                                        <p:tgtEl>
                                          <p:spTgt spid="138278"/>
                                        </p:tgtEl>
                                        <p:attrNameLst>
                                          <p:attrName>ppt_x</p:attrName>
                                          <p:attrName>ppt_y</p:attrName>
                                        </p:attrNameLst>
                                      </p:cBhvr>
                                      <p:rCtr x="21900" y="6500"/>
                                    </p:animMotion>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38257"/>
                                        </p:tgtEl>
                                        <p:attrNameLst>
                                          <p:attrName>style.visibility</p:attrName>
                                        </p:attrNameLst>
                                      </p:cBhvr>
                                      <p:to>
                                        <p:strVal val="visible"/>
                                      </p:to>
                                    </p:set>
                                    <p:animEffect transition="in" filter="fade">
                                      <p:cBhvr>
                                        <p:cTn id="40" dur="500"/>
                                        <p:tgtEl>
                                          <p:spTgt spid="138257"/>
                                        </p:tgtEl>
                                      </p:cBhvr>
                                    </p:animEffect>
                                  </p:childTnLst>
                                </p:cTn>
                              </p:par>
                            </p:childTnLst>
                          </p:cTn>
                        </p:par>
                        <p:par>
                          <p:cTn id="41" fill="hold">
                            <p:stCondLst>
                              <p:cond delay="3000"/>
                            </p:stCondLst>
                            <p:childTnLst>
                              <p:par>
                                <p:cTn id="42" presetID="1" presetClass="entr" presetSubtype="0" fill="hold" grpId="1" nodeType="afterEffect">
                                  <p:stCondLst>
                                    <p:cond delay="0"/>
                                  </p:stCondLst>
                                  <p:childTnLst>
                                    <p:set>
                                      <p:cBhvr>
                                        <p:cTn id="43" dur="1" fill="hold">
                                          <p:stCondLst>
                                            <p:cond delay="0"/>
                                          </p:stCondLst>
                                        </p:cTn>
                                        <p:tgtEl>
                                          <p:spTgt spid="138291"/>
                                        </p:tgtEl>
                                        <p:attrNameLst>
                                          <p:attrName>style.visibility</p:attrName>
                                        </p:attrNameLst>
                                      </p:cBhvr>
                                      <p:to>
                                        <p:strVal val="visible"/>
                                      </p:to>
                                    </p:set>
                                  </p:childTnLst>
                                </p:cTn>
                              </p:par>
                            </p:childTnLst>
                          </p:cTn>
                        </p:par>
                        <p:par>
                          <p:cTn id="44" fill="hold">
                            <p:stCondLst>
                              <p:cond delay="3000"/>
                            </p:stCondLst>
                            <p:childTnLst>
                              <p:par>
                                <p:cTn id="45" presetID="63" presetClass="path" presetSubtype="0" accel="50000" decel="50000" fill="hold" grpId="0" nodeType="afterEffect">
                                  <p:stCondLst>
                                    <p:cond delay="0"/>
                                  </p:stCondLst>
                                  <p:childTnLst>
                                    <p:animMotion origin="layout" path="M -1.66667E-6 -3.7037E-7 L 0.72066 0.08958 " pathEditMode="relative" rAng="0" ptsTypes="AA">
                                      <p:cBhvr>
                                        <p:cTn id="46" dur="1000" spd="-100000" fill="hold"/>
                                        <p:tgtEl>
                                          <p:spTgt spid="138291"/>
                                        </p:tgtEl>
                                        <p:attrNameLst>
                                          <p:attrName>ppt_x</p:attrName>
                                          <p:attrName>ppt_y</p:attrName>
                                        </p:attrNameLst>
                                      </p:cBhvr>
                                      <p:rCtr x="36000" y="4500"/>
                                    </p:animMotion>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2" nodeType="clickEffect">
                                  <p:stCondLst>
                                    <p:cond delay="0"/>
                                  </p:stCondLst>
                                  <p:childTnLst>
                                    <p:animScale>
                                      <p:cBhvr>
                                        <p:cTn id="50" dur="500" fill="hold"/>
                                        <p:tgtEl>
                                          <p:spTgt spid="35"/>
                                        </p:tgtEl>
                                      </p:cBhvr>
                                      <p:by x="50000" y="50000"/>
                                    </p:animScale>
                                  </p:childTnLst>
                                </p:cTn>
                              </p:par>
                            </p:childTnLst>
                          </p:cTn>
                        </p:par>
                        <p:par>
                          <p:cTn id="51" fill="hold">
                            <p:stCondLst>
                              <p:cond delay="500"/>
                            </p:stCondLst>
                            <p:childTnLst>
                              <p:par>
                                <p:cTn id="52" presetID="1" presetClass="entr" presetSubtype="0" fill="hold" grpId="1" nodeType="afterEffect">
                                  <p:stCondLst>
                                    <p:cond delay="0"/>
                                  </p:stCondLst>
                                  <p:childTnLst>
                                    <p:set>
                                      <p:cBhvr>
                                        <p:cTn id="53" dur="1" fill="hold">
                                          <p:stCondLst>
                                            <p:cond delay="0"/>
                                          </p:stCondLst>
                                        </p:cTn>
                                        <p:tgtEl>
                                          <p:spTgt spid="138248"/>
                                        </p:tgtEl>
                                        <p:attrNameLst>
                                          <p:attrName>style.visibility</p:attrName>
                                        </p:attrNameLst>
                                      </p:cBhvr>
                                      <p:to>
                                        <p:strVal val="visible"/>
                                      </p:to>
                                    </p:set>
                                  </p:childTnLst>
                                </p:cTn>
                              </p:par>
                            </p:childTnLst>
                          </p:cTn>
                        </p:par>
                        <p:par>
                          <p:cTn id="54" fill="hold">
                            <p:stCondLst>
                              <p:cond delay="500"/>
                            </p:stCondLst>
                            <p:childTnLst>
                              <p:par>
                                <p:cTn id="55" presetID="42" presetClass="path" presetSubtype="0" accel="50000" decel="50000" fill="hold" grpId="0" nodeType="afterEffect">
                                  <p:stCondLst>
                                    <p:cond delay="0"/>
                                  </p:stCondLst>
                                  <p:childTnLst>
                                    <p:animMotion origin="layout" path="M 0.00538 0.00486 L 0.00156 0.23473 " pathEditMode="relative" rAng="0" ptsTypes="AA">
                                      <p:cBhvr>
                                        <p:cTn id="56" dur="1000" spd="-100000" fill="hold"/>
                                        <p:tgtEl>
                                          <p:spTgt spid="138248"/>
                                        </p:tgtEl>
                                        <p:attrNameLst>
                                          <p:attrName>ppt_x</p:attrName>
                                          <p:attrName>ppt_y</p:attrName>
                                        </p:attrNameLst>
                                      </p:cBhvr>
                                      <p:rCtr x="-200" y="11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p:bldP spid="138248" grpId="1"/>
      <p:bldP spid="138257" grpId="0" animBg="1"/>
      <p:bldP spid="138259" grpId="0" animBg="1"/>
      <p:bldP spid="138275" grpId="0"/>
      <p:bldP spid="138275" grpId="1"/>
      <p:bldP spid="138278" grpId="0"/>
      <p:bldP spid="138278" grpId="1"/>
      <p:bldP spid="138290" grpId="0" animBg="1"/>
      <p:bldP spid="138291" grpId="0"/>
      <p:bldP spid="138291" grpId="1"/>
      <p:bldP spid="35" grpId="0"/>
      <p:bldP spid="35" grpId="1"/>
      <p:bldP spid="35" grpId="2"/>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 name="Title 76"/>
          <p:cNvSpPr>
            <a:spLocks noGrp="1"/>
          </p:cNvSpPr>
          <p:nvPr>
            <p:ph type="title"/>
          </p:nvPr>
        </p:nvSpPr>
        <p:spPr/>
        <p:txBody>
          <a:bodyPr/>
          <a:lstStyle/>
          <a:p>
            <a:r>
              <a:rPr lang="de-AT" dirty="0" smtClean="0"/>
              <a:t>Address </a:t>
            </a:r>
            <a:r>
              <a:rPr lang="de-AT" dirty="0"/>
              <a:t>Exchange</a:t>
            </a:r>
          </a:p>
        </p:txBody>
      </p:sp>
      <p:pic>
        <p:nvPicPr>
          <p:cNvPr id="56324" name="Picture 82" descr="cooltools-shape"/>
          <p:cNvPicPr>
            <a:picLocks noChangeAspect="1" noChangeArrowheads="1"/>
          </p:cNvPicPr>
          <p:nvPr/>
        </p:nvPicPr>
        <p:blipFill>
          <a:blip r:embed="rId3" cstate="print"/>
          <a:srcRect/>
          <a:stretch>
            <a:fillRect/>
          </a:stretch>
        </p:blipFill>
        <p:spPr bwMode="auto">
          <a:xfrm>
            <a:off x="142844" y="1285862"/>
            <a:ext cx="2057400" cy="4551363"/>
          </a:xfrm>
          <a:prstGeom prst="rect">
            <a:avLst/>
          </a:prstGeom>
          <a:noFill/>
          <a:ln w="12700" algn="ctr">
            <a:noFill/>
            <a:miter lim="800000"/>
            <a:headEnd/>
            <a:tailEnd/>
          </a:ln>
        </p:spPr>
      </p:pic>
      <p:pic>
        <p:nvPicPr>
          <p:cNvPr id="56325" name="Picture 84" descr="cooltools-shape"/>
          <p:cNvPicPr>
            <a:picLocks noChangeAspect="1" noChangeArrowheads="1"/>
          </p:cNvPicPr>
          <p:nvPr/>
        </p:nvPicPr>
        <p:blipFill>
          <a:blip r:embed="rId3" cstate="print"/>
          <a:srcRect/>
          <a:stretch>
            <a:fillRect/>
          </a:stretch>
        </p:blipFill>
        <p:spPr bwMode="auto">
          <a:xfrm>
            <a:off x="7048500" y="1371600"/>
            <a:ext cx="1892300" cy="4556125"/>
          </a:xfrm>
          <a:prstGeom prst="rect">
            <a:avLst/>
          </a:prstGeom>
          <a:noFill/>
          <a:ln w="12700" algn="ctr">
            <a:noFill/>
            <a:miter lim="800000"/>
            <a:headEnd/>
            <a:tailEnd/>
          </a:ln>
        </p:spPr>
      </p:pic>
      <p:sp>
        <p:nvSpPr>
          <p:cNvPr id="56326" name="AutoShape 3"/>
          <p:cNvSpPr>
            <a:spLocks noChangeArrowheads="1"/>
          </p:cNvSpPr>
          <p:nvPr/>
        </p:nvSpPr>
        <p:spPr bwMode="auto">
          <a:xfrm>
            <a:off x="542926" y="2581275"/>
            <a:ext cx="457200" cy="457200"/>
          </a:xfrm>
          <a:prstGeom prst="roundRect">
            <a:avLst>
              <a:gd name="adj" fmla="val 16667"/>
            </a:avLst>
          </a:prstGeom>
          <a:noFill/>
          <a:ln w="9525">
            <a:solidFill>
              <a:schemeClr val="tx1"/>
            </a:solidFill>
            <a:round/>
            <a:headEnd/>
            <a:tailEnd/>
          </a:ln>
        </p:spPr>
        <p:txBody>
          <a:bodyPr wrap="none" anchorCtr="1"/>
          <a:lstStyle/>
          <a:p>
            <a:endParaRPr lang="en-US">
              <a:solidFill>
                <a:schemeClr val="bg1"/>
              </a:solidFill>
            </a:endParaRPr>
          </a:p>
        </p:txBody>
      </p:sp>
      <p:sp>
        <p:nvSpPr>
          <p:cNvPr id="56327" name="AutoShape 4"/>
          <p:cNvSpPr>
            <a:spLocks noChangeArrowheads="1"/>
          </p:cNvSpPr>
          <p:nvPr/>
        </p:nvSpPr>
        <p:spPr bwMode="auto">
          <a:xfrm>
            <a:off x="1387475" y="3267075"/>
            <a:ext cx="457200" cy="1524000"/>
          </a:xfrm>
          <a:prstGeom prst="roundRect">
            <a:avLst>
              <a:gd name="adj" fmla="val 16667"/>
            </a:avLst>
          </a:prstGeom>
          <a:noFill/>
          <a:ln w="9525">
            <a:solidFill>
              <a:schemeClr val="tx1"/>
            </a:solidFill>
            <a:round/>
            <a:headEnd/>
            <a:tailEnd/>
          </a:ln>
        </p:spPr>
        <p:txBody>
          <a:bodyPr wrap="none" anchorCtr="1"/>
          <a:lstStyle/>
          <a:p>
            <a:endParaRPr lang="en-US">
              <a:solidFill>
                <a:schemeClr val="bg1"/>
              </a:solidFill>
            </a:endParaRPr>
          </a:p>
        </p:txBody>
      </p:sp>
      <p:sp>
        <p:nvSpPr>
          <p:cNvPr id="56328" name="AutoShape 5"/>
          <p:cNvSpPr>
            <a:spLocks noChangeArrowheads="1"/>
          </p:cNvSpPr>
          <p:nvPr/>
        </p:nvSpPr>
        <p:spPr bwMode="auto">
          <a:xfrm>
            <a:off x="542926" y="3267075"/>
            <a:ext cx="457200" cy="1524000"/>
          </a:xfrm>
          <a:prstGeom prst="roundRect">
            <a:avLst>
              <a:gd name="adj" fmla="val 16667"/>
            </a:avLst>
          </a:prstGeom>
          <a:noFill/>
          <a:ln w="9525">
            <a:solidFill>
              <a:schemeClr val="tx1"/>
            </a:solidFill>
            <a:round/>
            <a:headEnd/>
            <a:tailEnd/>
          </a:ln>
        </p:spPr>
        <p:txBody>
          <a:bodyPr wrap="none" anchorCtr="1"/>
          <a:lstStyle/>
          <a:p>
            <a:endParaRPr lang="en-US">
              <a:solidFill>
                <a:schemeClr val="bg1"/>
              </a:solidFill>
            </a:endParaRPr>
          </a:p>
        </p:txBody>
      </p:sp>
      <p:sp>
        <p:nvSpPr>
          <p:cNvPr id="120838" name="AutoShape 6"/>
          <p:cNvSpPr>
            <a:spLocks noChangeArrowheads="1"/>
          </p:cNvSpPr>
          <p:nvPr/>
        </p:nvSpPr>
        <p:spPr bwMode="auto">
          <a:xfrm>
            <a:off x="1387475" y="2581275"/>
            <a:ext cx="457200" cy="457200"/>
          </a:xfrm>
          <a:prstGeom prst="roundRect">
            <a:avLst>
              <a:gd name="adj" fmla="val 16667"/>
            </a:avLst>
          </a:prstGeom>
          <a:noFill/>
          <a:ln w="9525">
            <a:solidFill>
              <a:schemeClr val="tx1"/>
            </a:solidFill>
            <a:round/>
            <a:headEnd/>
            <a:tailEnd/>
          </a:ln>
          <a:effectLst/>
        </p:spPr>
        <p:txBody>
          <a:bodyPr wrap="none" anchorCtr="1"/>
          <a:lstStyle/>
          <a:p>
            <a:pPr defTabSz="914327" fontAlgn="auto">
              <a:spcBef>
                <a:spcPts val="0"/>
              </a:spcBef>
              <a:spcAft>
                <a:spcPts val="0"/>
              </a:spcAft>
              <a:defRPr/>
            </a:pPr>
            <a:endParaRPr lang="en-US">
              <a:solidFill>
                <a:schemeClr val="bg1"/>
              </a:solidFill>
              <a:effectLst>
                <a:outerShdw blurRad="38100" dist="38100" dir="2700000" algn="tl">
                  <a:srgbClr val="000000"/>
                </a:outerShdw>
              </a:effectLst>
              <a:cs typeface="+mn-cs"/>
            </a:endParaRPr>
          </a:p>
        </p:txBody>
      </p:sp>
      <p:sp>
        <p:nvSpPr>
          <p:cNvPr id="120839" name="Text Box 7"/>
          <p:cNvSpPr txBox="1">
            <a:spLocks noChangeArrowheads="1"/>
          </p:cNvSpPr>
          <p:nvPr/>
        </p:nvSpPr>
        <p:spPr bwMode="auto">
          <a:xfrm>
            <a:off x="571500" y="2628902"/>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c</a:t>
            </a:r>
          </a:p>
        </p:txBody>
      </p:sp>
      <p:sp>
        <p:nvSpPr>
          <p:cNvPr id="120842" name="AutoShape 10"/>
          <p:cNvSpPr>
            <a:spLocks noChangeArrowheads="1"/>
          </p:cNvSpPr>
          <p:nvPr/>
        </p:nvSpPr>
        <p:spPr bwMode="auto">
          <a:xfrm>
            <a:off x="3514725" y="4572000"/>
            <a:ext cx="304800"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bg1"/>
                </a:solidFill>
                <a:effectLst>
                  <a:outerShdw blurRad="38100" dist="38100" dir="2700000" algn="tl">
                    <a:srgbClr val="000000"/>
                  </a:outerShdw>
                </a:effectLst>
                <a:cs typeface="+mn-cs"/>
              </a:rPr>
              <a:t>c</a:t>
            </a:r>
          </a:p>
        </p:txBody>
      </p:sp>
      <p:sp>
        <p:nvSpPr>
          <p:cNvPr id="120843" name="AutoShape 11"/>
          <p:cNvSpPr>
            <a:spLocks noChangeArrowheads="1"/>
          </p:cNvSpPr>
          <p:nvPr/>
        </p:nvSpPr>
        <p:spPr bwMode="auto">
          <a:xfrm>
            <a:off x="3514725" y="5105400"/>
            <a:ext cx="304800"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dirty="0">
                <a:solidFill>
                  <a:schemeClr val="bg1"/>
                </a:solidFill>
                <a:effectLst>
                  <a:outerShdw blurRad="38100" dist="38100" dir="2700000" algn="tl">
                    <a:srgbClr val="000000"/>
                  </a:outerShdw>
                </a:effectLst>
                <a:cs typeface="+mn-cs"/>
              </a:rPr>
              <a:t>d</a:t>
            </a:r>
          </a:p>
        </p:txBody>
      </p:sp>
      <p:sp>
        <p:nvSpPr>
          <p:cNvPr id="56333" name="AutoShape 14"/>
          <p:cNvSpPr>
            <a:spLocks noChangeArrowheads="1"/>
          </p:cNvSpPr>
          <p:nvPr/>
        </p:nvSpPr>
        <p:spPr bwMode="auto">
          <a:xfrm>
            <a:off x="1381125" y="1514475"/>
            <a:ext cx="533400" cy="685800"/>
          </a:xfrm>
          <a:prstGeom prst="roundRect">
            <a:avLst>
              <a:gd name="adj" fmla="val 50000"/>
            </a:avLst>
          </a:prstGeom>
          <a:noFill/>
          <a:ln w="9525">
            <a:solidFill>
              <a:schemeClr val="tx1"/>
            </a:solidFill>
            <a:round/>
            <a:headEnd/>
            <a:tailEnd/>
          </a:ln>
        </p:spPr>
        <p:txBody>
          <a:bodyPr wrap="none" anchor="ctr"/>
          <a:lstStyle/>
          <a:p>
            <a:r>
              <a:rPr lang="en-US">
                <a:solidFill>
                  <a:schemeClr val="bg1"/>
                </a:solidFill>
              </a:rPr>
              <a:t>nic</a:t>
            </a:r>
          </a:p>
        </p:txBody>
      </p:sp>
      <p:sp>
        <p:nvSpPr>
          <p:cNvPr id="120847" name="AutoShape 15"/>
          <p:cNvSpPr>
            <a:spLocks noChangeArrowheads="1"/>
          </p:cNvSpPr>
          <p:nvPr/>
        </p:nvSpPr>
        <p:spPr bwMode="auto">
          <a:xfrm>
            <a:off x="2066925" y="1657350"/>
            <a:ext cx="304800"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bg1"/>
                </a:solidFill>
                <a:effectLst>
                  <a:outerShdw blurRad="38100" dist="38100" dir="2700000" algn="tl">
                    <a:srgbClr val="000000"/>
                  </a:outerShdw>
                </a:effectLst>
                <a:cs typeface="+mn-cs"/>
              </a:rPr>
              <a:t>a</a:t>
            </a:r>
          </a:p>
        </p:txBody>
      </p:sp>
      <p:sp>
        <p:nvSpPr>
          <p:cNvPr id="120848" name="Text Box 16"/>
          <p:cNvSpPr txBox="1">
            <a:spLocks noChangeArrowheads="1"/>
          </p:cNvSpPr>
          <p:nvPr/>
        </p:nvSpPr>
        <p:spPr bwMode="auto">
          <a:xfrm>
            <a:off x="571500" y="3281364"/>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a</a:t>
            </a:r>
          </a:p>
        </p:txBody>
      </p:sp>
      <p:sp>
        <p:nvSpPr>
          <p:cNvPr id="120849" name="Text Box 17"/>
          <p:cNvSpPr txBox="1">
            <a:spLocks noChangeArrowheads="1"/>
          </p:cNvSpPr>
          <p:nvPr/>
        </p:nvSpPr>
        <p:spPr bwMode="auto">
          <a:xfrm>
            <a:off x="571500" y="3648077"/>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b</a:t>
            </a:r>
          </a:p>
        </p:txBody>
      </p:sp>
      <p:sp>
        <p:nvSpPr>
          <p:cNvPr id="120850" name="Text Box 18"/>
          <p:cNvSpPr txBox="1">
            <a:spLocks noChangeArrowheads="1"/>
          </p:cNvSpPr>
          <p:nvPr/>
        </p:nvSpPr>
        <p:spPr bwMode="auto">
          <a:xfrm>
            <a:off x="571500" y="4029077"/>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c</a:t>
            </a:r>
          </a:p>
        </p:txBody>
      </p:sp>
      <p:sp>
        <p:nvSpPr>
          <p:cNvPr id="120851" name="Text Box 19"/>
          <p:cNvSpPr txBox="1">
            <a:spLocks noChangeArrowheads="1"/>
          </p:cNvSpPr>
          <p:nvPr/>
        </p:nvSpPr>
        <p:spPr bwMode="auto">
          <a:xfrm>
            <a:off x="571500" y="4410077"/>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d</a:t>
            </a:r>
          </a:p>
        </p:txBody>
      </p:sp>
      <p:sp>
        <p:nvSpPr>
          <p:cNvPr id="120852" name="AutoShape 20"/>
          <p:cNvSpPr>
            <a:spLocks noChangeArrowheads="1"/>
          </p:cNvSpPr>
          <p:nvPr/>
        </p:nvSpPr>
        <p:spPr bwMode="auto">
          <a:xfrm>
            <a:off x="2752725" y="1657350"/>
            <a:ext cx="304800"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bg1"/>
                </a:solidFill>
                <a:effectLst>
                  <a:outerShdw blurRad="38100" dist="38100" dir="2700000" algn="tl">
                    <a:srgbClr val="000000"/>
                  </a:outerShdw>
                </a:effectLst>
                <a:cs typeface="+mn-cs"/>
              </a:rPr>
              <a:t>b</a:t>
            </a:r>
          </a:p>
        </p:txBody>
      </p:sp>
      <p:sp>
        <p:nvSpPr>
          <p:cNvPr id="21523" name="Text Box 21"/>
          <p:cNvSpPr txBox="1">
            <a:spLocks noChangeArrowheads="1"/>
          </p:cNvSpPr>
          <p:nvPr/>
        </p:nvSpPr>
        <p:spPr bwMode="auto">
          <a:xfrm>
            <a:off x="1792288" y="5888039"/>
            <a:ext cx="1408462" cy="369332"/>
          </a:xfrm>
          <a:prstGeom prst="rect">
            <a:avLst/>
          </a:prstGeom>
          <a:noFill/>
          <a:ln w="9525">
            <a:noFill/>
            <a:miter lim="800000"/>
            <a:headEnd/>
            <a:tailEnd/>
          </a:ln>
        </p:spPr>
        <p:txBody>
          <a:bodyPr wrap="none">
            <a:spAutoFit/>
          </a:bodyPr>
          <a:lstStyle/>
          <a:p>
            <a:pPr defTabSz="914327" fontAlgn="auto">
              <a:spcBef>
                <a:spcPts val="0"/>
              </a:spcBef>
              <a:spcAft>
                <a:spcPts val="0"/>
              </a:spcAft>
              <a:defRPr/>
            </a:pPr>
            <a:r>
              <a:rPr lang="en-US" b="1" dirty="0">
                <a:solidFill>
                  <a:schemeClr val="bg1"/>
                </a:solidFill>
                <a:cs typeface="+mn-cs"/>
              </a:rPr>
              <a:t>NAT/Firewall</a:t>
            </a:r>
          </a:p>
        </p:txBody>
      </p:sp>
      <p:sp>
        <p:nvSpPr>
          <p:cNvPr id="21524" name="Text Box 22"/>
          <p:cNvSpPr txBox="1">
            <a:spLocks noChangeArrowheads="1"/>
          </p:cNvSpPr>
          <p:nvPr/>
        </p:nvSpPr>
        <p:spPr bwMode="auto">
          <a:xfrm>
            <a:off x="619125" y="5888039"/>
            <a:ext cx="1048172" cy="369332"/>
          </a:xfrm>
          <a:prstGeom prst="rect">
            <a:avLst/>
          </a:prstGeom>
          <a:noFill/>
          <a:ln w="9525">
            <a:noFill/>
            <a:miter lim="800000"/>
            <a:headEnd/>
            <a:tailEnd/>
          </a:ln>
        </p:spPr>
        <p:txBody>
          <a:bodyPr wrap="none">
            <a:spAutoFit/>
          </a:bodyPr>
          <a:lstStyle/>
          <a:p>
            <a:pPr defTabSz="914327" fontAlgn="auto">
              <a:spcBef>
                <a:spcPts val="0"/>
              </a:spcBef>
              <a:spcAft>
                <a:spcPts val="0"/>
              </a:spcAft>
              <a:defRPr/>
            </a:pPr>
            <a:r>
              <a:rPr lang="en-US" b="1" dirty="0">
                <a:solidFill>
                  <a:schemeClr val="bg1"/>
                </a:solidFill>
                <a:cs typeface="+mn-cs"/>
              </a:rPr>
              <a:t>Endpoint</a:t>
            </a:r>
          </a:p>
        </p:txBody>
      </p:sp>
      <p:sp>
        <p:nvSpPr>
          <p:cNvPr id="56342" name="Text Box 23"/>
          <p:cNvSpPr txBox="1">
            <a:spLocks noChangeArrowheads="1"/>
          </p:cNvSpPr>
          <p:nvPr/>
        </p:nvSpPr>
        <p:spPr bwMode="auto">
          <a:xfrm>
            <a:off x="371475" y="2276475"/>
            <a:ext cx="762000" cy="304800"/>
          </a:xfrm>
          <a:prstGeom prst="rect">
            <a:avLst/>
          </a:prstGeom>
          <a:noFill/>
          <a:ln w="9525">
            <a:noFill/>
            <a:miter lim="800000"/>
            <a:headEnd/>
            <a:tailEnd/>
          </a:ln>
        </p:spPr>
        <p:txBody>
          <a:bodyPr>
            <a:spAutoFit/>
          </a:bodyPr>
          <a:lstStyle/>
          <a:p>
            <a:r>
              <a:rPr lang="en-US" sz="1400" dirty="0">
                <a:solidFill>
                  <a:schemeClr val="bg1"/>
                </a:solidFill>
              </a:rPr>
              <a:t> local</a:t>
            </a:r>
          </a:p>
        </p:txBody>
      </p:sp>
      <p:sp>
        <p:nvSpPr>
          <p:cNvPr id="56343" name="Text Box 24"/>
          <p:cNvSpPr txBox="1">
            <a:spLocks noChangeArrowheads="1"/>
          </p:cNvSpPr>
          <p:nvPr/>
        </p:nvSpPr>
        <p:spPr bwMode="auto">
          <a:xfrm>
            <a:off x="1228726" y="2276475"/>
            <a:ext cx="762000" cy="304800"/>
          </a:xfrm>
          <a:prstGeom prst="rect">
            <a:avLst/>
          </a:prstGeom>
          <a:noFill/>
          <a:ln w="9525">
            <a:noFill/>
            <a:miter lim="800000"/>
            <a:headEnd/>
            <a:tailEnd/>
          </a:ln>
        </p:spPr>
        <p:txBody>
          <a:bodyPr>
            <a:spAutoFit/>
          </a:bodyPr>
          <a:lstStyle/>
          <a:p>
            <a:r>
              <a:rPr lang="en-US" sz="1400">
                <a:solidFill>
                  <a:schemeClr val="bg1"/>
                </a:solidFill>
              </a:rPr>
              <a:t>remote</a:t>
            </a:r>
          </a:p>
        </p:txBody>
      </p:sp>
      <p:sp>
        <p:nvSpPr>
          <p:cNvPr id="56344" name="Text Box 25"/>
          <p:cNvSpPr txBox="1">
            <a:spLocks noChangeArrowheads="1"/>
          </p:cNvSpPr>
          <p:nvPr/>
        </p:nvSpPr>
        <p:spPr bwMode="auto">
          <a:xfrm rot="16200000">
            <a:off x="479426" y="3875187"/>
            <a:ext cx="1370013" cy="307777"/>
          </a:xfrm>
          <a:prstGeom prst="rect">
            <a:avLst/>
          </a:prstGeom>
          <a:noFill/>
          <a:ln w="9525">
            <a:noFill/>
            <a:miter lim="800000"/>
            <a:headEnd/>
            <a:tailEnd/>
          </a:ln>
        </p:spPr>
        <p:txBody>
          <a:bodyPr>
            <a:spAutoFit/>
          </a:bodyPr>
          <a:lstStyle/>
          <a:p>
            <a:r>
              <a:rPr lang="en-US" sz="1400" dirty="0">
                <a:solidFill>
                  <a:schemeClr val="bg1"/>
                </a:solidFill>
              </a:rPr>
              <a:t> candidate list</a:t>
            </a:r>
          </a:p>
        </p:txBody>
      </p:sp>
      <p:sp>
        <p:nvSpPr>
          <p:cNvPr id="56345" name="Text Box 26"/>
          <p:cNvSpPr txBox="1">
            <a:spLocks noChangeArrowheads="1"/>
          </p:cNvSpPr>
          <p:nvPr/>
        </p:nvSpPr>
        <p:spPr bwMode="auto">
          <a:xfrm rot="16200000">
            <a:off x="752475" y="2694087"/>
            <a:ext cx="838200" cy="307777"/>
          </a:xfrm>
          <a:prstGeom prst="rect">
            <a:avLst/>
          </a:prstGeom>
          <a:noFill/>
          <a:ln w="9525">
            <a:noFill/>
            <a:miter lim="800000"/>
            <a:headEnd/>
            <a:tailEnd/>
          </a:ln>
        </p:spPr>
        <p:txBody>
          <a:bodyPr>
            <a:spAutoFit/>
          </a:bodyPr>
          <a:lstStyle/>
          <a:p>
            <a:r>
              <a:rPr lang="en-US" sz="1400">
                <a:solidFill>
                  <a:schemeClr val="bg1"/>
                </a:solidFill>
              </a:rPr>
              <a:t>default</a:t>
            </a:r>
          </a:p>
        </p:txBody>
      </p:sp>
      <p:sp>
        <p:nvSpPr>
          <p:cNvPr id="56346" name="AutoShape 28"/>
          <p:cNvSpPr>
            <a:spLocks noChangeArrowheads="1"/>
          </p:cNvSpPr>
          <p:nvPr/>
        </p:nvSpPr>
        <p:spPr bwMode="auto">
          <a:xfrm flipH="1">
            <a:off x="8248650" y="2590800"/>
            <a:ext cx="457200" cy="457200"/>
          </a:xfrm>
          <a:prstGeom prst="roundRect">
            <a:avLst>
              <a:gd name="adj" fmla="val 16667"/>
            </a:avLst>
          </a:prstGeom>
          <a:noFill/>
          <a:ln w="9525">
            <a:solidFill>
              <a:schemeClr val="tx1"/>
            </a:solidFill>
            <a:round/>
            <a:headEnd/>
            <a:tailEnd/>
          </a:ln>
        </p:spPr>
        <p:txBody>
          <a:bodyPr wrap="none" anchorCtr="1"/>
          <a:lstStyle/>
          <a:p>
            <a:endParaRPr lang="en-US">
              <a:solidFill>
                <a:schemeClr val="bg1"/>
              </a:solidFill>
            </a:endParaRPr>
          </a:p>
        </p:txBody>
      </p:sp>
      <p:sp>
        <p:nvSpPr>
          <p:cNvPr id="56347" name="AutoShape 29"/>
          <p:cNvSpPr>
            <a:spLocks noChangeArrowheads="1"/>
          </p:cNvSpPr>
          <p:nvPr/>
        </p:nvSpPr>
        <p:spPr bwMode="auto">
          <a:xfrm flipH="1">
            <a:off x="7404101" y="3276600"/>
            <a:ext cx="457200" cy="1524000"/>
          </a:xfrm>
          <a:prstGeom prst="roundRect">
            <a:avLst>
              <a:gd name="adj" fmla="val 16667"/>
            </a:avLst>
          </a:prstGeom>
          <a:noFill/>
          <a:ln w="9525">
            <a:solidFill>
              <a:schemeClr val="tx1"/>
            </a:solidFill>
            <a:round/>
            <a:headEnd/>
            <a:tailEnd/>
          </a:ln>
        </p:spPr>
        <p:txBody>
          <a:bodyPr wrap="none" anchorCtr="1"/>
          <a:lstStyle/>
          <a:p>
            <a:endParaRPr lang="en-US">
              <a:solidFill>
                <a:schemeClr val="bg1"/>
              </a:solidFill>
            </a:endParaRPr>
          </a:p>
        </p:txBody>
      </p:sp>
      <p:sp>
        <p:nvSpPr>
          <p:cNvPr id="56348" name="AutoShape 30"/>
          <p:cNvSpPr>
            <a:spLocks noChangeArrowheads="1"/>
          </p:cNvSpPr>
          <p:nvPr/>
        </p:nvSpPr>
        <p:spPr bwMode="auto">
          <a:xfrm flipH="1">
            <a:off x="8248650" y="3276600"/>
            <a:ext cx="457200" cy="1524000"/>
          </a:xfrm>
          <a:prstGeom prst="roundRect">
            <a:avLst>
              <a:gd name="adj" fmla="val 16667"/>
            </a:avLst>
          </a:prstGeom>
          <a:noFill/>
          <a:ln w="9525">
            <a:solidFill>
              <a:schemeClr val="tx1"/>
            </a:solidFill>
            <a:round/>
            <a:headEnd/>
            <a:tailEnd/>
          </a:ln>
        </p:spPr>
        <p:txBody>
          <a:bodyPr wrap="none" anchorCtr="1"/>
          <a:lstStyle/>
          <a:p>
            <a:endParaRPr lang="en-US">
              <a:solidFill>
                <a:schemeClr val="bg1"/>
              </a:solidFill>
            </a:endParaRPr>
          </a:p>
        </p:txBody>
      </p:sp>
      <p:sp>
        <p:nvSpPr>
          <p:cNvPr id="56349" name="AutoShape 31"/>
          <p:cNvSpPr>
            <a:spLocks noChangeArrowheads="1"/>
          </p:cNvSpPr>
          <p:nvPr/>
        </p:nvSpPr>
        <p:spPr bwMode="auto">
          <a:xfrm flipH="1">
            <a:off x="7404101" y="2590800"/>
            <a:ext cx="457200" cy="457200"/>
          </a:xfrm>
          <a:prstGeom prst="roundRect">
            <a:avLst>
              <a:gd name="adj" fmla="val 16667"/>
            </a:avLst>
          </a:prstGeom>
          <a:noFill/>
          <a:ln w="9525">
            <a:solidFill>
              <a:schemeClr val="tx1"/>
            </a:solidFill>
            <a:round/>
            <a:headEnd/>
            <a:tailEnd/>
          </a:ln>
        </p:spPr>
        <p:txBody>
          <a:bodyPr wrap="none" anchorCtr="1"/>
          <a:lstStyle/>
          <a:p>
            <a:endParaRPr lang="en-US">
              <a:solidFill>
                <a:schemeClr val="bg1"/>
              </a:solidFill>
            </a:endParaRPr>
          </a:p>
        </p:txBody>
      </p:sp>
      <p:sp>
        <p:nvSpPr>
          <p:cNvPr id="120864" name="Text Box 32"/>
          <p:cNvSpPr txBox="1">
            <a:spLocks noChangeArrowheads="1"/>
          </p:cNvSpPr>
          <p:nvPr/>
        </p:nvSpPr>
        <p:spPr bwMode="auto">
          <a:xfrm flipH="1">
            <a:off x="8296275" y="2619377"/>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y</a:t>
            </a:r>
          </a:p>
        </p:txBody>
      </p:sp>
      <p:sp>
        <p:nvSpPr>
          <p:cNvPr id="120866" name="AutoShape 34"/>
          <p:cNvSpPr>
            <a:spLocks noChangeArrowheads="1"/>
          </p:cNvSpPr>
          <p:nvPr/>
        </p:nvSpPr>
        <p:spPr bwMode="auto">
          <a:xfrm flipH="1">
            <a:off x="5305425" y="4572000"/>
            <a:ext cx="304800"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bg1"/>
                </a:solidFill>
                <a:effectLst>
                  <a:outerShdw blurRad="38100" dist="38100" dir="2700000" algn="tl">
                    <a:srgbClr val="000000"/>
                  </a:outerShdw>
                </a:effectLst>
                <a:cs typeface="+mn-cs"/>
              </a:rPr>
              <a:t>y</a:t>
            </a:r>
          </a:p>
        </p:txBody>
      </p:sp>
      <p:sp>
        <p:nvSpPr>
          <p:cNvPr id="120867" name="AutoShape 35"/>
          <p:cNvSpPr>
            <a:spLocks noChangeArrowheads="1"/>
          </p:cNvSpPr>
          <p:nvPr/>
        </p:nvSpPr>
        <p:spPr bwMode="auto">
          <a:xfrm flipH="1">
            <a:off x="5305425" y="5105400"/>
            <a:ext cx="304800"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dirty="0">
                <a:solidFill>
                  <a:schemeClr val="bg1"/>
                </a:solidFill>
                <a:effectLst>
                  <a:outerShdw blurRad="38100" dist="38100" dir="2700000" algn="tl">
                    <a:srgbClr val="000000"/>
                  </a:outerShdw>
                </a:effectLst>
                <a:cs typeface="+mn-cs"/>
              </a:rPr>
              <a:t>z</a:t>
            </a:r>
          </a:p>
        </p:txBody>
      </p:sp>
      <p:sp>
        <p:nvSpPr>
          <p:cNvPr id="56353" name="AutoShape 38"/>
          <p:cNvSpPr>
            <a:spLocks noChangeArrowheads="1"/>
          </p:cNvSpPr>
          <p:nvPr/>
        </p:nvSpPr>
        <p:spPr bwMode="auto">
          <a:xfrm flipH="1">
            <a:off x="7334250" y="1524000"/>
            <a:ext cx="533400" cy="685800"/>
          </a:xfrm>
          <a:prstGeom prst="roundRect">
            <a:avLst>
              <a:gd name="adj" fmla="val 50000"/>
            </a:avLst>
          </a:prstGeom>
          <a:noFill/>
          <a:ln w="9525">
            <a:solidFill>
              <a:schemeClr val="tx1"/>
            </a:solidFill>
            <a:round/>
            <a:headEnd/>
            <a:tailEnd/>
          </a:ln>
        </p:spPr>
        <p:txBody>
          <a:bodyPr wrap="none" anchor="ctr"/>
          <a:lstStyle/>
          <a:p>
            <a:r>
              <a:rPr lang="en-US">
                <a:solidFill>
                  <a:schemeClr val="bg1"/>
                </a:solidFill>
              </a:rPr>
              <a:t>nic</a:t>
            </a:r>
          </a:p>
        </p:txBody>
      </p:sp>
      <p:sp>
        <p:nvSpPr>
          <p:cNvPr id="120871" name="AutoShape 39"/>
          <p:cNvSpPr>
            <a:spLocks noChangeArrowheads="1"/>
          </p:cNvSpPr>
          <p:nvPr/>
        </p:nvSpPr>
        <p:spPr bwMode="auto">
          <a:xfrm flipH="1">
            <a:off x="6867525" y="1657350"/>
            <a:ext cx="304800"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bg1"/>
                </a:solidFill>
                <a:effectLst>
                  <a:outerShdw blurRad="38100" dist="38100" dir="2700000" algn="tl">
                    <a:srgbClr val="000000"/>
                  </a:outerShdw>
                </a:effectLst>
                <a:cs typeface="+mn-cs"/>
              </a:rPr>
              <a:t>w</a:t>
            </a:r>
          </a:p>
        </p:txBody>
      </p:sp>
      <p:sp>
        <p:nvSpPr>
          <p:cNvPr id="120872" name="Text Box 40"/>
          <p:cNvSpPr txBox="1">
            <a:spLocks noChangeArrowheads="1"/>
          </p:cNvSpPr>
          <p:nvPr/>
        </p:nvSpPr>
        <p:spPr bwMode="auto">
          <a:xfrm flipH="1">
            <a:off x="8296275" y="3290888"/>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w</a:t>
            </a:r>
          </a:p>
        </p:txBody>
      </p:sp>
      <p:sp>
        <p:nvSpPr>
          <p:cNvPr id="120873" name="Text Box 41"/>
          <p:cNvSpPr txBox="1">
            <a:spLocks noChangeArrowheads="1"/>
          </p:cNvSpPr>
          <p:nvPr/>
        </p:nvSpPr>
        <p:spPr bwMode="auto">
          <a:xfrm flipH="1">
            <a:off x="8296275" y="3657602"/>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x</a:t>
            </a:r>
          </a:p>
        </p:txBody>
      </p:sp>
      <p:sp>
        <p:nvSpPr>
          <p:cNvPr id="120874" name="Text Box 42"/>
          <p:cNvSpPr txBox="1">
            <a:spLocks noChangeArrowheads="1"/>
          </p:cNvSpPr>
          <p:nvPr/>
        </p:nvSpPr>
        <p:spPr bwMode="auto">
          <a:xfrm flipH="1">
            <a:off x="8296275" y="4038602"/>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y</a:t>
            </a:r>
          </a:p>
        </p:txBody>
      </p:sp>
      <p:sp>
        <p:nvSpPr>
          <p:cNvPr id="120875" name="Text Box 43"/>
          <p:cNvSpPr txBox="1">
            <a:spLocks noChangeArrowheads="1"/>
          </p:cNvSpPr>
          <p:nvPr/>
        </p:nvSpPr>
        <p:spPr bwMode="auto">
          <a:xfrm flipH="1">
            <a:off x="8296275" y="4419602"/>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z</a:t>
            </a:r>
          </a:p>
        </p:txBody>
      </p:sp>
      <p:sp>
        <p:nvSpPr>
          <p:cNvPr id="120876" name="AutoShape 44"/>
          <p:cNvSpPr>
            <a:spLocks noChangeArrowheads="1"/>
          </p:cNvSpPr>
          <p:nvPr/>
        </p:nvSpPr>
        <p:spPr bwMode="auto">
          <a:xfrm flipH="1">
            <a:off x="6162675" y="1657350"/>
            <a:ext cx="304800"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bg1"/>
                </a:solidFill>
                <a:effectLst>
                  <a:outerShdw blurRad="38100" dist="38100" dir="2700000" algn="tl">
                    <a:srgbClr val="000000"/>
                  </a:outerShdw>
                </a:effectLst>
                <a:cs typeface="+mn-cs"/>
              </a:rPr>
              <a:t>x</a:t>
            </a:r>
          </a:p>
        </p:txBody>
      </p:sp>
      <p:sp>
        <p:nvSpPr>
          <p:cNvPr id="21543" name="Text Box 45"/>
          <p:cNvSpPr txBox="1">
            <a:spLocks noChangeArrowheads="1"/>
          </p:cNvSpPr>
          <p:nvPr/>
        </p:nvSpPr>
        <p:spPr bwMode="auto">
          <a:xfrm flipH="1">
            <a:off x="5813425" y="5886451"/>
            <a:ext cx="1408462" cy="369332"/>
          </a:xfrm>
          <a:prstGeom prst="rect">
            <a:avLst/>
          </a:prstGeom>
          <a:noFill/>
          <a:ln w="9525">
            <a:noFill/>
            <a:miter lim="800000"/>
            <a:headEnd/>
            <a:tailEnd/>
          </a:ln>
        </p:spPr>
        <p:txBody>
          <a:bodyPr wrap="none">
            <a:spAutoFit/>
          </a:bodyPr>
          <a:lstStyle/>
          <a:p>
            <a:pPr defTabSz="914327" fontAlgn="auto">
              <a:spcBef>
                <a:spcPts val="0"/>
              </a:spcBef>
              <a:spcAft>
                <a:spcPts val="0"/>
              </a:spcAft>
              <a:defRPr/>
            </a:pPr>
            <a:r>
              <a:rPr lang="en-US" b="1" dirty="0">
                <a:solidFill>
                  <a:schemeClr val="bg1"/>
                </a:solidFill>
                <a:cs typeface="+mn-cs"/>
              </a:rPr>
              <a:t>NAT/Firewall</a:t>
            </a:r>
          </a:p>
        </p:txBody>
      </p:sp>
      <p:sp>
        <p:nvSpPr>
          <p:cNvPr id="21544" name="Text Box 46"/>
          <p:cNvSpPr txBox="1">
            <a:spLocks noChangeArrowheads="1"/>
          </p:cNvSpPr>
          <p:nvPr/>
        </p:nvSpPr>
        <p:spPr bwMode="auto">
          <a:xfrm flipH="1">
            <a:off x="7426325" y="5886451"/>
            <a:ext cx="1048172" cy="369332"/>
          </a:xfrm>
          <a:prstGeom prst="rect">
            <a:avLst/>
          </a:prstGeom>
          <a:noFill/>
          <a:ln w="9525">
            <a:noFill/>
            <a:miter lim="800000"/>
            <a:headEnd/>
            <a:tailEnd/>
          </a:ln>
        </p:spPr>
        <p:txBody>
          <a:bodyPr wrap="none">
            <a:spAutoFit/>
          </a:bodyPr>
          <a:lstStyle/>
          <a:p>
            <a:pPr defTabSz="914327" fontAlgn="auto">
              <a:spcBef>
                <a:spcPts val="0"/>
              </a:spcBef>
              <a:spcAft>
                <a:spcPts val="0"/>
              </a:spcAft>
              <a:defRPr/>
            </a:pPr>
            <a:r>
              <a:rPr lang="en-US" b="1" dirty="0">
                <a:solidFill>
                  <a:schemeClr val="bg1"/>
                </a:solidFill>
                <a:cs typeface="+mn-cs"/>
              </a:rPr>
              <a:t>Endpoint</a:t>
            </a:r>
          </a:p>
        </p:txBody>
      </p:sp>
      <p:sp>
        <p:nvSpPr>
          <p:cNvPr id="56362" name="Text Box 47"/>
          <p:cNvSpPr txBox="1">
            <a:spLocks noChangeArrowheads="1"/>
          </p:cNvSpPr>
          <p:nvPr/>
        </p:nvSpPr>
        <p:spPr bwMode="auto">
          <a:xfrm flipH="1">
            <a:off x="8039100" y="2286000"/>
            <a:ext cx="762000" cy="304800"/>
          </a:xfrm>
          <a:prstGeom prst="rect">
            <a:avLst/>
          </a:prstGeom>
          <a:noFill/>
          <a:ln w="9525">
            <a:noFill/>
            <a:miter lim="800000"/>
            <a:headEnd/>
            <a:tailEnd/>
          </a:ln>
        </p:spPr>
        <p:txBody>
          <a:bodyPr>
            <a:spAutoFit/>
          </a:bodyPr>
          <a:lstStyle/>
          <a:p>
            <a:r>
              <a:rPr lang="en-US" sz="1400" dirty="0">
                <a:solidFill>
                  <a:schemeClr val="bg1"/>
                </a:solidFill>
              </a:rPr>
              <a:t> local</a:t>
            </a:r>
          </a:p>
        </p:txBody>
      </p:sp>
      <p:sp>
        <p:nvSpPr>
          <p:cNvPr id="56363" name="Text Box 48"/>
          <p:cNvSpPr txBox="1">
            <a:spLocks noChangeArrowheads="1"/>
          </p:cNvSpPr>
          <p:nvPr/>
        </p:nvSpPr>
        <p:spPr bwMode="auto">
          <a:xfrm flipH="1">
            <a:off x="7258050" y="2286000"/>
            <a:ext cx="762000" cy="304800"/>
          </a:xfrm>
          <a:prstGeom prst="rect">
            <a:avLst/>
          </a:prstGeom>
          <a:noFill/>
          <a:ln w="9525">
            <a:noFill/>
            <a:miter lim="800000"/>
            <a:headEnd/>
            <a:tailEnd/>
          </a:ln>
        </p:spPr>
        <p:txBody>
          <a:bodyPr>
            <a:spAutoFit/>
          </a:bodyPr>
          <a:lstStyle/>
          <a:p>
            <a:r>
              <a:rPr lang="en-US" sz="1400">
                <a:solidFill>
                  <a:schemeClr val="bg1"/>
                </a:solidFill>
              </a:rPr>
              <a:t>remote</a:t>
            </a:r>
          </a:p>
        </p:txBody>
      </p:sp>
      <p:sp>
        <p:nvSpPr>
          <p:cNvPr id="56364" name="Text Box 49"/>
          <p:cNvSpPr txBox="1">
            <a:spLocks noChangeArrowheads="1"/>
          </p:cNvSpPr>
          <p:nvPr/>
        </p:nvSpPr>
        <p:spPr bwMode="auto">
          <a:xfrm rot="16200000" flipH="1">
            <a:off x="7394576" y="3887887"/>
            <a:ext cx="1370013" cy="307777"/>
          </a:xfrm>
          <a:prstGeom prst="rect">
            <a:avLst/>
          </a:prstGeom>
          <a:noFill/>
          <a:ln w="9525">
            <a:noFill/>
            <a:miter lim="800000"/>
            <a:headEnd/>
            <a:tailEnd/>
          </a:ln>
        </p:spPr>
        <p:txBody>
          <a:bodyPr>
            <a:spAutoFit/>
          </a:bodyPr>
          <a:lstStyle/>
          <a:p>
            <a:r>
              <a:rPr lang="en-US" sz="1400" dirty="0">
                <a:solidFill>
                  <a:schemeClr val="bg1"/>
                </a:solidFill>
              </a:rPr>
              <a:t> candidate list</a:t>
            </a:r>
          </a:p>
        </p:txBody>
      </p:sp>
      <p:sp>
        <p:nvSpPr>
          <p:cNvPr id="56365" name="Text Box 50"/>
          <p:cNvSpPr txBox="1">
            <a:spLocks noChangeArrowheads="1"/>
          </p:cNvSpPr>
          <p:nvPr/>
        </p:nvSpPr>
        <p:spPr bwMode="auto">
          <a:xfrm rot="16200000" flipH="1">
            <a:off x="7658100" y="2703612"/>
            <a:ext cx="838200" cy="307777"/>
          </a:xfrm>
          <a:prstGeom prst="rect">
            <a:avLst/>
          </a:prstGeom>
          <a:noFill/>
          <a:ln w="9525">
            <a:noFill/>
            <a:miter lim="800000"/>
            <a:headEnd/>
            <a:tailEnd/>
          </a:ln>
        </p:spPr>
        <p:txBody>
          <a:bodyPr>
            <a:spAutoFit/>
          </a:bodyPr>
          <a:lstStyle/>
          <a:p>
            <a:r>
              <a:rPr lang="en-US" sz="1400">
                <a:solidFill>
                  <a:schemeClr val="bg1"/>
                </a:solidFill>
              </a:rPr>
              <a:t>default</a:t>
            </a:r>
          </a:p>
        </p:txBody>
      </p:sp>
      <p:sp>
        <p:nvSpPr>
          <p:cNvPr id="56400" name="Line 52"/>
          <p:cNvSpPr>
            <a:spLocks noChangeShapeType="1"/>
          </p:cNvSpPr>
          <p:nvPr/>
        </p:nvSpPr>
        <p:spPr bwMode="auto">
          <a:xfrm flipV="1">
            <a:off x="2143108" y="2286000"/>
            <a:ext cx="4953496" cy="1588"/>
          </a:xfrm>
          <a:prstGeom prst="line">
            <a:avLst/>
          </a:prstGeom>
          <a:noFill/>
          <a:ln w="25400">
            <a:solidFill>
              <a:schemeClr val="tx1"/>
            </a:solidFill>
            <a:round/>
            <a:headEnd type="none" w="med" len="lg"/>
            <a:tailEnd type="stealth" w="lg" len="lg"/>
          </a:ln>
        </p:spPr>
        <p:txBody>
          <a:bodyPr/>
          <a:lstStyle/>
          <a:p>
            <a:endParaRPr lang="en-US">
              <a:solidFill>
                <a:schemeClr val="bg1"/>
              </a:solidFill>
            </a:endParaRPr>
          </a:p>
        </p:txBody>
      </p:sp>
      <p:sp>
        <p:nvSpPr>
          <p:cNvPr id="21584" name="Text Box 53"/>
          <p:cNvSpPr txBox="1">
            <a:spLocks noChangeArrowheads="1"/>
          </p:cNvSpPr>
          <p:nvPr/>
        </p:nvSpPr>
        <p:spPr bwMode="auto">
          <a:xfrm>
            <a:off x="2878689" y="1981200"/>
            <a:ext cx="1189255" cy="630238"/>
          </a:xfrm>
          <a:prstGeom prst="rect">
            <a:avLst/>
          </a:prstGeom>
          <a:noFill/>
          <a:ln w="9525">
            <a:noFill/>
            <a:miter lim="800000"/>
            <a:headEnd/>
            <a:tailEnd/>
          </a:ln>
        </p:spPr>
        <p:txBody>
          <a:bodyPr wrap="square">
            <a:spAutoFit/>
          </a:bodyPr>
          <a:lstStyle/>
          <a:p>
            <a:pPr defTabSz="914327" fontAlgn="auto">
              <a:spcBef>
                <a:spcPct val="50000"/>
              </a:spcBef>
              <a:spcAft>
                <a:spcPts val="0"/>
              </a:spcAft>
              <a:defRPr/>
            </a:pPr>
            <a:r>
              <a:rPr lang="en-US" sz="1400" dirty="0">
                <a:solidFill>
                  <a:schemeClr val="bg1"/>
                </a:solidFill>
                <a:cs typeface="+mn-cs"/>
              </a:rPr>
              <a:t> SIP INVITE</a:t>
            </a:r>
          </a:p>
          <a:p>
            <a:pPr defTabSz="914327" fontAlgn="auto">
              <a:spcBef>
                <a:spcPct val="50000"/>
              </a:spcBef>
              <a:spcAft>
                <a:spcPts val="0"/>
              </a:spcAft>
              <a:defRPr/>
            </a:pPr>
            <a:r>
              <a:rPr lang="en-US" sz="1400" dirty="0">
                <a:solidFill>
                  <a:schemeClr val="bg1"/>
                </a:solidFill>
                <a:cs typeface="+mn-cs"/>
              </a:rPr>
              <a:t> c :: </a:t>
            </a:r>
            <a:r>
              <a:rPr lang="en-US" sz="1400" dirty="0" err="1">
                <a:solidFill>
                  <a:schemeClr val="bg1"/>
                </a:solidFill>
                <a:cs typeface="+mn-cs"/>
              </a:rPr>
              <a:t>a,b,c,d</a:t>
            </a:r>
            <a:endParaRPr lang="en-US" sz="1400" dirty="0">
              <a:solidFill>
                <a:schemeClr val="bg1"/>
              </a:solidFill>
              <a:cs typeface="+mn-cs"/>
            </a:endParaRPr>
          </a:p>
        </p:txBody>
      </p:sp>
      <p:sp>
        <p:nvSpPr>
          <p:cNvPr id="120886" name="Text Box 54"/>
          <p:cNvSpPr txBox="1">
            <a:spLocks noChangeArrowheads="1"/>
          </p:cNvSpPr>
          <p:nvPr/>
        </p:nvSpPr>
        <p:spPr bwMode="auto">
          <a:xfrm>
            <a:off x="7437438" y="2628902"/>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bg1"/>
                </a:solidFill>
                <a:effectLst>
                  <a:outerShdw blurRad="38100" dist="38100" dir="2700000" algn="tl">
                    <a:srgbClr val="000000"/>
                  </a:outerShdw>
                </a:effectLst>
                <a:cs typeface="+mn-cs"/>
              </a:rPr>
              <a:t>c</a:t>
            </a:r>
          </a:p>
        </p:txBody>
      </p:sp>
      <p:sp>
        <p:nvSpPr>
          <p:cNvPr id="120887" name="Text Box 55"/>
          <p:cNvSpPr txBox="1">
            <a:spLocks noChangeArrowheads="1"/>
          </p:cNvSpPr>
          <p:nvPr/>
        </p:nvSpPr>
        <p:spPr bwMode="auto">
          <a:xfrm>
            <a:off x="7437438" y="3281364"/>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a</a:t>
            </a:r>
          </a:p>
        </p:txBody>
      </p:sp>
      <p:sp>
        <p:nvSpPr>
          <p:cNvPr id="120888" name="Text Box 56"/>
          <p:cNvSpPr txBox="1">
            <a:spLocks noChangeArrowheads="1"/>
          </p:cNvSpPr>
          <p:nvPr/>
        </p:nvSpPr>
        <p:spPr bwMode="auto">
          <a:xfrm>
            <a:off x="7437438" y="3648077"/>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b</a:t>
            </a:r>
          </a:p>
        </p:txBody>
      </p:sp>
      <p:sp>
        <p:nvSpPr>
          <p:cNvPr id="120889" name="Text Box 57"/>
          <p:cNvSpPr txBox="1">
            <a:spLocks noChangeArrowheads="1"/>
          </p:cNvSpPr>
          <p:nvPr/>
        </p:nvSpPr>
        <p:spPr bwMode="auto">
          <a:xfrm>
            <a:off x="7437438" y="4029077"/>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bg1"/>
                </a:solidFill>
                <a:effectLst>
                  <a:outerShdw blurRad="38100" dist="38100" dir="2700000" algn="tl">
                    <a:srgbClr val="000000"/>
                  </a:outerShdw>
                </a:effectLst>
                <a:cs typeface="+mn-cs"/>
              </a:rPr>
              <a:t>c</a:t>
            </a:r>
          </a:p>
        </p:txBody>
      </p:sp>
      <p:sp>
        <p:nvSpPr>
          <p:cNvPr id="120890" name="Text Box 58"/>
          <p:cNvSpPr txBox="1">
            <a:spLocks noChangeArrowheads="1"/>
          </p:cNvSpPr>
          <p:nvPr/>
        </p:nvSpPr>
        <p:spPr bwMode="auto">
          <a:xfrm>
            <a:off x="7437438" y="4410077"/>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bg1"/>
                </a:solidFill>
                <a:effectLst>
                  <a:outerShdw blurRad="38100" dist="38100" dir="2700000" algn="tl">
                    <a:srgbClr val="000000"/>
                  </a:outerShdw>
                </a:effectLst>
                <a:cs typeface="+mn-cs"/>
              </a:rPr>
              <a:t>d</a:t>
            </a:r>
          </a:p>
        </p:txBody>
      </p:sp>
      <p:sp>
        <p:nvSpPr>
          <p:cNvPr id="56398" name="Line 65"/>
          <p:cNvSpPr>
            <a:spLocks noChangeShapeType="1"/>
          </p:cNvSpPr>
          <p:nvPr/>
        </p:nvSpPr>
        <p:spPr bwMode="auto">
          <a:xfrm flipV="1">
            <a:off x="2143108" y="3048000"/>
            <a:ext cx="4953496" cy="1588"/>
          </a:xfrm>
          <a:prstGeom prst="line">
            <a:avLst/>
          </a:prstGeom>
          <a:noFill/>
          <a:ln w="25400">
            <a:solidFill>
              <a:schemeClr val="tx1"/>
            </a:solidFill>
            <a:round/>
            <a:headEnd type="stealth" w="lg" len="lg"/>
            <a:tailEnd type="none" w="lg" len="lg"/>
          </a:ln>
        </p:spPr>
        <p:txBody>
          <a:bodyPr/>
          <a:lstStyle/>
          <a:p>
            <a:endParaRPr lang="en-US">
              <a:solidFill>
                <a:schemeClr val="bg1"/>
              </a:solidFill>
            </a:endParaRPr>
          </a:p>
        </p:txBody>
      </p:sp>
      <p:sp>
        <p:nvSpPr>
          <p:cNvPr id="21582" name="Text Box 66"/>
          <p:cNvSpPr txBox="1">
            <a:spLocks noChangeArrowheads="1"/>
          </p:cNvSpPr>
          <p:nvPr/>
        </p:nvSpPr>
        <p:spPr bwMode="auto">
          <a:xfrm>
            <a:off x="2878690" y="2743200"/>
            <a:ext cx="2045736" cy="630238"/>
          </a:xfrm>
          <a:prstGeom prst="rect">
            <a:avLst/>
          </a:prstGeom>
          <a:noFill/>
          <a:ln w="9525">
            <a:noFill/>
            <a:miter lim="800000"/>
            <a:headEnd/>
            <a:tailEnd/>
          </a:ln>
        </p:spPr>
        <p:txBody>
          <a:bodyPr wrap="square">
            <a:spAutoFit/>
          </a:bodyPr>
          <a:lstStyle/>
          <a:p>
            <a:pPr defTabSz="914327" fontAlgn="auto">
              <a:spcBef>
                <a:spcPct val="50000"/>
              </a:spcBef>
              <a:spcAft>
                <a:spcPts val="0"/>
              </a:spcAft>
              <a:defRPr/>
            </a:pPr>
            <a:r>
              <a:rPr lang="en-US" sz="1400" dirty="0">
                <a:solidFill>
                  <a:schemeClr val="bg1"/>
                </a:solidFill>
                <a:cs typeface="+mn-cs"/>
              </a:rPr>
              <a:t> 183 </a:t>
            </a:r>
            <a:r>
              <a:rPr lang="en-US" sz="1400" dirty="0" smtClean="0">
                <a:solidFill>
                  <a:schemeClr val="bg1"/>
                </a:solidFill>
                <a:cs typeface="+mn-cs"/>
              </a:rPr>
              <a:t>Session Progress</a:t>
            </a:r>
            <a:endParaRPr lang="en-US" sz="1400" dirty="0">
              <a:solidFill>
                <a:schemeClr val="bg1"/>
              </a:solidFill>
              <a:cs typeface="+mn-cs"/>
            </a:endParaRPr>
          </a:p>
          <a:p>
            <a:pPr defTabSz="914327" fontAlgn="auto">
              <a:spcBef>
                <a:spcPct val="50000"/>
              </a:spcBef>
              <a:spcAft>
                <a:spcPts val="0"/>
              </a:spcAft>
              <a:defRPr/>
            </a:pPr>
            <a:r>
              <a:rPr lang="en-US" sz="1400" dirty="0">
                <a:solidFill>
                  <a:schemeClr val="bg1"/>
                </a:solidFill>
                <a:cs typeface="+mn-cs"/>
              </a:rPr>
              <a:t> y :: </a:t>
            </a:r>
            <a:r>
              <a:rPr lang="en-US" sz="1400" dirty="0" err="1">
                <a:solidFill>
                  <a:schemeClr val="bg1"/>
                </a:solidFill>
                <a:cs typeface="+mn-cs"/>
              </a:rPr>
              <a:t>w,x,y,z</a:t>
            </a:r>
            <a:endParaRPr lang="en-US" sz="1400" dirty="0">
              <a:solidFill>
                <a:schemeClr val="bg1"/>
              </a:solidFill>
              <a:cs typeface="+mn-cs"/>
            </a:endParaRPr>
          </a:p>
        </p:txBody>
      </p:sp>
      <p:sp>
        <p:nvSpPr>
          <p:cNvPr id="120899" name="Text Box 67"/>
          <p:cNvSpPr txBox="1">
            <a:spLocks noChangeArrowheads="1"/>
          </p:cNvSpPr>
          <p:nvPr/>
        </p:nvSpPr>
        <p:spPr bwMode="auto">
          <a:xfrm flipH="1">
            <a:off x="1428728" y="2600327"/>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bg1"/>
                </a:solidFill>
                <a:effectLst>
                  <a:outerShdw blurRad="38100" dist="38100" dir="2700000" algn="tl">
                    <a:srgbClr val="000000"/>
                  </a:outerShdw>
                </a:effectLst>
                <a:cs typeface="+mn-cs"/>
              </a:rPr>
              <a:t>y</a:t>
            </a:r>
          </a:p>
        </p:txBody>
      </p:sp>
      <p:sp>
        <p:nvSpPr>
          <p:cNvPr id="120900" name="Text Box 68"/>
          <p:cNvSpPr txBox="1">
            <a:spLocks noChangeArrowheads="1"/>
          </p:cNvSpPr>
          <p:nvPr/>
        </p:nvSpPr>
        <p:spPr bwMode="auto">
          <a:xfrm flipH="1">
            <a:off x="1428728" y="3252790"/>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bg1"/>
                </a:solidFill>
                <a:effectLst>
                  <a:outerShdw blurRad="38100" dist="38100" dir="2700000" algn="tl">
                    <a:srgbClr val="000000"/>
                  </a:outerShdw>
                </a:effectLst>
                <a:cs typeface="+mn-cs"/>
              </a:rPr>
              <a:t>w</a:t>
            </a:r>
          </a:p>
        </p:txBody>
      </p:sp>
      <p:sp>
        <p:nvSpPr>
          <p:cNvPr id="120901" name="Text Box 69"/>
          <p:cNvSpPr txBox="1">
            <a:spLocks noChangeArrowheads="1"/>
          </p:cNvSpPr>
          <p:nvPr/>
        </p:nvSpPr>
        <p:spPr bwMode="auto">
          <a:xfrm flipH="1">
            <a:off x="1428728" y="3619502"/>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x</a:t>
            </a:r>
          </a:p>
        </p:txBody>
      </p:sp>
      <p:sp>
        <p:nvSpPr>
          <p:cNvPr id="120902" name="Text Box 70"/>
          <p:cNvSpPr txBox="1">
            <a:spLocks noChangeArrowheads="1"/>
          </p:cNvSpPr>
          <p:nvPr/>
        </p:nvSpPr>
        <p:spPr bwMode="auto">
          <a:xfrm flipH="1">
            <a:off x="1428728" y="4000502"/>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bg1"/>
                </a:solidFill>
                <a:effectLst>
                  <a:outerShdw blurRad="38100" dist="38100" dir="2700000" algn="tl">
                    <a:srgbClr val="000000"/>
                  </a:outerShdw>
                </a:effectLst>
                <a:cs typeface="+mn-cs"/>
              </a:rPr>
              <a:t>y</a:t>
            </a:r>
          </a:p>
        </p:txBody>
      </p:sp>
      <p:sp>
        <p:nvSpPr>
          <p:cNvPr id="120903" name="Text Box 71"/>
          <p:cNvSpPr txBox="1">
            <a:spLocks noChangeArrowheads="1"/>
          </p:cNvSpPr>
          <p:nvPr/>
        </p:nvSpPr>
        <p:spPr bwMode="auto">
          <a:xfrm flipH="1">
            <a:off x="1428728" y="4381502"/>
            <a:ext cx="381000"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bg1"/>
                </a:solidFill>
                <a:effectLst>
                  <a:outerShdw blurRad="38100" dist="38100" dir="2700000" algn="tl">
                    <a:srgbClr val="000000"/>
                  </a:outerShdw>
                </a:effectLst>
                <a:cs typeface="+mn-cs"/>
              </a:rPr>
              <a:t>z</a:t>
            </a:r>
          </a:p>
        </p:txBody>
      </p:sp>
      <p:sp>
        <p:nvSpPr>
          <p:cNvPr id="56396" name="Line 73"/>
          <p:cNvSpPr>
            <a:spLocks noChangeShapeType="1"/>
          </p:cNvSpPr>
          <p:nvPr/>
        </p:nvSpPr>
        <p:spPr bwMode="auto">
          <a:xfrm flipV="1">
            <a:off x="2143108" y="3795713"/>
            <a:ext cx="4953496" cy="1588"/>
          </a:xfrm>
          <a:prstGeom prst="line">
            <a:avLst/>
          </a:prstGeom>
          <a:noFill/>
          <a:ln w="25400">
            <a:solidFill>
              <a:schemeClr val="tx1"/>
            </a:solidFill>
            <a:round/>
            <a:headEnd type="stealth" w="lg" len="lg"/>
            <a:tailEnd type="none" w="lg" len="lg"/>
          </a:ln>
        </p:spPr>
        <p:txBody>
          <a:bodyPr/>
          <a:lstStyle/>
          <a:p>
            <a:endParaRPr lang="en-US">
              <a:solidFill>
                <a:schemeClr val="bg1"/>
              </a:solidFill>
            </a:endParaRPr>
          </a:p>
        </p:txBody>
      </p:sp>
      <p:sp>
        <p:nvSpPr>
          <p:cNvPr id="21580" name="Text Box 74"/>
          <p:cNvSpPr txBox="1">
            <a:spLocks noChangeArrowheads="1"/>
          </p:cNvSpPr>
          <p:nvPr/>
        </p:nvSpPr>
        <p:spPr bwMode="auto">
          <a:xfrm>
            <a:off x="2878690" y="3490913"/>
            <a:ext cx="1117247" cy="630238"/>
          </a:xfrm>
          <a:prstGeom prst="rect">
            <a:avLst/>
          </a:prstGeom>
          <a:noFill/>
          <a:ln w="9525">
            <a:noFill/>
            <a:miter lim="800000"/>
            <a:headEnd/>
            <a:tailEnd/>
          </a:ln>
        </p:spPr>
        <p:txBody>
          <a:bodyPr wrap="square">
            <a:spAutoFit/>
          </a:bodyPr>
          <a:lstStyle/>
          <a:p>
            <a:pPr defTabSz="914327" fontAlgn="auto">
              <a:spcBef>
                <a:spcPct val="50000"/>
              </a:spcBef>
              <a:spcAft>
                <a:spcPts val="0"/>
              </a:spcAft>
              <a:defRPr/>
            </a:pPr>
            <a:r>
              <a:rPr lang="en-US" sz="1400" dirty="0">
                <a:solidFill>
                  <a:schemeClr val="bg1"/>
                </a:solidFill>
                <a:cs typeface="+mn-cs"/>
              </a:rPr>
              <a:t> 200 OK</a:t>
            </a:r>
          </a:p>
          <a:p>
            <a:pPr defTabSz="914327" fontAlgn="auto">
              <a:spcBef>
                <a:spcPct val="50000"/>
              </a:spcBef>
              <a:spcAft>
                <a:spcPts val="0"/>
              </a:spcAft>
              <a:defRPr/>
            </a:pPr>
            <a:r>
              <a:rPr lang="en-US" sz="1400" dirty="0">
                <a:solidFill>
                  <a:schemeClr val="bg1"/>
                </a:solidFill>
                <a:cs typeface="+mn-cs"/>
              </a:rPr>
              <a:t> y :: </a:t>
            </a:r>
            <a:r>
              <a:rPr lang="en-US" sz="1400" dirty="0" err="1">
                <a:solidFill>
                  <a:schemeClr val="bg1"/>
                </a:solidFill>
                <a:cs typeface="+mn-cs"/>
              </a:rPr>
              <a:t>w,x,y,z</a:t>
            </a:r>
            <a:endParaRPr lang="en-US" sz="1400" dirty="0">
              <a:solidFill>
                <a:schemeClr val="bg1"/>
              </a:solidFill>
              <a:cs typeface="+mn-cs"/>
            </a:endParaRPr>
          </a:p>
        </p:txBody>
      </p:sp>
      <p:sp>
        <p:nvSpPr>
          <p:cNvPr id="56384" name="Line 75"/>
          <p:cNvSpPr>
            <a:spLocks noChangeShapeType="1"/>
          </p:cNvSpPr>
          <p:nvPr/>
        </p:nvSpPr>
        <p:spPr bwMode="auto">
          <a:xfrm>
            <a:off x="4657726" y="5824538"/>
            <a:ext cx="533400" cy="0"/>
          </a:xfrm>
          <a:prstGeom prst="line">
            <a:avLst/>
          </a:prstGeom>
          <a:noFill/>
          <a:ln w="25400">
            <a:solidFill>
              <a:schemeClr val="tx1"/>
            </a:solidFill>
            <a:round/>
            <a:headEnd/>
            <a:tailEnd/>
          </a:ln>
        </p:spPr>
        <p:txBody>
          <a:bodyPr/>
          <a:lstStyle/>
          <a:p>
            <a:endParaRPr lang="en-US">
              <a:solidFill>
                <a:schemeClr val="bg1"/>
              </a:solidFill>
            </a:endParaRPr>
          </a:p>
        </p:txBody>
      </p:sp>
      <p:sp>
        <p:nvSpPr>
          <p:cNvPr id="21569" name="Text Box 77"/>
          <p:cNvSpPr txBox="1">
            <a:spLocks noChangeArrowheads="1"/>
          </p:cNvSpPr>
          <p:nvPr/>
        </p:nvSpPr>
        <p:spPr bwMode="auto">
          <a:xfrm>
            <a:off x="3819526" y="5610225"/>
            <a:ext cx="914400" cy="400110"/>
          </a:xfrm>
          <a:prstGeom prst="rect">
            <a:avLst/>
          </a:prstGeom>
          <a:noFill/>
          <a:ln w="9525">
            <a:noFill/>
            <a:miter lim="800000"/>
            <a:headEnd/>
            <a:tailEnd/>
          </a:ln>
        </p:spPr>
        <p:txBody>
          <a:bodyPr>
            <a:spAutoFit/>
          </a:bodyPr>
          <a:lstStyle/>
          <a:p>
            <a:pPr defTabSz="914327" fontAlgn="auto">
              <a:spcBef>
                <a:spcPts val="0"/>
              </a:spcBef>
              <a:spcAft>
                <a:spcPts val="0"/>
              </a:spcAft>
              <a:defRPr/>
            </a:pPr>
            <a:r>
              <a:rPr lang="en-US" sz="2000" dirty="0" smtClean="0">
                <a:solidFill>
                  <a:schemeClr val="bg1"/>
                </a:solidFill>
                <a:cs typeface="+mn-cs"/>
              </a:rPr>
              <a:t>SIP</a:t>
            </a:r>
            <a:endParaRPr lang="en-US" sz="2000" dirty="0">
              <a:solidFill>
                <a:schemeClr val="bg1"/>
              </a:solidFill>
              <a:cs typeface="+mn-cs"/>
            </a:endParaRPr>
          </a:p>
        </p:txBody>
      </p:sp>
      <p:pic>
        <p:nvPicPr>
          <p:cNvPr id="56388" name="Picture 86" descr="cooltools-shape"/>
          <p:cNvPicPr>
            <a:picLocks noChangeAspect="1" noChangeArrowheads="1"/>
          </p:cNvPicPr>
          <p:nvPr/>
        </p:nvPicPr>
        <p:blipFill>
          <a:blip r:embed="rId3" cstate="print"/>
          <a:srcRect/>
          <a:stretch>
            <a:fillRect/>
          </a:stretch>
        </p:blipFill>
        <p:spPr bwMode="auto">
          <a:xfrm>
            <a:off x="2447925" y="1362075"/>
            <a:ext cx="280988" cy="4552950"/>
          </a:xfrm>
          <a:prstGeom prst="rect">
            <a:avLst/>
          </a:prstGeom>
          <a:noFill/>
          <a:ln w="12700" algn="ctr">
            <a:noFill/>
            <a:miter lim="800000"/>
            <a:headEnd/>
            <a:tailEnd/>
          </a:ln>
        </p:spPr>
      </p:pic>
      <p:pic>
        <p:nvPicPr>
          <p:cNvPr id="56389" name="Picture 87" descr="cooltools-shape"/>
          <p:cNvPicPr>
            <a:picLocks noChangeAspect="1" noChangeArrowheads="1"/>
          </p:cNvPicPr>
          <p:nvPr/>
        </p:nvPicPr>
        <p:blipFill>
          <a:blip r:embed="rId3" cstate="print"/>
          <a:srcRect/>
          <a:stretch>
            <a:fillRect/>
          </a:stretch>
        </p:blipFill>
        <p:spPr bwMode="auto">
          <a:xfrm>
            <a:off x="6410325" y="1362075"/>
            <a:ext cx="271463" cy="4552950"/>
          </a:xfrm>
          <a:prstGeom prst="rect">
            <a:avLst/>
          </a:prstGeom>
          <a:noFill/>
          <a:ln w="12700" algn="ctr">
            <a:noFill/>
            <a:miter lim="800000"/>
            <a:headEnd/>
            <a:tailEnd/>
          </a:ln>
        </p:spPr>
      </p:pic>
      <p:grpSp>
        <p:nvGrpSpPr>
          <p:cNvPr id="6" name="Group 93"/>
          <p:cNvGrpSpPr>
            <a:grpSpLocks/>
          </p:cNvGrpSpPr>
          <p:nvPr/>
        </p:nvGrpSpPr>
        <p:grpSpPr bwMode="auto">
          <a:xfrm>
            <a:off x="2822575" y="4419600"/>
            <a:ext cx="692150" cy="1219200"/>
            <a:chOff x="1676" y="2784"/>
            <a:chExt cx="436" cy="768"/>
          </a:xfrm>
        </p:grpSpPr>
        <p:pic>
          <p:nvPicPr>
            <p:cNvPr id="56394" name="Picture 88" descr="cooltools-shape"/>
            <p:cNvPicPr>
              <a:picLocks noChangeAspect="1" noChangeArrowheads="1"/>
            </p:cNvPicPr>
            <p:nvPr/>
          </p:nvPicPr>
          <p:blipFill>
            <a:blip r:embed="rId3" cstate="print"/>
            <a:srcRect/>
            <a:stretch>
              <a:fillRect/>
            </a:stretch>
          </p:blipFill>
          <p:spPr bwMode="auto">
            <a:xfrm>
              <a:off x="1680" y="2784"/>
              <a:ext cx="432" cy="768"/>
            </a:xfrm>
            <a:prstGeom prst="rect">
              <a:avLst/>
            </a:prstGeom>
            <a:noFill/>
            <a:ln w="12700" algn="ctr">
              <a:noFill/>
              <a:miter lim="800000"/>
              <a:headEnd/>
              <a:tailEnd/>
            </a:ln>
          </p:spPr>
        </p:pic>
        <p:sp>
          <p:nvSpPr>
            <p:cNvPr id="56395" name="Text Box 90"/>
            <p:cNvSpPr txBox="1">
              <a:spLocks noChangeArrowheads="1"/>
            </p:cNvSpPr>
            <p:nvPr/>
          </p:nvSpPr>
          <p:spPr bwMode="auto">
            <a:xfrm>
              <a:off x="1676" y="3024"/>
              <a:ext cx="384" cy="194"/>
            </a:xfrm>
            <a:prstGeom prst="rect">
              <a:avLst/>
            </a:prstGeom>
            <a:noFill/>
            <a:ln w="9525">
              <a:noFill/>
              <a:miter lim="800000"/>
              <a:headEnd/>
              <a:tailEnd/>
            </a:ln>
          </p:spPr>
          <p:txBody>
            <a:bodyPr wrap="none">
              <a:spAutoFit/>
            </a:bodyPr>
            <a:lstStyle/>
            <a:p>
              <a:r>
                <a:rPr lang="en-US" sz="1400" b="1">
                  <a:solidFill>
                    <a:schemeClr val="bg1"/>
                  </a:solidFill>
                </a:rPr>
                <a:t>TURN</a:t>
              </a:r>
            </a:p>
          </p:txBody>
        </p:sp>
      </p:grpSp>
      <p:grpSp>
        <p:nvGrpSpPr>
          <p:cNvPr id="7" name="Group 92"/>
          <p:cNvGrpSpPr>
            <a:grpSpLocks/>
          </p:cNvGrpSpPr>
          <p:nvPr/>
        </p:nvGrpSpPr>
        <p:grpSpPr bwMode="auto">
          <a:xfrm>
            <a:off x="5610225" y="4419600"/>
            <a:ext cx="685800" cy="1219200"/>
            <a:chOff x="3504" y="2784"/>
            <a:chExt cx="432" cy="768"/>
          </a:xfrm>
        </p:grpSpPr>
        <p:pic>
          <p:nvPicPr>
            <p:cNvPr id="56392" name="Picture 89" descr="cooltools-shape"/>
            <p:cNvPicPr>
              <a:picLocks noChangeAspect="1" noChangeArrowheads="1"/>
            </p:cNvPicPr>
            <p:nvPr/>
          </p:nvPicPr>
          <p:blipFill>
            <a:blip r:embed="rId3" cstate="print"/>
            <a:srcRect/>
            <a:stretch>
              <a:fillRect/>
            </a:stretch>
          </p:blipFill>
          <p:spPr bwMode="auto">
            <a:xfrm>
              <a:off x="3504" y="2784"/>
              <a:ext cx="432" cy="768"/>
            </a:xfrm>
            <a:prstGeom prst="rect">
              <a:avLst/>
            </a:prstGeom>
            <a:noFill/>
            <a:ln w="12700" algn="ctr">
              <a:noFill/>
              <a:miter lim="800000"/>
              <a:headEnd/>
              <a:tailEnd/>
            </a:ln>
          </p:spPr>
        </p:pic>
        <p:sp>
          <p:nvSpPr>
            <p:cNvPr id="56393" name="Text Box 91"/>
            <p:cNvSpPr txBox="1">
              <a:spLocks noChangeArrowheads="1"/>
            </p:cNvSpPr>
            <p:nvPr/>
          </p:nvSpPr>
          <p:spPr bwMode="auto">
            <a:xfrm>
              <a:off x="3504" y="3024"/>
              <a:ext cx="384" cy="194"/>
            </a:xfrm>
            <a:prstGeom prst="rect">
              <a:avLst/>
            </a:prstGeom>
            <a:noFill/>
            <a:ln w="9525">
              <a:noFill/>
              <a:miter lim="800000"/>
              <a:headEnd/>
              <a:tailEnd/>
            </a:ln>
          </p:spPr>
          <p:txBody>
            <a:bodyPr wrap="none">
              <a:spAutoFit/>
            </a:bodyPr>
            <a:lstStyle/>
            <a:p>
              <a:r>
                <a:rPr lang="en-US" sz="1400" b="1">
                  <a:solidFill>
                    <a:schemeClr val="bg1"/>
                  </a:solidFill>
                </a:rPr>
                <a:t>TURN</a:t>
              </a:r>
            </a:p>
          </p:txBody>
        </p:sp>
      </p:grpSp>
      <p:sp>
        <p:nvSpPr>
          <p:cNvPr id="121864" name="Slide Number Placeholder 40"/>
          <p:cNvSpPr txBox="1">
            <a:spLocks noGrp="1"/>
          </p:cNvSpPr>
          <p:nvPr/>
        </p:nvSpPr>
        <p:spPr bwMode="auto">
          <a:xfrm>
            <a:off x="6553201" y="6356352"/>
            <a:ext cx="2133600" cy="365125"/>
          </a:xfrm>
          <a:prstGeom prst="rect">
            <a:avLst/>
          </a:prstGeom>
          <a:noFill/>
          <a:ln>
            <a:miter lim="800000"/>
            <a:headEnd/>
            <a:tailEnd/>
          </a:ln>
        </p:spPr>
        <p:txBody>
          <a:bodyPr anchor="ctr"/>
          <a:lstStyle/>
          <a:p>
            <a:pPr algn="r">
              <a:defRPr/>
            </a:pPr>
            <a:fld id="{CA6FBAC1-F2CF-41CA-8E49-16D91B8073DF}" type="slidenum">
              <a:rPr lang="en-US" sz="1200">
                <a:solidFill>
                  <a:schemeClr val="bg1"/>
                </a:solidFill>
                <a:latin typeface="+mn-lt"/>
              </a:rPr>
              <a:pPr algn="r">
                <a:defRPr/>
              </a:pPr>
              <a:t>17</a:t>
            </a:fld>
            <a:endParaRPr lang="en-US" sz="1200">
              <a:solidFill>
                <a:schemeClr val="bg1"/>
              </a:solidFill>
              <a:latin typeface="+mn-lt"/>
            </a:endParaRPr>
          </a:p>
        </p:txBody>
      </p:sp>
    </p:spTree>
    <p:extLst>
      <p:ext uri="{BB962C8B-B14F-4D97-AF65-F5344CB8AC3E}">
        <p14:creationId xmlns:p14="http://schemas.microsoft.com/office/powerpoint/2010/main" val="1294331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400"/>
                                        </p:tgtEl>
                                        <p:attrNameLst>
                                          <p:attrName>style.visibility</p:attrName>
                                        </p:attrNameLst>
                                      </p:cBhvr>
                                      <p:to>
                                        <p:strVal val="visible"/>
                                      </p:to>
                                    </p:set>
                                    <p:animEffect transition="in" filter="wipe(left)">
                                      <p:cBhvr>
                                        <p:cTn id="7" dur="500"/>
                                        <p:tgtEl>
                                          <p:spTgt spid="5640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584"/>
                                        </p:tgtEl>
                                        <p:attrNameLst>
                                          <p:attrName>style.visibility</p:attrName>
                                        </p:attrNameLst>
                                      </p:cBhvr>
                                      <p:to>
                                        <p:strVal val="visible"/>
                                      </p:to>
                                    </p:set>
                                  </p:childTnLst>
                                </p:cTn>
                              </p:par>
                              <p:par>
                                <p:cTn id="10" presetID="6" presetClass="emph" presetSubtype="0" fill="hold" grpId="1" nodeType="withEffect">
                                  <p:stCondLst>
                                    <p:cond delay="0"/>
                                  </p:stCondLst>
                                  <p:childTnLst>
                                    <p:animScale>
                                      <p:cBhvr>
                                        <p:cTn id="11" dur="500" fill="hold"/>
                                        <p:tgtEl>
                                          <p:spTgt spid="21584"/>
                                        </p:tgtEl>
                                      </p:cBhvr>
                                      <p:by x="150000" y="150000"/>
                                    </p:animScale>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120889"/>
                                        </p:tgtEl>
                                        <p:attrNameLst>
                                          <p:attrName>style.visibility</p:attrName>
                                        </p:attrNameLst>
                                      </p:cBhvr>
                                      <p:to>
                                        <p:strVal val="visible"/>
                                      </p:to>
                                    </p:set>
                                    <p:anim calcmode="lin" valueType="num">
                                      <p:cBhvr additive="base">
                                        <p:cTn id="15" dur="500" fill="hold"/>
                                        <p:tgtEl>
                                          <p:spTgt spid="120889"/>
                                        </p:tgtEl>
                                        <p:attrNameLst>
                                          <p:attrName>ppt_x</p:attrName>
                                        </p:attrNameLst>
                                      </p:cBhvr>
                                      <p:tavLst>
                                        <p:tav tm="0">
                                          <p:val>
                                            <p:strVal val="0-#ppt_w/2"/>
                                          </p:val>
                                        </p:tav>
                                        <p:tav tm="100000">
                                          <p:val>
                                            <p:strVal val="#ppt_x"/>
                                          </p:val>
                                        </p:tav>
                                      </p:tavLst>
                                    </p:anim>
                                    <p:anim calcmode="lin" valueType="num">
                                      <p:cBhvr additive="base">
                                        <p:cTn id="16" dur="500" fill="hold"/>
                                        <p:tgtEl>
                                          <p:spTgt spid="12088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0887"/>
                                        </p:tgtEl>
                                        <p:attrNameLst>
                                          <p:attrName>style.visibility</p:attrName>
                                        </p:attrNameLst>
                                      </p:cBhvr>
                                      <p:to>
                                        <p:strVal val="visible"/>
                                      </p:to>
                                    </p:set>
                                    <p:anim calcmode="lin" valueType="num">
                                      <p:cBhvr additive="base">
                                        <p:cTn id="19" dur="500" fill="hold"/>
                                        <p:tgtEl>
                                          <p:spTgt spid="120887"/>
                                        </p:tgtEl>
                                        <p:attrNameLst>
                                          <p:attrName>ppt_x</p:attrName>
                                        </p:attrNameLst>
                                      </p:cBhvr>
                                      <p:tavLst>
                                        <p:tav tm="0">
                                          <p:val>
                                            <p:strVal val="0-#ppt_w/2"/>
                                          </p:val>
                                        </p:tav>
                                        <p:tav tm="100000">
                                          <p:val>
                                            <p:strVal val="#ppt_x"/>
                                          </p:val>
                                        </p:tav>
                                      </p:tavLst>
                                    </p:anim>
                                    <p:anim calcmode="lin" valueType="num">
                                      <p:cBhvr additive="base">
                                        <p:cTn id="20" dur="500" fill="hold"/>
                                        <p:tgtEl>
                                          <p:spTgt spid="12088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0890"/>
                                        </p:tgtEl>
                                        <p:attrNameLst>
                                          <p:attrName>style.visibility</p:attrName>
                                        </p:attrNameLst>
                                      </p:cBhvr>
                                      <p:to>
                                        <p:strVal val="visible"/>
                                      </p:to>
                                    </p:set>
                                    <p:anim calcmode="lin" valueType="num">
                                      <p:cBhvr additive="base">
                                        <p:cTn id="23" dur="500" fill="hold"/>
                                        <p:tgtEl>
                                          <p:spTgt spid="120890"/>
                                        </p:tgtEl>
                                        <p:attrNameLst>
                                          <p:attrName>ppt_x</p:attrName>
                                        </p:attrNameLst>
                                      </p:cBhvr>
                                      <p:tavLst>
                                        <p:tav tm="0">
                                          <p:val>
                                            <p:strVal val="0-#ppt_w/2"/>
                                          </p:val>
                                        </p:tav>
                                        <p:tav tm="100000">
                                          <p:val>
                                            <p:strVal val="#ppt_x"/>
                                          </p:val>
                                        </p:tav>
                                      </p:tavLst>
                                    </p:anim>
                                    <p:anim calcmode="lin" valueType="num">
                                      <p:cBhvr additive="base">
                                        <p:cTn id="24" dur="500" fill="hold"/>
                                        <p:tgtEl>
                                          <p:spTgt spid="12089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0886"/>
                                        </p:tgtEl>
                                        <p:attrNameLst>
                                          <p:attrName>style.visibility</p:attrName>
                                        </p:attrNameLst>
                                      </p:cBhvr>
                                      <p:to>
                                        <p:strVal val="visible"/>
                                      </p:to>
                                    </p:set>
                                    <p:anim calcmode="lin" valueType="num">
                                      <p:cBhvr additive="base">
                                        <p:cTn id="27" dur="500" fill="hold"/>
                                        <p:tgtEl>
                                          <p:spTgt spid="120886"/>
                                        </p:tgtEl>
                                        <p:attrNameLst>
                                          <p:attrName>ppt_x</p:attrName>
                                        </p:attrNameLst>
                                      </p:cBhvr>
                                      <p:tavLst>
                                        <p:tav tm="0">
                                          <p:val>
                                            <p:strVal val="0-#ppt_w/2"/>
                                          </p:val>
                                        </p:tav>
                                        <p:tav tm="100000">
                                          <p:val>
                                            <p:strVal val="#ppt_x"/>
                                          </p:val>
                                        </p:tav>
                                      </p:tavLst>
                                    </p:anim>
                                    <p:anim calcmode="lin" valueType="num">
                                      <p:cBhvr additive="base">
                                        <p:cTn id="28" dur="500" fill="hold"/>
                                        <p:tgtEl>
                                          <p:spTgt spid="12088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0888"/>
                                        </p:tgtEl>
                                        <p:attrNameLst>
                                          <p:attrName>style.visibility</p:attrName>
                                        </p:attrNameLst>
                                      </p:cBhvr>
                                      <p:to>
                                        <p:strVal val="visible"/>
                                      </p:to>
                                    </p:set>
                                    <p:anim calcmode="lin" valueType="num">
                                      <p:cBhvr additive="base">
                                        <p:cTn id="31" dur="500" fill="hold"/>
                                        <p:tgtEl>
                                          <p:spTgt spid="120888"/>
                                        </p:tgtEl>
                                        <p:attrNameLst>
                                          <p:attrName>ppt_x</p:attrName>
                                        </p:attrNameLst>
                                      </p:cBhvr>
                                      <p:tavLst>
                                        <p:tav tm="0">
                                          <p:val>
                                            <p:strVal val="0-#ppt_w/2"/>
                                          </p:val>
                                        </p:tav>
                                        <p:tav tm="100000">
                                          <p:val>
                                            <p:strVal val="#ppt_x"/>
                                          </p:val>
                                        </p:tav>
                                      </p:tavLst>
                                    </p:anim>
                                    <p:anim calcmode="lin" valueType="num">
                                      <p:cBhvr additive="base">
                                        <p:cTn id="32" dur="500" fill="hold"/>
                                        <p:tgtEl>
                                          <p:spTgt spid="12088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0864"/>
                                        </p:tgtEl>
                                        <p:attrNameLst>
                                          <p:attrName>style.visibility</p:attrName>
                                        </p:attrNameLst>
                                      </p:cBhvr>
                                      <p:to>
                                        <p:strVal val="visible"/>
                                      </p:to>
                                    </p:set>
                                    <p:anim calcmode="lin" valueType="num">
                                      <p:cBhvr additive="base">
                                        <p:cTn id="37" dur="500" fill="hold"/>
                                        <p:tgtEl>
                                          <p:spTgt spid="120864"/>
                                        </p:tgtEl>
                                        <p:attrNameLst>
                                          <p:attrName>ppt_x</p:attrName>
                                        </p:attrNameLst>
                                      </p:cBhvr>
                                      <p:tavLst>
                                        <p:tav tm="0">
                                          <p:val>
                                            <p:strVal val="1+#ppt_w/2"/>
                                          </p:val>
                                        </p:tav>
                                        <p:tav tm="100000">
                                          <p:val>
                                            <p:strVal val="#ppt_x"/>
                                          </p:val>
                                        </p:tav>
                                      </p:tavLst>
                                    </p:anim>
                                    <p:anim calcmode="lin" valueType="num">
                                      <p:cBhvr additive="base">
                                        <p:cTn id="38" dur="500" fill="hold"/>
                                        <p:tgtEl>
                                          <p:spTgt spid="12086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0872"/>
                                        </p:tgtEl>
                                        <p:attrNameLst>
                                          <p:attrName>style.visibility</p:attrName>
                                        </p:attrNameLst>
                                      </p:cBhvr>
                                      <p:to>
                                        <p:strVal val="visible"/>
                                      </p:to>
                                    </p:set>
                                    <p:anim calcmode="lin" valueType="num">
                                      <p:cBhvr additive="base">
                                        <p:cTn id="41" dur="500" fill="hold"/>
                                        <p:tgtEl>
                                          <p:spTgt spid="120872"/>
                                        </p:tgtEl>
                                        <p:attrNameLst>
                                          <p:attrName>ppt_x</p:attrName>
                                        </p:attrNameLst>
                                      </p:cBhvr>
                                      <p:tavLst>
                                        <p:tav tm="0">
                                          <p:val>
                                            <p:strVal val="1+#ppt_w/2"/>
                                          </p:val>
                                        </p:tav>
                                        <p:tav tm="100000">
                                          <p:val>
                                            <p:strVal val="#ppt_x"/>
                                          </p:val>
                                        </p:tav>
                                      </p:tavLst>
                                    </p:anim>
                                    <p:anim calcmode="lin" valueType="num">
                                      <p:cBhvr additive="base">
                                        <p:cTn id="42" dur="500" fill="hold"/>
                                        <p:tgtEl>
                                          <p:spTgt spid="12087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20873"/>
                                        </p:tgtEl>
                                        <p:attrNameLst>
                                          <p:attrName>style.visibility</p:attrName>
                                        </p:attrNameLst>
                                      </p:cBhvr>
                                      <p:to>
                                        <p:strVal val="visible"/>
                                      </p:to>
                                    </p:set>
                                    <p:anim calcmode="lin" valueType="num">
                                      <p:cBhvr additive="base">
                                        <p:cTn id="45" dur="500" fill="hold"/>
                                        <p:tgtEl>
                                          <p:spTgt spid="120873"/>
                                        </p:tgtEl>
                                        <p:attrNameLst>
                                          <p:attrName>ppt_x</p:attrName>
                                        </p:attrNameLst>
                                      </p:cBhvr>
                                      <p:tavLst>
                                        <p:tav tm="0">
                                          <p:val>
                                            <p:strVal val="1+#ppt_w/2"/>
                                          </p:val>
                                        </p:tav>
                                        <p:tav tm="100000">
                                          <p:val>
                                            <p:strVal val="#ppt_x"/>
                                          </p:val>
                                        </p:tav>
                                      </p:tavLst>
                                    </p:anim>
                                    <p:anim calcmode="lin" valueType="num">
                                      <p:cBhvr additive="base">
                                        <p:cTn id="46" dur="500" fill="hold"/>
                                        <p:tgtEl>
                                          <p:spTgt spid="12087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20874"/>
                                        </p:tgtEl>
                                        <p:attrNameLst>
                                          <p:attrName>style.visibility</p:attrName>
                                        </p:attrNameLst>
                                      </p:cBhvr>
                                      <p:to>
                                        <p:strVal val="visible"/>
                                      </p:to>
                                    </p:set>
                                    <p:anim calcmode="lin" valueType="num">
                                      <p:cBhvr additive="base">
                                        <p:cTn id="49" dur="500" fill="hold"/>
                                        <p:tgtEl>
                                          <p:spTgt spid="120874"/>
                                        </p:tgtEl>
                                        <p:attrNameLst>
                                          <p:attrName>ppt_x</p:attrName>
                                        </p:attrNameLst>
                                      </p:cBhvr>
                                      <p:tavLst>
                                        <p:tav tm="0">
                                          <p:val>
                                            <p:strVal val="1+#ppt_w/2"/>
                                          </p:val>
                                        </p:tav>
                                        <p:tav tm="100000">
                                          <p:val>
                                            <p:strVal val="#ppt_x"/>
                                          </p:val>
                                        </p:tav>
                                      </p:tavLst>
                                    </p:anim>
                                    <p:anim calcmode="lin" valueType="num">
                                      <p:cBhvr additive="base">
                                        <p:cTn id="50" dur="500" fill="hold"/>
                                        <p:tgtEl>
                                          <p:spTgt spid="12087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20875"/>
                                        </p:tgtEl>
                                        <p:attrNameLst>
                                          <p:attrName>style.visibility</p:attrName>
                                        </p:attrNameLst>
                                      </p:cBhvr>
                                      <p:to>
                                        <p:strVal val="visible"/>
                                      </p:to>
                                    </p:set>
                                    <p:anim calcmode="lin" valueType="num">
                                      <p:cBhvr additive="base">
                                        <p:cTn id="53" dur="500" fill="hold"/>
                                        <p:tgtEl>
                                          <p:spTgt spid="120875"/>
                                        </p:tgtEl>
                                        <p:attrNameLst>
                                          <p:attrName>ppt_x</p:attrName>
                                        </p:attrNameLst>
                                      </p:cBhvr>
                                      <p:tavLst>
                                        <p:tav tm="0">
                                          <p:val>
                                            <p:strVal val="1+#ppt_w/2"/>
                                          </p:val>
                                        </p:tav>
                                        <p:tav tm="100000">
                                          <p:val>
                                            <p:strVal val="#ppt_x"/>
                                          </p:val>
                                        </p:tav>
                                      </p:tavLst>
                                    </p:anim>
                                    <p:anim calcmode="lin" valueType="num">
                                      <p:cBhvr additive="base">
                                        <p:cTn id="54" dur="500" fill="hold"/>
                                        <p:tgtEl>
                                          <p:spTgt spid="12087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2" nodeType="clickEffect">
                                  <p:stCondLst>
                                    <p:cond delay="0"/>
                                  </p:stCondLst>
                                  <p:childTnLst>
                                    <p:animScale>
                                      <p:cBhvr>
                                        <p:cTn id="58" dur="500" fill="hold"/>
                                        <p:tgtEl>
                                          <p:spTgt spid="21584"/>
                                        </p:tgtEl>
                                      </p:cBhvr>
                                      <p:by x="50000" y="50000"/>
                                    </p:animScale>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21582"/>
                                        </p:tgtEl>
                                        <p:attrNameLst>
                                          <p:attrName>style.visibility</p:attrName>
                                        </p:attrNameLst>
                                      </p:cBhvr>
                                      <p:to>
                                        <p:strVal val="visible"/>
                                      </p:to>
                                    </p:set>
                                  </p:childTnLst>
                                </p:cTn>
                              </p:par>
                              <p:par>
                                <p:cTn id="62" presetID="6" presetClass="emph" presetSubtype="0" fill="hold" grpId="1" nodeType="withEffect">
                                  <p:stCondLst>
                                    <p:cond delay="0"/>
                                  </p:stCondLst>
                                  <p:childTnLst>
                                    <p:animScale>
                                      <p:cBhvr>
                                        <p:cTn id="63" dur="500" fill="hold"/>
                                        <p:tgtEl>
                                          <p:spTgt spid="21582"/>
                                        </p:tgtEl>
                                      </p:cBhvr>
                                      <p:by x="150000" y="150000"/>
                                    </p:animScale>
                                  </p:childTnLst>
                                </p:cTn>
                              </p:par>
                              <p:par>
                                <p:cTn id="64" presetID="22" presetClass="entr" presetSubtype="2" fill="hold" grpId="0" nodeType="withEffect">
                                  <p:stCondLst>
                                    <p:cond delay="0"/>
                                  </p:stCondLst>
                                  <p:childTnLst>
                                    <p:set>
                                      <p:cBhvr>
                                        <p:cTn id="65" dur="1" fill="hold">
                                          <p:stCondLst>
                                            <p:cond delay="0"/>
                                          </p:stCondLst>
                                        </p:cTn>
                                        <p:tgtEl>
                                          <p:spTgt spid="56398"/>
                                        </p:tgtEl>
                                        <p:attrNameLst>
                                          <p:attrName>style.visibility</p:attrName>
                                        </p:attrNameLst>
                                      </p:cBhvr>
                                      <p:to>
                                        <p:strVal val="visible"/>
                                      </p:to>
                                    </p:set>
                                    <p:animEffect transition="in" filter="wipe(right)">
                                      <p:cBhvr>
                                        <p:cTn id="66" dur="500"/>
                                        <p:tgtEl>
                                          <p:spTgt spid="56398"/>
                                        </p:tgtEl>
                                      </p:cBhvr>
                                    </p:animEffect>
                                  </p:childTnLst>
                                </p:cTn>
                              </p:par>
                            </p:childTnLst>
                          </p:cTn>
                        </p:par>
                        <p:par>
                          <p:cTn id="67" fill="hold">
                            <p:stCondLst>
                              <p:cond delay="1000"/>
                            </p:stCondLst>
                            <p:childTnLst>
                              <p:par>
                                <p:cTn id="68" presetID="2" presetClass="entr" presetSubtype="2" fill="hold" grpId="0" nodeType="afterEffect">
                                  <p:stCondLst>
                                    <p:cond delay="0"/>
                                  </p:stCondLst>
                                  <p:childTnLst>
                                    <p:set>
                                      <p:cBhvr>
                                        <p:cTn id="69" dur="1" fill="hold">
                                          <p:stCondLst>
                                            <p:cond delay="0"/>
                                          </p:stCondLst>
                                        </p:cTn>
                                        <p:tgtEl>
                                          <p:spTgt spid="120899"/>
                                        </p:tgtEl>
                                        <p:attrNameLst>
                                          <p:attrName>style.visibility</p:attrName>
                                        </p:attrNameLst>
                                      </p:cBhvr>
                                      <p:to>
                                        <p:strVal val="visible"/>
                                      </p:to>
                                    </p:set>
                                    <p:anim calcmode="lin" valueType="num">
                                      <p:cBhvr additive="base">
                                        <p:cTn id="70" dur="500" fill="hold"/>
                                        <p:tgtEl>
                                          <p:spTgt spid="120899"/>
                                        </p:tgtEl>
                                        <p:attrNameLst>
                                          <p:attrName>ppt_x</p:attrName>
                                        </p:attrNameLst>
                                      </p:cBhvr>
                                      <p:tavLst>
                                        <p:tav tm="0">
                                          <p:val>
                                            <p:strVal val="1+#ppt_w/2"/>
                                          </p:val>
                                        </p:tav>
                                        <p:tav tm="100000">
                                          <p:val>
                                            <p:strVal val="#ppt_x"/>
                                          </p:val>
                                        </p:tav>
                                      </p:tavLst>
                                    </p:anim>
                                    <p:anim calcmode="lin" valueType="num">
                                      <p:cBhvr additive="base">
                                        <p:cTn id="71" dur="500" fill="hold"/>
                                        <p:tgtEl>
                                          <p:spTgt spid="120899"/>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120900"/>
                                        </p:tgtEl>
                                        <p:attrNameLst>
                                          <p:attrName>style.visibility</p:attrName>
                                        </p:attrNameLst>
                                      </p:cBhvr>
                                      <p:to>
                                        <p:strVal val="visible"/>
                                      </p:to>
                                    </p:set>
                                    <p:anim calcmode="lin" valueType="num">
                                      <p:cBhvr additive="base">
                                        <p:cTn id="74" dur="500" fill="hold"/>
                                        <p:tgtEl>
                                          <p:spTgt spid="120900"/>
                                        </p:tgtEl>
                                        <p:attrNameLst>
                                          <p:attrName>ppt_x</p:attrName>
                                        </p:attrNameLst>
                                      </p:cBhvr>
                                      <p:tavLst>
                                        <p:tav tm="0">
                                          <p:val>
                                            <p:strVal val="1+#ppt_w/2"/>
                                          </p:val>
                                        </p:tav>
                                        <p:tav tm="100000">
                                          <p:val>
                                            <p:strVal val="#ppt_x"/>
                                          </p:val>
                                        </p:tav>
                                      </p:tavLst>
                                    </p:anim>
                                    <p:anim calcmode="lin" valueType="num">
                                      <p:cBhvr additive="base">
                                        <p:cTn id="75" dur="500" fill="hold"/>
                                        <p:tgtEl>
                                          <p:spTgt spid="120900"/>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20901"/>
                                        </p:tgtEl>
                                        <p:attrNameLst>
                                          <p:attrName>style.visibility</p:attrName>
                                        </p:attrNameLst>
                                      </p:cBhvr>
                                      <p:to>
                                        <p:strVal val="visible"/>
                                      </p:to>
                                    </p:set>
                                    <p:anim calcmode="lin" valueType="num">
                                      <p:cBhvr additive="base">
                                        <p:cTn id="78" dur="500" fill="hold"/>
                                        <p:tgtEl>
                                          <p:spTgt spid="120901"/>
                                        </p:tgtEl>
                                        <p:attrNameLst>
                                          <p:attrName>ppt_x</p:attrName>
                                        </p:attrNameLst>
                                      </p:cBhvr>
                                      <p:tavLst>
                                        <p:tav tm="0">
                                          <p:val>
                                            <p:strVal val="1+#ppt_w/2"/>
                                          </p:val>
                                        </p:tav>
                                        <p:tav tm="100000">
                                          <p:val>
                                            <p:strVal val="#ppt_x"/>
                                          </p:val>
                                        </p:tav>
                                      </p:tavLst>
                                    </p:anim>
                                    <p:anim calcmode="lin" valueType="num">
                                      <p:cBhvr additive="base">
                                        <p:cTn id="79" dur="500" fill="hold"/>
                                        <p:tgtEl>
                                          <p:spTgt spid="120901"/>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20902"/>
                                        </p:tgtEl>
                                        <p:attrNameLst>
                                          <p:attrName>style.visibility</p:attrName>
                                        </p:attrNameLst>
                                      </p:cBhvr>
                                      <p:to>
                                        <p:strVal val="visible"/>
                                      </p:to>
                                    </p:set>
                                    <p:anim calcmode="lin" valueType="num">
                                      <p:cBhvr additive="base">
                                        <p:cTn id="82" dur="500" fill="hold"/>
                                        <p:tgtEl>
                                          <p:spTgt spid="120902"/>
                                        </p:tgtEl>
                                        <p:attrNameLst>
                                          <p:attrName>ppt_x</p:attrName>
                                        </p:attrNameLst>
                                      </p:cBhvr>
                                      <p:tavLst>
                                        <p:tav tm="0">
                                          <p:val>
                                            <p:strVal val="1+#ppt_w/2"/>
                                          </p:val>
                                        </p:tav>
                                        <p:tav tm="100000">
                                          <p:val>
                                            <p:strVal val="#ppt_x"/>
                                          </p:val>
                                        </p:tav>
                                      </p:tavLst>
                                    </p:anim>
                                    <p:anim calcmode="lin" valueType="num">
                                      <p:cBhvr additive="base">
                                        <p:cTn id="83" dur="500" fill="hold"/>
                                        <p:tgtEl>
                                          <p:spTgt spid="120902"/>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120903"/>
                                        </p:tgtEl>
                                        <p:attrNameLst>
                                          <p:attrName>style.visibility</p:attrName>
                                        </p:attrNameLst>
                                      </p:cBhvr>
                                      <p:to>
                                        <p:strVal val="visible"/>
                                      </p:to>
                                    </p:set>
                                    <p:anim calcmode="lin" valueType="num">
                                      <p:cBhvr additive="base">
                                        <p:cTn id="86" dur="500" fill="hold"/>
                                        <p:tgtEl>
                                          <p:spTgt spid="120903"/>
                                        </p:tgtEl>
                                        <p:attrNameLst>
                                          <p:attrName>ppt_x</p:attrName>
                                        </p:attrNameLst>
                                      </p:cBhvr>
                                      <p:tavLst>
                                        <p:tav tm="0">
                                          <p:val>
                                            <p:strVal val="1+#ppt_w/2"/>
                                          </p:val>
                                        </p:tav>
                                        <p:tav tm="100000">
                                          <p:val>
                                            <p:strVal val="#ppt_x"/>
                                          </p:val>
                                        </p:tav>
                                      </p:tavLst>
                                    </p:anim>
                                    <p:anim calcmode="lin" valueType="num">
                                      <p:cBhvr additive="base">
                                        <p:cTn id="87" dur="500" fill="hold"/>
                                        <p:tgtEl>
                                          <p:spTgt spid="120903"/>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mph" presetSubtype="0" fill="hold" grpId="2" nodeType="clickEffect">
                                  <p:stCondLst>
                                    <p:cond delay="0"/>
                                  </p:stCondLst>
                                  <p:childTnLst>
                                    <p:animScale>
                                      <p:cBhvr>
                                        <p:cTn id="91" dur="500" fill="hold"/>
                                        <p:tgtEl>
                                          <p:spTgt spid="21582"/>
                                        </p:tgtEl>
                                      </p:cBhvr>
                                      <p:by x="50000" y="50000"/>
                                    </p:animScale>
                                  </p:childTnLst>
                                </p:cTn>
                              </p:par>
                            </p:childTnLst>
                          </p:cTn>
                        </p:par>
                        <p:par>
                          <p:cTn id="92" fill="hold">
                            <p:stCondLst>
                              <p:cond delay="500"/>
                            </p:stCondLst>
                            <p:childTnLst>
                              <p:par>
                                <p:cTn id="93" presetID="1" presetClass="entr" presetSubtype="0" fill="hold" grpId="0" nodeType="afterEffect">
                                  <p:stCondLst>
                                    <p:cond delay="0"/>
                                  </p:stCondLst>
                                  <p:childTnLst>
                                    <p:set>
                                      <p:cBhvr>
                                        <p:cTn id="94" dur="1" fill="hold">
                                          <p:stCondLst>
                                            <p:cond delay="0"/>
                                          </p:stCondLst>
                                        </p:cTn>
                                        <p:tgtEl>
                                          <p:spTgt spid="21580"/>
                                        </p:tgtEl>
                                        <p:attrNameLst>
                                          <p:attrName>style.visibility</p:attrName>
                                        </p:attrNameLst>
                                      </p:cBhvr>
                                      <p:to>
                                        <p:strVal val="visible"/>
                                      </p:to>
                                    </p:set>
                                  </p:childTnLst>
                                </p:cTn>
                              </p:par>
                            </p:childTnLst>
                          </p:cTn>
                        </p:par>
                        <p:par>
                          <p:cTn id="95" fill="hold">
                            <p:stCondLst>
                              <p:cond delay="500"/>
                            </p:stCondLst>
                            <p:childTnLst>
                              <p:par>
                                <p:cTn id="96" presetID="22" presetClass="entr" presetSubtype="2" fill="hold" grpId="0" nodeType="afterEffect">
                                  <p:stCondLst>
                                    <p:cond delay="0"/>
                                  </p:stCondLst>
                                  <p:childTnLst>
                                    <p:set>
                                      <p:cBhvr>
                                        <p:cTn id="97" dur="1" fill="hold">
                                          <p:stCondLst>
                                            <p:cond delay="0"/>
                                          </p:stCondLst>
                                        </p:cTn>
                                        <p:tgtEl>
                                          <p:spTgt spid="56396"/>
                                        </p:tgtEl>
                                        <p:attrNameLst>
                                          <p:attrName>style.visibility</p:attrName>
                                        </p:attrNameLst>
                                      </p:cBhvr>
                                      <p:to>
                                        <p:strVal val="visible"/>
                                      </p:to>
                                    </p:set>
                                    <p:animEffect transition="in" filter="wipe(right)">
                                      <p:cBhvr>
                                        <p:cTn id="98" dur="500"/>
                                        <p:tgtEl>
                                          <p:spTgt spid="56396"/>
                                        </p:tgtEl>
                                      </p:cBhvr>
                                    </p:animEffect>
                                  </p:childTnLst>
                                </p:cTn>
                              </p:par>
                              <p:par>
                                <p:cTn id="99" presetID="6" presetClass="emph" presetSubtype="0" fill="hold" grpId="1" nodeType="withEffect">
                                  <p:stCondLst>
                                    <p:cond delay="0"/>
                                  </p:stCondLst>
                                  <p:childTnLst>
                                    <p:animScale>
                                      <p:cBhvr>
                                        <p:cTn id="100" dur="500" fill="hold"/>
                                        <p:tgtEl>
                                          <p:spTgt spid="21580"/>
                                        </p:tgtEl>
                                      </p:cBhvr>
                                      <p:by x="150000" y="150000"/>
                                    </p:animScale>
                                  </p:childTnLst>
                                </p:cTn>
                              </p:par>
                            </p:childTnLst>
                          </p:cTn>
                        </p:par>
                      </p:childTnLst>
                    </p:cTn>
                  </p:par>
                  <p:par>
                    <p:cTn id="101" fill="hold">
                      <p:stCondLst>
                        <p:cond delay="indefinite"/>
                      </p:stCondLst>
                      <p:childTnLst>
                        <p:par>
                          <p:cTn id="102" fill="hold">
                            <p:stCondLst>
                              <p:cond delay="0"/>
                            </p:stCondLst>
                            <p:childTnLst>
                              <p:par>
                                <p:cTn id="103" presetID="6" presetClass="emph" presetSubtype="0" fill="hold" grpId="2" nodeType="clickEffect">
                                  <p:stCondLst>
                                    <p:cond delay="0"/>
                                  </p:stCondLst>
                                  <p:childTnLst>
                                    <p:animScale>
                                      <p:cBhvr>
                                        <p:cTn id="104" dur="500" fill="hold"/>
                                        <p:tgtEl>
                                          <p:spTgt spid="2158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4" grpId="0"/>
      <p:bldP spid="120872" grpId="0"/>
      <p:bldP spid="120873" grpId="0"/>
      <p:bldP spid="120874" grpId="0"/>
      <p:bldP spid="120875" grpId="0"/>
      <p:bldP spid="56400" grpId="0" animBg="1"/>
      <p:bldP spid="21584" grpId="0"/>
      <p:bldP spid="21584" grpId="1"/>
      <p:bldP spid="21584" grpId="2"/>
      <p:bldP spid="120886" grpId="0"/>
      <p:bldP spid="120887" grpId="0"/>
      <p:bldP spid="120888" grpId="0"/>
      <p:bldP spid="120889" grpId="0"/>
      <p:bldP spid="120890" grpId="0"/>
      <p:bldP spid="56398" grpId="0" animBg="1"/>
      <p:bldP spid="21582" grpId="0"/>
      <p:bldP spid="21582" grpId="1"/>
      <p:bldP spid="21582" grpId="2"/>
      <p:bldP spid="120899" grpId="0"/>
      <p:bldP spid="120900" grpId="0"/>
      <p:bldP spid="120901" grpId="0"/>
      <p:bldP spid="120902" grpId="0"/>
      <p:bldP spid="120903" grpId="0"/>
      <p:bldP spid="56396" grpId="0" animBg="1"/>
      <p:bldP spid="21580" grpId="0"/>
      <p:bldP spid="21580" grpId="1"/>
      <p:bldP spid="21580"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Lync Candidate Demo</a:t>
            </a:r>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Content Placeholder 2"/>
          <p:cNvSpPr txBox="1">
            <a:spLocks/>
          </p:cNvSpPr>
          <p:nvPr/>
        </p:nvSpPr>
        <p:spPr>
          <a:xfrm>
            <a:off x="457200" y="1628800"/>
            <a:ext cx="8219256" cy="4804643"/>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lumMod val="50000"/>
                    <a:lumOff val="50000"/>
                  </a:schemeClr>
                </a:solidFill>
                <a:latin typeface="Segoe UI" pitchFamily="34" charset="0"/>
                <a:ea typeface="Segoe UI" pitchFamily="34" charset="0"/>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smtClean="0">
                <a:latin typeface="Consolas" pitchFamily="49" charset="0"/>
                <a:cs typeface="Consolas" pitchFamily="49" charset="0"/>
              </a:rPr>
              <a:t>[---------]:1 2 [---3--] [----4---] [------5-----] [-6-] [---7---] [---------------8---------------]</a:t>
            </a:r>
          </a:p>
          <a:p>
            <a:endParaRPr lang="de-AT" sz="1100" dirty="0" smtClean="0">
              <a:latin typeface="Consolas" pitchFamily="49" charset="0"/>
              <a:cs typeface="Consolas" pitchFamily="49" charset="0"/>
            </a:endParaRPr>
          </a:p>
          <a:p>
            <a:r>
              <a:rPr lang="de-AT" sz="1100" dirty="0" smtClean="0">
                <a:latin typeface="Consolas" pitchFamily="49" charset="0"/>
                <a:cs typeface="Consolas" pitchFamily="49" charset="0"/>
              </a:rPr>
              <a:t>a=candidate:1 1 UDP      2130706431 192.168.0.103  50012 typ host </a:t>
            </a:r>
          </a:p>
          <a:p>
            <a:r>
              <a:rPr lang="de-AT" sz="1100" dirty="0" smtClean="0">
                <a:latin typeface="Consolas" pitchFamily="49" charset="0"/>
                <a:cs typeface="Consolas" pitchFamily="49" charset="0"/>
              </a:rPr>
              <a:t>a=candidate:1 2 UDP      2130705918 192.168.0.103  50013 typ host </a:t>
            </a:r>
          </a:p>
          <a:p>
            <a:r>
              <a:rPr lang="de-AT" sz="1100" dirty="0" smtClean="0">
                <a:latin typeface="Consolas" pitchFamily="49" charset="0"/>
                <a:cs typeface="Consolas" pitchFamily="49" charset="0"/>
              </a:rPr>
              <a:t>a=candidate:2 1 UDP      2130705919 192.168.0.100  50036 typ host </a:t>
            </a:r>
          </a:p>
          <a:p>
            <a:r>
              <a:rPr lang="de-AT" sz="1100" dirty="0" smtClean="0">
                <a:latin typeface="Consolas" pitchFamily="49" charset="0"/>
                <a:cs typeface="Consolas" pitchFamily="49" charset="0"/>
              </a:rPr>
              <a:t>a=candidate:2 2 UDP      2130705406 192.168.0.100  50037 typ host </a:t>
            </a:r>
          </a:p>
          <a:p>
            <a:r>
              <a:rPr lang="de-AT" sz="1100" dirty="0" smtClean="0">
                <a:latin typeface="Consolas" pitchFamily="49" charset="0"/>
                <a:cs typeface="Consolas" pitchFamily="49" charset="0"/>
              </a:rPr>
              <a:t>a=candidate:3 1 TCP-PASS    6556159 94.245.124.238 59782 typ relay raddr 10.166.24.59 rport 50023 </a:t>
            </a:r>
          </a:p>
          <a:p>
            <a:r>
              <a:rPr lang="de-AT" sz="1100" dirty="0" smtClean="0">
                <a:latin typeface="Consolas" pitchFamily="49" charset="0"/>
                <a:cs typeface="Consolas" pitchFamily="49" charset="0"/>
              </a:rPr>
              <a:t>a=candidate:3 2 TCP-PASS    6556158 94.245.124.238 59782 typ relay raddr 10.166.24.59 rport 50023 </a:t>
            </a:r>
          </a:p>
          <a:p>
            <a:r>
              <a:rPr lang="de-AT" sz="1100" dirty="0" smtClean="0">
                <a:latin typeface="Consolas" pitchFamily="49" charset="0"/>
                <a:cs typeface="Consolas" pitchFamily="49" charset="0"/>
              </a:rPr>
              <a:t>a=candidate:4 1 UDP        16648703 94.245.124.238 50570 typ relay raddr 84.112.158.142 rport 50016 </a:t>
            </a:r>
          </a:p>
          <a:p>
            <a:r>
              <a:rPr lang="de-AT" sz="1100" dirty="0" smtClean="0">
                <a:latin typeface="Consolas" pitchFamily="49" charset="0"/>
                <a:cs typeface="Consolas" pitchFamily="49" charset="0"/>
              </a:rPr>
              <a:t>a=candidate:4 2 UDP        16648702 94.245.124.238 56248 typ relay raddr 84.112.158.142 rport 50017 </a:t>
            </a:r>
          </a:p>
          <a:p>
            <a:r>
              <a:rPr lang="de-AT" sz="1100" dirty="0" smtClean="0">
                <a:latin typeface="Consolas" pitchFamily="49" charset="0"/>
                <a:cs typeface="Consolas" pitchFamily="49" charset="0"/>
              </a:rPr>
              <a:t>a=candidate:5 1 TCP-ACT     7076351 94.245.124.238 59782 typ relay raddr 10.166.24.59 rport 50023 </a:t>
            </a:r>
          </a:p>
          <a:p>
            <a:r>
              <a:rPr lang="de-AT" sz="1100" dirty="0" smtClean="0">
                <a:latin typeface="Consolas" pitchFamily="49" charset="0"/>
                <a:cs typeface="Consolas" pitchFamily="49" charset="0"/>
              </a:rPr>
              <a:t>a=candidate:5 2 TCP-ACT     7075838 94.245.124.238 59782 typ relay raddr 10.166.24.59 rport 50023 </a:t>
            </a:r>
          </a:p>
          <a:p>
            <a:r>
              <a:rPr lang="de-AT" sz="1100" dirty="0" smtClean="0">
                <a:latin typeface="Consolas" pitchFamily="49" charset="0"/>
                <a:cs typeface="Consolas" pitchFamily="49" charset="0"/>
              </a:rPr>
              <a:t>a=candidate:6 1 TCP-ACT  1684797439 10.166.24.59   50023 typ srflx raddr 192.168.0.103 rport 50023 </a:t>
            </a:r>
          </a:p>
          <a:p>
            <a:r>
              <a:rPr lang="de-AT" sz="1100" dirty="0" smtClean="0">
                <a:latin typeface="Consolas" pitchFamily="49" charset="0"/>
                <a:cs typeface="Consolas" pitchFamily="49" charset="0"/>
              </a:rPr>
              <a:t>a=candidate:6 2 TCP-ACT  1684796926 10.166.24.59   50023 typ srflx raddr 192.168.0.103 rport 50023 </a:t>
            </a:r>
          </a:p>
          <a:p>
            <a:r>
              <a:rPr lang="de-AT" sz="1100" dirty="0" smtClean="0">
                <a:latin typeface="Consolas" pitchFamily="49" charset="0"/>
                <a:cs typeface="Consolas" pitchFamily="49" charset="0"/>
              </a:rPr>
              <a:t>a=candidate:7 1 UDP      1694234111 84.112.158.142 50016 typ srflx raddr 192.168.0.103 rport 50016 </a:t>
            </a:r>
          </a:p>
          <a:p>
            <a:r>
              <a:rPr lang="de-AT" sz="1100" dirty="0" smtClean="0">
                <a:latin typeface="Consolas" pitchFamily="49" charset="0"/>
                <a:cs typeface="Consolas" pitchFamily="49" charset="0"/>
              </a:rPr>
              <a:t>a=candidate:7 2 UDP      1694233598 84.112.158.142 50017 typ srflx raddr 192.168.0.103 rport 50017 </a:t>
            </a:r>
          </a:p>
          <a:p>
            <a:endParaRPr lang="en-US" sz="1100" dirty="0"/>
          </a:p>
        </p:txBody>
      </p:sp>
    </p:spTree>
    <p:extLst>
      <p:ext uri="{BB962C8B-B14F-4D97-AF65-F5344CB8AC3E}">
        <p14:creationId xmlns:p14="http://schemas.microsoft.com/office/powerpoint/2010/main" val="1126019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27623" y="1268760"/>
            <a:ext cx="6994362" cy="1523494"/>
          </a:xfrm>
        </p:spPr>
        <p:txBody>
          <a:bodyPr/>
          <a:lstStyle/>
          <a:p>
            <a:r>
              <a:rPr lang="en-US" dirty="0">
                <a:effectLst>
                  <a:outerShdw blurRad="38100" dist="38100" dir="2700000" algn="tl">
                    <a:srgbClr val="000000">
                      <a:alpha val="43137"/>
                    </a:srgbClr>
                  </a:outerShdw>
                </a:effectLst>
              </a:rPr>
              <a:t>What Reference Architectures can I use?</a:t>
            </a:r>
            <a:endParaRPr lang="en-US" dirty="0"/>
          </a:p>
        </p:txBody>
      </p:sp>
      <p:sp>
        <p:nvSpPr>
          <p:cNvPr id="6" name="Subtitle 5"/>
          <p:cNvSpPr>
            <a:spLocks noGrp="1"/>
          </p:cNvSpPr>
          <p:nvPr>
            <p:ph type="subTitle" idx="1"/>
          </p:nvPr>
        </p:nvSpPr>
        <p:spPr>
          <a:xfrm>
            <a:off x="627623" y="3017586"/>
            <a:ext cx="6994363" cy="461665"/>
          </a:xfrm>
        </p:spPr>
        <p:txBody>
          <a:bodyPr/>
          <a:lstStyle/>
          <a:p>
            <a:pPr marL="461963" lvl="1" indent="-461963" algn="l">
              <a:buFont typeface="Wingdings" pitchFamily="2" charset="2"/>
              <a:buChar char="Ø"/>
            </a:pPr>
            <a:r>
              <a:rPr lang="en-US" sz="3200" dirty="0"/>
              <a:t>Edge with single IP address</a:t>
            </a:r>
          </a:p>
          <a:p>
            <a:pPr marL="461963" lvl="1" indent="-461963" algn="l">
              <a:buFont typeface="Wingdings" pitchFamily="2" charset="2"/>
              <a:buChar char="Ø"/>
            </a:pPr>
            <a:r>
              <a:rPr lang="en-US" sz="3200" dirty="0"/>
              <a:t>Edge with multiple IP addresses</a:t>
            </a:r>
          </a:p>
          <a:p>
            <a:pPr marL="461963" lvl="1" indent="-461963" algn="l">
              <a:buFont typeface="Wingdings" pitchFamily="2" charset="2"/>
              <a:buChar char="Ø"/>
            </a:pPr>
            <a:r>
              <a:rPr lang="en-US" sz="3200" dirty="0"/>
              <a:t>Edge with NAT-</a:t>
            </a:r>
            <a:r>
              <a:rPr lang="en-US" sz="3200" dirty="0" err="1"/>
              <a:t>ed</a:t>
            </a:r>
            <a:r>
              <a:rPr lang="en-US" sz="3200" dirty="0"/>
              <a:t> IP addresses</a:t>
            </a:r>
          </a:p>
          <a:p>
            <a:endParaRPr lang="en-US" dirty="0"/>
          </a:p>
        </p:txBody>
      </p:sp>
      <p:sp>
        <p:nvSpPr>
          <p:cNvPr id="5" name="Text Placeholder 4"/>
          <p:cNvSpPr>
            <a:spLocks noGrp="1"/>
          </p:cNvSpPr>
          <p:nvPr>
            <p:ph type="body" sz="quarter" idx="10"/>
          </p:nvPr>
        </p:nvSpPr>
        <p:spPr/>
        <p:txBody>
          <a:bodyPr/>
          <a:lstStyle/>
          <a:p>
            <a:r>
              <a:rPr lang="en-US" dirty="0">
                <a:effectLst>
                  <a:outerShdw blurRad="38100" dist="38100" dir="2700000" algn="tl">
                    <a:srgbClr val="000000">
                      <a:alpha val="43137"/>
                    </a:srgbClr>
                  </a:outerShdw>
                </a:effectLst>
              </a:rPr>
              <a:t>Edge Topologies</a:t>
            </a:r>
            <a:endParaRPr lang="en-US" dirty="0"/>
          </a:p>
          <a:p>
            <a:endParaRPr lang="en-US" dirty="0"/>
          </a:p>
        </p:txBody>
      </p:sp>
      <p:sp>
        <p:nvSpPr>
          <p:cNvPr id="2" name="Footer Placeholder 1"/>
          <p:cNvSpPr>
            <a:spLocks noGrp="1"/>
          </p:cNvSpPr>
          <p:nvPr>
            <p:ph type="ftr" sz="quarter" idx="4294967295"/>
          </p:nvPr>
        </p:nvSpPr>
        <p:spPr>
          <a:xfrm>
            <a:off x="0" y="6356350"/>
            <a:ext cx="2895600" cy="365125"/>
          </a:xfrm>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3808429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06900"/>
            <a:ext cx="8026151" cy="1362075"/>
          </a:xfrm>
        </p:spPr>
        <p:txBody>
          <a:bodyPr>
            <a:normAutofit fontScale="90000"/>
          </a:bodyPr>
          <a:lstStyle/>
          <a:p>
            <a:pPr lvl="0"/>
            <a:r>
              <a:rPr lang="en-AU" dirty="0"/>
              <a:t>Setting Up and Deploying Microsoft Lync Server 2010 Edge Servers</a:t>
            </a:r>
          </a:p>
        </p:txBody>
      </p:sp>
      <p:sp>
        <p:nvSpPr>
          <p:cNvPr id="3" name="Text Placeholder 2"/>
          <p:cNvSpPr>
            <a:spLocks noGrp="1"/>
          </p:cNvSpPr>
          <p:nvPr>
            <p:ph type="body" idx="1"/>
          </p:nvPr>
        </p:nvSpPr>
        <p:spPr>
          <a:xfrm>
            <a:off x="395537" y="2906713"/>
            <a:ext cx="7772400" cy="1500187"/>
          </a:xfrm>
        </p:spPr>
        <p:txBody>
          <a:bodyPr>
            <a:normAutofit/>
          </a:bodyPr>
          <a:lstStyle/>
          <a:p>
            <a:pPr lvl="0">
              <a:defRPr/>
            </a:pPr>
            <a:r>
              <a:rPr lang="en-US" dirty="0" smtClean="0"/>
              <a:t>Vakhtang Assatrian			Nathan Chapman</a:t>
            </a:r>
          </a:p>
          <a:p>
            <a:pPr lvl="0">
              <a:defRPr/>
            </a:pPr>
            <a:r>
              <a:rPr lang="en-AU" dirty="0" smtClean="0"/>
              <a:t>Voice TSP, WW Target Accounts		CTO, </a:t>
            </a:r>
            <a:r>
              <a:rPr lang="en-AU" b="1" dirty="0" smtClean="0">
                <a:solidFill>
                  <a:srgbClr val="FFC000"/>
                </a:solidFill>
              </a:rPr>
              <a:t>Lync MCM</a:t>
            </a:r>
            <a:endParaRPr lang="en-US" b="1" dirty="0" smtClean="0">
              <a:solidFill>
                <a:srgbClr val="FFC000"/>
              </a:solidFill>
            </a:endParaRPr>
          </a:p>
          <a:p>
            <a:pPr lvl="0">
              <a:defRPr/>
            </a:pPr>
            <a:r>
              <a:rPr lang="en-US" dirty="0" smtClean="0"/>
              <a:t>Microsoft	</a:t>
            </a:r>
            <a:r>
              <a:rPr lang="en-AU" dirty="0" smtClean="0"/>
              <a:t> 			Generation-E</a:t>
            </a:r>
            <a:endParaRPr lang="en-US" dirty="0"/>
          </a:p>
          <a:p>
            <a:pPr lvl="0">
              <a:defRPr/>
            </a:pPr>
            <a:endParaRPr lang="en-AU" dirty="0" smtClean="0"/>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EXL312</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481129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Common Firewall topologies</a:t>
            </a:r>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cxnSp>
        <p:nvCxnSpPr>
          <p:cNvPr id="9" name="Straight Arrow Connector 8"/>
          <p:cNvCxnSpPr/>
          <p:nvPr/>
        </p:nvCxnSpPr>
        <p:spPr bwMode="auto">
          <a:xfrm>
            <a:off x="1301410" y="3787452"/>
            <a:ext cx="533400" cy="1588"/>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auto">
          <a:xfrm>
            <a:off x="1798421" y="3789040"/>
            <a:ext cx="533400" cy="1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extLst>
              <p:ext uri="{D42A27DB-BD31-4B8C-83A1-F6EECF244321}">
                <p14:modId xmlns:p14="http://schemas.microsoft.com/office/powerpoint/2010/main" val="4008937440"/>
              </p:ext>
            </p:extLst>
          </p:nvPr>
        </p:nvGraphicFramePr>
        <p:xfrm>
          <a:off x="1546778" y="3509020"/>
          <a:ext cx="655638" cy="831850"/>
        </p:xfrm>
        <a:graphic>
          <a:graphicData uri="http://schemas.openxmlformats.org/presentationml/2006/ole">
            <mc:AlternateContent xmlns:mc="http://schemas.openxmlformats.org/markup-compatibility/2006">
              <mc:Choice xmlns:v="urn:schemas-microsoft-com:vml" Requires="v">
                <p:oleObj spid="_x0000_s2308" name="Visio" r:id="rId3" imgW="656153" imgH="831985" progId="Visio.Drawing.11">
                  <p:embed/>
                </p:oleObj>
              </mc:Choice>
              <mc:Fallback>
                <p:oleObj name="Visio" r:id="rId3" imgW="656153" imgH="83198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778" y="3509020"/>
                        <a:ext cx="65563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 name="Straight Arrow Connector 11"/>
          <p:cNvCxnSpPr/>
          <p:nvPr/>
        </p:nvCxnSpPr>
        <p:spPr bwMode="auto">
          <a:xfrm flipV="1">
            <a:off x="1317802" y="2834755"/>
            <a:ext cx="0" cy="955873"/>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V="1">
            <a:off x="2338866" y="2852936"/>
            <a:ext cx="0" cy="95587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 Box 22"/>
          <p:cNvSpPr txBox="1">
            <a:spLocks noChangeArrowheads="1"/>
          </p:cNvSpPr>
          <p:nvPr/>
        </p:nvSpPr>
        <p:spPr bwMode="auto">
          <a:xfrm>
            <a:off x="304836" y="3251458"/>
            <a:ext cx="1043876" cy="369332"/>
          </a:xfrm>
          <a:prstGeom prst="rect">
            <a:avLst/>
          </a:prstGeom>
          <a:noFill/>
          <a:ln w="9525">
            <a:noFill/>
            <a:miter lim="800000"/>
            <a:headEnd/>
            <a:tailEnd/>
          </a:ln>
        </p:spPr>
        <p:txBody>
          <a:bodyPr wrap="none">
            <a:spAutoFit/>
          </a:bodyPr>
          <a:lstStyle/>
          <a:p>
            <a:r>
              <a:rPr lang="en-US" b="1" dirty="0" smtClean="0">
                <a:solidFill>
                  <a:srgbClr val="FF0000"/>
                </a:solidFill>
                <a:latin typeface="Arial" charset="0"/>
              </a:rPr>
              <a:t>Outside</a:t>
            </a:r>
            <a:endParaRPr lang="en-US" b="1" dirty="0">
              <a:solidFill>
                <a:srgbClr val="FF0000"/>
              </a:solidFill>
              <a:latin typeface="Arial" charset="0"/>
            </a:endParaRPr>
          </a:p>
        </p:txBody>
      </p:sp>
      <p:sp>
        <p:nvSpPr>
          <p:cNvPr id="21" name="Text Box 22"/>
          <p:cNvSpPr txBox="1">
            <a:spLocks noChangeArrowheads="1"/>
          </p:cNvSpPr>
          <p:nvPr/>
        </p:nvSpPr>
        <p:spPr bwMode="auto">
          <a:xfrm>
            <a:off x="2352333" y="3251458"/>
            <a:ext cx="851515" cy="369332"/>
          </a:xfrm>
          <a:prstGeom prst="rect">
            <a:avLst/>
          </a:prstGeom>
          <a:noFill/>
          <a:ln w="9525">
            <a:noFill/>
            <a:miter lim="800000"/>
            <a:headEnd/>
            <a:tailEnd/>
          </a:ln>
        </p:spPr>
        <p:txBody>
          <a:bodyPr wrap="none">
            <a:spAutoFit/>
          </a:bodyPr>
          <a:lstStyle/>
          <a:p>
            <a:r>
              <a:rPr lang="en-US" b="1" dirty="0" smtClean="0">
                <a:latin typeface="Arial" charset="0"/>
              </a:rPr>
              <a:t>Inside</a:t>
            </a:r>
            <a:endParaRPr lang="en-US" b="1" dirty="0">
              <a:latin typeface="Arial" charset="0"/>
            </a:endParaRPr>
          </a:p>
        </p:txBody>
      </p:sp>
      <p:cxnSp>
        <p:nvCxnSpPr>
          <p:cNvPr id="25" name="Straight Arrow Connector 24"/>
          <p:cNvCxnSpPr/>
          <p:nvPr/>
        </p:nvCxnSpPr>
        <p:spPr bwMode="auto">
          <a:xfrm flipV="1">
            <a:off x="7380312" y="2844047"/>
            <a:ext cx="0" cy="955873"/>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bwMode="auto">
          <a:xfrm flipV="1">
            <a:off x="6155290" y="2820938"/>
            <a:ext cx="1296144" cy="9292"/>
          </a:xfrm>
          <a:prstGeom prst="straightConnector1">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V="1">
            <a:off x="7436536" y="2834755"/>
            <a:ext cx="0" cy="95587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a:off x="7451434" y="2852936"/>
            <a:ext cx="1296144" cy="0"/>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 Box 22"/>
          <p:cNvSpPr txBox="1">
            <a:spLocks noChangeArrowheads="1"/>
          </p:cNvSpPr>
          <p:nvPr/>
        </p:nvSpPr>
        <p:spPr bwMode="auto">
          <a:xfrm>
            <a:off x="6264428" y="3260750"/>
            <a:ext cx="1043876" cy="369332"/>
          </a:xfrm>
          <a:prstGeom prst="rect">
            <a:avLst/>
          </a:prstGeom>
          <a:noFill/>
          <a:ln w="9525">
            <a:noFill/>
            <a:miter lim="800000"/>
            <a:headEnd/>
            <a:tailEnd/>
          </a:ln>
        </p:spPr>
        <p:txBody>
          <a:bodyPr wrap="none">
            <a:spAutoFit/>
          </a:bodyPr>
          <a:lstStyle/>
          <a:p>
            <a:r>
              <a:rPr lang="en-US" b="1" dirty="0" smtClean="0">
                <a:solidFill>
                  <a:srgbClr val="FF0000"/>
                </a:solidFill>
                <a:latin typeface="Arial" charset="0"/>
              </a:rPr>
              <a:t>Outside</a:t>
            </a:r>
            <a:endParaRPr lang="en-US" b="1" dirty="0">
              <a:solidFill>
                <a:srgbClr val="FF0000"/>
              </a:solidFill>
              <a:latin typeface="Arial" charset="0"/>
            </a:endParaRPr>
          </a:p>
        </p:txBody>
      </p:sp>
      <p:sp>
        <p:nvSpPr>
          <p:cNvPr id="32" name="Text Box 22"/>
          <p:cNvSpPr txBox="1">
            <a:spLocks noChangeArrowheads="1"/>
          </p:cNvSpPr>
          <p:nvPr/>
        </p:nvSpPr>
        <p:spPr bwMode="auto">
          <a:xfrm>
            <a:off x="7596336" y="3260750"/>
            <a:ext cx="851515" cy="369332"/>
          </a:xfrm>
          <a:prstGeom prst="rect">
            <a:avLst/>
          </a:prstGeom>
          <a:noFill/>
          <a:ln w="9525">
            <a:noFill/>
            <a:miter lim="800000"/>
            <a:headEnd/>
            <a:tailEnd/>
          </a:ln>
        </p:spPr>
        <p:txBody>
          <a:bodyPr wrap="none">
            <a:spAutoFit/>
          </a:bodyPr>
          <a:lstStyle/>
          <a:p>
            <a:r>
              <a:rPr lang="en-US" b="1" dirty="0" smtClean="0">
                <a:latin typeface="Arial" charset="0"/>
              </a:rPr>
              <a:t>Inside</a:t>
            </a:r>
            <a:endParaRPr lang="en-US" b="1" dirty="0">
              <a:latin typeface="Arial" charset="0"/>
            </a:endParaRPr>
          </a:p>
        </p:txBody>
      </p:sp>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6369" y="2430180"/>
            <a:ext cx="5619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Object 23"/>
          <p:cNvGraphicFramePr>
            <a:graphicFrameLocks noChangeAspect="1"/>
          </p:cNvGraphicFramePr>
          <p:nvPr>
            <p:extLst>
              <p:ext uri="{D42A27DB-BD31-4B8C-83A1-F6EECF244321}">
                <p14:modId xmlns:p14="http://schemas.microsoft.com/office/powerpoint/2010/main" val="2723465518"/>
              </p:ext>
            </p:extLst>
          </p:nvPr>
        </p:nvGraphicFramePr>
        <p:xfrm>
          <a:off x="7163402" y="3518312"/>
          <a:ext cx="655638" cy="831850"/>
        </p:xfrm>
        <a:graphic>
          <a:graphicData uri="http://schemas.openxmlformats.org/presentationml/2006/ole">
            <mc:AlternateContent xmlns:mc="http://schemas.openxmlformats.org/markup-compatibility/2006">
              <mc:Choice xmlns:v="urn:schemas-microsoft-com:vml" Requires="v">
                <p:oleObj spid="_x0000_s2309" name="Visio" r:id="rId6" imgW="656153" imgH="831985" progId="Visio.Drawing.11">
                  <p:embed/>
                </p:oleObj>
              </mc:Choice>
              <mc:Fallback>
                <p:oleObj name="Visio" r:id="rId6" imgW="656153" imgH="83198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402" y="3518312"/>
                        <a:ext cx="65563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5" name="Straight Arrow Connector 34"/>
          <p:cNvCxnSpPr/>
          <p:nvPr/>
        </p:nvCxnSpPr>
        <p:spPr bwMode="auto">
          <a:xfrm flipV="1">
            <a:off x="4572000" y="4659189"/>
            <a:ext cx="0" cy="955873"/>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bwMode="auto">
          <a:xfrm flipV="1">
            <a:off x="3346978" y="4523456"/>
            <a:ext cx="1296144" cy="9292"/>
          </a:xfrm>
          <a:prstGeom prst="straightConnector1">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bwMode="auto">
          <a:xfrm flipV="1">
            <a:off x="5076056" y="4849391"/>
            <a:ext cx="0" cy="95587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bwMode="auto">
          <a:xfrm>
            <a:off x="4643122" y="4581128"/>
            <a:ext cx="1296144" cy="0"/>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 Box 22"/>
          <p:cNvSpPr txBox="1">
            <a:spLocks noChangeArrowheads="1"/>
          </p:cNvSpPr>
          <p:nvPr/>
        </p:nvSpPr>
        <p:spPr bwMode="auto">
          <a:xfrm>
            <a:off x="3384108" y="5075892"/>
            <a:ext cx="1043876" cy="369332"/>
          </a:xfrm>
          <a:prstGeom prst="rect">
            <a:avLst/>
          </a:prstGeom>
          <a:noFill/>
          <a:ln w="9525">
            <a:noFill/>
            <a:miter lim="800000"/>
            <a:headEnd/>
            <a:tailEnd/>
          </a:ln>
        </p:spPr>
        <p:txBody>
          <a:bodyPr wrap="none">
            <a:spAutoFit/>
          </a:bodyPr>
          <a:lstStyle/>
          <a:p>
            <a:r>
              <a:rPr lang="en-US" b="1" dirty="0" smtClean="0">
                <a:solidFill>
                  <a:srgbClr val="FF0000"/>
                </a:solidFill>
                <a:latin typeface="Arial" charset="0"/>
              </a:rPr>
              <a:t>Outside</a:t>
            </a:r>
            <a:endParaRPr lang="en-US" b="1" dirty="0">
              <a:solidFill>
                <a:srgbClr val="FF0000"/>
              </a:solidFill>
              <a:latin typeface="Arial" charset="0"/>
            </a:endParaRPr>
          </a:p>
        </p:txBody>
      </p:sp>
      <p:sp>
        <p:nvSpPr>
          <p:cNvPr id="40" name="Text Box 22"/>
          <p:cNvSpPr txBox="1">
            <a:spLocks noChangeArrowheads="1"/>
          </p:cNvSpPr>
          <p:nvPr/>
        </p:nvSpPr>
        <p:spPr bwMode="auto">
          <a:xfrm>
            <a:off x="5160645" y="5075892"/>
            <a:ext cx="851515" cy="369332"/>
          </a:xfrm>
          <a:prstGeom prst="rect">
            <a:avLst/>
          </a:prstGeom>
          <a:noFill/>
          <a:ln w="9525">
            <a:noFill/>
            <a:miter lim="800000"/>
            <a:headEnd/>
            <a:tailEnd/>
          </a:ln>
        </p:spPr>
        <p:txBody>
          <a:bodyPr wrap="none">
            <a:spAutoFit/>
          </a:bodyPr>
          <a:lstStyle/>
          <a:p>
            <a:r>
              <a:rPr lang="en-US" b="1" dirty="0" smtClean="0">
                <a:latin typeface="Arial" charset="0"/>
              </a:rPr>
              <a:t>Inside</a:t>
            </a:r>
            <a:endParaRPr lang="en-US" b="1" dirty="0">
              <a:latin typeface="Arial" charset="0"/>
            </a:endParaRPr>
          </a:p>
        </p:txBody>
      </p:sp>
      <p:cxnSp>
        <p:nvCxnSpPr>
          <p:cNvPr id="44" name="Straight Arrow Connector 43"/>
          <p:cNvCxnSpPr/>
          <p:nvPr/>
        </p:nvCxnSpPr>
        <p:spPr bwMode="auto">
          <a:xfrm>
            <a:off x="4542656" y="5803676"/>
            <a:ext cx="533400" cy="1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a:off x="4643122" y="4869160"/>
            <a:ext cx="432934" cy="1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057" y="4245322"/>
            <a:ext cx="5619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 name="Object 41"/>
          <p:cNvGraphicFramePr>
            <a:graphicFrameLocks noChangeAspect="1"/>
          </p:cNvGraphicFramePr>
          <p:nvPr>
            <p:extLst>
              <p:ext uri="{D42A27DB-BD31-4B8C-83A1-F6EECF244321}">
                <p14:modId xmlns:p14="http://schemas.microsoft.com/office/powerpoint/2010/main" val="3544982858"/>
              </p:ext>
            </p:extLst>
          </p:nvPr>
        </p:nvGraphicFramePr>
        <p:xfrm>
          <a:off x="4355090" y="5333454"/>
          <a:ext cx="655638" cy="831850"/>
        </p:xfrm>
        <a:graphic>
          <a:graphicData uri="http://schemas.openxmlformats.org/presentationml/2006/ole">
            <mc:AlternateContent xmlns:mc="http://schemas.openxmlformats.org/markup-compatibility/2006">
              <mc:Choice xmlns:v="urn:schemas-microsoft-com:vml" Requires="v">
                <p:oleObj spid="_x0000_s2310" name="Visio" r:id="rId7" imgW="656153" imgH="831985" progId="Visio.Drawing.11">
                  <p:embed/>
                </p:oleObj>
              </mc:Choice>
              <mc:Fallback>
                <p:oleObj name="Visio" r:id="rId7" imgW="656153" imgH="83198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090" y="5333454"/>
                        <a:ext cx="65563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Text Box 22"/>
          <p:cNvSpPr txBox="1">
            <a:spLocks noChangeArrowheads="1"/>
          </p:cNvSpPr>
          <p:nvPr/>
        </p:nvSpPr>
        <p:spPr bwMode="auto">
          <a:xfrm>
            <a:off x="1372663" y="4317330"/>
            <a:ext cx="1343060" cy="369332"/>
          </a:xfrm>
          <a:prstGeom prst="rect">
            <a:avLst/>
          </a:prstGeom>
          <a:noFill/>
          <a:ln w="9525">
            <a:noFill/>
            <a:miter lim="800000"/>
            <a:headEnd/>
            <a:tailEnd/>
          </a:ln>
        </p:spPr>
        <p:txBody>
          <a:bodyPr wrap="none">
            <a:spAutoFit/>
          </a:bodyPr>
          <a:lstStyle/>
          <a:p>
            <a:r>
              <a:rPr lang="en-US" b="1" dirty="0" smtClean="0">
                <a:latin typeface="Arial" charset="0"/>
              </a:rPr>
              <a:t>Lync Edge</a:t>
            </a:r>
            <a:endParaRPr lang="en-US" b="1" dirty="0">
              <a:latin typeface="Arial" charset="0"/>
            </a:endParaRPr>
          </a:p>
        </p:txBody>
      </p:sp>
      <p:sp>
        <p:nvSpPr>
          <p:cNvPr id="34" name="Text Box 22"/>
          <p:cNvSpPr txBox="1">
            <a:spLocks noChangeArrowheads="1"/>
          </p:cNvSpPr>
          <p:nvPr/>
        </p:nvSpPr>
        <p:spPr bwMode="auto">
          <a:xfrm>
            <a:off x="7000775" y="4335830"/>
            <a:ext cx="1343060" cy="369332"/>
          </a:xfrm>
          <a:prstGeom prst="rect">
            <a:avLst/>
          </a:prstGeom>
          <a:noFill/>
          <a:ln w="9525">
            <a:noFill/>
            <a:miter lim="800000"/>
            <a:headEnd/>
            <a:tailEnd/>
          </a:ln>
        </p:spPr>
        <p:txBody>
          <a:bodyPr wrap="none">
            <a:spAutoFit/>
          </a:bodyPr>
          <a:lstStyle/>
          <a:p>
            <a:r>
              <a:rPr lang="en-US" b="1" dirty="0" smtClean="0">
                <a:latin typeface="Arial" charset="0"/>
              </a:rPr>
              <a:t>Lync Edge</a:t>
            </a:r>
            <a:endParaRPr lang="en-US" b="1" dirty="0">
              <a:latin typeface="Arial" charset="0"/>
            </a:endParaRPr>
          </a:p>
        </p:txBody>
      </p:sp>
      <p:sp>
        <p:nvSpPr>
          <p:cNvPr id="43" name="Text Box 22"/>
          <p:cNvSpPr txBox="1">
            <a:spLocks noChangeArrowheads="1"/>
          </p:cNvSpPr>
          <p:nvPr/>
        </p:nvSpPr>
        <p:spPr bwMode="auto">
          <a:xfrm>
            <a:off x="4197538" y="6093296"/>
            <a:ext cx="1343060" cy="369332"/>
          </a:xfrm>
          <a:prstGeom prst="rect">
            <a:avLst/>
          </a:prstGeom>
          <a:noFill/>
          <a:ln w="9525">
            <a:noFill/>
            <a:miter lim="800000"/>
            <a:headEnd/>
            <a:tailEnd/>
          </a:ln>
        </p:spPr>
        <p:txBody>
          <a:bodyPr wrap="none">
            <a:spAutoFit/>
          </a:bodyPr>
          <a:lstStyle/>
          <a:p>
            <a:r>
              <a:rPr lang="en-US" b="1" dirty="0" smtClean="0">
                <a:latin typeface="Arial" charset="0"/>
              </a:rPr>
              <a:t>Lync Edge</a:t>
            </a:r>
            <a:endParaRPr lang="en-US" b="1" dirty="0">
              <a:latin typeface="Arial" charset="0"/>
            </a:endParaRPr>
          </a:p>
        </p:txBody>
      </p:sp>
      <p:sp>
        <p:nvSpPr>
          <p:cNvPr id="46" name="Text Box 22"/>
          <p:cNvSpPr txBox="1">
            <a:spLocks noChangeArrowheads="1"/>
          </p:cNvSpPr>
          <p:nvPr/>
        </p:nvSpPr>
        <p:spPr bwMode="auto">
          <a:xfrm>
            <a:off x="35496" y="2514382"/>
            <a:ext cx="840295" cy="307777"/>
          </a:xfrm>
          <a:prstGeom prst="rect">
            <a:avLst/>
          </a:prstGeom>
          <a:noFill/>
          <a:ln w="9525">
            <a:noFill/>
            <a:miter lim="800000"/>
            <a:headEnd/>
            <a:tailEnd/>
          </a:ln>
        </p:spPr>
        <p:txBody>
          <a:bodyPr wrap="none">
            <a:spAutoFit/>
          </a:bodyPr>
          <a:lstStyle/>
          <a:p>
            <a:r>
              <a:rPr lang="en-US" sz="1400" b="1" dirty="0" smtClean="0">
                <a:solidFill>
                  <a:srgbClr val="0070C0"/>
                </a:solidFill>
                <a:latin typeface="Arial" charset="0"/>
              </a:rPr>
              <a:t>Internet</a:t>
            </a:r>
            <a:endParaRPr lang="en-US" sz="1400" b="1" dirty="0">
              <a:solidFill>
                <a:srgbClr val="0070C0"/>
              </a:solidFill>
              <a:latin typeface="Arial" charset="0"/>
            </a:endParaRPr>
          </a:p>
        </p:txBody>
      </p:sp>
      <p:sp>
        <p:nvSpPr>
          <p:cNvPr id="47" name="Text Box 22"/>
          <p:cNvSpPr txBox="1">
            <a:spLocks noChangeArrowheads="1"/>
          </p:cNvSpPr>
          <p:nvPr/>
        </p:nvSpPr>
        <p:spPr bwMode="auto">
          <a:xfrm>
            <a:off x="2671203" y="2514382"/>
            <a:ext cx="553357" cy="307777"/>
          </a:xfrm>
          <a:prstGeom prst="rect">
            <a:avLst/>
          </a:prstGeom>
          <a:noFill/>
          <a:ln w="9525">
            <a:noFill/>
            <a:miter lim="800000"/>
            <a:headEnd/>
            <a:tailEnd/>
          </a:ln>
        </p:spPr>
        <p:txBody>
          <a:bodyPr wrap="none">
            <a:spAutoFit/>
          </a:bodyPr>
          <a:lstStyle/>
          <a:p>
            <a:r>
              <a:rPr lang="en-AU" sz="1400" b="1" dirty="0" smtClean="0">
                <a:solidFill>
                  <a:srgbClr val="00B050"/>
                </a:solidFill>
                <a:latin typeface="Arial" charset="0"/>
              </a:rPr>
              <a:t>LAN</a:t>
            </a:r>
            <a:endParaRPr lang="en-US" sz="1400" b="1" dirty="0">
              <a:solidFill>
                <a:srgbClr val="00B050"/>
              </a:solidFill>
              <a:latin typeface="Arial" charset="0"/>
            </a:endParaRPr>
          </a:p>
        </p:txBody>
      </p:sp>
      <p:sp>
        <p:nvSpPr>
          <p:cNvPr id="48" name="Text Box 22"/>
          <p:cNvSpPr txBox="1">
            <a:spLocks noChangeArrowheads="1"/>
          </p:cNvSpPr>
          <p:nvPr/>
        </p:nvSpPr>
        <p:spPr bwMode="auto">
          <a:xfrm>
            <a:off x="6096314" y="2514382"/>
            <a:ext cx="840295" cy="307777"/>
          </a:xfrm>
          <a:prstGeom prst="rect">
            <a:avLst/>
          </a:prstGeom>
          <a:noFill/>
          <a:ln w="9525">
            <a:noFill/>
            <a:miter lim="800000"/>
            <a:headEnd/>
            <a:tailEnd/>
          </a:ln>
        </p:spPr>
        <p:txBody>
          <a:bodyPr wrap="none">
            <a:spAutoFit/>
          </a:bodyPr>
          <a:lstStyle/>
          <a:p>
            <a:r>
              <a:rPr lang="en-US" sz="1400" b="1" dirty="0" smtClean="0">
                <a:solidFill>
                  <a:srgbClr val="0070C0"/>
                </a:solidFill>
                <a:latin typeface="Arial" charset="0"/>
              </a:rPr>
              <a:t>Internet</a:t>
            </a:r>
            <a:endParaRPr lang="en-US" sz="1400" b="1" dirty="0">
              <a:solidFill>
                <a:srgbClr val="0070C0"/>
              </a:solidFill>
              <a:latin typeface="Arial" charset="0"/>
            </a:endParaRPr>
          </a:p>
        </p:txBody>
      </p:sp>
      <p:sp>
        <p:nvSpPr>
          <p:cNvPr id="49" name="Text Box 22"/>
          <p:cNvSpPr txBox="1">
            <a:spLocks noChangeArrowheads="1"/>
          </p:cNvSpPr>
          <p:nvPr/>
        </p:nvSpPr>
        <p:spPr bwMode="auto">
          <a:xfrm>
            <a:off x="7855779" y="2514382"/>
            <a:ext cx="553357" cy="307777"/>
          </a:xfrm>
          <a:prstGeom prst="rect">
            <a:avLst/>
          </a:prstGeom>
          <a:noFill/>
          <a:ln w="9525">
            <a:noFill/>
            <a:miter lim="800000"/>
            <a:headEnd/>
            <a:tailEnd/>
          </a:ln>
        </p:spPr>
        <p:txBody>
          <a:bodyPr wrap="none">
            <a:spAutoFit/>
          </a:bodyPr>
          <a:lstStyle/>
          <a:p>
            <a:r>
              <a:rPr lang="en-AU" sz="1400" b="1" dirty="0" smtClean="0">
                <a:solidFill>
                  <a:srgbClr val="00B050"/>
                </a:solidFill>
                <a:latin typeface="Arial" charset="0"/>
              </a:rPr>
              <a:t>LAN</a:t>
            </a:r>
            <a:endParaRPr lang="en-US" sz="1400" b="1" dirty="0">
              <a:solidFill>
                <a:srgbClr val="00B050"/>
              </a:solidFill>
              <a:latin typeface="Arial" charset="0"/>
            </a:endParaRPr>
          </a:p>
        </p:txBody>
      </p:sp>
      <p:sp>
        <p:nvSpPr>
          <p:cNvPr id="52" name="Text Box 22"/>
          <p:cNvSpPr txBox="1">
            <a:spLocks noChangeArrowheads="1"/>
          </p:cNvSpPr>
          <p:nvPr/>
        </p:nvSpPr>
        <p:spPr bwMode="auto">
          <a:xfrm>
            <a:off x="3288002" y="4221088"/>
            <a:ext cx="840295" cy="307777"/>
          </a:xfrm>
          <a:prstGeom prst="rect">
            <a:avLst/>
          </a:prstGeom>
          <a:noFill/>
          <a:ln w="9525">
            <a:noFill/>
            <a:miter lim="800000"/>
            <a:headEnd/>
            <a:tailEnd/>
          </a:ln>
        </p:spPr>
        <p:txBody>
          <a:bodyPr wrap="none">
            <a:spAutoFit/>
          </a:bodyPr>
          <a:lstStyle/>
          <a:p>
            <a:r>
              <a:rPr lang="en-US" sz="1400" b="1" dirty="0" smtClean="0">
                <a:solidFill>
                  <a:srgbClr val="0070C0"/>
                </a:solidFill>
                <a:latin typeface="Arial" charset="0"/>
              </a:rPr>
              <a:t>Internet</a:t>
            </a:r>
            <a:endParaRPr lang="en-US" sz="1400" b="1" dirty="0">
              <a:solidFill>
                <a:srgbClr val="0070C0"/>
              </a:solidFill>
              <a:latin typeface="Arial" charset="0"/>
            </a:endParaRPr>
          </a:p>
        </p:txBody>
      </p:sp>
      <p:sp>
        <p:nvSpPr>
          <p:cNvPr id="53" name="Text Box 22"/>
          <p:cNvSpPr txBox="1">
            <a:spLocks noChangeArrowheads="1"/>
          </p:cNvSpPr>
          <p:nvPr/>
        </p:nvSpPr>
        <p:spPr bwMode="auto">
          <a:xfrm>
            <a:off x="5004048" y="4221088"/>
            <a:ext cx="553357" cy="307777"/>
          </a:xfrm>
          <a:prstGeom prst="rect">
            <a:avLst/>
          </a:prstGeom>
          <a:noFill/>
          <a:ln w="9525">
            <a:noFill/>
            <a:miter lim="800000"/>
            <a:headEnd/>
            <a:tailEnd/>
          </a:ln>
        </p:spPr>
        <p:txBody>
          <a:bodyPr wrap="none">
            <a:spAutoFit/>
          </a:bodyPr>
          <a:lstStyle/>
          <a:p>
            <a:r>
              <a:rPr lang="en-AU" sz="1400" b="1" dirty="0" smtClean="0">
                <a:solidFill>
                  <a:srgbClr val="00B050"/>
                </a:solidFill>
                <a:latin typeface="Arial" charset="0"/>
              </a:rPr>
              <a:t>LAN</a:t>
            </a:r>
            <a:endParaRPr lang="en-US" sz="1400" b="1" dirty="0">
              <a:solidFill>
                <a:srgbClr val="00B050"/>
              </a:solidFill>
              <a:latin typeface="Arial" charset="0"/>
            </a:endParaRPr>
          </a:p>
        </p:txBody>
      </p:sp>
      <p:cxnSp>
        <p:nvCxnSpPr>
          <p:cNvPr id="54" name="Straight Arrow Connector 53"/>
          <p:cNvCxnSpPr/>
          <p:nvPr/>
        </p:nvCxnSpPr>
        <p:spPr bwMode="auto">
          <a:xfrm>
            <a:off x="2339752" y="2852936"/>
            <a:ext cx="1296144" cy="0"/>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44" y="2420888"/>
            <a:ext cx="5619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Straight Arrow Connector 54"/>
          <p:cNvCxnSpPr/>
          <p:nvPr/>
        </p:nvCxnSpPr>
        <p:spPr bwMode="auto">
          <a:xfrm flipV="1">
            <a:off x="107504" y="2843644"/>
            <a:ext cx="1296144" cy="9292"/>
          </a:xfrm>
          <a:prstGeom prst="straightConnector1">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714" y="2420888"/>
            <a:ext cx="5619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067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Edge &amp; IP: Private </a:t>
            </a:r>
            <a:r>
              <a:rPr lang="en-AU" dirty="0" err="1" smtClean="0"/>
              <a:t>vs</a:t>
            </a:r>
            <a:r>
              <a:rPr lang="en-AU" dirty="0" smtClean="0"/>
              <a:t> Public </a:t>
            </a:r>
            <a:r>
              <a:rPr lang="en-AU" dirty="0" err="1" smtClean="0"/>
              <a:t>vs</a:t>
            </a:r>
            <a:r>
              <a:rPr lang="en-AU" dirty="0" smtClean="0"/>
              <a:t> NAT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42976193"/>
              </p:ext>
            </p:extLst>
          </p:nvPr>
        </p:nvGraphicFramePr>
        <p:xfrm>
          <a:off x="457200" y="1988840"/>
          <a:ext cx="8229600" cy="2717800"/>
        </p:xfrm>
        <a:graphic>
          <a:graphicData uri="http://schemas.openxmlformats.org/drawingml/2006/table">
            <a:tbl>
              <a:tblPr firstRow="1" bandRow="1">
                <a:tableStyleId>{5C22544A-7EE6-4342-B048-85BDC9FD1C3A}</a:tableStyleId>
              </a:tblPr>
              <a:tblGrid>
                <a:gridCol w="1954560"/>
                <a:gridCol w="1337280"/>
                <a:gridCol w="1645920"/>
                <a:gridCol w="2129368"/>
                <a:gridCol w="1162472"/>
              </a:tblGrid>
              <a:tr h="370840">
                <a:tc>
                  <a:txBody>
                    <a:bodyPr/>
                    <a:lstStyle/>
                    <a:p>
                      <a:r>
                        <a:rPr lang="en-AU" sz="1600" dirty="0" smtClean="0"/>
                        <a:t>Topology</a:t>
                      </a:r>
                      <a:endParaRPr lang="en-US" sz="1600" dirty="0"/>
                    </a:p>
                  </a:txBody>
                  <a:tcPr/>
                </a:tc>
                <a:tc>
                  <a:txBody>
                    <a:bodyPr/>
                    <a:lstStyle/>
                    <a:p>
                      <a:r>
                        <a:rPr lang="en-AU" sz="1600" dirty="0" smtClean="0"/>
                        <a:t>High Availability</a:t>
                      </a:r>
                      <a:endParaRPr lang="en-US" sz="1600" dirty="0"/>
                    </a:p>
                  </a:txBody>
                  <a:tcPr/>
                </a:tc>
                <a:tc>
                  <a:txBody>
                    <a:bodyPr/>
                    <a:lstStyle/>
                    <a:p>
                      <a:r>
                        <a:rPr lang="en-AU" sz="1600" dirty="0" smtClean="0"/>
                        <a:t>NAT/Public IP required</a:t>
                      </a:r>
                      <a:endParaRPr lang="en-US" sz="1600" dirty="0"/>
                    </a:p>
                  </a:txBody>
                  <a:tcPr/>
                </a:tc>
                <a:tc>
                  <a:txBody>
                    <a:bodyPr/>
                    <a:lstStyle/>
                    <a:p>
                      <a:r>
                        <a:rPr lang="en-AU" sz="1600" dirty="0" smtClean="0"/>
                        <a:t>Additional External DNS</a:t>
                      </a:r>
                      <a:r>
                        <a:rPr lang="en-AU" sz="1600" baseline="0" dirty="0" smtClean="0"/>
                        <a:t> A record required for each Edge Server in the Edge Pool</a:t>
                      </a:r>
                      <a:endParaRPr lang="en-US" sz="1600" dirty="0"/>
                    </a:p>
                  </a:txBody>
                  <a:tcPr/>
                </a:tc>
                <a:tc>
                  <a:txBody>
                    <a:bodyPr/>
                    <a:lstStyle/>
                    <a:p>
                      <a:r>
                        <a:rPr lang="en-AU" sz="1600" dirty="0" smtClean="0"/>
                        <a:t>Failover*</a:t>
                      </a:r>
                      <a:endParaRPr lang="en-US" sz="1600" dirty="0"/>
                    </a:p>
                  </a:txBody>
                  <a:tcPr/>
                </a:tc>
              </a:tr>
              <a:tr h="370840">
                <a:tc>
                  <a:txBody>
                    <a:bodyPr/>
                    <a:lstStyle/>
                    <a:p>
                      <a:r>
                        <a:rPr lang="en-AU" dirty="0" smtClean="0"/>
                        <a:t>Single Edge</a:t>
                      </a:r>
                      <a:endParaRPr lang="en-US" dirty="0"/>
                    </a:p>
                  </a:txBody>
                  <a:tcPr/>
                </a:tc>
                <a:tc>
                  <a:txBody>
                    <a:bodyPr/>
                    <a:lstStyle/>
                    <a:p>
                      <a:r>
                        <a:rPr lang="en-AU" dirty="0" smtClean="0"/>
                        <a:t>No</a:t>
                      </a:r>
                      <a:endParaRPr lang="en-US" dirty="0"/>
                    </a:p>
                  </a:txBody>
                  <a:tcPr/>
                </a:tc>
                <a:tc>
                  <a:txBody>
                    <a:bodyPr/>
                    <a:lstStyle/>
                    <a:p>
                      <a:r>
                        <a:rPr lang="en-AU" dirty="0" smtClean="0"/>
                        <a:t>NAT mandatory</a:t>
                      </a:r>
                      <a:endParaRPr lang="en-US" dirty="0"/>
                    </a:p>
                  </a:txBody>
                  <a:tcPr/>
                </a:tc>
                <a:tc>
                  <a:txBody>
                    <a:bodyPr/>
                    <a:lstStyle/>
                    <a:p>
                      <a:r>
                        <a:rPr lang="en-AU" dirty="0" smtClean="0"/>
                        <a:t>No</a:t>
                      </a:r>
                      <a:endParaRPr lang="en-US" dirty="0"/>
                    </a:p>
                  </a:txBody>
                  <a:tcPr/>
                </a:tc>
                <a:tc>
                  <a:txBody>
                    <a:bodyPr/>
                    <a:lstStyle/>
                    <a:p>
                      <a:r>
                        <a:rPr lang="en-AU" dirty="0" smtClean="0"/>
                        <a:t>No</a:t>
                      </a:r>
                      <a:endParaRPr lang="en-US" dirty="0"/>
                    </a:p>
                  </a:txBody>
                  <a:tcPr/>
                </a:tc>
              </a:tr>
              <a:tr h="370840">
                <a:tc>
                  <a:txBody>
                    <a:bodyPr/>
                    <a:lstStyle/>
                    <a:p>
                      <a:r>
                        <a:rPr lang="en-AU" dirty="0" smtClean="0"/>
                        <a:t>Scaled Edge </a:t>
                      </a:r>
                    </a:p>
                    <a:p>
                      <a:r>
                        <a:rPr lang="en-AU" dirty="0" smtClean="0"/>
                        <a:t>(DNS LB)</a:t>
                      </a:r>
                      <a:endParaRPr lang="en-US" dirty="0"/>
                    </a:p>
                  </a:txBody>
                  <a:tcPr/>
                </a:tc>
                <a:tc>
                  <a:txBody>
                    <a:bodyPr/>
                    <a:lstStyle/>
                    <a:p>
                      <a:r>
                        <a:rPr lang="en-AU" dirty="0" smtClean="0"/>
                        <a:t>Yes</a:t>
                      </a:r>
                      <a:endParaRPr lang="en-US" dirty="0"/>
                    </a:p>
                  </a:txBody>
                  <a:tcPr/>
                </a:tc>
                <a:tc>
                  <a:txBody>
                    <a:bodyPr/>
                    <a:lstStyle/>
                    <a:p>
                      <a:r>
                        <a:rPr lang="en-AU" dirty="0" smtClean="0"/>
                        <a:t>NAT Mandatory</a:t>
                      </a:r>
                      <a:endParaRPr lang="en-US" dirty="0"/>
                    </a:p>
                  </a:txBody>
                  <a:tcPr/>
                </a:tc>
                <a:tc>
                  <a:txBody>
                    <a:bodyPr/>
                    <a:lstStyle/>
                    <a:p>
                      <a:r>
                        <a:rPr lang="en-AU" dirty="0" smtClean="0"/>
                        <a:t>Yes</a:t>
                      </a:r>
                      <a:endParaRPr lang="en-US" dirty="0"/>
                    </a:p>
                  </a:txBody>
                  <a:tcPr/>
                </a:tc>
                <a:tc>
                  <a:txBody>
                    <a:bodyPr/>
                    <a:lstStyle/>
                    <a:p>
                      <a:r>
                        <a:rPr lang="en-AU" dirty="0" smtClean="0"/>
                        <a:t>No</a:t>
                      </a:r>
                      <a:endParaRPr lang="en-US" dirty="0"/>
                    </a:p>
                  </a:txBody>
                  <a:tcPr/>
                </a:tc>
              </a:tr>
              <a:tr h="370840">
                <a:tc>
                  <a:txBody>
                    <a:bodyPr/>
                    <a:lstStyle/>
                    <a:p>
                      <a:r>
                        <a:rPr lang="en-AU" dirty="0" smtClean="0"/>
                        <a:t>Scaled Edge </a:t>
                      </a:r>
                    </a:p>
                    <a:p>
                      <a:r>
                        <a:rPr lang="en-AU" dirty="0" smtClean="0"/>
                        <a:t>(HLB)</a:t>
                      </a:r>
                      <a:endParaRPr lang="en-US" dirty="0"/>
                    </a:p>
                  </a:txBody>
                  <a:tcPr/>
                </a:tc>
                <a:tc>
                  <a:txBody>
                    <a:bodyPr/>
                    <a:lstStyle/>
                    <a:p>
                      <a:r>
                        <a:rPr lang="en-AU" dirty="0" smtClean="0"/>
                        <a:t>Yes</a:t>
                      </a:r>
                      <a:endParaRPr lang="en-US" dirty="0"/>
                    </a:p>
                  </a:txBody>
                  <a:tcPr/>
                </a:tc>
                <a:tc>
                  <a:txBody>
                    <a:bodyPr/>
                    <a:lstStyle/>
                    <a:p>
                      <a:r>
                        <a:rPr lang="en-AU" dirty="0" smtClean="0"/>
                        <a:t>Public IP</a:t>
                      </a:r>
                      <a:endParaRPr lang="en-US" dirty="0"/>
                    </a:p>
                  </a:txBody>
                  <a:tcPr/>
                </a:tc>
                <a:tc>
                  <a:txBody>
                    <a:bodyPr/>
                    <a:lstStyle/>
                    <a:p>
                      <a:r>
                        <a:rPr lang="en-AU" dirty="0" smtClean="0"/>
                        <a:t>No </a:t>
                      </a:r>
                    </a:p>
                    <a:p>
                      <a:r>
                        <a:rPr lang="en-AU" dirty="0" smtClean="0"/>
                        <a:t>(Only one per VP)</a:t>
                      </a:r>
                      <a:endParaRPr lang="en-US" dirty="0"/>
                    </a:p>
                  </a:txBody>
                  <a:tcPr/>
                </a:tc>
                <a:tc>
                  <a:txBody>
                    <a:bodyPr/>
                    <a:lstStyle/>
                    <a:p>
                      <a:r>
                        <a:rPr lang="en-AU" dirty="0" smtClean="0"/>
                        <a:t>Yes</a:t>
                      </a:r>
                      <a:endParaRPr lang="en-US" dirty="0"/>
                    </a:p>
                  </a:txBody>
                  <a:tcPr/>
                </a:tc>
              </a:tr>
            </a:tbl>
          </a:graphicData>
        </a:graphic>
      </p:graphicFrame>
      <p:sp>
        <p:nvSpPr>
          <p:cNvPr id="8" name="Rectangle 7"/>
          <p:cNvSpPr/>
          <p:nvPr/>
        </p:nvSpPr>
        <p:spPr>
          <a:xfrm>
            <a:off x="683568" y="5219908"/>
            <a:ext cx="6912768" cy="369332"/>
          </a:xfrm>
          <a:prstGeom prst="rect">
            <a:avLst/>
          </a:prstGeom>
        </p:spPr>
        <p:txBody>
          <a:bodyPr wrap="square">
            <a:spAutoFit/>
          </a:bodyPr>
          <a:lstStyle/>
          <a:p>
            <a:r>
              <a:rPr lang="en-GB" u="sng" dirty="0">
                <a:hlinkClick r:id="rId2"/>
              </a:rPr>
              <a:t>http://technet.microsoft.com/en-us/library/gg425716.aspx</a:t>
            </a:r>
            <a:endParaRPr lang="en-US" dirty="0"/>
          </a:p>
        </p:txBody>
      </p:sp>
      <p:sp>
        <p:nvSpPr>
          <p:cNvPr id="9" name="Rectangle 8"/>
          <p:cNvSpPr/>
          <p:nvPr/>
        </p:nvSpPr>
        <p:spPr>
          <a:xfrm>
            <a:off x="467544" y="5734997"/>
            <a:ext cx="8496944" cy="646331"/>
          </a:xfrm>
          <a:prstGeom prst="rect">
            <a:avLst/>
          </a:prstGeom>
        </p:spPr>
        <p:txBody>
          <a:bodyPr wrap="square">
            <a:spAutoFit/>
          </a:bodyPr>
          <a:lstStyle/>
          <a:p>
            <a:r>
              <a:rPr lang="en-AU" b="1" dirty="0"/>
              <a:t>*</a:t>
            </a:r>
            <a:r>
              <a:rPr lang="en-AU" dirty="0"/>
              <a:t> Failover for Exchange UM (remote user), public instant messaging (IM) connectivity, and federation with servers running Office Communications Server</a:t>
            </a:r>
            <a:endParaRPr lang="en-US" dirty="0"/>
          </a:p>
        </p:txBody>
      </p:sp>
    </p:spTree>
    <p:extLst>
      <p:ext uri="{BB962C8B-B14F-4D97-AF65-F5344CB8AC3E}">
        <p14:creationId xmlns:p14="http://schemas.microsoft.com/office/powerpoint/2010/main" val="151959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IP address Edge with NAT</a:t>
            </a:r>
            <a:endParaRPr lang="en-US" dirty="0"/>
          </a:p>
        </p:txBody>
      </p:sp>
      <p:sp>
        <p:nvSpPr>
          <p:cNvPr id="4" name="Rounded Rectangle 3"/>
          <p:cNvSpPr/>
          <p:nvPr/>
        </p:nvSpPr>
        <p:spPr bwMode="auto">
          <a:xfrm>
            <a:off x="4427984" y="1922739"/>
            <a:ext cx="1792119" cy="332613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a:t>
            </a:r>
          </a:p>
        </p:txBody>
      </p:sp>
      <p:sp>
        <p:nvSpPr>
          <p:cNvPr id="5" name="Rectangle 4"/>
          <p:cNvSpPr/>
          <p:nvPr/>
        </p:nvSpPr>
        <p:spPr bwMode="auto">
          <a:xfrm>
            <a:off x="1522422" y="3442929"/>
            <a:ext cx="2905561"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TextBox 5"/>
          <p:cNvSpPr txBox="1"/>
          <p:nvPr/>
        </p:nvSpPr>
        <p:spPr>
          <a:xfrm>
            <a:off x="57020" y="1916832"/>
            <a:ext cx="2786788" cy="2954655"/>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DNS A </a:t>
            </a:r>
            <a:r>
              <a:rPr lang="en-US" sz="2400" dirty="0" smtClean="0">
                <a:gradFill>
                  <a:gsLst>
                    <a:gs pos="0">
                      <a:schemeClr val="tx1"/>
                    </a:gs>
                    <a:gs pos="86000">
                      <a:schemeClr val="tx1"/>
                    </a:gs>
                  </a:gsLst>
                  <a:lin ang="5400000" scaled="0"/>
                </a:gradFill>
              </a:rPr>
              <a:t>record: </a:t>
            </a:r>
          </a:p>
          <a:p>
            <a:r>
              <a:rPr lang="en-US" sz="2400" dirty="0" smtClean="0">
                <a:gradFill>
                  <a:gsLst>
                    <a:gs pos="0">
                      <a:schemeClr val="tx1"/>
                    </a:gs>
                    <a:gs pos="86000">
                      <a:schemeClr val="tx1"/>
                    </a:gs>
                  </a:gsLst>
                  <a:lin ang="5400000" scaled="0"/>
                </a:gradFill>
              </a:rPr>
              <a:t>edge.contoso.com</a:t>
            </a:r>
          </a:p>
          <a:p>
            <a:r>
              <a:rPr lang="en-US" sz="2400" dirty="0" smtClean="0">
                <a:gradFill>
                  <a:gsLst>
                    <a:gs pos="0">
                      <a:schemeClr val="tx1"/>
                    </a:gs>
                    <a:gs pos="86000">
                      <a:schemeClr val="tx1"/>
                    </a:gs>
                  </a:gsLst>
                  <a:lin ang="5400000" scaled="0"/>
                </a:gradFill>
              </a:rPr>
              <a:t>131.107.155.10</a:t>
            </a:r>
          </a:p>
          <a:p>
            <a:endParaRPr lang="en-US" sz="2400" dirty="0">
              <a:gradFill>
                <a:gsLst>
                  <a:gs pos="0">
                    <a:schemeClr val="tx1"/>
                  </a:gs>
                  <a:gs pos="86000">
                    <a:schemeClr val="tx1"/>
                  </a:gs>
                </a:gsLst>
                <a:lin ang="5400000" scaled="0"/>
              </a:gradFill>
            </a:endParaRPr>
          </a:p>
          <a:p>
            <a:endParaRPr lang="en-US" sz="2400" dirty="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SIP: 5061 </a:t>
            </a:r>
          </a:p>
          <a:p>
            <a:r>
              <a:rPr lang="en-US" sz="2400" dirty="0" smtClean="0">
                <a:gradFill>
                  <a:gsLst>
                    <a:gs pos="0">
                      <a:schemeClr val="tx1"/>
                    </a:gs>
                    <a:gs pos="86000">
                      <a:schemeClr val="tx1"/>
                    </a:gs>
                  </a:gsLst>
                  <a:lin ang="5400000" scaled="0"/>
                </a:gradFill>
              </a:rPr>
              <a:t>Web Conf: 444</a:t>
            </a:r>
          </a:p>
          <a:p>
            <a:r>
              <a:rPr lang="en-US" sz="2400" dirty="0" smtClean="0">
                <a:gradFill>
                  <a:gsLst>
                    <a:gs pos="0">
                      <a:schemeClr val="tx1"/>
                    </a:gs>
                    <a:gs pos="86000">
                      <a:schemeClr val="tx1"/>
                    </a:gs>
                  </a:gsLst>
                  <a:lin ang="5400000" scaled="0"/>
                </a:gradFill>
              </a:rPr>
              <a:t>A/V Conf: 443, 3478</a:t>
            </a:r>
            <a:endParaRPr lang="en-US" sz="2400" dirty="0">
              <a:gradFill>
                <a:gsLst>
                  <a:gs pos="0">
                    <a:schemeClr val="tx1"/>
                  </a:gs>
                  <a:gs pos="86000">
                    <a:schemeClr val="tx1"/>
                  </a:gs>
                </a:gsLst>
                <a:lin ang="5400000" scaled="0"/>
              </a:gra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040630"/>
            <a:ext cx="6644570" cy="145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6228184" y="3429000"/>
            <a:ext cx="1879522"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Internal</a:t>
            </a:r>
          </a:p>
        </p:txBody>
      </p:sp>
      <p:sp>
        <p:nvSpPr>
          <p:cNvPr id="9" name="TextBox 8"/>
          <p:cNvSpPr txBox="1"/>
          <p:nvPr/>
        </p:nvSpPr>
        <p:spPr>
          <a:xfrm>
            <a:off x="6430626" y="2436015"/>
            <a:ext cx="2786788" cy="2585323"/>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edge-int.contoso.com</a:t>
            </a:r>
          </a:p>
          <a:p>
            <a:r>
              <a:rPr lang="en-US" sz="2400" dirty="0" smtClean="0">
                <a:gradFill>
                  <a:gsLst>
                    <a:gs pos="0">
                      <a:schemeClr val="tx1"/>
                    </a:gs>
                    <a:gs pos="86000">
                      <a:schemeClr val="tx1"/>
                    </a:gs>
                  </a:gsLst>
                  <a:lin ang="5400000" scaled="0"/>
                </a:gradFill>
              </a:rPr>
              <a:t>172.25.33.10</a:t>
            </a:r>
          </a:p>
          <a:p>
            <a:endParaRPr lang="en-US" sz="2400" dirty="0" smtClean="0">
              <a:gradFill>
                <a:gsLst>
                  <a:gs pos="0">
                    <a:schemeClr val="tx1"/>
                  </a:gs>
                  <a:gs pos="86000">
                    <a:schemeClr val="tx1"/>
                  </a:gs>
                </a:gsLst>
                <a:lin ang="5400000" scaled="0"/>
              </a:gradFill>
            </a:endParaRPr>
          </a:p>
          <a:p>
            <a:endParaRPr lang="en-US" sz="2400" dirty="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SIP: 5061 </a:t>
            </a:r>
          </a:p>
          <a:p>
            <a:r>
              <a:rPr lang="en-US" sz="2400" dirty="0" smtClean="0">
                <a:gradFill>
                  <a:gsLst>
                    <a:gs pos="0">
                      <a:schemeClr val="tx1"/>
                    </a:gs>
                    <a:gs pos="86000">
                      <a:schemeClr val="tx1"/>
                    </a:gs>
                  </a:gsLst>
                  <a:lin ang="5400000" scaled="0"/>
                </a:gradFill>
              </a:rPr>
              <a:t>Web Conf: 8057</a:t>
            </a:r>
          </a:p>
          <a:p>
            <a:r>
              <a:rPr lang="en-US" sz="2400" dirty="0" smtClean="0">
                <a:gradFill>
                  <a:gsLst>
                    <a:gs pos="0">
                      <a:schemeClr val="tx1"/>
                    </a:gs>
                    <a:gs pos="86000">
                      <a:schemeClr val="tx1"/>
                    </a:gs>
                  </a:gsLst>
                  <a:lin ang="5400000" scaled="0"/>
                </a:gradFill>
              </a:rPr>
              <a:t>A/V Conf: 443, 3478</a:t>
            </a:r>
            <a:endParaRPr lang="en-US" sz="2400" dirty="0">
              <a:gradFill>
                <a:gsLst>
                  <a:gs pos="0">
                    <a:schemeClr val="tx1"/>
                  </a:gs>
                  <a:gs pos="86000">
                    <a:schemeClr val="tx1"/>
                  </a:gs>
                </a:gsLst>
                <a:lin ang="5400000" scaled="0"/>
              </a:gradFill>
            </a:endParaRPr>
          </a:p>
        </p:txBody>
      </p:sp>
      <p:sp>
        <p:nvSpPr>
          <p:cNvPr id="12" name="TextBox 11"/>
          <p:cNvSpPr txBox="1"/>
          <p:nvPr/>
        </p:nvSpPr>
        <p:spPr>
          <a:xfrm>
            <a:off x="3779912" y="3068960"/>
            <a:ext cx="792088" cy="369332"/>
          </a:xfrm>
          <a:prstGeom prst="rect">
            <a:avLst/>
          </a:prstGeom>
          <a:noFill/>
        </p:spPr>
        <p:txBody>
          <a:bodyPr wrap="square" lIns="0" tIns="0" rIns="0" bIns="0" rtlCol="0">
            <a:spAutoFit/>
          </a:bodyPr>
          <a:lstStyle/>
          <a:p>
            <a:r>
              <a:rPr lang="en-US" sz="2400" dirty="0" smtClean="0"/>
              <a:t>IP1</a:t>
            </a:r>
            <a:endParaRPr lang="en-US" sz="2400" dirty="0"/>
          </a:p>
        </p:txBody>
      </p:sp>
      <p:sp>
        <p:nvSpPr>
          <p:cNvPr id="13" name="TextBox 12"/>
          <p:cNvSpPr txBox="1"/>
          <p:nvPr/>
        </p:nvSpPr>
        <p:spPr>
          <a:xfrm>
            <a:off x="1713204" y="3068960"/>
            <a:ext cx="1393394" cy="369332"/>
          </a:xfrm>
          <a:prstGeom prst="rect">
            <a:avLst/>
          </a:prstGeom>
          <a:noFill/>
        </p:spPr>
        <p:txBody>
          <a:bodyPr wrap="square" lIns="0" tIns="0" rIns="0" bIns="0" rtlCol="0">
            <a:spAutoFit/>
          </a:bodyPr>
          <a:lstStyle/>
          <a:p>
            <a:r>
              <a:rPr lang="en-US" sz="2400" dirty="0" smtClean="0"/>
              <a:t>IP1*</a:t>
            </a:r>
            <a:endParaRPr lang="en-US" sz="2400" dirty="0"/>
          </a:p>
        </p:txBody>
      </p:sp>
      <p:sp>
        <p:nvSpPr>
          <p:cNvPr id="14" name="Rectangle 13"/>
          <p:cNvSpPr/>
          <p:nvPr/>
        </p:nvSpPr>
        <p:spPr>
          <a:xfrm>
            <a:off x="107504" y="5229200"/>
            <a:ext cx="2088232" cy="1569660"/>
          </a:xfrm>
          <a:prstGeom prst="rect">
            <a:avLst/>
          </a:prstGeom>
        </p:spPr>
        <p:txBody>
          <a:bodyPr wrap="square">
            <a:spAutoFit/>
          </a:bodyPr>
          <a:lstStyle/>
          <a:p>
            <a:r>
              <a:rPr lang="en-US" sz="1600" dirty="0">
                <a:solidFill>
                  <a:srgbClr val="C00000"/>
                </a:solidFill>
              </a:rPr>
              <a:t>Translated AV </a:t>
            </a:r>
            <a:r>
              <a:rPr lang="en-US" sz="1600" dirty="0" smtClean="0">
                <a:solidFill>
                  <a:srgbClr val="C00000"/>
                </a:solidFill>
              </a:rPr>
              <a:t>IP addresses </a:t>
            </a:r>
            <a:r>
              <a:rPr lang="en-US" sz="1600" dirty="0">
                <a:solidFill>
                  <a:srgbClr val="C00000"/>
                </a:solidFill>
              </a:rPr>
              <a:t>must</a:t>
            </a:r>
          </a:p>
          <a:p>
            <a:r>
              <a:rPr lang="en-US" sz="1600" dirty="0">
                <a:solidFill>
                  <a:srgbClr val="C00000"/>
                </a:solidFill>
              </a:rPr>
              <a:t>be configured in </a:t>
            </a:r>
            <a:r>
              <a:rPr lang="en-US" sz="1600" dirty="0" smtClean="0">
                <a:solidFill>
                  <a:srgbClr val="C00000"/>
                </a:solidFill>
              </a:rPr>
              <a:t>Lync Server individually</a:t>
            </a:r>
          </a:p>
          <a:p>
            <a:r>
              <a:rPr lang="en-US" sz="1600" dirty="0" smtClean="0">
                <a:solidFill>
                  <a:srgbClr val="C00000"/>
                </a:solidFill>
              </a:rPr>
              <a:t>IP1 to IP1*</a:t>
            </a:r>
          </a:p>
          <a:p>
            <a:endParaRPr lang="en-US" sz="1600" dirty="0">
              <a:solidFill>
                <a:srgbClr val="C00000"/>
              </a:solidFill>
            </a:endParaRPr>
          </a:p>
        </p:txBody>
      </p:sp>
      <p:sp>
        <p:nvSpPr>
          <p:cNvPr id="15" name="TextBox 14"/>
          <p:cNvSpPr txBox="1"/>
          <p:nvPr/>
        </p:nvSpPr>
        <p:spPr>
          <a:xfrm>
            <a:off x="3424952" y="3429000"/>
            <a:ext cx="2786788" cy="338554"/>
          </a:xfrm>
          <a:prstGeom prst="rect">
            <a:avLst/>
          </a:prstGeom>
          <a:noFill/>
        </p:spPr>
        <p:txBody>
          <a:bodyPr wrap="square" lIns="0" tIns="0" rIns="0" bIns="0" rtlCol="0">
            <a:spAutoFit/>
          </a:bodyPr>
          <a:lstStyle/>
          <a:p>
            <a:r>
              <a:rPr lang="en-US" sz="2200" dirty="0" smtClean="0">
                <a:solidFill>
                  <a:schemeClr val="bg1"/>
                </a:solidFill>
              </a:rPr>
              <a:t>External</a:t>
            </a:r>
            <a:endParaRPr lang="en-US" sz="2200" dirty="0">
              <a:solidFill>
                <a:schemeClr val="bg1"/>
              </a:solidFill>
            </a:endParaRPr>
          </a:p>
        </p:txBody>
      </p:sp>
      <p:sp>
        <p:nvSpPr>
          <p:cNvPr id="10" name="Rectangle 9"/>
          <p:cNvSpPr/>
          <p:nvPr/>
        </p:nvSpPr>
        <p:spPr bwMode="auto">
          <a:xfrm>
            <a:off x="2411760" y="1781860"/>
            <a:ext cx="944807" cy="272726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rPr>
              <a:t>NAT</a:t>
            </a:r>
          </a:p>
        </p:txBody>
      </p:sp>
    </p:spTree>
    <p:custDataLst>
      <p:tags r:id="rId1"/>
    </p:custDataLst>
    <p:extLst>
      <p:ext uri="{BB962C8B-B14F-4D97-AF65-F5344CB8AC3E}">
        <p14:creationId xmlns:p14="http://schemas.microsoft.com/office/powerpoint/2010/main" val="678137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1735715" y="1947025"/>
            <a:ext cx="1972189"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 name="Rectangle 15"/>
          <p:cNvSpPr/>
          <p:nvPr/>
        </p:nvSpPr>
        <p:spPr bwMode="auto">
          <a:xfrm>
            <a:off x="1735715" y="3670102"/>
            <a:ext cx="1972189"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C00000"/>
              </a:solidFill>
            </a:endParaRPr>
          </a:p>
        </p:txBody>
      </p:sp>
      <p:sp>
        <p:nvSpPr>
          <p:cNvPr id="17" name="Rectangle 16"/>
          <p:cNvSpPr/>
          <p:nvPr/>
        </p:nvSpPr>
        <p:spPr bwMode="auto">
          <a:xfrm>
            <a:off x="1735715" y="5591522"/>
            <a:ext cx="1972189"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Multiple IP address Edge using NAT</a:t>
            </a:r>
          </a:p>
        </p:txBody>
      </p:sp>
      <p:sp>
        <p:nvSpPr>
          <p:cNvPr id="5" name="Rectangle 4"/>
          <p:cNvSpPr/>
          <p:nvPr/>
        </p:nvSpPr>
        <p:spPr bwMode="auto">
          <a:xfrm>
            <a:off x="3463907" y="1940238"/>
            <a:ext cx="1972189"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External SIP</a:t>
            </a:r>
          </a:p>
        </p:txBody>
      </p:sp>
      <p:sp>
        <p:nvSpPr>
          <p:cNvPr id="6" name="TextBox 5"/>
          <p:cNvSpPr txBox="1"/>
          <p:nvPr/>
        </p:nvSpPr>
        <p:spPr>
          <a:xfrm>
            <a:off x="179512" y="2176988"/>
            <a:ext cx="3206950" cy="553998"/>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access.contoso.com</a:t>
            </a:r>
          </a:p>
          <a:p>
            <a:r>
              <a:rPr lang="en-US" dirty="0" smtClean="0">
                <a:gradFill>
                  <a:gsLst>
                    <a:gs pos="0">
                      <a:schemeClr val="tx1"/>
                    </a:gs>
                    <a:gs pos="86000">
                      <a:schemeClr val="tx1"/>
                    </a:gs>
                  </a:gsLst>
                  <a:lin ang="5400000" scaled="0"/>
                </a:gradFill>
              </a:rPr>
              <a:t>131.107.155.10 </a:t>
            </a:r>
            <a:r>
              <a:rPr lang="en-US" b="1" dirty="0" smtClean="0">
                <a:gradFill>
                  <a:gsLst>
                    <a:gs pos="0">
                      <a:schemeClr val="tx1"/>
                    </a:gs>
                    <a:gs pos="86000">
                      <a:schemeClr val="tx1"/>
                    </a:gs>
                  </a:gsLst>
                  <a:lin ang="5400000" scaled="0"/>
                </a:gradFill>
              </a:rPr>
              <a:t>443</a:t>
            </a:r>
            <a:r>
              <a:rPr lang="en-US" dirty="0" smtClean="0">
                <a:gradFill>
                  <a:gsLst>
                    <a:gs pos="0">
                      <a:schemeClr val="tx1"/>
                    </a:gs>
                    <a:gs pos="86000">
                      <a:schemeClr val="tx1"/>
                    </a:gs>
                  </a:gsLst>
                  <a:lin ang="5400000" scaled="0"/>
                </a:gradFill>
              </a:rPr>
              <a:t>, 5061</a:t>
            </a:r>
          </a:p>
        </p:txBody>
      </p:sp>
      <p:sp>
        <p:nvSpPr>
          <p:cNvPr id="8" name="Rectangle 7"/>
          <p:cNvSpPr/>
          <p:nvPr/>
        </p:nvSpPr>
        <p:spPr bwMode="auto">
          <a:xfrm>
            <a:off x="6292878" y="3585803"/>
            <a:ext cx="1663498"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Internal</a:t>
            </a:r>
          </a:p>
        </p:txBody>
      </p:sp>
      <p:sp>
        <p:nvSpPr>
          <p:cNvPr id="9" name="TextBox 8"/>
          <p:cNvSpPr txBox="1"/>
          <p:nvPr/>
        </p:nvSpPr>
        <p:spPr>
          <a:xfrm>
            <a:off x="6361372" y="2704262"/>
            <a:ext cx="2786788" cy="2585323"/>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e</a:t>
            </a:r>
            <a:r>
              <a:rPr lang="en-US" sz="2400" dirty="0" smtClean="0">
                <a:gradFill>
                  <a:gsLst>
                    <a:gs pos="0">
                      <a:schemeClr val="tx1"/>
                    </a:gs>
                    <a:gs pos="86000">
                      <a:schemeClr val="tx1"/>
                    </a:gs>
                  </a:gsLst>
                  <a:lin ang="5400000" scaled="0"/>
                </a:gradFill>
              </a:rPr>
              <a:t>dge-int.contoso.com</a:t>
            </a:r>
          </a:p>
          <a:p>
            <a:r>
              <a:rPr lang="en-US" sz="2400" dirty="0" smtClean="0">
                <a:gradFill>
                  <a:gsLst>
                    <a:gs pos="0">
                      <a:schemeClr val="tx1"/>
                    </a:gs>
                    <a:gs pos="86000">
                      <a:schemeClr val="tx1"/>
                    </a:gs>
                  </a:gsLst>
                  <a:lin ang="5400000" scaled="0"/>
                </a:gradFill>
              </a:rPr>
              <a:t>172.25.33.10</a:t>
            </a:r>
          </a:p>
          <a:p>
            <a:endParaRPr lang="en-US" sz="2400" dirty="0" smtClean="0">
              <a:gradFill>
                <a:gsLst>
                  <a:gs pos="0">
                    <a:schemeClr val="tx1"/>
                  </a:gs>
                  <a:gs pos="86000">
                    <a:schemeClr val="tx1"/>
                  </a:gs>
                </a:gsLst>
                <a:lin ang="5400000" scaled="0"/>
              </a:gradFill>
            </a:endParaRPr>
          </a:p>
          <a:p>
            <a:endParaRPr lang="en-US" sz="2400" dirty="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SIP: 5061 </a:t>
            </a:r>
          </a:p>
          <a:p>
            <a:r>
              <a:rPr lang="en-US" sz="2400" dirty="0" smtClean="0">
                <a:gradFill>
                  <a:gsLst>
                    <a:gs pos="0">
                      <a:schemeClr val="tx1"/>
                    </a:gs>
                    <a:gs pos="86000">
                      <a:schemeClr val="tx1"/>
                    </a:gs>
                  </a:gsLst>
                  <a:lin ang="5400000" scaled="0"/>
                </a:gradFill>
              </a:rPr>
              <a:t>Web Conf: 8057</a:t>
            </a:r>
          </a:p>
          <a:p>
            <a:r>
              <a:rPr lang="en-US" sz="2400" dirty="0" smtClean="0">
                <a:gradFill>
                  <a:gsLst>
                    <a:gs pos="0">
                      <a:schemeClr val="tx1"/>
                    </a:gs>
                    <a:gs pos="86000">
                      <a:schemeClr val="tx1"/>
                    </a:gs>
                  </a:gsLst>
                  <a:lin ang="5400000" scaled="0"/>
                </a:gradFill>
              </a:rPr>
              <a:t>A/V Conf: 443, 3478</a:t>
            </a:r>
            <a:endParaRPr lang="en-US" sz="2400" dirty="0">
              <a:gradFill>
                <a:gsLst>
                  <a:gs pos="0">
                    <a:schemeClr val="tx1"/>
                  </a:gs>
                  <a:gs pos="86000">
                    <a:schemeClr val="tx1"/>
                  </a:gs>
                </a:gsLst>
                <a:lin ang="5400000" scaled="0"/>
              </a:gradFill>
            </a:endParaRPr>
          </a:p>
        </p:txBody>
      </p:sp>
      <p:sp>
        <p:nvSpPr>
          <p:cNvPr id="10" name="Rectangle 9"/>
          <p:cNvSpPr/>
          <p:nvPr/>
        </p:nvSpPr>
        <p:spPr bwMode="auto">
          <a:xfrm>
            <a:off x="3463907" y="3663315"/>
            <a:ext cx="1972189"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C00000"/>
                </a:solidFill>
              </a:rPr>
              <a:t>External </a:t>
            </a:r>
          </a:p>
          <a:p>
            <a:pPr algn="ctr" defTabSz="914099" fontAlgn="base">
              <a:spcBef>
                <a:spcPct val="0"/>
              </a:spcBef>
              <a:spcAft>
                <a:spcPct val="0"/>
              </a:spcAft>
            </a:pPr>
            <a:r>
              <a:rPr lang="en-US" sz="2200" dirty="0" smtClean="0">
                <a:solidFill>
                  <a:srgbClr val="C00000"/>
                </a:solidFill>
              </a:rPr>
              <a:t>Web Conf</a:t>
            </a:r>
          </a:p>
        </p:txBody>
      </p:sp>
      <p:sp>
        <p:nvSpPr>
          <p:cNvPr id="11" name="Rectangle 10"/>
          <p:cNvSpPr/>
          <p:nvPr/>
        </p:nvSpPr>
        <p:spPr bwMode="auto">
          <a:xfrm>
            <a:off x="3463907" y="5584735"/>
            <a:ext cx="1972189"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External AV</a:t>
            </a:r>
          </a:p>
        </p:txBody>
      </p:sp>
      <p:sp>
        <p:nvSpPr>
          <p:cNvPr id="12" name="TextBox 11"/>
          <p:cNvSpPr txBox="1"/>
          <p:nvPr/>
        </p:nvSpPr>
        <p:spPr>
          <a:xfrm>
            <a:off x="179512" y="4005064"/>
            <a:ext cx="3206950" cy="553998"/>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webcon.contoso.com</a:t>
            </a:r>
          </a:p>
          <a:p>
            <a:r>
              <a:rPr lang="en-US" dirty="0" smtClean="0">
                <a:gradFill>
                  <a:gsLst>
                    <a:gs pos="0">
                      <a:schemeClr val="tx1"/>
                    </a:gs>
                    <a:gs pos="86000">
                      <a:schemeClr val="tx1"/>
                    </a:gs>
                  </a:gsLst>
                  <a:lin ang="5400000" scaled="0"/>
                </a:gradFill>
              </a:rPr>
              <a:t>131.107.155.20 </a:t>
            </a:r>
            <a:r>
              <a:rPr lang="en-US" b="1" dirty="0" smtClean="0">
                <a:gradFill>
                  <a:gsLst>
                    <a:gs pos="0">
                      <a:schemeClr val="tx1"/>
                    </a:gs>
                    <a:gs pos="86000">
                      <a:schemeClr val="tx1"/>
                    </a:gs>
                  </a:gsLst>
                  <a:lin ang="5400000" scaled="0"/>
                </a:gradFill>
              </a:rPr>
              <a:t>443</a:t>
            </a:r>
          </a:p>
        </p:txBody>
      </p:sp>
      <p:sp>
        <p:nvSpPr>
          <p:cNvPr id="13" name="TextBox 12"/>
          <p:cNvSpPr txBox="1"/>
          <p:nvPr/>
        </p:nvSpPr>
        <p:spPr>
          <a:xfrm>
            <a:off x="179512" y="6043354"/>
            <a:ext cx="3206950" cy="553998"/>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av.contoso.com</a:t>
            </a:r>
          </a:p>
          <a:p>
            <a:r>
              <a:rPr lang="en-US" dirty="0" smtClean="0">
                <a:gradFill>
                  <a:gsLst>
                    <a:gs pos="0">
                      <a:schemeClr val="tx1"/>
                    </a:gs>
                    <a:gs pos="86000">
                      <a:schemeClr val="tx1"/>
                    </a:gs>
                  </a:gsLst>
                  <a:lin ang="5400000" scaled="0"/>
                </a:gradFill>
              </a:rPr>
              <a:t>131.107.155.30 </a:t>
            </a:r>
            <a:r>
              <a:rPr lang="en-US" b="1" dirty="0" smtClean="0">
                <a:gradFill>
                  <a:gsLst>
                    <a:gs pos="0">
                      <a:schemeClr val="tx1"/>
                    </a:gs>
                    <a:gs pos="86000">
                      <a:schemeClr val="tx1"/>
                    </a:gs>
                  </a:gsLst>
                  <a:lin ang="5400000" scaled="0"/>
                </a:gradFill>
              </a:rPr>
              <a:t>443</a:t>
            </a:r>
            <a:r>
              <a:rPr lang="en-US" dirty="0" smtClean="0">
                <a:gradFill>
                  <a:gsLst>
                    <a:gs pos="0">
                      <a:schemeClr val="tx1"/>
                    </a:gs>
                    <a:gs pos="86000">
                      <a:schemeClr val="tx1"/>
                    </a:gs>
                  </a:gsLst>
                  <a:lin ang="5400000" scaled="0"/>
                </a:gradFill>
              </a:rPr>
              <a:t>, 3478</a:t>
            </a:r>
          </a:p>
        </p:txBody>
      </p:sp>
      <p:sp>
        <p:nvSpPr>
          <p:cNvPr id="4" name="Rounded Rectangle 3"/>
          <p:cNvSpPr/>
          <p:nvPr/>
        </p:nvSpPr>
        <p:spPr bwMode="auto">
          <a:xfrm>
            <a:off x="5220072" y="1200150"/>
            <a:ext cx="1072039" cy="52120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a:t>
            </a:r>
          </a:p>
        </p:txBody>
      </p:sp>
      <p:sp>
        <p:nvSpPr>
          <p:cNvPr id="14" name="Rectangle 13"/>
          <p:cNvSpPr/>
          <p:nvPr/>
        </p:nvSpPr>
        <p:spPr bwMode="auto">
          <a:xfrm>
            <a:off x="3131840" y="1268760"/>
            <a:ext cx="574507" cy="531495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600" dirty="0" smtClean="0">
                <a:solidFill>
                  <a:schemeClr val="tx1"/>
                </a:solidFill>
              </a:rPr>
              <a:t>NAT</a:t>
            </a:r>
          </a:p>
        </p:txBody>
      </p:sp>
      <p:sp>
        <p:nvSpPr>
          <p:cNvPr id="18" name="TextBox 17"/>
          <p:cNvSpPr txBox="1"/>
          <p:nvPr/>
        </p:nvSpPr>
        <p:spPr>
          <a:xfrm>
            <a:off x="4528621" y="1521209"/>
            <a:ext cx="600231" cy="369332"/>
          </a:xfrm>
          <a:prstGeom prst="rect">
            <a:avLst/>
          </a:prstGeom>
          <a:noFill/>
        </p:spPr>
        <p:txBody>
          <a:bodyPr wrap="square" lIns="0" tIns="0" rIns="0" bIns="0" rtlCol="0">
            <a:spAutoFit/>
          </a:bodyPr>
          <a:lstStyle/>
          <a:p>
            <a:pPr algn="ctr"/>
            <a:r>
              <a:rPr lang="en-US" sz="2400" dirty="0">
                <a:gradFill>
                  <a:gsLst>
                    <a:gs pos="0">
                      <a:schemeClr val="tx1"/>
                    </a:gs>
                    <a:gs pos="86000">
                      <a:schemeClr val="tx1"/>
                    </a:gs>
                  </a:gsLst>
                  <a:lin ang="5400000" scaled="0"/>
                </a:gradFill>
              </a:rPr>
              <a:t>IP1</a:t>
            </a:r>
            <a:endParaRPr lang="en-US" sz="2400" dirty="0" smtClean="0">
              <a:gradFill>
                <a:gsLst>
                  <a:gs pos="0">
                    <a:schemeClr val="tx1"/>
                  </a:gs>
                  <a:gs pos="86000">
                    <a:schemeClr val="tx1"/>
                  </a:gs>
                </a:gsLst>
                <a:lin ang="5400000" scaled="0"/>
              </a:gradFill>
            </a:endParaRPr>
          </a:p>
        </p:txBody>
      </p:sp>
      <p:sp>
        <p:nvSpPr>
          <p:cNvPr id="19" name="TextBox 18"/>
          <p:cNvSpPr txBox="1"/>
          <p:nvPr/>
        </p:nvSpPr>
        <p:spPr>
          <a:xfrm>
            <a:off x="4528621" y="3140968"/>
            <a:ext cx="600231" cy="369332"/>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rPr>
              <a:t>IP2</a:t>
            </a:r>
          </a:p>
        </p:txBody>
      </p:sp>
      <p:sp>
        <p:nvSpPr>
          <p:cNvPr id="20" name="TextBox 19"/>
          <p:cNvSpPr txBox="1"/>
          <p:nvPr/>
        </p:nvSpPr>
        <p:spPr>
          <a:xfrm>
            <a:off x="4528621" y="5147900"/>
            <a:ext cx="600231" cy="369332"/>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rPr>
              <a:t>IP3</a:t>
            </a:r>
          </a:p>
        </p:txBody>
      </p:sp>
      <p:sp>
        <p:nvSpPr>
          <p:cNvPr id="21" name="TextBox 20"/>
          <p:cNvSpPr txBox="1"/>
          <p:nvPr/>
        </p:nvSpPr>
        <p:spPr>
          <a:xfrm>
            <a:off x="118618" y="2814027"/>
            <a:ext cx="2653182" cy="830997"/>
          </a:xfrm>
          <a:prstGeom prst="rect">
            <a:avLst/>
          </a:prstGeom>
          <a:noFill/>
        </p:spPr>
        <p:txBody>
          <a:bodyPr wrap="square" lIns="0" tIns="0" rIns="0" bIns="0" rtlCol="0">
            <a:spAutoFit/>
          </a:bodyPr>
          <a:lstStyle/>
          <a:p>
            <a:r>
              <a:rPr lang="en-US" dirty="0" smtClean="0">
                <a:solidFill>
                  <a:srgbClr val="C00000"/>
                </a:solidFill>
              </a:rPr>
              <a:t>Lync Server does not need</a:t>
            </a:r>
          </a:p>
          <a:p>
            <a:r>
              <a:rPr lang="en-US" dirty="0" smtClean="0">
                <a:solidFill>
                  <a:srgbClr val="C00000"/>
                </a:solidFill>
              </a:rPr>
              <a:t>to know translated SIP and</a:t>
            </a:r>
          </a:p>
          <a:p>
            <a:r>
              <a:rPr lang="en-US" dirty="0" smtClean="0">
                <a:solidFill>
                  <a:srgbClr val="C00000"/>
                </a:solidFill>
              </a:rPr>
              <a:t>Web Conf IP</a:t>
            </a:r>
          </a:p>
        </p:txBody>
      </p:sp>
      <p:sp>
        <p:nvSpPr>
          <p:cNvPr id="22" name="TextBox 21"/>
          <p:cNvSpPr txBox="1"/>
          <p:nvPr/>
        </p:nvSpPr>
        <p:spPr>
          <a:xfrm>
            <a:off x="71124" y="4869160"/>
            <a:ext cx="2556660" cy="830997"/>
          </a:xfrm>
          <a:prstGeom prst="rect">
            <a:avLst/>
          </a:prstGeom>
          <a:noFill/>
        </p:spPr>
        <p:txBody>
          <a:bodyPr wrap="square" lIns="0" tIns="0" rIns="0" bIns="0" rtlCol="0">
            <a:spAutoFit/>
          </a:bodyPr>
          <a:lstStyle/>
          <a:p>
            <a:r>
              <a:rPr lang="en-US" dirty="0" smtClean="0">
                <a:solidFill>
                  <a:srgbClr val="C00000"/>
                </a:solidFill>
              </a:rPr>
              <a:t>Translated AV IP must be configured in Lync Server:</a:t>
            </a:r>
          </a:p>
          <a:p>
            <a:r>
              <a:rPr lang="en-AU" dirty="0" smtClean="0">
                <a:solidFill>
                  <a:srgbClr val="C00000"/>
                </a:solidFill>
              </a:rPr>
              <a:t>IP3 to IP3*</a:t>
            </a:r>
            <a:endParaRPr lang="en-US" dirty="0" smtClean="0">
              <a:solidFill>
                <a:srgbClr val="C00000"/>
              </a:solidFill>
            </a:endParaRPr>
          </a:p>
        </p:txBody>
      </p:sp>
      <p:sp>
        <p:nvSpPr>
          <p:cNvPr id="23" name="TextBox 22"/>
          <p:cNvSpPr txBox="1"/>
          <p:nvPr/>
        </p:nvSpPr>
        <p:spPr>
          <a:xfrm>
            <a:off x="2531609" y="3193966"/>
            <a:ext cx="600231" cy="369332"/>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rPr>
              <a:t>IP2*</a:t>
            </a:r>
          </a:p>
        </p:txBody>
      </p:sp>
      <p:sp>
        <p:nvSpPr>
          <p:cNvPr id="24" name="TextBox 23"/>
          <p:cNvSpPr txBox="1"/>
          <p:nvPr/>
        </p:nvSpPr>
        <p:spPr>
          <a:xfrm>
            <a:off x="2531609" y="1502569"/>
            <a:ext cx="600231" cy="369332"/>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rPr>
              <a:t>IP1*</a:t>
            </a:r>
          </a:p>
        </p:txBody>
      </p:sp>
      <p:sp>
        <p:nvSpPr>
          <p:cNvPr id="25" name="TextBox 24"/>
          <p:cNvSpPr txBox="1"/>
          <p:nvPr/>
        </p:nvSpPr>
        <p:spPr>
          <a:xfrm>
            <a:off x="2531609" y="5147900"/>
            <a:ext cx="600231" cy="369332"/>
          </a:xfrm>
          <a:prstGeom prst="rect">
            <a:avLst/>
          </a:prstGeom>
          <a:noFill/>
        </p:spPr>
        <p:txBody>
          <a:bodyPr wrap="square" lIns="0" tIns="0" rIns="0" bIns="0" rtlCol="0">
            <a:spAutoFit/>
          </a:bodyPr>
          <a:lstStyle/>
          <a:p>
            <a:pPr algn="ctr"/>
            <a:r>
              <a:rPr lang="en-US" sz="2400" dirty="0" smtClean="0">
                <a:solidFill>
                  <a:srgbClr val="FF0000"/>
                </a:solidFill>
              </a:rPr>
              <a:t>IP3*</a:t>
            </a:r>
          </a:p>
        </p:txBody>
      </p:sp>
    </p:spTree>
    <p:extLst>
      <p:ext uri="{BB962C8B-B14F-4D97-AF65-F5344CB8AC3E}">
        <p14:creationId xmlns:p14="http://schemas.microsoft.com/office/powerpoint/2010/main" val="233044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27623" y="1268760"/>
            <a:ext cx="6994362" cy="1523494"/>
          </a:xfrm>
        </p:spPr>
        <p:txBody>
          <a:bodyPr/>
          <a:lstStyle/>
          <a:p>
            <a:r>
              <a:rPr lang="en-US" dirty="0">
                <a:effectLst>
                  <a:outerShdw blurRad="38100" dist="38100" dir="2700000" algn="tl">
                    <a:srgbClr val="000000">
                      <a:alpha val="43137"/>
                    </a:srgbClr>
                  </a:outerShdw>
                </a:effectLst>
              </a:rPr>
              <a:t>What </a:t>
            </a:r>
            <a:r>
              <a:rPr lang="en-US" dirty="0" smtClean="0">
                <a:effectLst>
                  <a:outerShdw blurRad="38100" dist="38100" dir="2700000" algn="tl">
                    <a:srgbClr val="000000">
                      <a:alpha val="43137"/>
                    </a:srgbClr>
                  </a:outerShdw>
                </a:effectLst>
              </a:rPr>
              <a:t>Load Balancing options are available?</a:t>
            </a:r>
            <a:endParaRPr lang="en-US" dirty="0"/>
          </a:p>
        </p:txBody>
      </p:sp>
      <p:sp>
        <p:nvSpPr>
          <p:cNvPr id="6" name="Subtitle 5"/>
          <p:cNvSpPr>
            <a:spLocks noGrp="1"/>
          </p:cNvSpPr>
          <p:nvPr>
            <p:ph type="subTitle" idx="1"/>
          </p:nvPr>
        </p:nvSpPr>
        <p:spPr>
          <a:xfrm>
            <a:off x="627623" y="3017586"/>
            <a:ext cx="6994363" cy="461665"/>
          </a:xfrm>
        </p:spPr>
        <p:txBody>
          <a:bodyPr/>
          <a:lstStyle/>
          <a:p>
            <a:pPr marL="461963" lvl="1" indent="-461963" algn="l">
              <a:buFont typeface="Wingdings" pitchFamily="2" charset="2"/>
              <a:buChar char="Ø"/>
            </a:pPr>
            <a:r>
              <a:rPr lang="en-US" sz="3200" dirty="0" smtClean="0"/>
              <a:t>DNS Load Balancing using NAT</a:t>
            </a:r>
            <a:endParaRPr lang="en-US" sz="3200" dirty="0"/>
          </a:p>
          <a:p>
            <a:pPr marL="461963" lvl="1" indent="-461963" algn="l">
              <a:buFont typeface="Wingdings" pitchFamily="2" charset="2"/>
              <a:buChar char="Ø"/>
            </a:pPr>
            <a:r>
              <a:rPr lang="en-US" sz="3200" dirty="0" smtClean="0"/>
              <a:t>Hardware Load Balancing (HLB)</a:t>
            </a:r>
            <a:endParaRPr lang="en-US" sz="3200" dirty="0"/>
          </a:p>
          <a:p>
            <a:pPr marL="0" lvl="1" algn="l"/>
            <a:endParaRPr lang="en-US" sz="3200" dirty="0"/>
          </a:p>
          <a:p>
            <a:endParaRPr lang="en-US" dirty="0"/>
          </a:p>
        </p:txBody>
      </p:sp>
      <p:sp>
        <p:nvSpPr>
          <p:cNvPr id="5" name="Text Placeholder 4"/>
          <p:cNvSpPr>
            <a:spLocks noGrp="1"/>
          </p:cNvSpPr>
          <p:nvPr>
            <p:ph type="body" sz="quarter" idx="10"/>
          </p:nvPr>
        </p:nvSpPr>
        <p:spPr/>
        <p:txBody>
          <a:bodyPr/>
          <a:lstStyle/>
          <a:p>
            <a:r>
              <a:rPr lang="en-US" dirty="0">
                <a:effectLst>
                  <a:outerShdw blurRad="38100" dist="38100" dir="2700000" algn="tl">
                    <a:srgbClr val="000000">
                      <a:alpha val="43137"/>
                    </a:srgbClr>
                  </a:outerShdw>
                </a:effectLst>
              </a:rPr>
              <a:t>Edge Topologies</a:t>
            </a:r>
            <a:endParaRPr lang="en-US" dirty="0"/>
          </a:p>
          <a:p>
            <a:endParaRPr lang="en-US" dirty="0"/>
          </a:p>
        </p:txBody>
      </p:sp>
      <p:sp>
        <p:nvSpPr>
          <p:cNvPr id="2" name="Footer Placeholder 1"/>
          <p:cNvSpPr>
            <a:spLocks noGrp="1"/>
          </p:cNvSpPr>
          <p:nvPr>
            <p:ph type="ftr" sz="quarter" idx="4294967295"/>
          </p:nvPr>
        </p:nvSpPr>
        <p:spPr>
          <a:xfrm>
            <a:off x="0" y="6356350"/>
            <a:ext cx="2895600" cy="365125"/>
          </a:xfrm>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56096856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Load Balanced Edge </a:t>
            </a:r>
            <a:r>
              <a:rPr lang="en-US" dirty="0"/>
              <a:t>using NAT </a:t>
            </a:r>
          </a:p>
        </p:txBody>
      </p:sp>
      <p:sp>
        <p:nvSpPr>
          <p:cNvPr id="4" name="Rounded Rectangle 3"/>
          <p:cNvSpPr/>
          <p:nvPr/>
        </p:nvSpPr>
        <p:spPr bwMode="auto">
          <a:xfrm>
            <a:off x="6585395" y="1781860"/>
            <a:ext cx="1792119" cy="199095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 1</a:t>
            </a:r>
          </a:p>
        </p:txBody>
      </p:sp>
      <p:sp>
        <p:nvSpPr>
          <p:cNvPr id="5" name="Rectangle 4"/>
          <p:cNvSpPr/>
          <p:nvPr/>
        </p:nvSpPr>
        <p:spPr bwMode="auto">
          <a:xfrm>
            <a:off x="5230587" y="2084278"/>
            <a:ext cx="1354808"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IP1</a:t>
            </a:r>
          </a:p>
        </p:txBody>
      </p:sp>
      <p:sp>
        <p:nvSpPr>
          <p:cNvPr id="8" name="Rectangle 7"/>
          <p:cNvSpPr/>
          <p:nvPr/>
        </p:nvSpPr>
        <p:spPr bwMode="auto">
          <a:xfrm>
            <a:off x="8377514" y="2634463"/>
            <a:ext cx="523059"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Int</a:t>
            </a: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5222012" y="2634463"/>
            <a:ext cx="1354808"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IP2</a:t>
            </a:r>
          </a:p>
        </p:txBody>
      </p:sp>
      <p:sp>
        <p:nvSpPr>
          <p:cNvPr id="11" name="Rectangle 10"/>
          <p:cNvSpPr/>
          <p:nvPr/>
        </p:nvSpPr>
        <p:spPr bwMode="auto">
          <a:xfrm>
            <a:off x="5230587" y="3218820"/>
            <a:ext cx="1346233"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IP3</a:t>
            </a:r>
          </a:p>
        </p:txBody>
      </p:sp>
      <p:sp>
        <p:nvSpPr>
          <p:cNvPr id="18" name="TextBox 17"/>
          <p:cNvSpPr txBox="1"/>
          <p:nvPr/>
        </p:nvSpPr>
        <p:spPr>
          <a:xfrm>
            <a:off x="0" y="1547500"/>
            <a:ext cx="1897024" cy="369332"/>
          </a:xfrm>
          <a:prstGeom prst="rect">
            <a:avLst/>
          </a:prstGeom>
          <a:noFill/>
        </p:spPr>
        <p:txBody>
          <a:bodyPr wrap="square" lIns="0" tIns="0" rIns="0" bIns="0" rtlCol="0">
            <a:spAutoFit/>
          </a:bodyPr>
          <a:lstStyle/>
          <a:p>
            <a:pPr algn="ctr"/>
            <a:r>
              <a:rPr lang="en-US" sz="2400" dirty="0" smtClean="0">
                <a:solidFill>
                  <a:schemeClr val="accent4">
                    <a:lumMod val="75000"/>
                  </a:schemeClr>
                </a:solidFill>
                <a:effectLst>
                  <a:outerShdw blurRad="38100" dist="38100" dir="2700000" algn="tl">
                    <a:srgbClr val="000000">
                      <a:alpha val="43137"/>
                    </a:srgbClr>
                  </a:outerShdw>
                </a:effectLst>
              </a:rPr>
              <a:t>Public IP space</a:t>
            </a:r>
          </a:p>
        </p:txBody>
      </p:sp>
      <p:sp>
        <p:nvSpPr>
          <p:cNvPr id="26" name="TextBox 25"/>
          <p:cNvSpPr txBox="1"/>
          <p:nvPr/>
        </p:nvSpPr>
        <p:spPr>
          <a:xfrm>
            <a:off x="95122" y="2044005"/>
            <a:ext cx="3756798" cy="1538883"/>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DNS A records </a:t>
            </a:r>
          </a:p>
          <a:p>
            <a:r>
              <a:rPr lang="en-US" sz="2000" dirty="0" smtClean="0">
                <a:gradFill>
                  <a:gsLst>
                    <a:gs pos="0">
                      <a:schemeClr val="tx1"/>
                    </a:gs>
                    <a:gs pos="86000">
                      <a:schemeClr val="tx1"/>
                    </a:gs>
                  </a:gsLst>
                  <a:lin ang="5400000" scaled="0"/>
                </a:gradFill>
              </a:rPr>
              <a:t>access.contoso.com   IP1* and IP4*</a:t>
            </a:r>
          </a:p>
          <a:p>
            <a:r>
              <a:rPr lang="en-US" sz="2000" dirty="0" smtClean="0">
                <a:gradFill>
                  <a:gsLst>
                    <a:gs pos="0">
                      <a:schemeClr val="tx1"/>
                    </a:gs>
                    <a:gs pos="86000">
                      <a:schemeClr val="tx1"/>
                    </a:gs>
                  </a:gsLst>
                  <a:lin ang="5400000" scaled="0"/>
                </a:gradFill>
              </a:rPr>
              <a:t>webcon.contoso.com  IP2* and IP5*</a:t>
            </a:r>
          </a:p>
          <a:p>
            <a:r>
              <a:rPr lang="en-US" sz="2000" dirty="0" smtClean="0">
                <a:gradFill>
                  <a:gsLst>
                    <a:gs pos="0">
                      <a:schemeClr val="tx1"/>
                    </a:gs>
                    <a:gs pos="86000">
                      <a:schemeClr val="tx1"/>
                    </a:gs>
                  </a:gsLst>
                  <a:lin ang="5400000" scaled="0"/>
                </a:gradFill>
              </a:rPr>
              <a:t>av.contoso.com           IP3* and IP6*</a:t>
            </a:r>
            <a:endParaRPr lang="en-US" sz="2000" dirty="0">
              <a:gradFill>
                <a:gsLst>
                  <a:gs pos="0">
                    <a:schemeClr val="tx1"/>
                  </a:gs>
                  <a:gs pos="86000">
                    <a:schemeClr val="tx1"/>
                  </a:gs>
                </a:gsLst>
                <a:lin ang="5400000" scaled="0"/>
              </a:gradFill>
            </a:endParaRPr>
          </a:p>
          <a:p>
            <a:endParaRPr lang="en-US" sz="2000" dirty="0" smtClean="0">
              <a:gradFill>
                <a:gsLst>
                  <a:gs pos="0">
                    <a:schemeClr val="tx1"/>
                  </a:gs>
                  <a:gs pos="86000">
                    <a:schemeClr val="tx1"/>
                  </a:gs>
                </a:gsLst>
                <a:lin ang="5400000" scaled="0"/>
              </a:gradFill>
            </a:endParaRPr>
          </a:p>
        </p:txBody>
      </p:sp>
      <p:sp>
        <p:nvSpPr>
          <p:cNvPr id="23" name="Rounded Rectangle 22"/>
          <p:cNvSpPr/>
          <p:nvPr/>
        </p:nvSpPr>
        <p:spPr bwMode="auto">
          <a:xfrm>
            <a:off x="6593970" y="4318361"/>
            <a:ext cx="1792119" cy="199095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 2</a:t>
            </a:r>
          </a:p>
        </p:txBody>
      </p:sp>
      <p:sp>
        <p:nvSpPr>
          <p:cNvPr id="27" name="Rectangle 26"/>
          <p:cNvSpPr/>
          <p:nvPr/>
        </p:nvSpPr>
        <p:spPr bwMode="auto">
          <a:xfrm>
            <a:off x="5239162" y="4620779"/>
            <a:ext cx="1354808"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IP4</a:t>
            </a:r>
          </a:p>
        </p:txBody>
      </p:sp>
      <p:sp>
        <p:nvSpPr>
          <p:cNvPr id="28" name="Rectangle 27"/>
          <p:cNvSpPr/>
          <p:nvPr/>
        </p:nvSpPr>
        <p:spPr bwMode="auto">
          <a:xfrm>
            <a:off x="8386089" y="5170964"/>
            <a:ext cx="523059"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Int</a:t>
            </a:r>
            <a:endParaRPr lang="en-US" sz="2200" dirty="0" smtClean="0">
              <a:gradFill>
                <a:gsLst>
                  <a:gs pos="0">
                    <a:srgbClr val="FFFFFF"/>
                  </a:gs>
                  <a:gs pos="100000">
                    <a:srgbClr val="FFFFFF"/>
                  </a:gs>
                </a:gsLst>
                <a:lin ang="5400000" scaled="0"/>
              </a:gradFill>
            </a:endParaRPr>
          </a:p>
        </p:txBody>
      </p:sp>
      <p:sp>
        <p:nvSpPr>
          <p:cNvPr id="29" name="Rectangle 28"/>
          <p:cNvSpPr/>
          <p:nvPr/>
        </p:nvSpPr>
        <p:spPr bwMode="auto">
          <a:xfrm>
            <a:off x="5230587" y="5170964"/>
            <a:ext cx="1354808"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IP5</a:t>
            </a:r>
          </a:p>
        </p:txBody>
      </p:sp>
      <p:sp>
        <p:nvSpPr>
          <p:cNvPr id="30" name="Rectangle 29"/>
          <p:cNvSpPr/>
          <p:nvPr/>
        </p:nvSpPr>
        <p:spPr bwMode="auto">
          <a:xfrm>
            <a:off x="5239162" y="5755321"/>
            <a:ext cx="1346233"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IP6</a:t>
            </a:r>
          </a:p>
        </p:txBody>
      </p:sp>
      <p:sp>
        <p:nvSpPr>
          <p:cNvPr id="19" name="Rectangle 18"/>
          <p:cNvSpPr/>
          <p:nvPr/>
        </p:nvSpPr>
        <p:spPr bwMode="auto">
          <a:xfrm>
            <a:off x="4491288" y="1781860"/>
            <a:ext cx="944807" cy="452746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rPr>
              <a:t>NAT</a:t>
            </a:r>
          </a:p>
        </p:txBody>
      </p:sp>
      <p:sp>
        <p:nvSpPr>
          <p:cNvPr id="21" name="Rectangle 20"/>
          <p:cNvSpPr/>
          <p:nvPr/>
        </p:nvSpPr>
        <p:spPr bwMode="auto">
          <a:xfrm>
            <a:off x="3771011" y="2084278"/>
            <a:ext cx="720278"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IP1*</a:t>
            </a:r>
          </a:p>
        </p:txBody>
      </p:sp>
      <p:sp>
        <p:nvSpPr>
          <p:cNvPr id="22" name="Rectangle 21"/>
          <p:cNvSpPr/>
          <p:nvPr/>
        </p:nvSpPr>
        <p:spPr bwMode="auto">
          <a:xfrm>
            <a:off x="3771011" y="2634463"/>
            <a:ext cx="720278"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IP2*</a:t>
            </a:r>
          </a:p>
        </p:txBody>
      </p:sp>
      <p:sp>
        <p:nvSpPr>
          <p:cNvPr id="31" name="Rectangle 30"/>
          <p:cNvSpPr/>
          <p:nvPr/>
        </p:nvSpPr>
        <p:spPr bwMode="auto">
          <a:xfrm>
            <a:off x="3771011" y="3218820"/>
            <a:ext cx="720278"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IP3*</a:t>
            </a:r>
          </a:p>
        </p:txBody>
      </p:sp>
      <p:sp>
        <p:nvSpPr>
          <p:cNvPr id="32" name="Rectangle 31"/>
          <p:cNvSpPr/>
          <p:nvPr/>
        </p:nvSpPr>
        <p:spPr bwMode="auto">
          <a:xfrm>
            <a:off x="3771011" y="4620779"/>
            <a:ext cx="720278"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IP4*</a:t>
            </a:r>
          </a:p>
        </p:txBody>
      </p:sp>
      <p:sp>
        <p:nvSpPr>
          <p:cNvPr id="33" name="Rectangle 32"/>
          <p:cNvSpPr/>
          <p:nvPr/>
        </p:nvSpPr>
        <p:spPr bwMode="auto">
          <a:xfrm>
            <a:off x="3771011" y="5170964"/>
            <a:ext cx="720278"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IP5*</a:t>
            </a:r>
          </a:p>
        </p:txBody>
      </p:sp>
      <p:sp>
        <p:nvSpPr>
          <p:cNvPr id="34" name="Rectangle 33"/>
          <p:cNvSpPr/>
          <p:nvPr/>
        </p:nvSpPr>
        <p:spPr bwMode="auto">
          <a:xfrm>
            <a:off x="3771011" y="5755321"/>
            <a:ext cx="720278"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IP6*</a:t>
            </a:r>
          </a:p>
        </p:txBody>
      </p:sp>
      <p:sp>
        <p:nvSpPr>
          <p:cNvPr id="35" name="TextBox 34"/>
          <p:cNvSpPr txBox="1"/>
          <p:nvPr/>
        </p:nvSpPr>
        <p:spPr>
          <a:xfrm>
            <a:off x="160784" y="3808800"/>
            <a:ext cx="65" cy="738664"/>
          </a:xfrm>
          <a:prstGeom prst="rect">
            <a:avLst/>
          </a:prstGeom>
          <a:noFill/>
        </p:spPr>
        <p:txBody>
          <a:bodyPr wrap="none" lIns="0" tIns="0" rIns="0" bIns="0" rtlCol="0">
            <a:spAutoFit/>
          </a:bodyPr>
          <a:lstStyle/>
          <a:p>
            <a:endParaRPr lang="en-US" sz="2400" dirty="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p:txBody>
      </p:sp>
      <p:sp>
        <p:nvSpPr>
          <p:cNvPr id="6" name="Rectangle 5"/>
          <p:cNvSpPr/>
          <p:nvPr/>
        </p:nvSpPr>
        <p:spPr>
          <a:xfrm>
            <a:off x="65181" y="3650248"/>
            <a:ext cx="3610228" cy="1938992"/>
          </a:xfrm>
          <a:prstGeom prst="rect">
            <a:avLst/>
          </a:prstGeom>
        </p:spPr>
        <p:txBody>
          <a:bodyPr wrap="square">
            <a:spAutoFit/>
          </a:bodyPr>
          <a:lstStyle/>
          <a:p>
            <a:r>
              <a:rPr lang="en-US" sz="2000" dirty="0">
                <a:gradFill>
                  <a:gsLst>
                    <a:gs pos="0">
                      <a:schemeClr val="tx1"/>
                    </a:gs>
                    <a:gs pos="86000">
                      <a:schemeClr val="tx1"/>
                    </a:gs>
                  </a:gsLst>
                  <a:lin ang="5400000" scaled="0"/>
                </a:gradFill>
              </a:rPr>
              <a:t>Translated AV </a:t>
            </a:r>
            <a:r>
              <a:rPr lang="en-US" sz="2000" dirty="0" smtClean="0">
                <a:gradFill>
                  <a:gsLst>
                    <a:gs pos="0">
                      <a:schemeClr val="tx1"/>
                    </a:gs>
                    <a:gs pos="86000">
                      <a:schemeClr val="tx1"/>
                    </a:gs>
                  </a:gsLst>
                  <a:lin ang="5400000" scaled="0"/>
                </a:gradFill>
              </a:rPr>
              <a:t>IP addresses </a:t>
            </a:r>
            <a:r>
              <a:rPr lang="en-US" sz="2000" dirty="0">
                <a:gradFill>
                  <a:gsLst>
                    <a:gs pos="0">
                      <a:schemeClr val="tx1"/>
                    </a:gs>
                    <a:gs pos="86000">
                      <a:schemeClr val="tx1"/>
                    </a:gs>
                  </a:gsLst>
                  <a:lin ang="5400000" scaled="0"/>
                </a:gradFill>
              </a:rPr>
              <a:t>must</a:t>
            </a:r>
          </a:p>
          <a:p>
            <a:r>
              <a:rPr lang="en-US" sz="2000" dirty="0">
                <a:gradFill>
                  <a:gsLst>
                    <a:gs pos="0">
                      <a:schemeClr val="tx1"/>
                    </a:gs>
                    <a:gs pos="86000">
                      <a:schemeClr val="tx1"/>
                    </a:gs>
                  </a:gsLst>
                  <a:lin ang="5400000" scaled="0"/>
                </a:gradFill>
              </a:rPr>
              <a:t>be configured in </a:t>
            </a:r>
            <a:r>
              <a:rPr lang="en-US" sz="2000" dirty="0" smtClean="0">
                <a:gradFill>
                  <a:gsLst>
                    <a:gs pos="0">
                      <a:schemeClr val="tx1"/>
                    </a:gs>
                    <a:gs pos="86000">
                      <a:schemeClr val="tx1"/>
                    </a:gs>
                  </a:gsLst>
                  <a:lin ang="5400000" scaled="0"/>
                </a:gradFill>
              </a:rPr>
              <a:t>Lync Server individually</a:t>
            </a:r>
          </a:p>
          <a:p>
            <a:r>
              <a:rPr lang="en-US" sz="2000" dirty="0" smtClean="0">
                <a:gradFill>
                  <a:gsLst>
                    <a:gs pos="0">
                      <a:schemeClr val="tx1"/>
                    </a:gs>
                    <a:gs pos="86000">
                      <a:schemeClr val="tx1"/>
                    </a:gs>
                  </a:gsLst>
                  <a:lin ang="5400000" scaled="0"/>
                </a:gradFill>
              </a:rPr>
              <a:t>IP3 to IP3*</a:t>
            </a:r>
          </a:p>
          <a:p>
            <a:r>
              <a:rPr lang="en-US" sz="2000" dirty="0" smtClean="0">
                <a:gradFill>
                  <a:gsLst>
                    <a:gs pos="0">
                      <a:schemeClr val="tx1"/>
                    </a:gs>
                    <a:gs pos="86000">
                      <a:schemeClr val="tx1"/>
                    </a:gs>
                  </a:gsLst>
                  <a:lin ang="5400000" scaled="0"/>
                </a:gradFill>
              </a:rPr>
              <a:t>IP6 to IP6*</a:t>
            </a:r>
          </a:p>
          <a:p>
            <a:endParaRPr lang="en-US" sz="2000" dirty="0">
              <a:gradFill>
                <a:gsLst>
                  <a:gs pos="0">
                    <a:schemeClr val="tx1"/>
                  </a:gs>
                  <a:gs pos="86000">
                    <a:schemeClr val="tx1"/>
                  </a:gs>
                </a:gsLst>
                <a:lin ang="5400000" scaled="0"/>
              </a:gradFill>
            </a:endParaRPr>
          </a:p>
        </p:txBody>
      </p:sp>
      <p:sp>
        <p:nvSpPr>
          <p:cNvPr id="24" name="TextBox 23"/>
          <p:cNvSpPr txBox="1"/>
          <p:nvPr/>
        </p:nvSpPr>
        <p:spPr>
          <a:xfrm>
            <a:off x="190723" y="5366246"/>
            <a:ext cx="3373165" cy="1231106"/>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rPr>
              <a:t>Client can retrieve and handle multiple IP addresses and can fail over DNS server returns randomized IP address</a:t>
            </a:r>
          </a:p>
        </p:txBody>
      </p:sp>
    </p:spTree>
    <p:custDataLst>
      <p:tags r:id="rId1"/>
    </p:custDataLst>
    <p:extLst>
      <p:ext uri="{BB962C8B-B14F-4D97-AF65-F5344CB8AC3E}">
        <p14:creationId xmlns:p14="http://schemas.microsoft.com/office/powerpoint/2010/main" val="277988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6"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Load Balanced Edge</a:t>
            </a:r>
            <a:endParaRPr lang="en-US" dirty="0"/>
          </a:p>
        </p:txBody>
      </p:sp>
      <p:sp>
        <p:nvSpPr>
          <p:cNvPr id="4" name="Rounded Rectangle 3"/>
          <p:cNvSpPr/>
          <p:nvPr/>
        </p:nvSpPr>
        <p:spPr bwMode="auto">
          <a:xfrm>
            <a:off x="6585395" y="1781860"/>
            <a:ext cx="1792119" cy="199095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 1</a:t>
            </a:r>
          </a:p>
        </p:txBody>
      </p:sp>
      <p:sp>
        <p:nvSpPr>
          <p:cNvPr id="5" name="Rectangle 4"/>
          <p:cNvSpPr/>
          <p:nvPr/>
        </p:nvSpPr>
        <p:spPr bwMode="auto">
          <a:xfrm>
            <a:off x="5230587" y="2084278"/>
            <a:ext cx="1354808"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IP1*</a:t>
            </a:r>
          </a:p>
        </p:txBody>
      </p:sp>
      <p:sp>
        <p:nvSpPr>
          <p:cNvPr id="8" name="Rectangle 7"/>
          <p:cNvSpPr/>
          <p:nvPr/>
        </p:nvSpPr>
        <p:spPr bwMode="auto">
          <a:xfrm>
            <a:off x="8377514" y="2634463"/>
            <a:ext cx="523059"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Int</a:t>
            </a: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5222012" y="2634463"/>
            <a:ext cx="1354808"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IP2*</a:t>
            </a:r>
          </a:p>
        </p:txBody>
      </p:sp>
      <p:sp>
        <p:nvSpPr>
          <p:cNvPr id="11" name="Rectangle 10"/>
          <p:cNvSpPr/>
          <p:nvPr/>
        </p:nvSpPr>
        <p:spPr bwMode="auto">
          <a:xfrm>
            <a:off x="5230587" y="3218820"/>
            <a:ext cx="1346233"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IP3*</a:t>
            </a:r>
          </a:p>
        </p:txBody>
      </p:sp>
      <p:sp>
        <p:nvSpPr>
          <p:cNvPr id="18" name="TextBox 17"/>
          <p:cNvSpPr txBox="1"/>
          <p:nvPr/>
        </p:nvSpPr>
        <p:spPr>
          <a:xfrm>
            <a:off x="0" y="1547500"/>
            <a:ext cx="1897024" cy="369332"/>
          </a:xfrm>
          <a:prstGeom prst="rect">
            <a:avLst/>
          </a:prstGeom>
          <a:noFill/>
        </p:spPr>
        <p:txBody>
          <a:bodyPr wrap="square" lIns="0" tIns="0" rIns="0" bIns="0" rtlCol="0">
            <a:spAutoFit/>
          </a:bodyPr>
          <a:lstStyle/>
          <a:p>
            <a:pPr algn="ctr"/>
            <a:r>
              <a:rPr lang="en-US" sz="2400" dirty="0" smtClean="0">
                <a:solidFill>
                  <a:schemeClr val="accent4">
                    <a:lumMod val="75000"/>
                  </a:schemeClr>
                </a:solidFill>
                <a:effectLst>
                  <a:outerShdw blurRad="38100" dist="38100" dir="2700000" algn="tl">
                    <a:srgbClr val="000000">
                      <a:alpha val="43137"/>
                    </a:srgbClr>
                  </a:outerShdw>
                </a:effectLst>
              </a:rPr>
              <a:t>Public IP space</a:t>
            </a:r>
          </a:p>
        </p:txBody>
      </p:sp>
      <p:sp>
        <p:nvSpPr>
          <p:cNvPr id="26" name="TextBox 25"/>
          <p:cNvSpPr txBox="1"/>
          <p:nvPr/>
        </p:nvSpPr>
        <p:spPr>
          <a:xfrm>
            <a:off x="190724" y="2249616"/>
            <a:ext cx="2811026" cy="1846659"/>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DNS A records </a:t>
            </a:r>
          </a:p>
          <a:p>
            <a:r>
              <a:rPr lang="en-US" sz="2000" dirty="0" smtClean="0">
                <a:gradFill>
                  <a:gsLst>
                    <a:gs pos="0">
                      <a:schemeClr val="tx1"/>
                    </a:gs>
                    <a:gs pos="86000">
                      <a:schemeClr val="tx1"/>
                    </a:gs>
                  </a:gsLst>
                  <a:lin ang="5400000" scaled="0"/>
                </a:gradFill>
              </a:rPr>
              <a:t>access.contoso.com   VIP1</a:t>
            </a:r>
          </a:p>
          <a:p>
            <a:r>
              <a:rPr lang="en-US" sz="2000" dirty="0" smtClean="0">
                <a:gradFill>
                  <a:gsLst>
                    <a:gs pos="0">
                      <a:schemeClr val="tx1"/>
                    </a:gs>
                    <a:gs pos="86000">
                      <a:schemeClr val="tx1"/>
                    </a:gs>
                  </a:gsLst>
                  <a:lin ang="5400000" scaled="0"/>
                </a:gradFill>
              </a:rPr>
              <a:t>webcon.contoso.com  VIP2</a:t>
            </a:r>
          </a:p>
          <a:p>
            <a:r>
              <a:rPr lang="en-US" sz="2000" dirty="0" smtClean="0">
                <a:gradFill>
                  <a:gsLst>
                    <a:gs pos="0">
                      <a:schemeClr val="tx1"/>
                    </a:gs>
                    <a:gs pos="86000">
                      <a:schemeClr val="tx1"/>
                    </a:gs>
                  </a:gsLst>
                  <a:lin ang="5400000" scaled="0"/>
                </a:gradFill>
              </a:rPr>
              <a:t>av.contoso.com           VIP3</a:t>
            </a:r>
          </a:p>
          <a:p>
            <a:r>
              <a:rPr lang="en-AU" sz="2000" dirty="0" smtClean="0">
                <a:gradFill>
                  <a:gsLst>
                    <a:gs pos="0">
                      <a:schemeClr val="tx1"/>
                    </a:gs>
                    <a:gs pos="86000">
                      <a:schemeClr val="tx1"/>
                    </a:gs>
                  </a:gsLst>
                  <a:lin ang="5400000" scaled="0"/>
                </a:gradFill>
              </a:rPr>
              <a:t>All IP  - public</a:t>
            </a:r>
            <a:endParaRPr lang="en-US" sz="2000" dirty="0">
              <a:gradFill>
                <a:gsLst>
                  <a:gs pos="0">
                    <a:schemeClr val="tx1"/>
                  </a:gs>
                  <a:gs pos="86000">
                    <a:schemeClr val="tx1"/>
                  </a:gs>
                </a:gsLst>
                <a:lin ang="5400000" scaled="0"/>
              </a:gradFill>
            </a:endParaRPr>
          </a:p>
          <a:p>
            <a:endParaRPr lang="en-US" sz="2000" dirty="0" smtClean="0">
              <a:gradFill>
                <a:gsLst>
                  <a:gs pos="0">
                    <a:schemeClr val="tx1"/>
                  </a:gs>
                  <a:gs pos="86000">
                    <a:schemeClr val="tx1"/>
                  </a:gs>
                </a:gsLst>
                <a:lin ang="5400000" scaled="0"/>
              </a:gradFill>
            </a:endParaRPr>
          </a:p>
        </p:txBody>
      </p:sp>
      <p:sp>
        <p:nvSpPr>
          <p:cNvPr id="23" name="Rounded Rectangle 22"/>
          <p:cNvSpPr/>
          <p:nvPr/>
        </p:nvSpPr>
        <p:spPr bwMode="auto">
          <a:xfrm>
            <a:off x="6593970" y="4318361"/>
            <a:ext cx="1792119" cy="199095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 2</a:t>
            </a:r>
          </a:p>
        </p:txBody>
      </p:sp>
      <p:sp>
        <p:nvSpPr>
          <p:cNvPr id="27" name="Rectangle 26"/>
          <p:cNvSpPr/>
          <p:nvPr/>
        </p:nvSpPr>
        <p:spPr bwMode="auto">
          <a:xfrm>
            <a:off x="5239162" y="4620779"/>
            <a:ext cx="1354808"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IP4*</a:t>
            </a:r>
          </a:p>
        </p:txBody>
      </p:sp>
      <p:sp>
        <p:nvSpPr>
          <p:cNvPr id="28" name="Rectangle 27"/>
          <p:cNvSpPr/>
          <p:nvPr/>
        </p:nvSpPr>
        <p:spPr bwMode="auto">
          <a:xfrm>
            <a:off x="8386089" y="5170964"/>
            <a:ext cx="523059"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Int</a:t>
            </a:r>
            <a:endParaRPr lang="en-US" sz="2200" dirty="0" smtClean="0">
              <a:gradFill>
                <a:gsLst>
                  <a:gs pos="0">
                    <a:srgbClr val="FFFFFF"/>
                  </a:gs>
                  <a:gs pos="100000">
                    <a:srgbClr val="FFFFFF"/>
                  </a:gs>
                </a:gsLst>
                <a:lin ang="5400000" scaled="0"/>
              </a:gradFill>
            </a:endParaRPr>
          </a:p>
        </p:txBody>
      </p:sp>
      <p:sp>
        <p:nvSpPr>
          <p:cNvPr id="29" name="Rectangle 28"/>
          <p:cNvSpPr/>
          <p:nvPr/>
        </p:nvSpPr>
        <p:spPr bwMode="auto">
          <a:xfrm>
            <a:off x="5230587" y="5170964"/>
            <a:ext cx="1354808"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IP5*</a:t>
            </a:r>
          </a:p>
        </p:txBody>
      </p:sp>
      <p:sp>
        <p:nvSpPr>
          <p:cNvPr id="30" name="Rectangle 29"/>
          <p:cNvSpPr/>
          <p:nvPr/>
        </p:nvSpPr>
        <p:spPr bwMode="auto">
          <a:xfrm>
            <a:off x="5239162" y="5755321"/>
            <a:ext cx="1346233"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IP6*</a:t>
            </a:r>
          </a:p>
        </p:txBody>
      </p:sp>
      <p:sp>
        <p:nvSpPr>
          <p:cNvPr id="19" name="Rectangle 18"/>
          <p:cNvSpPr/>
          <p:nvPr/>
        </p:nvSpPr>
        <p:spPr bwMode="auto">
          <a:xfrm>
            <a:off x="4491288" y="1781861"/>
            <a:ext cx="944808" cy="452746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tx1"/>
                </a:solidFill>
              </a:rPr>
              <a:t>HLB</a:t>
            </a:r>
          </a:p>
        </p:txBody>
      </p:sp>
      <p:sp>
        <p:nvSpPr>
          <p:cNvPr id="21" name="Rectangle 20"/>
          <p:cNvSpPr/>
          <p:nvPr/>
        </p:nvSpPr>
        <p:spPr bwMode="auto">
          <a:xfrm>
            <a:off x="3563888" y="3284428"/>
            <a:ext cx="927401"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accent4">
                    <a:lumMod val="75000"/>
                  </a:schemeClr>
                </a:solidFill>
              </a:rPr>
              <a:t>VIP1*</a:t>
            </a:r>
          </a:p>
        </p:txBody>
      </p:sp>
      <p:sp>
        <p:nvSpPr>
          <p:cNvPr id="22" name="Rectangle 21"/>
          <p:cNvSpPr/>
          <p:nvPr/>
        </p:nvSpPr>
        <p:spPr bwMode="auto">
          <a:xfrm>
            <a:off x="3563888" y="3834613"/>
            <a:ext cx="927401"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accent4">
                    <a:lumMod val="75000"/>
                  </a:schemeClr>
                </a:solidFill>
              </a:rPr>
              <a:t>VIP2*</a:t>
            </a:r>
          </a:p>
        </p:txBody>
      </p:sp>
      <p:sp>
        <p:nvSpPr>
          <p:cNvPr id="31" name="Rectangle 30"/>
          <p:cNvSpPr/>
          <p:nvPr/>
        </p:nvSpPr>
        <p:spPr bwMode="auto">
          <a:xfrm>
            <a:off x="3563888" y="4418970"/>
            <a:ext cx="927401"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accent4">
                    <a:lumMod val="75000"/>
                  </a:schemeClr>
                </a:solidFill>
              </a:rPr>
              <a:t>VIP3*</a:t>
            </a:r>
          </a:p>
        </p:txBody>
      </p:sp>
      <p:sp>
        <p:nvSpPr>
          <p:cNvPr id="35" name="TextBox 34"/>
          <p:cNvSpPr txBox="1"/>
          <p:nvPr/>
        </p:nvSpPr>
        <p:spPr>
          <a:xfrm>
            <a:off x="160784" y="3808800"/>
            <a:ext cx="65" cy="738664"/>
          </a:xfrm>
          <a:prstGeom prst="rect">
            <a:avLst/>
          </a:prstGeom>
          <a:noFill/>
        </p:spPr>
        <p:txBody>
          <a:bodyPr wrap="none" lIns="0" tIns="0" rIns="0" bIns="0" rtlCol="0">
            <a:spAutoFit/>
          </a:bodyPr>
          <a:lstStyle/>
          <a:p>
            <a:endParaRPr lang="en-US" sz="2400" dirty="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p:txBody>
      </p:sp>
      <p:sp>
        <p:nvSpPr>
          <p:cNvPr id="6" name="Rectangle 5"/>
          <p:cNvSpPr/>
          <p:nvPr/>
        </p:nvSpPr>
        <p:spPr>
          <a:xfrm>
            <a:off x="160783" y="4042807"/>
            <a:ext cx="3610228" cy="2554545"/>
          </a:xfrm>
          <a:prstGeom prst="rect">
            <a:avLst/>
          </a:prstGeom>
        </p:spPr>
        <p:txBody>
          <a:bodyPr wrap="square">
            <a:spAutoFit/>
          </a:bodyPr>
          <a:lstStyle/>
          <a:p>
            <a:r>
              <a:rPr lang="en-US" sz="2000" dirty="0" smtClean="0">
                <a:gradFill>
                  <a:gsLst>
                    <a:gs pos="0">
                      <a:schemeClr val="tx1"/>
                    </a:gs>
                    <a:gs pos="86000">
                      <a:schemeClr val="tx1"/>
                    </a:gs>
                  </a:gsLst>
                  <a:lin ang="5400000" scaled="0"/>
                </a:gradFill>
              </a:rPr>
              <a:t>AV client connections are initiated over the VIP. </a:t>
            </a:r>
          </a:p>
          <a:p>
            <a:r>
              <a:rPr lang="en-US" sz="2000" dirty="0" smtClean="0">
                <a:gradFill>
                  <a:gsLst>
                    <a:gs pos="0">
                      <a:schemeClr val="tx1"/>
                    </a:gs>
                    <a:gs pos="86000">
                      <a:schemeClr val="tx1"/>
                    </a:gs>
                  </a:gsLst>
                  <a:lin ang="5400000" scaled="0"/>
                </a:gradFill>
              </a:rPr>
              <a:t>Subsequent client AV </a:t>
            </a:r>
            <a:r>
              <a:rPr lang="en-US" sz="2000" dirty="0">
                <a:gradFill>
                  <a:gsLst>
                    <a:gs pos="0">
                      <a:schemeClr val="tx1"/>
                    </a:gs>
                    <a:gs pos="86000">
                      <a:schemeClr val="tx1"/>
                    </a:gs>
                  </a:gsLst>
                  <a:lin ang="5400000" scaled="0"/>
                </a:gradFill>
              </a:rPr>
              <a:t>traffic (UDP) connect </a:t>
            </a:r>
            <a:r>
              <a:rPr lang="en-US" sz="2000" dirty="0" smtClean="0">
                <a:gradFill>
                  <a:gsLst>
                    <a:gs pos="0">
                      <a:schemeClr val="tx1"/>
                    </a:gs>
                    <a:gs pos="86000">
                      <a:schemeClr val="tx1"/>
                    </a:gs>
                  </a:gsLst>
                  <a:lin ang="5400000" scaled="0"/>
                </a:gradFill>
              </a:rPr>
              <a:t>directly to Edge.</a:t>
            </a:r>
          </a:p>
          <a:p>
            <a:r>
              <a:rPr lang="en-US" sz="2000" dirty="0" smtClean="0">
                <a:gradFill>
                  <a:gsLst>
                    <a:gs pos="0">
                      <a:schemeClr val="tx1"/>
                    </a:gs>
                    <a:gs pos="86000">
                      <a:schemeClr val="tx1"/>
                    </a:gs>
                  </a:gsLst>
                  <a:lin ang="5400000" scaled="0"/>
                </a:gradFill>
              </a:rPr>
              <a:t>TCP traffic continues to use VIP.</a:t>
            </a:r>
          </a:p>
          <a:p>
            <a:endParaRPr lang="en-US" sz="2000" dirty="0">
              <a:gradFill>
                <a:gsLst>
                  <a:gs pos="0">
                    <a:schemeClr val="tx1"/>
                  </a:gs>
                  <a:gs pos="86000">
                    <a:schemeClr val="tx1"/>
                  </a:gs>
                </a:gsLst>
                <a:lin ang="5400000" scaled="0"/>
              </a:gradFill>
            </a:endParaRPr>
          </a:p>
          <a:p>
            <a:r>
              <a:rPr lang="en-US" sz="2000" b="1" dirty="0" smtClean="0">
                <a:solidFill>
                  <a:schemeClr val="accent3"/>
                </a:solidFill>
              </a:rPr>
              <a:t>NAT and HLB is not possible </a:t>
            </a:r>
          </a:p>
          <a:p>
            <a:endParaRPr lang="en-US" sz="20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071705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DNS Load Balancing and </a:t>
            </a:r>
            <a:r>
              <a:rPr lang="en-US" dirty="0" err="1" smtClean="0"/>
              <a:t>Interop</a:t>
            </a:r>
            <a:r>
              <a:rPr lang="en-US" dirty="0" smtClean="0"/>
              <a:t>/Migration</a:t>
            </a:r>
            <a:endParaRPr lang="en-US" dirty="0"/>
          </a:p>
        </p:txBody>
      </p:sp>
      <p:sp>
        <p:nvSpPr>
          <p:cNvPr id="3" name="Content Placeholder 2"/>
          <p:cNvSpPr>
            <a:spLocks noGrp="1"/>
          </p:cNvSpPr>
          <p:nvPr>
            <p:ph idx="1"/>
          </p:nvPr>
        </p:nvSpPr>
        <p:spPr/>
        <p:txBody>
          <a:bodyPr>
            <a:normAutofit lnSpcReduction="10000"/>
          </a:bodyPr>
          <a:lstStyle/>
          <a:p>
            <a:r>
              <a:rPr lang="en-AU" dirty="0"/>
              <a:t>Co-existence/Side-by-Side</a:t>
            </a:r>
          </a:p>
          <a:p>
            <a:pPr lvl="1"/>
            <a:r>
              <a:rPr lang="en-AU" dirty="0"/>
              <a:t>OCS 2007 OR OCS 2007 R2 pool and Edge Server can co-exist with Lync Server pool and Lync Edge Server</a:t>
            </a:r>
          </a:p>
          <a:p>
            <a:pPr lvl="1"/>
            <a:r>
              <a:rPr lang="en-AU" dirty="0"/>
              <a:t>Only a single Edge (server/pool) for Federation is possible</a:t>
            </a:r>
          </a:p>
          <a:p>
            <a:r>
              <a:rPr lang="en-AU" dirty="0"/>
              <a:t>DNS Load Balancing </a:t>
            </a:r>
          </a:p>
          <a:p>
            <a:pPr lvl="1"/>
            <a:r>
              <a:rPr lang="en-AU" dirty="0"/>
              <a:t>Legacy components do not support DNS LB</a:t>
            </a:r>
          </a:p>
          <a:p>
            <a:pPr lvl="1"/>
            <a:r>
              <a:rPr lang="en-AU" dirty="0"/>
              <a:t>If co-existence time is short: DNS LB</a:t>
            </a:r>
          </a:p>
          <a:p>
            <a:pPr lvl="1"/>
            <a:r>
              <a:rPr lang="en-AU" dirty="0"/>
              <a:t>If co-existence time is long: Hardware LB</a:t>
            </a:r>
          </a:p>
          <a:p>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567501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AU" dirty="0" smtClean="0"/>
              <a:t>Adding Edge using Lync Topology Builder</a:t>
            </a:r>
            <a:endParaRPr lang="en-US" dirty="0"/>
          </a:p>
        </p:txBody>
      </p:sp>
      <p:sp>
        <p:nvSpPr>
          <p:cNvPr id="8" name="Subtitle 7"/>
          <p:cNvSpPr>
            <a:spLocks noGrp="1"/>
          </p:cNvSpPr>
          <p:nvPr>
            <p:ph type="subTitle" idx="1"/>
          </p:nvPr>
        </p:nvSpPr>
        <p:spPr/>
        <p:txBody>
          <a:bodyPr/>
          <a:lstStyle/>
          <a:p>
            <a:endParaRPr lang="en-US" dirty="0"/>
          </a:p>
        </p:txBody>
      </p:sp>
      <p:sp>
        <p:nvSpPr>
          <p:cNvPr id="9" name="Text Placeholder 8"/>
          <p:cNvSpPr>
            <a:spLocks noGrp="1"/>
          </p:cNvSpPr>
          <p:nvPr>
            <p:ph type="body" sz="quarter" idx="10"/>
          </p:nvPr>
        </p:nvSpPr>
        <p:spPr/>
        <p:txBody>
          <a:bodyPr/>
          <a:lstStyle/>
          <a:p>
            <a:r>
              <a:rPr lang="en-AU" dirty="0" smtClean="0"/>
              <a:t>DEMO</a:t>
            </a:r>
            <a:endParaRPr lang="en-US" dirty="0"/>
          </a:p>
        </p:txBody>
      </p:sp>
      <p:sp>
        <p:nvSpPr>
          <p:cNvPr id="3" name="Footer Placeholder 2"/>
          <p:cNvSpPr>
            <a:spLocks noGrp="1"/>
          </p:cNvSpPr>
          <p:nvPr>
            <p:ph type="ftr" sz="quarter" idx="4294967295"/>
          </p:nvPr>
        </p:nvSpPr>
        <p:spPr>
          <a:xfrm>
            <a:off x="0" y="6356350"/>
            <a:ext cx="2895600" cy="365125"/>
          </a:xfrm>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80975761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27623" y="1268760"/>
            <a:ext cx="6994362" cy="1523494"/>
          </a:xfrm>
        </p:spPr>
        <p:txBody>
          <a:bodyPr/>
          <a:lstStyle/>
          <a:p>
            <a:r>
              <a:rPr lang="en-US" dirty="0" smtClean="0">
                <a:effectLst>
                  <a:outerShdw blurRad="38100" dist="38100" dir="2700000" algn="tl">
                    <a:srgbClr val="000000">
                      <a:alpha val="43137"/>
                    </a:srgbClr>
                  </a:outerShdw>
                </a:effectLst>
              </a:rPr>
              <a:t>Why do you need it?</a:t>
            </a:r>
            <a:endParaRPr lang="en-US" dirty="0"/>
          </a:p>
        </p:txBody>
      </p:sp>
      <p:sp>
        <p:nvSpPr>
          <p:cNvPr id="5" name="Text Placeholder 4"/>
          <p:cNvSpPr>
            <a:spLocks noGrp="1"/>
          </p:cNvSpPr>
          <p:nvPr>
            <p:ph type="body" sz="quarter" idx="10"/>
          </p:nvPr>
        </p:nvSpPr>
        <p:spPr/>
        <p:txBody>
          <a:bodyPr/>
          <a:lstStyle/>
          <a:p>
            <a:r>
              <a:rPr lang="en-US" dirty="0">
                <a:effectLst>
                  <a:outerShdw blurRad="38100" dist="38100" dir="2700000" algn="tl">
                    <a:srgbClr val="000000">
                      <a:alpha val="43137"/>
                    </a:srgbClr>
                  </a:outerShdw>
                </a:effectLst>
              </a:rPr>
              <a:t>Reverse Proxy</a:t>
            </a:r>
            <a:endParaRPr lang="en-US" dirty="0"/>
          </a:p>
          <a:p>
            <a:endParaRPr lang="en-US" dirty="0"/>
          </a:p>
        </p:txBody>
      </p:sp>
      <p:sp>
        <p:nvSpPr>
          <p:cNvPr id="2" name="Footer Placeholder 1"/>
          <p:cNvSpPr>
            <a:spLocks noGrp="1"/>
          </p:cNvSpPr>
          <p:nvPr>
            <p:ph type="ftr" sz="quarter" idx="4294967295"/>
          </p:nvPr>
        </p:nvSpPr>
        <p:spPr>
          <a:xfrm>
            <a:off x="0" y="6356350"/>
            <a:ext cx="2895600" cy="365125"/>
          </a:xfrm>
        </p:spPr>
        <p:txBody>
          <a:bodyPr/>
          <a:lstStyle/>
          <a:p>
            <a:r>
              <a:rPr lang="en-AU" smtClean="0"/>
              <a:t>(c) 2011 Microsoft. All rights reserved.</a:t>
            </a:r>
            <a:endParaRPr lang="en-AU"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87280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r>
              <a:rPr lang="en-AU" dirty="0">
                <a:solidFill>
                  <a:schemeClr val="accent2"/>
                </a:solidFill>
              </a:rPr>
              <a:t>	</a:t>
            </a:r>
            <a:r>
              <a:rPr lang="en-AU" dirty="0" smtClean="0">
                <a:solidFill>
                  <a:schemeClr val="accent2"/>
                </a:solidFill>
              </a:rPr>
              <a:t>‘what makes this session interesting’</a:t>
            </a:r>
            <a:endParaRPr lang="en-US" dirty="0">
              <a:solidFill>
                <a:schemeClr val="accent2"/>
              </a:solidFill>
            </a:endParaRPr>
          </a:p>
        </p:txBody>
      </p:sp>
      <p:sp>
        <p:nvSpPr>
          <p:cNvPr id="3" name="Text Placeholder 2"/>
          <p:cNvSpPr>
            <a:spLocks noGrp="1"/>
          </p:cNvSpPr>
          <p:nvPr>
            <p:ph idx="1"/>
          </p:nvPr>
        </p:nvSpPr>
        <p:spPr/>
        <p:txBody>
          <a:bodyPr>
            <a:normAutofit fontScale="85000" lnSpcReduction="20000"/>
          </a:bodyPr>
          <a:lstStyle/>
          <a:p>
            <a:r>
              <a:rPr lang="en-AU" dirty="0" smtClean="0"/>
              <a:t>Protocols for establishing media</a:t>
            </a:r>
          </a:p>
          <a:p>
            <a:pPr lvl="1"/>
            <a:r>
              <a:rPr lang="en-AU" dirty="0" smtClean="0"/>
              <a:t>NAT, ICE, STUN, TURN</a:t>
            </a:r>
          </a:p>
          <a:p>
            <a:pPr lvl="1"/>
            <a:r>
              <a:rPr lang="en-AU" dirty="0" smtClean="0"/>
              <a:t>Address discovery process</a:t>
            </a:r>
            <a:endParaRPr lang="en-US" dirty="0" smtClean="0"/>
          </a:p>
          <a:p>
            <a:r>
              <a:rPr lang="en-AU" dirty="0" smtClean="0"/>
              <a:t>Deploying Lync Edge</a:t>
            </a:r>
          </a:p>
          <a:p>
            <a:pPr lvl="1"/>
            <a:r>
              <a:rPr lang="en-AU" dirty="0" smtClean="0"/>
              <a:t>Topologies</a:t>
            </a:r>
            <a:r>
              <a:rPr lang="en-AU" dirty="0"/>
              <a:t> </a:t>
            </a:r>
            <a:r>
              <a:rPr lang="en-AU" dirty="0" smtClean="0"/>
              <a:t>&amp; Architecture</a:t>
            </a:r>
          </a:p>
          <a:p>
            <a:pPr lvl="1"/>
            <a:r>
              <a:rPr lang="en-AU" dirty="0" smtClean="0"/>
              <a:t>Load Balancing (DNS &amp; HLB)</a:t>
            </a:r>
          </a:p>
          <a:p>
            <a:r>
              <a:rPr lang="en-AU" dirty="0" smtClean="0"/>
              <a:t>Reverse Proxy</a:t>
            </a:r>
          </a:p>
          <a:p>
            <a:r>
              <a:rPr lang="en-AU" dirty="0" smtClean="0"/>
              <a:t>Authentication</a:t>
            </a:r>
          </a:p>
          <a:p>
            <a:r>
              <a:rPr lang="en-AU" dirty="0" smtClean="0"/>
              <a:t>Security</a:t>
            </a:r>
          </a:p>
          <a:p>
            <a:r>
              <a:rPr lang="en-AU" dirty="0" smtClean="0"/>
              <a:t>Federation</a:t>
            </a:r>
          </a:p>
          <a:p>
            <a:r>
              <a:rPr lang="en-AU" dirty="0" smtClean="0"/>
              <a:t>Troubleshooting</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7523969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Proxy and external access</a:t>
            </a:r>
          </a:p>
        </p:txBody>
      </p:sp>
      <p:sp>
        <p:nvSpPr>
          <p:cNvPr id="3" name="Content Placeholder 2"/>
          <p:cNvSpPr>
            <a:spLocks noGrp="1"/>
          </p:cNvSpPr>
          <p:nvPr>
            <p:ph idx="1"/>
          </p:nvPr>
        </p:nvSpPr>
        <p:spPr/>
        <p:txBody>
          <a:bodyPr>
            <a:normAutofit fontScale="85000" lnSpcReduction="20000"/>
          </a:bodyPr>
          <a:lstStyle/>
          <a:p>
            <a:r>
              <a:rPr lang="en-US" dirty="0"/>
              <a:t>Forwards External HTTPS and HTTP traffic to Front End and Director Pool</a:t>
            </a:r>
          </a:p>
          <a:p>
            <a:endParaRPr lang="en-US" dirty="0" smtClean="0"/>
          </a:p>
          <a:p>
            <a:r>
              <a:rPr lang="en-US" dirty="0" smtClean="0"/>
              <a:t>HTTPS</a:t>
            </a:r>
            <a:endParaRPr lang="en-US" dirty="0"/>
          </a:p>
          <a:p>
            <a:pPr lvl="1"/>
            <a:r>
              <a:rPr lang="en-US" dirty="0"/>
              <a:t>Simple URLs (Join Launcher URL)</a:t>
            </a:r>
          </a:p>
          <a:p>
            <a:pPr lvl="1"/>
            <a:r>
              <a:rPr lang="en-US" dirty="0"/>
              <a:t>Address Book (download and/or web service) ABS</a:t>
            </a:r>
          </a:p>
          <a:p>
            <a:pPr lvl="1"/>
            <a:r>
              <a:rPr lang="en-US" dirty="0"/>
              <a:t>Distribution List Expansion  DLX</a:t>
            </a:r>
          </a:p>
          <a:p>
            <a:pPr lvl="1"/>
            <a:r>
              <a:rPr lang="en-US" dirty="0"/>
              <a:t>Web Ticket (Web </a:t>
            </a:r>
            <a:r>
              <a:rPr lang="en-US" dirty="0" err="1"/>
              <a:t>Auth</a:t>
            </a:r>
            <a:r>
              <a:rPr lang="en-US" dirty="0"/>
              <a:t>)</a:t>
            </a:r>
          </a:p>
          <a:p>
            <a:r>
              <a:rPr lang="en-US" dirty="0"/>
              <a:t>HTTP</a:t>
            </a:r>
          </a:p>
          <a:p>
            <a:pPr lvl="1"/>
            <a:r>
              <a:rPr lang="en-US" dirty="0"/>
              <a:t>Device Updates (Firmware)</a:t>
            </a:r>
          </a:p>
          <a:p>
            <a:pPr lvl="1"/>
            <a:r>
              <a:rPr lang="en-US" dirty="0"/>
              <a:t>Device Update logs upload</a:t>
            </a:r>
          </a:p>
          <a:p>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23481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Proxy and external access</a:t>
            </a:r>
          </a:p>
        </p:txBody>
      </p:sp>
      <p:sp>
        <p:nvSpPr>
          <p:cNvPr id="3" name="Content Placeholder 2"/>
          <p:cNvSpPr>
            <a:spLocks noGrp="1"/>
          </p:cNvSpPr>
          <p:nvPr>
            <p:ph idx="1"/>
          </p:nvPr>
        </p:nvSpPr>
        <p:spPr/>
        <p:txBody>
          <a:bodyPr>
            <a:normAutofit fontScale="77500" lnSpcReduction="20000"/>
          </a:bodyPr>
          <a:lstStyle/>
          <a:p>
            <a:r>
              <a:rPr lang="en-AU" dirty="0"/>
              <a:t>Simple URL forward to Director (recommended)</a:t>
            </a:r>
          </a:p>
          <a:p>
            <a:pPr lvl="1"/>
            <a:r>
              <a:rPr lang="en-AU" dirty="0"/>
              <a:t>Forwarding rule for Simple URL to a single Director (or Pool); port 443</a:t>
            </a:r>
          </a:p>
          <a:p>
            <a:pPr lvl="1"/>
            <a:r>
              <a:rPr lang="en-AU" dirty="0"/>
              <a:t>Reverse Proxy certificate’s SAN to contain base FQDN of each Simple URL </a:t>
            </a:r>
          </a:p>
          <a:p>
            <a:endParaRPr lang="en-AU" dirty="0" smtClean="0"/>
          </a:p>
          <a:p>
            <a:r>
              <a:rPr lang="en-AU" dirty="0" smtClean="0"/>
              <a:t>Web </a:t>
            </a:r>
            <a:r>
              <a:rPr lang="en-AU" dirty="0"/>
              <a:t>External Pool traffic forwarded to pools by Reverse Proxy</a:t>
            </a:r>
          </a:p>
          <a:p>
            <a:pPr lvl="1"/>
            <a:r>
              <a:rPr lang="en-AU" dirty="0"/>
              <a:t>Reverse Proxy requires a forwarding rule each Web External FQDN (Front  End Pool and Director); port 443</a:t>
            </a:r>
          </a:p>
          <a:p>
            <a:pPr lvl="1"/>
            <a:r>
              <a:rPr lang="en-AU" dirty="0"/>
              <a:t>If external Phone Devices are implemented, Reverse Proxy rule for port 80 is required </a:t>
            </a:r>
          </a:p>
          <a:p>
            <a:pPr lvl="1"/>
            <a:r>
              <a:rPr lang="en-AU" dirty="0"/>
              <a:t>Reverse Proxy certificate’s SAN to contain base FQDN of all configured Web external Pools (Front End Pool and Director)</a:t>
            </a:r>
          </a:p>
          <a:p>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264282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27623" y="1268760"/>
            <a:ext cx="6994362" cy="1523494"/>
          </a:xfrm>
        </p:spPr>
        <p:txBody>
          <a:bodyPr/>
          <a:lstStyle/>
          <a:p>
            <a:r>
              <a:rPr lang="en-US" dirty="0"/>
              <a:t>How do clients establish A/V connections?</a:t>
            </a:r>
          </a:p>
        </p:txBody>
      </p:sp>
      <p:sp>
        <p:nvSpPr>
          <p:cNvPr id="5" name="Text Placeholder 4"/>
          <p:cNvSpPr>
            <a:spLocks noGrp="1"/>
          </p:cNvSpPr>
          <p:nvPr>
            <p:ph type="body" sz="quarter" idx="10"/>
          </p:nvPr>
        </p:nvSpPr>
        <p:spPr/>
        <p:txBody>
          <a:bodyPr/>
          <a:lstStyle/>
          <a:p>
            <a:r>
              <a:rPr lang="en-US" dirty="0"/>
              <a:t>Authentication</a:t>
            </a:r>
          </a:p>
          <a:p>
            <a:endParaRPr lang="en-US" dirty="0"/>
          </a:p>
        </p:txBody>
      </p:sp>
      <p:sp>
        <p:nvSpPr>
          <p:cNvPr id="2" name="Footer Placeholder 1"/>
          <p:cNvSpPr>
            <a:spLocks noGrp="1"/>
          </p:cNvSpPr>
          <p:nvPr>
            <p:ph type="ftr" sz="quarter" idx="4294967295"/>
          </p:nvPr>
        </p:nvSpPr>
        <p:spPr>
          <a:xfrm>
            <a:off x="0" y="6356350"/>
            <a:ext cx="2895600" cy="365125"/>
          </a:xfrm>
        </p:spPr>
        <p:txBody>
          <a:bodyPr/>
          <a:lstStyle/>
          <a:p>
            <a:r>
              <a:rPr lang="en-AU" smtClean="0"/>
              <a:t>(c) 2011 Microsoft. All rights reserved.</a:t>
            </a:r>
            <a:endParaRPr lang="en-AU"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98123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29" name="Picture 3" descr="cooltools-shape"/>
          <p:cNvPicPr>
            <a:picLocks noChangeAspect="1" noChangeArrowheads="1"/>
          </p:cNvPicPr>
          <p:nvPr/>
        </p:nvPicPr>
        <p:blipFill>
          <a:blip r:embed="rId3" cstate="print"/>
          <a:srcRect/>
          <a:stretch>
            <a:fillRect/>
          </a:stretch>
        </p:blipFill>
        <p:spPr bwMode="auto">
          <a:xfrm>
            <a:off x="457200" y="1730977"/>
            <a:ext cx="1295400" cy="4429125"/>
          </a:xfrm>
          <a:prstGeom prst="rect">
            <a:avLst/>
          </a:prstGeom>
          <a:noFill/>
          <a:ln w="12700" algn="ctr">
            <a:noFill/>
            <a:miter lim="800000"/>
            <a:headEnd/>
            <a:tailEnd/>
          </a:ln>
        </p:spPr>
      </p:pic>
      <p:sp>
        <p:nvSpPr>
          <p:cNvPr id="44" name="Title 43"/>
          <p:cNvSpPr>
            <a:spLocks noGrp="1"/>
          </p:cNvSpPr>
          <p:nvPr>
            <p:ph type="title"/>
          </p:nvPr>
        </p:nvSpPr>
        <p:spPr>
          <a:xfrm>
            <a:off x="389436" y="228601"/>
            <a:ext cx="8363938" cy="1218795"/>
          </a:xfrm>
        </p:spPr>
        <p:txBody>
          <a:bodyPr/>
          <a:lstStyle/>
          <a:p>
            <a:r>
              <a:rPr lang="en-US" dirty="0"/>
              <a:t>Credentials for remote client</a:t>
            </a:r>
            <a:br>
              <a:rPr lang="en-US" dirty="0"/>
            </a:br>
            <a:endParaRPr lang="de-AT" dirty="0"/>
          </a:p>
        </p:txBody>
      </p:sp>
      <p:sp>
        <p:nvSpPr>
          <p:cNvPr id="48167" name="Line 33"/>
          <p:cNvSpPr>
            <a:spLocks noChangeShapeType="1"/>
          </p:cNvSpPr>
          <p:nvPr/>
        </p:nvSpPr>
        <p:spPr bwMode="auto">
          <a:xfrm flipV="1">
            <a:off x="1714481" y="2021670"/>
            <a:ext cx="5929354" cy="0"/>
          </a:xfrm>
          <a:prstGeom prst="line">
            <a:avLst/>
          </a:prstGeom>
          <a:noFill/>
          <a:ln w="25400">
            <a:solidFill>
              <a:schemeClr val="folHlink"/>
            </a:solidFill>
            <a:round/>
            <a:headEnd/>
            <a:tailEnd type="stealth" w="lg" len="lg"/>
          </a:ln>
        </p:spPr>
        <p:txBody>
          <a:bodyPr/>
          <a:lstStyle/>
          <a:p>
            <a:endParaRPr lang="en-US"/>
          </a:p>
        </p:txBody>
      </p:sp>
      <p:sp>
        <p:nvSpPr>
          <p:cNvPr id="48168" name="Text Box 34"/>
          <p:cNvSpPr txBox="1">
            <a:spLocks noChangeArrowheads="1"/>
          </p:cNvSpPr>
          <p:nvPr/>
        </p:nvSpPr>
        <p:spPr bwMode="auto">
          <a:xfrm>
            <a:off x="2428432" y="1807165"/>
            <a:ext cx="1909453" cy="307777"/>
          </a:xfrm>
          <a:prstGeom prst="rect">
            <a:avLst/>
          </a:prstGeom>
          <a:noFill/>
          <a:ln w="9525">
            <a:noFill/>
            <a:miter lim="800000"/>
            <a:headEnd/>
            <a:tailEnd/>
          </a:ln>
        </p:spPr>
        <p:txBody>
          <a:bodyPr>
            <a:spAutoFit/>
          </a:bodyPr>
          <a:lstStyle/>
          <a:p>
            <a:pPr>
              <a:spcBef>
                <a:spcPct val="50000"/>
              </a:spcBef>
            </a:pPr>
            <a:r>
              <a:rPr lang="en-US" sz="1400" dirty="0"/>
              <a:t>SIP </a:t>
            </a:r>
            <a:r>
              <a:rPr lang="en-US" sz="1400" dirty="0" smtClean="0"/>
              <a:t>Subscribe</a:t>
            </a:r>
            <a:endParaRPr lang="en-US" sz="1400" dirty="0"/>
          </a:p>
        </p:txBody>
      </p:sp>
      <p:sp>
        <p:nvSpPr>
          <p:cNvPr id="48133" name="Text Box 40"/>
          <p:cNvSpPr txBox="1">
            <a:spLocks noChangeArrowheads="1"/>
          </p:cNvSpPr>
          <p:nvPr/>
        </p:nvSpPr>
        <p:spPr bwMode="auto">
          <a:xfrm>
            <a:off x="4223531" y="6095037"/>
            <a:ext cx="935064" cy="646331"/>
          </a:xfrm>
          <a:prstGeom prst="rect">
            <a:avLst/>
          </a:prstGeom>
          <a:noFill/>
          <a:ln w="9525">
            <a:noFill/>
            <a:miter lim="800000"/>
            <a:headEnd/>
            <a:tailEnd/>
          </a:ln>
        </p:spPr>
        <p:txBody>
          <a:bodyPr wrap="none">
            <a:spAutoFit/>
          </a:bodyPr>
          <a:lstStyle/>
          <a:p>
            <a:pPr algn="ctr"/>
            <a:r>
              <a:rPr lang="en-US" b="1" dirty="0"/>
              <a:t>Outer</a:t>
            </a:r>
          </a:p>
          <a:p>
            <a:pPr algn="ctr"/>
            <a:r>
              <a:rPr lang="en-US" b="1" dirty="0"/>
              <a:t>Firewall</a:t>
            </a:r>
          </a:p>
        </p:txBody>
      </p:sp>
      <p:sp>
        <p:nvSpPr>
          <p:cNvPr id="48134" name="Text Box 41"/>
          <p:cNvSpPr txBox="1">
            <a:spLocks noChangeArrowheads="1"/>
          </p:cNvSpPr>
          <p:nvPr/>
        </p:nvSpPr>
        <p:spPr bwMode="auto">
          <a:xfrm>
            <a:off x="558801" y="6174390"/>
            <a:ext cx="1048172" cy="369332"/>
          </a:xfrm>
          <a:prstGeom prst="rect">
            <a:avLst/>
          </a:prstGeom>
          <a:noFill/>
          <a:ln w="9525">
            <a:noFill/>
            <a:miter lim="800000"/>
            <a:headEnd/>
            <a:tailEnd/>
          </a:ln>
        </p:spPr>
        <p:txBody>
          <a:bodyPr wrap="none">
            <a:spAutoFit/>
          </a:bodyPr>
          <a:lstStyle/>
          <a:p>
            <a:r>
              <a:rPr lang="en-US" b="1"/>
              <a:t>Endpoint</a:t>
            </a:r>
          </a:p>
        </p:txBody>
      </p:sp>
      <p:sp>
        <p:nvSpPr>
          <p:cNvPr id="48135" name="Text Box 40"/>
          <p:cNvSpPr txBox="1">
            <a:spLocks noChangeArrowheads="1"/>
          </p:cNvSpPr>
          <p:nvPr/>
        </p:nvSpPr>
        <p:spPr bwMode="auto">
          <a:xfrm>
            <a:off x="6944529" y="6023599"/>
            <a:ext cx="935064" cy="646331"/>
          </a:xfrm>
          <a:prstGeom prst="rect">
            <a:avLst/>
          </a:prstGeom>
          <a:noFill/>
          <a:ln w="9525">
            <a:noFill/>
            <a:miter lim="800000"/>
            <a:headEnd/>
            <a:tailEnd/>
          </a:ln>
        </p:spPr>
        <p:txBody>
          <a:bodyPr wrap="none">
            <a:spAutoFit/>
          </a:bodyPr>
          <a:lstStyle/>
          <a:p>
            <a:pPr algn="ctr"/>
            <a:r>
              <a:rPr lang="en-US" b="1" dirty="0"/>
              <a:t>Inner</a:t>
            </a:r>
          </a:p>
          <a:p>
            <a:pPr algn="ctr"/>
            <a:r>
              <a:rPr lang="en-US" b="1" dirty="0"/>
              <a:t>Firewall</a:t>
            </a:r>
          </a:p>
        </p:txBody>
      </p:sp>
      <p:pic>
        <p:nvPicPr>
          <p:cNvPr id="48136" name="Picture 54" descr="cooltools-shape"/>
          <p:cNvPicPr>
            <a:picLocks noChangeAspect="1" noChangeArrowheads="1"/>
          </p:cNvPicPr>
          <p:nvPr/>
        </p:nvPicPr>
        <p:blipFill>
          <a:blip r:embed="rId3" cstate="print"/>
          <a:srcRect/>
          <a:stretch>
            <a:fillRect/>
          </a:stretch>
        </p:blipFill>
        <p:spPr bwMode="auto">
          <a:xfrm>
            <a:off x="7210425" y="1683354"/>
            <a:ext cx="285750" cy="4460875"/>
          </a:xfrm>
          <a:prstGeom prst="rect">
            <a:avLst/>
          </a:prstGeom>
          <a:noFill/>
          <a:ln w="12700" algn="ctr">
            <a:noFill/>
            <a:miter lim="800000"/>
            <a:headEnd/>
            <a:tailEnd/>
          </a:ln>
        </p:spPr>
      </p:pic>
      <p:pic>
        <p:nvPicPr>
          <p:cNvPr id="48137" name="Picture 2" descr="cooltools-shape"/>
          <p:cNvPicPr>
            <a:picLocks noChangeAspect="1" noChangeArrowheads="1"/>
          </p:cNvPicPr>
          <p:nvPr/>
        </p:nvPicPr>
        <p:blipFill>
          <a:blip r:embed="rId3" cstate="print"/>
          <a:srcRect/>
          <a:stretch>
            <a:fillRect/>
          </a:stretch>
        </p:blipFill>
        <p:spPr bwMode="auto">
          <a:xfrm>
            <a:off x="7620000" y="1702402"/>
            <a:ext cx="1143000" cy="4038600"/>
          </a:xfrm>
          <a:prstGeom prst="rect">
            <a:avLst/>
          </a:prstGeom>
          <a:noFill/>
          <a:ln w="12700" algn="ctr">
            <a:noFill/>
            <a:miter lim="800000"/>
            <a:headEnd/>
            <a:tailEnd/>
          </a:ln>
        </p:spPr>
      </p:pic>
      <p:sp>
        <p:nvSpPr>
          <p:cNvPr id="48138" name="Text Box 46"/>
          <p:cNvSpPr txBox="1">
            <a:spLocks noChangeArrowheads="1"/>
          </p:cNvSpPr>
          <p:nvPr/>
        </p:nvSpPr>
        <p:spPr bwMode="auto">
          <a:xfrm>
            <a:off x="7739779" y="2685067"/>
            <a:ext cx="928844" cy="584775"/>
          </a:xfrm>
          <a:prstGeom prst="rect">
            <a:avLst/>
          </a:prstGeom>
          <a:noFill/>
          <a:ln w="19050" algn="ctr">
            <a:noFill/>
            <a:miter lim="800000"/>
            <a:headEnd/>
            <a:tailEnd/>
          </a:ln>
        </p:spPr>
        <p:txBody>
          <a:bodyPr wrap="none">
            <a:spAutoFit/>
          </a:bodyPr>
          <a:lstStyle/>
          <a:p>
            <a:pPr algn="ctr"/>
            <a:r>
              <a:rPr lang="en-US" sz="1600" dirty="0" smtClean="0">
                <a:latin typeface="Arial" pitchFamily="34" charset="0"/>
                <a:cs typeface="Arial" pitchFamily="34" charset="0"/>
              </a:rPr>
              <a:t>Lync </a:t>
            </a:r>
            <a:r>
              <a:rPr lang="en-US" sz="1600" dirty="0">
                <a:latin typeface="Arial" pitchFamily="34" charset="0"/>
                <a:cs typeface="Arial" pitchFamily="34" charset="0"/>
              </a:rPr>
              <a:t>FE</a:t>
            </a:r>
          </a:p>
          <a:p>
            <a:pPr algn="ctr"/>
            <a:r>
              <a:rPr lang="en-US" sz="1600" dirty="0">
                <a:latin typeface="Arial" pitchFamily="34" charset="0"/>
                <a:cs typeface="Arial" pitchFamily="34" charset="0"/>
              </a:rPr>
              <a:t>Server</a:t>
            </a:r>
          </a:p>
        </p:txBody>
      </p:sp>
      <p:sp>
        <p:nvSpPr>
          <p:cNvPr id="48165" name="Line 33"/>
          <p:cNvSpPr>
            <a:spLocks noChangeShapeType="1"/>
          </p:cNvSpPr>
          <p:nvPr/>
        </p:nvSpPr>
        <p:spPr bwMode="auto">
          <a:xfrm flipV="1">
            <a:off x="1714480" y="2559581"/>
            <a:ext cx="5981720" cy="0"/>
          </a:xfrm>
          <a:prstGeom prst="line">
            <a:avLst/>
          </a:prstGeom>
          <a:noFill/>
          <a:ln w="25400">
            <a:solidFill>
              <a:schemeClr val="folHlink"/>
            </a:solidFill>
            <a:round/>
            <a:headEnd type="stealth" w="lg" len="lg"/>
            <a:tailEnd type="none" w="lg" len="lg"/>
          </a:ln>
        </p:spPr>
        <p:txBody>
          <a:bodyPr/>
          <a:lstStyle/>
          <a:p>
            <a:endParaRPr lang="en-US"/>
          </a:p>
        </p:txBody>
      </p:sp>
      <p:sp>
        <p:nvSpPr>
          <p:cNvPr id="48162" name="Line 33"/>
          <p:cNvSpPr>
            <a:spLocks noChangeShapeType="1"/>
          </p:cNvSpPr>
          <p:nvPr/>
        </p:nvSpPr>
        <p:spPr bwMode="auto">
          <a:xfrm flipV="1">
            <a:off x="1714481" y="3578421"/>
            <a:ext cx="5929354" cy="0"/>
          </a:xfrm>
          <a:prstGeom prst="line">
            <a:avLst/>
          </a:prstGeom>
          <a:noFill/>
          <a:ln w="25400">
            <a:solidFill>
              <a:schemeClr val="folHlink"/>
            </a:solidFill>
            <a:round/>
            <a:headEnd/>
            <a:tailEnd type="stealth" w="lg" len="lg"/>
          </a:ln>
        </p:spPr>
        <p:txBody>
          <a:bodyPr/>
          <a:lstStyle/>
          <a:p>
            <a:endParaRPr lang="en-US"/>
          </a:p>
        </p:txBody>
      </p:sp>
      <p:grpSp>
        <p:nvGrpSpPr>
          <p:cNvPr id="10" name="Group 9"/>
          <p:cNvGrpSpPr/>
          <p:nvPr/>
        </p:nvGrpSpPr>
        <p:grpSpPr>
          <a:xfrm>
            <a:off x="1788598" y="3274029"/>
            <a:ext cx="2742326" cy="581025"/>
            <a:chOff x="1788598" y="3038475"/>
            <a:chExt cx="2742326" cy="581025"/>
          </a:xfrm>
        </p:grpSpPr>
        <p:sp>
          <p:nvSpPr>
            <p:cNvPr id="48160" name="Text Box 46"/>
            <p:cNvSpPr txBox="1">
              <a:spLocks noChangeArrowheads="1"/>
            </p:cNvSpPr>
            <p:nvPr/>
          </p:nvSpPr>
          <p:spPr bwMode="auto">
            <a:xfrm>
              <a:off x="1788598" y="3342870"/>
              <a:ext cx="2742326" cy="276630"/>
            </a:xfrm>
            <a:prstGeom prst="rect">
              <a:avLst/>
            </a:prstGeom>
            <a:noFill/>
            <a:ln w="19050" algn="ctr">
              <a:noFill/>
              <a:miter lim="800000"/>
              <a:headEnd/>
              <a:tailEnd/>
            </a:ln>
          </p:spPr>
          <p:txBody>
            <a:bodyPr>
              <a:spAutoFit/>
            </a:bodyPr>
            <a:lstStyle/>
            <a:p>
              <a:r>
                <a:rPr lang="en-US" sz="1200" dirty="0"/>
                <a:t>&lt;</a:t>
              </a:r>
              <a:r>
                <a:rPr lang="en-US" sz="1200" dirty="0" smtClean="0"/>
                <a:t>location&gt;internet</a:t>
              </a:r>
              <a:r>
                <a:rPr lang="en-US" sz="1200" dirty="0"/>
                <a:t>&lt;/location&gt;</a:t>
              </a:r>
            </a:p>
          </p:txBody>
        </p:sp>
        <p:sp>
          <p:nvSpPr>
            <p:cNvPr id="48163" name="Text Box 34"/>
            <p:cNvSpPr txBox="1">
              <a:spLocks noChangeArrowheads="1"/>
            </p:cNvSpPr>
            <p:nvPr/>
          </p:nvSpPr>
          <p:spPr bwMode="auto">
            <a:xfrm>
              <a:off x="2618958" y="3038475"/>
              <a:ext cx="1909453" cy="307565"/>
            </a:xfrm>
            <a:prstGeom prst="rect">
              <a:avLst/>
            </a:prstGeom>
            <a:noFill/>
            <a:ln w="9525">
              <a:noFill/>
              <a:miter lim="800000"/>
              <a:headEnd/>
              <a:tailEnd/>
            </a:ln>
          </p:spPr>
          <p:txBody>
            <a:bodyPr>
              <a:spAutoFit/>
            </a:bodyPr>
            <a:lstStyle/>
            <a:p>
              <a:pPr>
                <a:spcBef>
                  <a:spcPct val="50000"/>
                </a:spcBef>
              </a:pPr>
              <a:r>
                <a:rPr lang="en-US" sz="1400" dirty="0"/>
                <a:t>SIP Service</a:t>
              </a:r>
            </a:p>
          </p:txBody>
        </p:sp>
      </p:grpSp>
      <p:sp>
        <p:nvSpPr>
          <p:cNvPr id="48158" name="Line 33"/>
          <p:cNvSpPr>
            <a:spLocks noChangeShapeType="1"/>
          </p:cNvSpPr>
          <p:nvPr/>
        </p:nvSpPr>
        <p:spPr bwMode="auto">
          <a:xfrm flipV="1">
            <a:off x="1714480" y="4351903"/>
            <a:ext cx="5981720" cy="27029"/>
          </a:xfrm>
          <a:prstGeom prst="line">
            <a:avLst/>
          </a:prstGeom>
          <a:noFill/>
          <a:ln w="25400">
            <a:solidFill>
              <a:schemeClr val="folHlink"/>
            </a:solidFill>
            <a:round/>
            <a:headEnd type="stealth" w="lg" len="lg"/>
            <a:tailEnd type="none" w="med" len="lg"/>
          </a:ln>
        </p:spPr>
        <p:txBody>
          <a:bodyPr/>
          <a:lstStyle/>
          <a:p>
            <a:endParaRPr lang="en-US"/>
          </a:p>
        </p:txBody>
      </p:sp>
      <p:grpSp>
        <p:nvGrpSpPr>
          <p:cNvPr id="11" name="Group 10"/>
          <p:cNvGrpSpPr/>
          <p:nvPr/>
        </p:nvGrpSpPr>
        <p:grpSpPr>
          <a:xfrm>
            <a:off x="1752600" y="4047139"/>
            <a:ext cx="3079750" cy="1505128"/>
            <a:chOff x="1752600" y="3811587"/>
            <a:chExt cx="3079750" cy="1505128"/>
          </a:xfrm>
        </p:grpSpPr>
        <p:sp>
          <p:nvSpPr>
            <p:cNvPr id="48159" name="Text Box 34"/>
            <p:cNvSpPr txBox="1">
              <a:spLocks noChangeArrowheads="1"/>
            </p:cNvSpPr>
            <p:nvPr/>
          </p:nvSpPr>
          <p:spPr bwMode="auto">
            <a:xfrm>
              <a:off x="2532063" y="3811587"/>
              <a:ext cx="1963737" cy="304800"/>
            </a:xfrm>
            <a:prstGeom prst="rect">
              <a:avLst/>
            </a:prstGeom>
            <a:noFill/>
            <a:ln w="9525">
              <a:noFill/>
              <a:miter lim="800000"/>
              <a:headEnd/>
              <a:tailEnd/>
            </a:ln>
          </p:spPr>
          <p:txBody>
            <a:bodyPr>
              <a:spAutoFit/>
            </a:bodyPr>
            <a:lstStyle/>
            <a:p>
              <a:pPr>
                <a:spcBef>
                  <a:spcPct val="50000"/>
                </a:spcBef>
              </a:pPr>
              <a:r>
                <a:rPr lang="en-US" sz="1400" dirty="0"/>
                <a:t>200 OK</a:t>
              </a:r>
            </a:p>
          </p:txBody>
        </p:sp>
        <p:sp>
          <p:nvSpPr>
            <p:cNvPr id="48157" name="Text Box 46"/>
            <p:cNvSpPr txBox="1">
              <a:spLocks noChangeArrowheads="1"/>
            </p:cNvSpPr>
            <p:nvPr/>
          </p:nvSpPr>
          <p:spPr bwMode="auto">
            <a:xfrm>
              <a:off x="1752600" y="4116387"/>
              <a:ext cx="3079750" cy="1200328"/>
            </a:xfrm>
            <a:prstGeom prst="rect">
              <a:avLst/>
            </a:prstGeom>
            <a:noFill/>
            <a:ln w="19050" algn="ctr">
              <a:noFill/>
              <a:miter lim="800000"/>
              <a:headEnd/>
              <a:tailEnd/>
            </a:ln>
          </p:spPr>
          <p:txBody>
            <a:bodyPr>
              <a:spAutoFit/>
            </a:bodyPr>
            <a:lstStyle/>
            <a:p>
              <a:r>
                <a:rPr lang="en-US" sz="1200" dirty="0"/>
                <a:t>&lt;</a:t>
              </a:r>
              <a:r>
                <a:rPr lang="en-US" sz="1200" dirty="0" err="1" smtClean="0"/>
                <a:t>hostName</a:t>
              </a:r>
              <a:r>
                <a:rPr lang="en-US" sz="1200" dirty="0" smtClean="0"/>
                <a:t>&gt;avedge.contoso.com</a:t>
              </a:r>
              <a:endParaRPr lang="en-US" sz="1200" dirty="0"/>
            </a:p>
            <a:p>
              <a:r>
                <a:rPr lang="en-US" sz="1200" dirty="0"/>
                <a:t>&lt;</a:t>
              </a:r>
              <a:r>
                <a:rPr lang="en-US" sz="1200" dirty="0" err="1"/>
                <a:t>udpPort</a:t>
              </a:r>
              <a:r>
                <a:rPr lang="en-US" sz="1200" dirty="0"/>
                <a:t>&gt;3478</a:t>
              </a:r>
            </a:p>
            <a:p>
              <a:r>
                <a:rPr lang="en-US" sz="1200" dirty="0"/>
                <a:t>&lt;</a:t>
              </a:r>
              <a:r>
                <a:rPr lang="en-US" sz="1200" dirty="0" err="1"/>
                <a:t>tcpPort</a:t>
              </a:r>
              <a:r>
                <a:rPr lang="en-US" sz="1200" dirty="0"/>
                <a:t>&gt;443</a:t>
              </a:r>
            </a:p>
            <a:p>
              <a:r>
                <a:rPr lang="en-US" sz="1200" dirty="0"/>
                <a:t>&lt;username&gt; 77qq8yXccBc2lwOmFy</a:t>
              </a:r>
            </a:p>
            <a:p>
              <a:r>
                <a:rPr lang="en-US" sz="1200" dirty="0"/>
                <a:t>&lt;password&gt; Wnujl0eo00YkV/5dg=</a:t>
              </a:r>
            </a:p>
            <a:p>
              <a:r>
                <a:rPr lang="en-US" sz="1200" dirty="0"/>
                <a:t>&lt;duration&gt;480</a:t>
              </a:r>
            </a:p>
          </p:txBody>
        </p:sp>
      </p:grpSp>
      <p:sp>
        <p:nvSpPr>
          <p:cNvPr id="48142" name="Line 33"/>
          <p:cNvSpPr>
            <a:spLocks noChangeShapeType="1"/>
          </p:cNvSpPr>
          <p:nvPr/>
        </p:nvSpPr>
        <p:spPr bwMode="auto">
          <a:xfrm flipV="1">
            <a:off x="6496050" y="5150452"/>
            <a:ext cx="1219200" cy="0"/>
          </a:xfrm>
          <a:prstGeom prst="line">
            <a:avLst/>
          </a:prstGeom>
          <a:noFill/>
          <a:ln w="25400">
            <a:solidFill>
              <a:schemeClr val="folHlink"/>
            </a:solidFill>
            <a:round/>
            <a:headEnd type="stealth" w="lg" len="lg"/>
            <a:tailEnd type="none" w="med" len="lg"/>
          </a:ln>
        </p:spPr>
        <p:txBody>
          <a:bodyPr/>
          <a:lstStyle/>
          <a:p>
            <a:endParaRPr lang="en-US"/>
          </a:p>
        </p:txBody>
      </p:sp>
      <p:sp>
        <p:nvSpPr>
          <p:cNvPr id="48144" name="Line 33"/>
          <p:cNvSpPr>
            <a:spLocks noChangeShapeType="1"/>
          </p:cNvSpPr>
          <p:nvPr/>
        </p:nvSpPr>
        <p:spPr bwMode="auto">
          <a:xfrm flipV="1">
            <a:off x="6467476" y="5455252"/>
            <a:ext cx="1208527" cy="0"/>
          </a:xfrm>
          <a:prstGeom prst="line">
            <a:avLst/>
          </a:prstGeom>
          <a:noFill/>
          <a:ln w="25400">
            <a:solidFill>
              <a:schemeClr val="folHlink"/>
            </a:solidFill>
            <a:round/>
            <a:headEnd w="lg" len="lg"/>
            <a:tailEnd type="stealth" w="lg" len="lg"/>
          </a:ln>
        </p:spPr>
        <p:txBody>
          <a:bodyPr/>
          <a:lstStyle/>
          <a:p>
            <a:endParaRPr lang="en-US"/>
          </a:p>
        </p:txBody>
      </p:sp>
      <p:pic>
        <p:nvPicPr>
          <p:cNvPr id="48146" name="Picture 2" descr="cooltools-shape"/>
          <p:cNvPicPr>
            <a:picLocks noChangeAspect="1" noChangeArrowheads="1"/>
          </p:cNvPicPr>
          <p:nvPr/>
        </p:nvPicPr>
        <p:blipFill>
          <a:blip r:embed="rId3" cstate="print"/>
          <a:srcRect/>
          <a:stretch>
            <a:fillRect/>
          </a:stretch>
        </p:blipFill>
        <p:spPr bwMode="auto">
          <a:xfrm>
            <a:off x="5486400" y="1702402"/>
            <a:ext cx="1066800" cy="2895600"/>
          </a:xfrm>
          <a:prstGeom prst="rect">
            <a:avLst/>
          </a:prstGeom>
          <a:noFill/>
          <a:ln w="12700" algn="ctr">
            <a:noFill/>
            <a:miter lim="800000"/>
            <a:headEnd/>
            <a:tailEnd/>
          </a:ln>
        </p:spPr>
      </p:pic>
      <p:sp>
        <p:nvSpPr>
          <p:cNvPr id="48147" name="Text Box 46"/>
          <p:cNvSpPr txBox="1">
            <a:spLocks noChangeArrowheads="1"/>
          </p:cNvSpPr>
          <p:nvPr/>
        </p:nvSpPr>
        <p:spPr bwMode="auto">
          <a:xfrm>
            <a:off x="5606774" y="2254854"/>
            <a:ext cx="845103" cy="584775"/>
          </a:xfrm>
          <a:prstGeom prst="rect">
            <a:avLst/>
          </a:prstGeom>
          <a:noFill/>
          <a:ln w="19050" algn="ctr">
            <a:noFill/>
            <a:miter lim="800000"/>
            <a:headEnd/>
            <a:tailEnd/>
          </a:ln>
        </p:spPr>
        <p:txBody>
          <a:bodyPr wrap="none">
            <a:spAutoFit/>
          </a:bodyPr>
          <a:lstStyle/>
          <a:p>
            <a:pPr algn="ctr"/>
            <a:r>
              <a:rPr lang="en-US" sz="1600" dirty="0">
                <a:latin typeface="Arial" pitchFamily="34" charset="0"/>
                <a:cs typeface="Arial" pitchFamily="34" charset="0"/>
              </a:rPr>
              <a:t>Access</a:t>
            </a:r>
          </a:p>
          <a:p>
            <a:pPr algn="ctr"/>
            <a:r>
              <a:rPr lang="en-US" sz="1600" dirty="0">
                <a:latin typeface="Arial" pitchFamily="34" charset="0"/>
                <a:cs typeface="Arial" pitchFamily="34" charset="0"/>
              </a:rPr>
              <a:t>Edge</a:t>
            </a:r>
          </a:p>
        </p:txBody>
      </p:sp>
      <p:pic>
        <p:nvPicPr>
          <p:cNvPr id="48148" name="Picture 2" descr="cooltools-shape"/>
          <p:cNvPicPr>
            <a:picLocks noChangeAspect="1" noChangeArrowheads="1"/>
          </p:cNvPicPr>
          <p:nvPr/>
        </p:nvPicPr>
        <p:blipFill>
          <a:blip r:embed="rId3" cstate="print"/>
          <a:srcRect/>
          <a:stretch>
            <a:fillRect/>
          </a:stretch>
        </p:blipFill>
        <p:spPr bwMode="auto">
          <a:xfrm>
            <a:off x="5486400" y="4626577"/>
            <a:ext cx="1066800" cy="1905000"/>
          </a:xfrm>
          <a:prstGeom prst="rect">
            <a:avLst/>
          </a:prstGeom>
          <a:noFill/>
          <a:ln w="12700" algn="ctr">
            <a:noFill/>
            <a:miter lim="800000"/>
            <a:headEnd/>
            <a:tailEnd/>
          </a:ln>
        </p:spPr>
      </p:pic>
      <p:grpSp>
        <p:nvGrpSpPr>
          <p:cNvPr id="7" name="Group 42"/>
          <p:cNvGrpSpPr>
            <a:grpSpLocks/>
          </p:cNvGrpSpPr>
          <p:nvPr/>
        </p:nvGrpSpPr>
        <p:grpSpPr bwMode="auto">
          <a:xfrm>
            <a:off x="5567366" y="4950428"/>
            <a:ext cx="909638" cy="1336675"/>
            <a:chOff x="3747" y="2832"/>
            <a:chExt cx="573" cy="842"/>
          </a:xfrm>
        </p:grpSpPr>
        <p:sp>
          <p:nvSpPr>
            <p:cNvPr id="48152" name="Text Box 46"/>
            <p:cNvSpPr txBox="1">
              <a:spLocks noChangeArrowheads="1"/>
            </p:cNvSpPr>
            <p:nvPr/>
          </p:nvSpPr>
          <p:spPr bwMode="auto">
            <a:xfrm>
              <a:off x="3796" y="3306"/>
              <a:ext cx="417" cy="368"/>
            </a:xfrm>
            <a:prstGeom prst="rect">
              <a:avLst/>
            </a:prstGeom>
            <a:noFill/>
            <a:ln w="19050" algn="ctr">
              <a:noFill/>
              <a:miter lim="800000"/>
              <a:headEnd/>
              <a:tailEnd/>
            </a:ln>
          </p:spPr>
          <p:txBody>
            <a:bodyPr wrap="none">
              <a:spAutoFit/>
            </a:bodyPr>
            <a:lstStyle/>
            <a:p>
              <a:pPr algn="ctr"/>
              <a:r>
                <a:rPr lang="en-US" sz="1600">
                  <a:latin typeface="Arial" pitchFamily="34" charset="0"/>
                  <a:cs typeface="Arial" pitchFamily="34" charset="0"/>
                </a:rPr>
                <a:t>A/V</a:t>
              </a:r>
            </a:p>
            <a:p>
              <a:pPr algn="ctr"/>
              <a:r>
                <a:rPr lang="en-US" sz="1600">
                  <a:latin typeface="Arial" pitchFamily="34" charset="0"/>
                  <a:cs typeface="Arial" pitchFamily="34" charset="0"/>
                </a:rPr>
                <a:t>Edge</a:t>
              </a:r>
            </a:p>
          </p:txBody>
        </p:sp>
        <p:pic>
          <p:nvPicPr>
            <p:cNvPr id="48153" name="Picture 40" descr="C:\Users\alanshen\AppData\Local\Microsoft\Windows\Temporary Internet Files\Content.IE5\BNFYEGE6\MCj04348250000[1].png"/>
            <p:cNvPicPr>
              <a:picLocks noChangeAspect="1" noChangeArrowheads="1"/>
            </p:cNvPicPr>
            <p:nvPr/>
          </p:nvPicPr>
          <p:blipFill>
            <a:blip r:embed="rId4" cstate="print"/>
            <a:srcRect/>
            <a:stretch>
              <a:fillRect/>
            </a:stretch>
          </p:blipFill>
          <p:spPr bwMode="auto">
            <a:xfrm>
              <a:off x="4080" y="3072"/>
              <a:ext cx="240" cy="240"/>
            </a:xfrm>
            <a:prstGeom prst="rect">
              <a:avLst/>
            </a:prstGeom>
            <a:noFill/>
            <a:ln w="9525">
              <a:noFill/>
              <a:miter lim="800000"/>
              <a:headEnd/>
              <a:tailEnd/>
            </a:ln>
          </p:spPr>
        </p:pic>
        <p:sp>
          <p:nvSpPr>
            <p:cNvPr id="48154" name="Text Box 46"/>
            <p:cNvSpPr txBox="1">
              <a:spLocks noChangeArrowheads="1"/>
            </p:cNvSpPr>
            <p:nvPr/>
          </p:nvSpPr>
          <p:spPr bwMode="auto">
            <a:xfrm>
              <a:off x="3754" y="3102"/>
              <a:ext cx="401" cy="174"/>
            </a:xfrm>
            <a:prstGeom prst="rect">
              <a:avLst/>
            </a:prstGeom>
            <a:noFill/>
            <a:ln w="19050" algn="ctr">
              <a:noFill/>
              <a:miter lim="800000"/>
              <a:headEnd/>
              <a:tailEnd/>
            </a:ln>
          </p:spPr>
          <p:txBody>
            <a:bodyPr wrap="none">
              <a:spAutoFit/>
            </a:bodyPr>
            <a:lstStyle/>
            <a:p>
              <a:r>
                <a:rPr lang="en-US" sz="1200" b="1" dirty="0" smtClean="0">
                  <a:latin typeface="Arial" pitchFamily="34" charset="0"/>
                  <a:cs typeface="Arial" pitchFamily="34" charset="0"/>
                </a:rPr>
                <a:t>MRAS</a:t>
              </a:r>
              <a:endParaRPr lang="en-US" sz="1200" b="1" dirty="0">
                <a:latin typeface="Arial" pitchFamily="34" charset="0"/>
                <a:cs typeface="Arial" pitchFamily="34" charset="0"/>
              </a:endParaRPr>
            </a:p>
          </p:txBody>
        </p:sp>
        <p:pic>
          <p:nvPicPr>
            <p:cNvPr id="48155" name="Picture 40" descr="C:\Users\alanshen\AppData\Local\Microsoft\Windows\Temporary Internet Files\Content.IE5\BNFYEGE6\MCj04348250000[1].png"/>
            <p:cNvPicPr>
              <a:picLocks noChangeAspect="1" noChangeArrowheads="1"/>
            </p:cNvPicPr>
            <p:nvPr/>
          </p:nvPicPr>
          <p:blipFill>
            <a:blip r:embed="rId4" cstate="print"/>
            <a:srcRect/>
            <a:stretch>
              <a:fillRect/>
            </a:stretch>
          </p:blipFill>
          <p:spPr bwMode="auto">
            <a:xfrm>
              <a:off x="4080" y="2832"/>
              <a:ext cx="240" cy="240"/>
            </a:xfrm>
            <a:prstGeom prst="rect">
              <a:avLst/>
            </a:prstGeom>
            <a:noFill/>
            <a:ln w="9525">
              <a:noFill/>
              <a:miter lim="800000"/>
              <a:headEnd/>
              <a:tailEnd/>
            </a:ln>
          </p:spPr>
        </p:pic>
        <p:sp>
          <p:nvSpPr>
            <p:cNvPr id="48156" name="Text Box 46"/>
            <p:cNvSpPr txBox="1">
              <a:spLocks noChangeArrowheads="1"/>
            </p:cNvSpPr>
            <p:nvPr/>
          </p:nvSpPr>
          <p:spPr bwMode="auto">
            <a:xfrm>
              <a:off x="3747" y="2880"/>
              <a:ext cx="381" cy="174"/>
            </a:xfrm>
            <a:prstGeom prst="rect">
              <a:avLst/>
            </a:prstGeom>
            <a:noFill/>
            <a:ln w="19050" algn="ctr">
              <a:noFill/>
              <a:miter lim="800000"/>
              <a:headEnd/>
              <a:tailEnd/>
            </a:ln>
          </p:spPr>
          <p:txBody>
            <a:bodyPr wrap="none">
              <a:spAutoFit/>
            </a:bodyPr>
            <a:lstStyle/>
            <a:p>
              <a:r>
                <a:rPr lang="en-US" sz="1200" b="1">
                  <a:latin typeface="Arial" pitchFamily="34" charset="0"/>
                  <a:cs typeface="Arial" pitchFamily="34" charset="0"/>
                </a:rPr>
                <a:t>MTLS</a:t>
              </a:r>
            </a:p>
          </p:txBody>
        </p:sp>
      </p:grpSp>
      <p:pic>
        <p:nvPicPr>
          <p:cNvPr id="48150" name="Picture 54" descr="cooltools-shape"/>
          <p:cNvPicPr>
            <a:picLocks noChangeAspect="1" noChangeArrowheads="1"/>
          </p:cNvPicPr>
          <p:nvPr/>
        </p:nvPicPr>
        <p:blipFill>
          <a:blip r:embed="rId3" cstate="print"/>
          <a:srcRect/>
          <a:stretch>
            <a:fillRect/>
          </a:stretch>
        </p:blipFill>
        <p:spPr bwMode="auto">
          <a:xfrm>
            <a:off x="4581526" y="1700817"/>
            <a:ext cx="284163" cy="4459287"/>
          </a:xfrm>
          <a:prstGeom prst="rect">
            <a:avLst/>
          </a:prstGeom>
          <a:noFill/>
          <a:ln w="12700" algn="ctr">
            <a:noFill/>
            <a:miter lim="800000"/>
            <a:headEnd/>
            <a:tailEnd/>
          </a:ln>
        </p:spPr>
      </p:pic>
      <p:grpSp>
        <p:nvGrpSpPr>
          <p:cNvPr id="8" name="Group 7"/>
          <p:cNvGrpSpPr/>
          <p:nvPr/>
        </p:nvGrpSpPr>
        <p:grpSpPr>
          <a:xfrm>
            <a:off x="1864023" y="2254851"/>
            <a:ext cx="3022015" cy="951132"/>
            <a:chOff x="1864023" y="2019299"/>
            <a:chExt cx="3022015" cy="951132"/>
          </a:xfrm>
        </p:grpSpPr>
        <p:sp>
          <p:nvSpPr>
            <p:cNvPr id="48164" name="Text Box 46"/>
            <p:cNvSpPr txBox="1">
              <a:spLocks noChangeArrowheads="1"/>
            </p:cNvSpPr>
            <p:nvPr/>
          </p:nvSpPr>
          <p:spPr bwMode="auto">
            <a:xfrm>
              <a:off x="1864023" y="2324100"/>
              <a:ext cx="3022015" cy="646331"/>
            </a:xfrm>
            <a:prstGeom prst="rect">
              <a:avLst/>
            </a:prstGeom>
            <a:noFill/>
            <a:ln w="19050" algn="ctr">
              <a:noFill/>
              <a:miter lim="800000"/>
              <a:headEnd/>
              <a:tailEnd/>
            </a:ln>
          </p:spPr>
          <p:txBody>
            <a:bodyPr>
              <a:spAutoFit/>
            </a:bodyPr>
            <a:lstStyle/>
            <a:p>
              <a:r>
                <a:rPr lang="en-US" sz="1200" dirty="0"/>
                <a:t>ms-user-logon-data: </a:t>
              </a:r>
              <a:r>
                <a:rPr lang="en-US" sz="1200" dirty="0" err="1"/>
                <a:t>RemoteUser</a:t>
              </a:r>
              <a:endParaRPr lang="en-US" sz="1200" dirty="0"/>
            </a:p>
            <a:p>
              <a:r>
                <a:rPr lang="en-US" sz="1200" dirty="0"/>
                <a:t>&lt;</a:t>
              </a:r>
              <a:r>
                <a:rPr lang="en-US" sz="1200" dirty="0" err="1"/>
                <a:t>mrasUri</a:t>
              </a:r>
              <a:r>
                <a:rPr lang="en-US" sz="1200" dirty="0"/>
                <a:t>&gt;</a:t>
              </a:r>
              <a:r>
                <a:rPr lang="en-US" sz="1200" dirty="0" err="1"/>
                <a:t>sip:Mras.contoso.com</a:t>
              </a:r>
              <a:endParaRPr lang="en-US" sz="1200" dirty="0"/>
            </a:p>
            <a:p>
              <a:endParaRPr lang="en-US" sz="1200" dirty="0">
                <a:latin typeface="Segoe"/>
              </a:endParaRPr>
            </a:p>
          </p:txBody>
        </p:sp>
        <p:sp>
          <p:nvSpPr>
            <p:cNvPr id="48166" name="Text Box 34"/>
            <p:cNvSpPr txBox="1">
              <a:spLocks noChangeArrowheads="1"/>
            </p:cNvSpPr>
            <p:nvPr/>
          </p:nvSpPr>
          <p:spPr bwMode="auto">
            <a:xfrm>
              <a:off x="2628874" y="2019299"/>
              <a:ext cx="1926923" cy="304800"/>
            </a:xfrm>
            <a:prstGeom prst="rect">
              <a:avLst/>
            </a:prstGeom>
            <a:noFill/>
            <a:ln w="9525">
              <a:noFill/>
              <a:miter lim="800000"/>
              <a:headEnd/>
              <a:tailEnd/>
            </a:ln>
          </p:spPr>
          <p:txBody>
            <a:bodyPr>
              <a:spAutoFit/>
            </a:bodyPr>
            <a:lstStyle/>
            <a:p>
              <a:pPr>
                <a:spcBef>
                  <a:spcPct val="50000"/>
                </a:spcBef>
              </a:pPr>
              <a:r>
                <a:rPr lang="en-US" sz="1400" dirty="0"/>
                <a:t>200 OK</a:t>
              </a:r>
            </a:p>
          </p:txBody>
        </p:sp>
      </p:grpSp>
      <p:sp>
        <p:nvSpPr>
          <p:cNvPr id="48143" name="Text Box 34"/>
          <p:cNvSpPr txBox="1">
            <a:spLocks noChangeArrowheads="1"/>
          </p:cNvSpPr>
          <p:nvPr/>
        </p:nvSpPr>
        <p:spPr bwMode="auto">
          <a:xfrm>
            <a:off x="6477000" y="4845652"/>
            <a:ext cx="1166834" cy="304800"/>
          </a:xfrm>
          <a:prstGeom prst="rect">
            <a:avLst/>
          </a:prstGeom>
          <a:noFill/>
          <a:ln w="9525">
            <a:noFill/>
            <a:miter lim="800000"/>
            <a:headEnd/>
            <a:tailEnd/>
          </a:ln>
        </p:spPr>
        <p:txBody>
          <a:bodyPr wrap="square">
            <a:spAutoFit/>
          </a:bodyPr>
          <a:lstStyle/>
          <a:p>
            <a:pPr>
              <a:spcBef>
                <a:spcPct val="50000"/>
              </a:spcBef>
            </a:pPr>
            <a:r>
              <a:rPr lang="en-US" sz="1400" dirty="0"/>
              <a:t>Service</a:t>
            </a:r>
          </a:p>
        </p:txBody>
      </p:sp>
      <p:sp>
        <p:nvSpPr>
          <p:cNvPr id="48145" name="Text Box 34"/>
          <p:cNvSpPr txBox="1">
            <a:spLocks noChangeArrowheads="1"/>
          </p:cNvSpPr>
          <p:nvPr/>
        </p:nvSpPr>
        <p:spPr bwMode="auto">
          <a:xfrm>
            <a:off x="6476917" y="5150454"/>
            <a:ext cx="935144" cy="307777"/>
          </a:xfrm>
          <a:prstGeom prst="rect">
            <a:avLst/>
          </a:prstGeom>
          <a:noFill/>
          <a:ln w="9525">
            <a:noFill/>
            <a:miter lim="800000"/>
            <a:headEnd/>
            <a:tailEnd/>
          </a:ln>
        </p:spPr>
        <p:txBody>
          <a:bodyPr wrap="square">
            <a:spAutoFit/>
          </a:bodyPr>
          <a:lstStyle/>
          <a:p>
            <a:pPr>
              <a:spcBef>
                <a:spcPct val="50000"/>
              </a:spcBef>
            </a:pPr>
            <a:r>
              <a:rPr lang="en-US" sz="1400" dirty="0" smtClean="0"/>
              <a:t>200 OK</a:t>
            </a:r>
            <a:endParaRPr lang="en-US" sz="1400" dirty="0"/>
          </a:p>
        </p:txBody>
      </p:sp>
    </p:spTree>
    <p:extLst>
      <p:ext uri="{BB962C8B-B14F-4D97-AF65-F5344CB8AC3E}">
        <p14:creationId xmlns:p14="http://schemas.microsoft.com/office/powerpoint/2010/main" val="11256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8168"/>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0" nodeType="afterEffect">
                                  <p:stCondLst>
                                    <p:cond delay="0"/>
                                  </p:stCondLst>
                                  <p:childTnLst>
                                    <p:animScale>
                                      <p:cBhvr>
                                        <p:cTn id="9" dur="500" fill="hold"/>
                                        <p:tgtEl>
                                          <p:spTgt spid="48168"/>
                                        </p:tgtEl>
                                      </p:cBhvr>
                                      <p:by x="150000" y="150000"/>
                                    </p:animScale>
                                  </p:childTnLst>
                                </p:cTn>
                              </p:par>
                              <p:par>
                                <p:cTn id="10" presetID="22" presetClass="entr" presetSubtype="8" fill="hold" grpId="0" nodeType="withEffect">
                                  <p:stCondLst>
                                    <p:cond delay="0"/>
                                  </p:stCondLst>
                                  <p:childTnLst>
                                    <p:set>
                                      <p:cBhvr>
                                        <p:cTn id="11" dur="1" fill="hold">
                                          <p:stCondLst>
                                            <p:cond delay="0"/>
                                          </p:stCondLst>
                                        </p:cTn>
                                        <p:tgtEl>
                                          <p:spTgt spid="48167"/>
                                        </p:tgtEl>
                                        <p:attrNameLst>
                                          <p:attrName>style.visibility</p:attrName>
                                        </p:attrNameLst>
                                      </p:cBhvr>
                                      <p:to>
                                        <p:strVal val="visible"/>
                                      </p:to>
                                    </p:set>
                                    <p:animEffect transition="in" filter="wipe(left)">
                                      <p:cBhvr>
                                        <p:cTn id="12" dur="500"/>
                                        <p:tgtEl>
                                          <p:spTgt spid="4816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500" fill="hold"/>
                                        <p:tgtEl>
                                          <p:spTgt spid="48168"/>
                                        </p:tgtEl>
                                      </p:cBhvr>
                                      <p:by x="50000" y="50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6" presetClass="emph" presetSubtype="0" fill="hold" nodeType="withEffect">
                                  <p:stCondLst>
                                    <p:cond delay="0"/>
                                  </p:stCondLst>
                                  <p:childTnLst>
                                    <p:animScale>
                                      <p:cBhvr>
                                        <p:cTn id="22" dur="500" fill="hold"/>
                                        <p:tgtEl>
                                          <p:spTgt spid="8"/>
                                        </p:tgtEl>
                                      </p:cBhvr>
                                      <p:by x="150000" y="150000"/>
                                    </p:animScale>
                                  </p:childTnLst>
                                </p:cTn>
                              </p:par>
                              <p:par>
                                <p:cTn id="23" presetID="22" presetClass="entr" presetSubtype="2" fill="hold" grpId="0" nodeType="withEffect">
                                  <p:stCondLst>
                                    <p:cond delay="0"/>
                                  </p:stCondLst>
                                  <p:childTnLst>
                                    <p:set>
                                      <p:cBhvr>
                                        <p:cTn id="24" dur="1" fill="hold">
                                          <p:stCondLst>
                                            <p:cond delay="0"/>
                                          </p:stCondLst>
                                        </p:cTn>
                                        <p:tgtEl>
                                          <p:spTgt spid="48165"/>
                                        </p:tgtEl>
                                        <p:attrNameLst>
                                          <p:attrName>style.visibility</p:attrName>
                                        </p:attrNameLst>
                                      </p:cBhvr>
                                      <p:to>
                                        <p:strVal val="visible"/>
                                      </p:to>
                                    </p:set>
                                    <p:animEffect transition="in" filter="wipe(right)">
                                      <p:cBhvr>
                                        <p:cTn id="25" dur="500"/>
                                        <p:tgtEl>
                                          <p:spTgt spid="4816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500" fill="hold"/>
                                        <p:tgtEl>
                                          <p:spTgt spid="8"/>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22" presetClass="entr" presetSubtype="8" fill="hold" grpId="0" nodeType="withEffect">
                                  <p:stCondLst>
                                    <p:cond delay="0"/>
                                  </p:stCondLst>
                                  <p:childTnLst>
                                    <p:set>
                                      <p:cBhvr>
                                        <p:cTn id="35" dur="1" fill="hold">
                                          <p:stCondLst>
                                            <p:cond delay="0"/>
                                          </p:stCondLst>
                                        </p:cTn>
                                        <p:tgtEl>
                                          <p:spTgt spid="48162"/>
                                        </p:tgtEl>
                                        <p:attrNameLst>
                                          <p:attrName>style.visibility</p:attrName>
                                        </p:attrNameLst>
                                      </p:cBhvr>
                                      <p:to>
                                        <p:strVal val="visible"/>
                                      </p:to>
                                    </p:set>
                                    <p:animEffect transition="in" filter="wipe(left)">
                                      <p:cBhvr>
                                        <p:cTn id="36" dur="500"/>
                                        <p:tgtEl>
                                          <p:spTgt spid="48162"/>
                                        </p:tgtEl>
                                      </p:cBhvr>
                                    </p:animEffect>
                                  </p:childTnLst>
                                </p:cTn>
                              </p:par>
                              <p:par>
                                <p:cTn id="37" presetID="6" presetClass="emph" presetSubtype="0" fill="hold" nodeType="withEffect">
                                  <p:stCondLst>
                                    <p:cond delay="0"/>
                                  </p:stCondLst>
                                  <p:childTnLst>
                                    <p:animScale>
                                      <p:cBhvr>
                                        <p:cTn id="38" dur="500" fill="hold"/>
                                        <p:tgtEl>
                                          <p:spTgt spid="10"/>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500" fill="hold"/>
                                        <p:tgtEl>
                                          <p:spTgt spid="10"/>
                                        </p:tgtEl>
                                      </p:cBhvr>
                                      <p:by x="50000" y="5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143"/>
                                        </p:tgtEl>
                                        <p:attrNameLst>
                                          <p:attrName>style.visibility</p:attrName>
                                        </p:attrNameLst>
                                      </p:cBhvr>
                                      <p:to>
                                        <p:strVal val="visible"/>
                                      </p:to>
                                    </p:set>
                                  </p:childTnLst>
                                </p:cTn>
                              </p:par>
                              <p:par>
                                <p:cTn id="47" presetID="6" presetClass="emph" presetSubtype="0" fill="hold" grpId="1" nodeType="withEffect">
                                  <p:stCondLst>
                                    <p:cond delay="0"/>
                                  </p:stCondLst>
                                  <p:childTnLst>
                                    <p:animScale>
                                      <p:cBhvr>
                                        <p:cTn id="48" dur="500" fill="hold"/>
                                        <p:tgtEl>
                                          <p:spTgt spid="48143"/>
                                        </p:tgtEl>
                                      </p:cBhvr>
                                      <p:by x="150000" y="150000"/>
                                    </p:animScale>
                                  </p:childTnLst>
                                </p:cTn>
                              </p:par>
                              <p:par>
                                <p:cTn id="49" presetID="22" presetClass="entr" presetSubtype="2" fill="hold" grpId="0" nodeType="withEffect">
                                  <p:stCondLst>
                                    <p:cond delay="0"/>
                                  </p:stCondLst>
                                  <p:childTnLst>
                                    <p:set>
                                      <p:cBhvr>
                                        <p:cTn id="50" dur="1" fill="hold">
                                          <p:stCondLst>
                                            <p:cond delay="0"/>
                                          </p:stCondLst>
                                        </p:cTn>
                                        <p:tgtEl>
                                          <p:spTgt spid="48142"/>
                                        </p:tgtEl>
                                        <p:attrNameLst>
                                          <p:attrName>style.visibility</p:attrName>
                                        </p:attrNameLst>
                                      </p:cBhvr>
                                      <p:to>
                                        <p:strVal val="visible"/>
                                      </p:to>
                                    </p:set>
                                    <p:animEffect transition="in" filter="wipe(right)">
                                      <p:cBhvr>
                                        <p:cTn id="51" dur="500"/>
                                        <p:tgtEl>
                                          <p:spTgt spid="48142"/>
                                        </p:tgtEl>
                                      </p:cBhvr>
                                    </p:animEffec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48145"/>
                                        </p:tgtEl>
                                        <p:attrNameLst>
                                          <p:attrName>style.visibility</p:attrName>
                                        </p:attrNameLst>
                                      </p:cBhvr>
                                      <p:to>
                                        <p:strVal val="visible"/>
                                      </p:to>
                                    </p:set>
                                  </p:childTnLst>
                                </p:cTn>
                              </p:par>
                              <p:par>
                                <p:cTn id="55" presetID="6" presetClass="emph" presetSubtype="0" fill="hold" grpId="1" nodeType="withEffect">
                                  <p:stCondLst>
                                    <p:cond delay="0"/>
                                  </p:stCondLst>
                                  <p:childTnLst>
                                    <p:animScale>
                                      <p:cBhvr>
                                        <p:cTn id="56" dur="500" fill="hold"/>
                                        <p:tgtEl>
                                          <p:spTgt spid="48145"/>
                                        </p:tgtEl>
                                      </p:cBhvr>
                                      <p:by x="150000" y="150000"/>
                                    </p:animScale>
                                  </p:childTnLst>
                                </p:cTn>
                              </p:par>
                              <p:par>
                                <p:cTn id="57" presetID="22" presetClass="entr" presetSubtype="8" fill="hold" grpId="0" nodeType="withEffect">
                                  <p:stCondLst>
                                    <p:cond delay="0"/>
                                  </p:stCondLst>
                                  <p:childTnLst>
                                    <p:set>
                                      <p:cBhvr>
                                        <p:cTn id="58" dur="1" fill="hold">
                                          <p:stCondLst>
                                            <p:cond delay="0"/>
                                          </p:stCondLst>
                                        </p:cTn>
                                        <p:tgtEl>
                                          <p:spTgt spid="48144"/>
                                        </p:tgtEl>
                                        <p:attrNameLst>
                                          <p:attrName>style.visibility</p:attrName>
                                        </p:attrNameLst>
                                      </p:cBhvr>
                                      <p:to>
                                        <p:strVal val="visible"/>
                                      </p:to>
                                    </p:set>
                                    <p:animEffect transition="in" filter="wipe(left)">
                                      <p:cBhvr>
                                        <p:cTn id="59" dur="500"/>
                                        <p:tgtEl>
                                          <p:spTgt spid="48144"/>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mph" presetSubtype="0" fill="hold" grpId="2" nodeType="clickEffect">
                                  <p:stCondLst>
                                    <p:cond delay="0"/>
                                  </p:stCondLst>
                                  <p:childTnLst>
                                    <p:animScale>
                                      <p:cBhvr>
                                        <p:cTn id="63" dur="500" fill="hold"/>
                                        <p:tgtEl>
                                          <p:spTgt spid="48143"/>
                                        </p:tgtEl>
                                      </p:cBhvr>
                                      <p:by x="50000" y="50000"/>
                                    </p:animScale>
                                  </p:childTnLst>
                                </p:cTn>
                              </p:par>
                              <p:par>
                                <p:cTn id="64" presetID="6" presetClass="emph" presetSubtype="0" fill="hold" grpId="2" nodeType="withEffect">
                                  <p:stCondLst>
                                    <p:cond delay="0"/>
                                  </p:stCondLst>
                                  <p:childTnLst>
                                    <p:animScale>
                                      <p:cBhvr>
                                        <p:cTn id="65" dur="500" fill="hold"/>
                                        <p:tgtEl>
                                          <p:spTgt spid="48145"/>
                                        </p:tgtEl>
                                      </p:cBhvr>
                                      <p:by x="50000" y="50000"/>
                                    </p:animScale>
                                  </p:childTnLst>
                                </p:cTn>
                              </p:par>
                            </p:childTnLst>
                          </p:cTn>
                        </p:par>
                        <p:par>
                          <p:cTn id="66" fill="hold">
                            <p:stCondLst>
                              <p:cond delay="500"/>
                            </p:stCondLst>
                            <p:childTnLst>
                              <p:par>
                                <p:cTn id="67" presetID="1" presetClass="entr" presetSubtype="0"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6" presetClass="emph" presetSubtype="0" fill="hold" nodeType="withEffect">
                                  <p:stCondLst>
                                    <p:cond delay="0"/>
                                  </p:stCondLst>
                                  <p:childTnLst>
                                    <p:animScale>
                                      <p:cBhvr>
                                        <p:cTn id="70" dur="500" fill="hold"/>
                                        <p:tgtEl>
                                          <p:spTgt spid="11"/>
                                        </p:tgtEl>
                                      </p:cBhvr>
                                      <p:by x="150000" y="150000"/>
                                    </p:animScale>
                                  </p:childTnLst>
                                </p:cTn>
                              </p:par>
                              <p:par>
                                <p:cTn id="71" presetID="22" presetClass="entr" presetSubtype="2" fill="hold" grpId="0" nodeType="withEffect">
                                  <p:stCondLst>
                                    <p:cond delay="0"/>
                                  </p:stCondLst>
                                  <p:childTnLst>
                                    <p:set>
                                      <p:cBhvr>
                                        <p:cTn id="72" dur="1" fill="hold">
                                          <p:stCondLst>
                                            <p:cond delay="0"/>
                                          </p:stCondLst>
                                        </p:cTn>
                                        <p:tgtEl>
                                          <p:spTgt spid="48158"/>
                                        </p:tgtEl>
                                        <p:attrNameLst>
                                          <p:attrName>style.visibility</p:attrName>
                                        </p:attrNameLst>
                                      </p:cBhvr>
                                      <p:to>
                                        <p:strVal val="visible"/>
                                      </p:to>
                                    </p:set>
                                    <p:animEffect transition="in" filter="wipe(right)">
                                      <p:cBhvr>
                                        <p:cTn id="73" dur="500"/>
                                        <p:tgtEl>
                                          <p:spTgt spid="48158"/>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nodeType="clickEffect">
                                  <p:stCondLst>
                                    <p:cond delay="0"/>
                                  </p:stCondLst>
                                  <p:childTnLst>
                                    <p:animScale>
                                      <p:cBhvr>
                                        <p:cTn id="77" dur="5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7" grpId="0" animBg="1"/>
      <p:bldP spid="48168" grpId="0"/>
      <p:bldP spid="48168" grpId="1"/>
      <p:bldP spid="48168" grpId="2"/>
      <p:bldP spid="48165" grpId="0" animBg="1"/>
      <p:bldP spid="48162" grpId="0" animBg="1"/>
      <p:bldP spid="48158" grpId="0" animBg="1"/>
      <p:bldP spid="48142" grpId="0" animBg="1"/>
      <p:bldP spid="48144" grpId="0" animBg="1"/>
      <p:bldP spid="48143" grpId="0"/>
      <p:bldP spid="48143" grpId="1"/>
      <p:bldP spid="48143" grpId="2"/>
      <p:bldP spid="48145" grpId="0"/>
      <p:bldP spid="48145" grpId="1"/>
      <p:bldP spid="48145"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27623" y="1268760"/>
            <a:ext cx="6994362" cy="1523494"/>
          </a:xfrm>
        </p:spPr>
        <p:txBody>
          <a:bodyPr/>
          <a:lstStyle/>
          <a:p>
            <a:r>
              <a:rPr lang="en-US" dirty="0"/>
              <a:t>How do I secure my Edge Server?</a:t>
            </a:r>
          </a:p>
        </p:txBody>
      </p:sp>
      <p:sp>
        <p:nvSpPr>
          <p:cNvPr id="5" name="Text Placeholder 4"/>
          <p:cNvSpPr>
            <a:spLocks noGrp="1"/>
          </p:cNvSpPr>
          <p:nvPr>
            <p:ph type="body" sz="quarter" idx="10"/>
          </p:nvPr>
        </p:nvSpPr>
        <p:spPr/>
        <p:txBody>
          <a:bodyPr/>
          <a:lstStyle/>
          <a:p>
            <a:r>
              <a:rPr lang="en-US" dirty="0"/>
              <a:t>Security</a:t>
            </a:r>
          </a:p>
          <a:p>
            <a:endParaRPr lang="en-US" dirty="0"/>
          </a:p>
        </p:txBody>
      </p:sp>
      <p:sp>
        <p:nvSpPr>
          <p:cNvPr id="2" name="Footer Placeholder 1"/>
          <p:cNvSpPr>
            <a:spLocks noGrp="1"/>
          </p:cNvSpPr>
          <p:nvPr>
            <p:ph type="ftr" sz="quarter" idx="4294967295"/>
          </p:nvPr>
        </p:nvSpPr>
        <p:spPr>
          <a:xfrm>
            <a:off x="0" y="6356350"/>
            <a:ext cx="2895600" cy="365125"/>
          </a:xfrm>
        </p:spPr>
        <p:txBody>
          <a:bodyPr/>
          <a:lstStyle/>
          <a:p>
            <a:r>
              <a:rPr lang="en-AU" smtClean="0"/>
              <a:t>(c) 2011 Microsoft. All rights reserved.</a:t>
            </a:r>
            <a:endParaRPr lang="en-AU"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246055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Tips to secure my Edge Servers</a:t>
            </a:r>
          </a:p>
        </p:txBody>
      </p:sp>
      <p:sp>
        <p:nvSpPr>
          <p:cNvPr id="6" name="Content Placeholder 5"/>
          <p:cNvSpPr>
            <a:spLocks noGrp="1"/>
          </p:cNvSpPr>
          <p:nvPr>
            <p:ph idx="1"/>
          </p:nvPr>
        </p:nvSpPr>
        <p:spPr/>
        <p:txBody>
          <a:bodyPr>
            <a:normAutofit fontScale="92500" lnSpcReduction="20000"/>
          </a:bodyPr>
          <a:lstStyle/>
          <a:p>
            <a:r>
              <a:rPr lang="en-US" dirty="0"/>
              <a:t>Use a different subnet.</a:t>
            </a:r>
          </a:p>
          <a:p>
            <a:r>
              <a:rPr lang="en-US" dirty="0"/>
              <a:t>Lock down the routing rules for access to that subnet (disable broadcast, multicast, and traffic to other perimeter network subnets).</a:t>
            </a:r>
          </a:p>
          <a:p>
            <a:r>
              <a:rPr lang="en-US" dirty="0"/>
              <a:t>Sandwich the Edge Server between 2 firewalls</a:t>
            </a:r>
            <a:r>
              <a:rPr lang="en-US" dirty="0" smtClean="0"/>
              <a:t>.</a:t>
            </a:r>
          </a:p>
          <a:p>
            <a:r>
              <a:rPr lang="en-AU" dirty="0"/>
              <a:t>Disable IPv6, File/Print Sharing, </a:t>
            </a:r>
            <a:r>
              <a:rPr lang="en-AU" dirty="0" smtClean="0"/>
              <a:t>NETBIOS</a:t>
            </a:r>
            <a:endParaRPr lang="en-US" dirty="0"/>
          </a:p>
          <a:p>
            <a:r>
              <a:rPr lang="en-US" dirty="0"/>
              <a:t>Leverage the </a:t>
            </a:r>
            <a:r>
              <a:rPr lang="en-US" dirty="0">
                <a:hlinkClick r:id="rId3"/>
              </a:rPr>
              <a:t>Lync Server 2010 security guide</a:t>
            </a:r>
            <a:endParaRPr lang="en-US" dirty="0"/>
          </a:p>
          <a:p>
            <a:r>
              <a:rPr lang="en-US" dirty="0"/>
              <a:t>Read and use the information in </a:t>
            </a:r>
            <a:r>
              <a:rPr lang="en-US" dirty="0">
                <a:hlinkClick r:id="rId4"/>
              </a:rPr>
              <a:t>Protecting the Edge Server Against </a:t>
            </a:r>
            <a:r>
              <a:rPr lang="en-US" dirty="0" err="1">
                <a:hlinkClick r:id="rId4"/>
              </a:rPr>
              <a:t>DoS</a:t>
            </a:r>
            <a:r>
              <a:rPr lang="en-US" dirty="0">
                <a:hlinkClick r:id="rId4"/>
              </a:rPr>
              <a:t> and Password Brute-Force Attacks in Lync Server 2010 </a:t>
            </a:r>
            <a:endParaRPr lang="en-US" dirty="0"/>
          </a:p>
          <a:p>
            <a:endParaRPr lang="en-US" dirty="0"/>
          </a:p>
        </p:txBody>
      </p:sp>
    </p:spTree>
    <p:extLst>
      <p:ext uri="{BB962C8B-B14F-4D97-AF65-F5344CB8AC3E}">
        <p14:creationId xmlns:p14="http://schemas.microsoft.com/office/powerpoint/2010/main" val="120088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Secure Communications in Lync</a:t>
            </a:r>
            <a:br>
              <a:rPr lang="en-AU" dirty="0"/>
            </a:br>
            <a:r>
              <a:rPr lang="en-AU" sz="2200" dirty="0"/>
              <a:t>Can someone sniff the packets and access my IM/audio/video/data?</a:t>
            </a:r>
            <a:endParaRPr lang="en-US"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8253355"/>
              </p:ext>
            </p:extLst>
          </p:nvPr>
        </p:nvGraphicFramePr>
        <p:xfrm>
          <a:off x="457200" y="2276475"/>
          <a:ext cx="8003232" cy="3235960"/>
        </p:xfrm>
        <a:graphic>
          <a:graphicData uri="http://schemas.openxmlformats.org/drawingml/2006/table">
            <a:tbl>
              <a:tblPr firstRow="1" bandRow="1">
                <a:tableStyleId>{5C22544A-7EE6-4342-B048-85BDC9FD1C3A}</a:tableStyleId>
              </a:tblPr>
              <a:tblGrid>
                <a:gridCol w="4978896"/>
                <a:gridCol w="3024336"/>
              </a:tblGrid>
              <a:tr h="370840">
                <a:tc>
                  <a:txBody>
                    <a:bodyPr/>
                    <a:lstStyle/>
                    <a:p>
                      <a:r>
                        <a:rPr lang="en-AU" dirty="0" smtClean="0"/>
                        <a:t>Traffic Type</a:t>
                      </a:r>
                      <a:endParaRPr lang="en-US" dirty="0"/>
                    </a:p>
                  </a:txBody>
                  <a:tcPr/>
                </a:tc>
                <a:tc>
                  <a:txBody>
                    <a:bodyPr/>
                    <a:lstStyle/>
                    <a:p>
                      <a:r>
                        <a:rPr lang="en-AU" dirty="0" smtClean="0"/>
                        <a:t>Protected By</a:t>
                      </a:r>
                      <a:endParaRPr lang="en-US" dirty="0"/>
                    </a:p>
                  </a:txBody>
                  <a:tcPr/>
                </a:tc>
              </a:tr>
              <a:tr h="370840">
                <a:tc>
                  <a:txBody>
                    <a:bodyPr/>
                    <a:lstStyle/>
                    <a:p>
                      <a:r>
                        <a:rPr lang="en-AU" dirty="0" smtClean="0"/>
                        <a:t>Server-to-Server</a:t>
                      </a:r>
                      <a:endParaRPr lang="en-US" dirty="0"/>
                    </a:p>
                  </a:txBody>
                  <a:tcPr/>
                </a:tc>
                <a:tc>
                  <a:txBody>
                    <a:bodyPr/>
                    <a:lstStyle/>
                    <a:p>
                      <a:r>
                        <a:rPr lang="en-AU" dirty="0" smtClean="0"/>
                        <a:t>MTLS</a:t>
                      </a:r>
                      <a:endParaRPr lang="en-US" dirty="0"/>
                    </a:p>
                  </a:txBody>
                  <a:tcPr/>
                </a:tc>
              </a:tr>
              <a:tr h="370840">
                <a:tc>
                  <a:txBody>
                    <a:bodyPr/>
                    <a:lstStyle/>
                    <a:p>
                      <a:r>
                        <a:rPr lang="en-AU" dirty="0" smtClean="0"/>
                        <a:t>Client-to-Server</a:t>
                      </a:r>
                      <a:endParaRPr lang="en-US" dirty="0"/>
                    </a:p>
                  </a:txBody>
                  <a:tcPr/>
                </a:tc>
                <a:tc>
                  <a:txBody>
                    <a:bodyPr/>
                    <a:lstStyle/>
                    <a:p>
                      <a:r>
                        <a:rPr lang="en-AU" dirty="0" smtClean="0"/>
                        <a:t>TLS</a:t>
                      </a:r>
                      <a:endParaRPr lang="en-US" dirty="0"/>
                    </a:p>
                  </a:txBody>
                  <a:tcPr/>
                </a:tc>
              </a:tr>
              <a:tr h="370840">
                <a:tc>
                  <a:txBody>
                    <a:bodyPr/>
                    <a:lstStyle/>
                    <a:p>
                      <a:r>
                        <a:rPr lang="en-AU" dirty="0" smtClean="0"/>
                        <a:t>IM&amp;P</a:t>
                      </a:r>
                      <a:endParaRPr lang="en-US" dirty="0"/>
                    </a:p>
                  </a:txBody>
                  <a:tcPr/>
                </a:tc>
                <a:tc>
                  <a:txBody>
                    <a:bodyPr/>
                    <a:lstStyle/>
                    <a:p>
                      <a:r>
                        <a:rPr lang="en-AU" dirty="0" smtClean="0"/>
                        <a:t>TLS (if configured for TLS )</a:t>
                      </a:r>
                      <a:endParaRPr lang="en-US" dirty="0"/>
                    </a:p>
                  </a:txBody>
                  <a:tcPr/>
                </a:tc>
              </a:tr>
              <a:tr h="370840">
                <a:tc>
                  <a:txBody>
                    <a:bodyPr/>
                    <a:lstStyle/>
                    <a:p>
                      <a:r>
                        <a:rPr lang="en-AU" dirty="0" smtClean="0"/>
                        <a:t>A/V Conferencing &amp; Desktop Sharing of media</a:t>
                      </a:r>
                      <a:endParaRPr lang="en-US" dirty="0"/>
                    </a:p>
                  </a:txBody>
                  <a:tcPr/>
                </a:tc>
                <a:tc>
                  <a:txBody>
                    <a:bodyPr/>
                    <a:lstStyle/>
                    <a:p>
                      <a:r>
                        <a:rPr lang="en-AU" dirty="0" smtClean="0"/>
                        <a:t>SRTP</a:t>
                      </a:r>
                      <a:endParaRPr lang="en-US" dirty="0"/>
                    </a:p>
                  </a:txBody>
                  <a:tcPr/>
                </a:tc>
              </a:tr>
              <a:tr h="370840">
                <a:tc>
                  <a:txBody>
                    <a:bodyPr/>
                    <a:lstStyle/>
                    <a:p>
                      <a:r>
                        <a:rPr lang="en-AU" dirty="0" smtClean="0"/>
                        <a:t>Desktop Sharing (signalling)</a:t>
                      </a:r>
                      <a:endParaRPr lang="en-US" dirty="0"/>
                    </a:p>
                  </a:txBody>
                  <a:tcPr/>
                </a:tc>
                <a:tc>
                  <a:txBody>
                    <a:bodyPr/>
                    <a:lstStyle/>
                    <a:p>
                      <a:r>
                        <a:rPr lang="en-AU" dirty="0" smtClean="0"/>
                        <a:t>TLS</a:t>
                      </a:r>
                      <a:endParaRPr lang="en-US" dirty="0"/>
                    </a:p>
                  </a:txBody>
                  <a:tcPr/>
                </a:tc>
              </a:tr>
              <a:tr h="370840">
                <a:tc>
                  <a:txBody>
                    <a:bodyPr/>
                    <a:lstStyle/>
                    <a:p>
                      <a:r>
                        <a:rPr lang="en-AU" dirty="0" smtClean="0"/>
                        <a:t>Web Conferencing</a:t>
                      </a:r>
                      <a:endParaRPr lang="en-US" dirty="0"/>
                    </a:p>
                  </a:txBody>
                  <a:tcPr/>
                </a:tc>
                <a:tc>
                  <a:txBody>
                    <a:bodyPr/>
                    <a:lstStyle/>
                    <a:p>
                      <a:r>
                        <a:rPr lang="en-AU" dirty="0" smtClean="0"/>
                        <a:t>TLS</a:t>
                      </a:r>
                      <a:endParaRPr lang="en-US" dirty="0"/>
                    </a:p>
                  </a:txBody>
                  <a:tcPr/>
                </a:tc>
              </a:tr>
              <a:tr h="370840">
                <a:tc>
                  <a:txBody>
                    <a:bodyPr/>
                    <a:lstStyle/>
                    <a:p>
                      <a:r>
                        <a:rPr lang="en-AU" dirty="0" smtClean="0"/>
                        <a:t>Meeting Content download, address book</a:t>
                      </a:r>
                      <a:r>
                        <a:rPr lang="en-US" baseline="0" dirty="0" smtClean="0"/>
                        <a:t> download, distribution group expansion</a:t>
                      </a:r>
                      <a:endParaRPr lang="en-AU" dirty="0" smtClean="0"/>
                    </a:p>
                  </a:txBody>
                  <a:tcPr/>
                </a:tc>
                <a:tc>
                  <a:txBody>
                    <a:bodyPr/>
                    <a:lstStyle/>
                    <a:p>
                      <a:r>
                        <a:rPr lang="en-AU" dirty="0" smtClean="0"/>
                        <a:t>HTTPS</a:t>
                      </a:r>
                      <a:endParaRPr lang="en-US" dirty="0"/>
                    </a:p>
                  </a:txBody>
                  <a:tcPr/>
                </a:tc>
              </a:tr>
            </a:tbl>
          </a:graphicData>
        </a:graphic>
      </p:graphicFrame>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574141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27623" y="1268760"/>
            <a:ext cx="6994362" cy="1523494"/>
          </a:xfrm>
        </p:spPr>
        <p:txBody>
          <a:bodyPr/>
          <a:lstStyle/>
          <a:p>
            <a:r>
              <a:rPr lang="en-US" dirty="0" smtClean="0"/>
              <a:t>Which ports do I really need to open?</a:t>
            </a:r>
            <a:endParaRPr lang="en-US" dirty="0"/>
          </a:p>
        </p:txBody>
      </p:sp>
      <p:sp>
        <p:nvSpPr>
          <p:cNvPr id="5" name="Text Placeholder 4"/>
          <p:cNvSpPr>
            <a:spLocks noGrp="1"/>
          </p:cNvSpPr>
          <p:nvPr>
            <p:ph type="body" sz="quarter" idx="10"/>
          </p:nvPr>
        </p:nvSpPr>
        <p:spPr/>
        <p:txBody>
          <a:bodyPr/>
          <a:lstStyle/>
          <a:p>
            <a:r>
              <a:rPr lang="en-AU" dirty="0" smtClean="0"/>
              <a:t>Federation</a:t>
            </a:r>
            <a:endParaRPr lang="en-US" dirty="0"/>
          </a:p>
          <a:p>
            <a:endParaRPr lang="en-US" dirty="0"/>
          </a:p>
        </p:txBody>
      </p:sp>
      <p:sp>
        <p:nvSpPr>
          <p:cNvPr id="2" name="Footer Placeholder 1"/>
          <p:cNvSpPr>
            <a:spLocks noGrp="1"/>
          </p:cNvSpPr>
          <p:nvPr>
            <p:ph type="ftr" sz="quarter" idx="4294967295"/>
          </p:nvPr>
        </p:nvSpPr>
        <p:spPr>
          <a:xfrm>
            <a:off x="0" y="6356350"/>
            <a:ext cx="2895600" cy="365125"/>
          </a:xfrm>
        </p:spPr>
        <p:txBody>
          <a:bodyPr/>
          <a:lstStyle/>
          <a:p>
            <a:r>
              <a:rPr lang="en-AU" smtClean="0"/>
              <a:t>(c) 2011 Microsoft. All rights reserved.</a:t>
            </a:r>
            <a:endParaRPr lang="en-AU"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734343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 Requirements for Audio/Video</a:t>
            </a:r>
          </a:p>
        </p:txBody>
      </p:sp>
      <p:sp>
        <p:nvSpPr>
          <p:cNvPr id="3" name="Content Placeholder 2"/>
          <p:cNvSpPr>
            <a:spLocks noGrp="1"/>
          </p:cNvSpPr>
          <p:nvPr>
            <p:ph idx="1"/>
          </p:nvPr>
        </p:nvSpPr>
        <p:spPr/>
        <p:txBody>
          <a:bodyPr>
            <a:normAutofit fontScale="70000" lnSpcReduction="20000"/>
          </a:bodyPr>
          <a:lstStyle/>
          <a:p>
            <a:r>
              <a:rPr lang="en-US" dirty="0"/>
              <a:t>Lync 2010</a:t>
            </a:r>
          </a:p>
          <a:p>
            <a:pPr lvl="1"/>
            <a:r>
              <a:rPr lang="en-US" dirty="0"/>
              <a:t>UDP 3478, TCP 443</a:t>
            </a:r>
          </a:p>
          <a:p>
            <a:pPr lvl="1"/>
            <a:r>
              <a:rPr lang="en-US" dirty="0"/>
              <a:t>UDP/TCP 50,000-59,999 inbound/outbound</a:t>
            </a:r>
          </a:p>
          <a:p>
            <a:pPr lvl="2"/>
            <a:r>
              <a:rPr lang="en-US" dirty="0"/>
              <a:t>Enables federation with OCS 2007 Edges</a:t>
            </a:r>
          </a:p>
          <a:p>
            <a:r>
              <a:rPr lang="en-US" dirty="0"/>
              <a:t>OCS 2007 R2</a:t>
            </a:r>
          </a:p>
          <a:p>
            <a:pPr lvl="1"/>
            <a:r>
              <a:rPr lang="en-US" dirty="0"/>
              <a:t>UDP 3478, TCP 443</a:t>
            </a:r>
          </a:p>
          <a:p>
            <a:pPr lvl="2"/>
            <a:r>
              <a:rPr lang="en-US" dirty="0"/>
              <a:t>No additional ports needed for remote access only</a:t>
            </a:r>
          </a:p>
          <a:p>
            <a:pPr lvl="1"/>
            <a:r>
              <a:rPr lang="en-US" dirty="0"/>
              <a:t>TCP 50,000-59,999 outbound</a:t>
            </a:r>
          </a:p>
          <a:p>
            <a:pPr lvl="2"/>
            <a:r>
              <a:rPr lang="en-US" dirty="0"/>
              <a:t>Enables federation with R2 Edges</a:t>
            </a:r>
          </a:p>
          <a:p>
            <a:pPr lvl="1"/>
            <a:r>
              <a:rPr lang="en-US" dirty="0"/>
              <a:t>UDP/TCP 50,000-59,999 inbound/outbound</a:t>
            </a:r>
          </a:p>
          <a:p>
            <a:pPr lvl="2"/>
            <a:r>
              <a:rPr lang="en-US" dirty="0"/>
              <a:t>Enables federation with OCS 2007 Edges</a:t>
            </a:r>
          </a:p>
          <a:p>
            <a:r>
              <a:rPr lang="en-US" dirty="0"/>
              <a:t>OCS 2007</a:t>
            </a:r>
          </a:p>
          <a:p>
            <a:pPr lvl="1"/>
            <a:r>
              <a:rPr lang="en-US" dirty="0"/>
              <a:t>UDP 3478, TCP 443</a:t>
            </a:r>
          </a:p>
          <a:p>
            <a:pPr lvl="1"/>
            <a:r>
              <a:rPr lang="en-US" dirty="0"/>
              <a:t>UDP/TCP 50,000-59,999 inbound/outbound</a:t>
            </a:r>
          </a:p>
          <a:p>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004145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Federation 2007-2007</a:t>
            </a:r>
            <a:endParaRPr lang="en-US" dirty="0">
              <a:solidFill>
                <a:schemeClr val="tx2"/>
              </a:solidFill>
            </a:endParaRPr>
          </a:p>
        </p:txBody>
      </p:sp>
      <p:sp>
        <p:nvSpPr>
          <p:cNvPr id="4" name="AutoShape 34"/>
          <p:cNvSpPr>
            <a:spLocks noChangeArrowheads="1"/>
          </p:cNvSpPr>
          <p:nvPr/>
        </p:nvSpPr>
        <p:spPr bwMode="auto">
          <a:xfrm flipH="1">
            <a:off x="5334000"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5" name="AutoShape 35"/>
          <p:cNvSpPr>
            <a:spLocks noChangeArrowheads="1"/>
          </p:cNvSpPr>
          <p:nvPr/>
        </p:nvSpPr>
        <p:spPr bwMode="auto">
          <a:xfrm flipH="1">
            <a:off x="5334000"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6" name="AutoShape 34"/>
          <p:cNvSpPr>
            <a:spLocks noChangeArrowheads="1"/>
          </p:cNvSpPr>
          <p:nvPr/>
        </p:nvSpPr>
        <p:spPr bwMode="auto">
          <a:xfrm flipH="1">
            <a:off x="5105400" y="3733800"/>
            <a:ext cx="381000"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bg1"/>
                </a:solidFill>
                <a:effectLst>
                  <a:outerShdw blurRad="38100" dist="38100" dir="2700000" algn="tl">
                    <a:srgbClr val="000000"/>
                  </a:outerShdw>
                </a:effectLst>
                <a:latin typeface="Arial" charset="0"/>
              </a:rPr>
              <a:t>w2</a:t>
            </a:r>
          </a:p>
        </p:txBody>
      </p:sp>
      <p:sp>
        <p:nvSpPr>
          <p:cNvPr id="7" name="AutoShape 35"/>
          <p:cNvSpPr>
            <a:spLocks noChangeArrowheads="1"/>
          </p:cNvSpPr>
          <p:nvPr/>
        </p:nvSpPr>
        <p:spPr bwMode="auto">
          <a:xfrm flipH="1">
            <a:off x="5105400" y="4267200"/>
            <a:ext cx="381000" cy="381000"/>
          </a:xfrm>
          <a:prstGeom prst="flowChartDelay">
            <a:avLst/>
          </a:prstGeom>
          <a:solidFill>
            <a:schemeClr val="folHlink"/>
          </a:solidFill>
          <a:ln w="25400">
            <a:solidFill>
              <a:schemeClr val="bg1"/>
            </a:solidFill>
            <a:miter lim="800000"/>
            <a:headEnd/>
            <a:tailEnd/>
          </a:ln>
          <a:effectLst/>
        </p:spPr>
        <p:txBody>
          <a:bodyPr wrap="none" lIns="18288" anchor="ctr"/>
          <a:lstStyle/>
          <a:p>
            <a:pPr>
              <a:defRPr/>
            </a:pPr>
            <a:r>
              <a:rPr lang="en-US" dirty="0">
                <a:solidFill>
                  <a:schemeClr val="bg1"/>
                </a:solidFill>
                <a:effectLst>
                  <a:outerShdw blurRad="38100" dist="38100" dir="2700000" algn="tl">
                    <a:srgbClr val="000000"/>
                  </a:outerShdw>
                </a:effectLst>
                <a:latin typeface="Arial" charset="0"/>
              </a:rPr>
              <a:t>w2</a:t>
            </a:r>
          </a:p>
        </p:txBody>
      </p:sp>
      <p:sp>
        <p:nvSpPr>
          <p:cNvPr id="8" name="Text Box 45"/>
          <p:cNvSpPr txBox="1">
            <a:spLocks noChangeArrowheads="1"/>
          </p:cNvSpPr>
          <p:nvPr/>
        </p:nvSpPr>
        <p:spPr bwMode="auto">
          <a:xfrm flipH="1">
            <a:off x="6600826" y="6262689"/>
            <a:ext cx="1172116" cy="369332"/>
          </a:xfrm>
          <a:prstGeom prst="rect">
            <a:avLst/>
          </a:prstGeom>
          <a:noFill/>
          <a:ln w="9525">
            <a:noFill/>
            <a:miter lim="800000"/>
            <a:headEnd/>
            <a:tailEnd/>
          </a:ln>
        </p:spPr>
        <p:txBody>
          <a:bodyPr wrap="none">
            <a:spAutoFit/>
          </a:bodyPr>
          <a:lstStyle/>
          <a:p>
            <a:pPr algn="l"/>
            <a:r>
              <a:rPr lang="en-US" b="1">
                <a:solidFill>
                  <a:schemeClr val="bg1"/>
                </a:solidFill>
                <a:latin typeface="Arial" charset="0"/>
              </a:rPr>
              <a:t>Inner FW</a:t>
            </a:r>
          </a:p>
        </p:txBody>
      </p:sp>
      <p:pic>
        <p:nvPicPr>
          <p:cNvPr id="9" name="Picture 87" descr="cooltools-shape"/>
          <p:cNvPicPr>
            <a:picLocks noChangeAspect="1" noChangeArrowheads="1"/>
          </p:cNvPicPr>
          <p:nvPr/>
        </p:nvPicPr>
        <p:blipFill>
          <a:blip r:embed="rId3" cstate="print"/>
          <a:srcRect/>
          <a:stretch>
            <a:fillRect/>
          </a:stretch>
        </p:blipFill>
        <p:spPr bwMode="auto">
          <a:xfrm>
            <a:off x="7086600" y="1295400"/>
            <a:ext cx="152400" cy="4953000"/>
          </a:xfrm>
          <a:prstGeom prst="rect">
            <a:avLst/>
          </a:prstGeom>
          <a:noFill/>
          <a:ln w="12700" algn="ctr">
            <a:noFill/>
            <a:miter lim="800000"/>
            <a:headEnd/>
            <a:tailEnd/>
          </a:ln>
        </p:spPr>
      </p:pic>
      <p:pic>
        <p:nvPicPr>
          <p:cNvPr id="10" name="Picture 89" descr="cooltools-shape"/>
          <p:cNvPicPr>
            <a:picLocks noChangeAspect="1" noChangeArrowheads="1"/>
          </p:cNvPicPr>
          <p:nvPr/>
        </p:nvPicPr>
        <p:blipFill>
          <a:blip r:embed="rId3" cstate="print"/>
          <a:srcRect/>
          <a:stretch>
            <a:fillRect/>
          </a:stretch>
        </p:blipFill>
        <p:spPr bwMode="auto">
          <a:xfrm>
            <a:off x="5410200" y="2057400"/>
            <a:ext cx="1219200" cy="4191000"/>
          </a:xfrm>
          <a:prstGeom prst="rect">
            <a:avLst/>
          </a:prstGeom>
          <a:noFill/>
          <a:ln w="12700" algn="ctr">
            <a:noFill/>
            <a:miter lim="800000"/>
            <a:headEnd/>
            <a:tailEnd/>
          </a:ln>
        </p:spPr>
      </p:pic>
      <p:sp>
        <p:nvSpPr>
          <p:cNvPr id="11" name="Text Box 91"/>
          <p:cNvSpPr txBox="1">
            <a:spLocks noChangeArrowheads="1"/>
          </p:cNvSpPr>
          <p:nvPr/>
        </p:nvSpPr>
        <p:spPr bwMode="auto">
          <a:xfrm>
            <a:off x="5638800" y="6211888"/>
            <a:ext cx="762000" cy="646112"/>
          </a:xfrm>
          <a:prstGeom prst="rect">
            <a:avLst/>
          </a:prstGeom>
          <a:noFill/>
          <a:ln w="9525">
            <a:noFill/>
            <a:miter lim="800000"/>
            <a:headEnd/>
            <a:tailEnd/>
          </a:ln>
        </p:spPr>
        <p:txBody>
          <a:bodyPr>
            <a:spAutoFit/>
          </a:bodyPr>
          <a:lstStyle/>
          <a:p>
            <a:r>
              <a:rPr lang="en-US" b="1" dirty="0" smtClean="0">
                <a:solidFill>
                  <a:schemeClr val="bg1"/>
                </a:solidFill>
                <a:latin typeface="Arial" charset="0"/>
              </a:rPr>
              <a:t>2007</a:t>
            </a:r>
            <a:endParaRPr lang="en-US" b="1" dirty="0">
              <a:solidFill>
                <a:schemeClr val="bg1"/>
              </a:solidFill>
              <a:latin typeface="Arial" charset="0"/>
            </a:endParaRPr>
          </a:p>
          <a:p>
            <a:r>
              <a:rPr lang="en-US" b="1" dirty="0">
                <a:solidFill>
                  <a:schemeClr val="bg1"/>
                </a:solidFill>
                <a:latin typeface="Arial" charset="0"/>
              </a:rPr>
              <a:t>Edge</a:t>
            </a:r>
          </a:p>
        </p:txBody>
      </p:sp>
      <p:pic>
        <p:nvPicPr>
          <p:cNvPr id="12" name="Picture 82" descr="cooltools-shape"/>
          <p:cNvPicPr>
            <a:picLocks noChangeAspect="1" noChangeArrowheads="1"/>
          </p:cNvPicPr>
          <p:nvPr/>
        </p:nvPicPr>
        <p:blipFill>
          <a:blip r:embed="rId3" cstate="print"/>
          <a:srcRect/>
          <a:stretch>
            <a:fillRect/>
          </a:stretch>
        </p:blipFill>
        <p:spPr bwMode="auto">
          <a:xfrm>
            <a:off x="7620000" y="1295400"/>
            <a:ext cx="1447800" cy="2362200"/>
          </a:xfrm>
          <a:prstGeom prst="rect">
            <a:avLst/>
          </a:prstGeom>
          <a:noFill/>
          <a:ln w="12700" algn="ctr">
            <a:noFill/>
            <a:miter lim="800000"/>
            <a:headEnd/>
            <a:tailEnd/>
          </a:ln>
        </p:spPr>
      </p:pic>
      <p:sp>
        <p:nvSpPr>
          <p:cNvPr id="13" name="Text Box 22"/>
          <p:cNvSpPr txBox="1">
            <a:spLocks noChangeArrowheads="1"/>
          </p:cNvSpPr>
          <p:nvPr/>
        </p:nvSpPr>
        <p:spPr bwMode="auto">
          <a:xfrm>
            <a:off x="7848600" y="1676400"/>
            <a:ext cx="1066318" cy="738664"/>
          </a:xfrm>
          <a:prstGeom prst="rect">
            <a:avLst/>
          </a:prstGeom>
          <a:noFill/>
          <a:ln w="9525">
            <a:noFill/>
            <a:miter lim="800000"/>
            <a:headEnd/>
            <a:tailEnd/>
          </a:ln>
        </p:spPr>
        <p:txBody>
          <a:bodyPr wrap="none">
            <a:spAutoFit/>
          </a:bodyPr>
          <a:lstStyle/>
          <a:p>
            <a:r>
              <a:rPr lang="en-US" b="1">
                <a:solidFill>
                  <a:schemeClr val="bg1"/>
                </a:solidFill>
                <a:latin typeface="Arial" charset="0"/>
              </a:rPr>
              <a:t>Work2</a:t>
            </a:r>
          </a:p>
          <a:p>
            <a:r>
              <a:rPr lang="en-US" sz="1200" b="1">
                <a:solidFill>
                  <a:schemeClr val="bg1"/>
                </a:solidFill>
                <a:latin typeface="Arial" charset="0"/>
              </a:rPr>
              <a:t>OC/Console</a:t>
            </a:r>
          </a:p>
          <a:p>
            <a:r>
              <a:rPr lang="en-US" sz="1200" b="1">
                <a:solidFill>
                  <a:schemeClr val="bg1"/>
                </a:solidFill>
                <a:latin typeface="Arial" charset="0"/>
              </a:rPr>
              <a:t>A/V MCU</a:t>
            </a:r>
          </a:p>
        </p:txBody>
      </p:sp>
      <p:pic>
        <p:nvPicPr>
          <p:cNvPr id="14" name="Picture 86" descr="cooltools-shape"/>
          <p:cNvPicPr>
            <a:picLocks noChangeAspect="1" noChangeArrowheads="1"/>
          </p:cNvPicPr>
          <p:nvPr/>
        </p:nvPicPr>
        <p:blipFill>
          <a:blip r:embed="rId3" cstate="print"/>
          <a:srcRect/>
          <a:stretch>
            <a:fillRect/>
          </a:stretch>
        </p:blipFill>
        <p:spPr bwMode="auto">
          <a:xfrm>
            <a:off x="4800600" y="1295400"/>
            <a:ext cx="152400" cy="4953000"/>
          </a:xfrm>
          <a:prstGeom prst="rect">
            <a:avLst/>
          </a:prstGeom>
          <a:noFill/>
          <a:ln w="12700" algn="ctr">
            <a:noFill/>
            <a:miter lim="800000"/>
            <a:headEnd/>
            <a:tailEnd/>
          </a:ln>
        </p:spPr>
      </p:pic>
      <p:pic>
        <p:nvPicPr>
          <p:cNvPr id="15" name="Picture 89" descr="cooltools-shape"/>
          <p:cNvPicPr>
            <a:picLocks noChangeAspect="1" noChangeArrowheads="1"/>
          </p:cNvPicPr>
          <p:nvPr/>
        </p:nvPicPr>
        <p:blipFill>
          <a:blip r:embed="rId3" cstate="print"/>
          <a:srcRect/>
          <a:stretch>
            <a:fillRect/>
          </a:stretch>
        </p:blipFill>
        <p:spPr bwMode="auto">
          <a:xfrm>
            <a:off x="5410200" y="1295400"/>
            <a:ext cx="1219200" cy="685800"/>
          </a:xfrm>
          <a:prstGeom prst="rect">
            <a:avLst/>
          </a:prstGeom>
          <a:noFill/>
          <a:ln w="12700" algn="ctr">
            <a:noFill/>
            <a:miter lim="800000"/>
            <a:headEnd/>
            <a:tailEnd/>
          </a:ln>
        </p:spPr>
      </p:pic>
      <p:sp>
        <p:nvSpPr>
          <p:cNvPr id="16" name="Text Box 91"/>
          <p:cNvSpPr txBox="1">
            <a:spLocks noChangeArrowheads="1"/>
          </p:cNvSpPr>
          <p:nvPr/>
        </p:nvSpPr>
        <p:spPr bwMode="auto">
          <a:xfrm>
            <a:off x="5486400" y="1381127"/>
            <a:ext cx="1066800" cy="523875"/>
          </a:xfrm>
          <a:prstGeom prst="rect">
            <a:avLst/>
          </a:prstGeom>
          <a:noFill/>
          <a:ln w="9525">
            <a:noFill/>
            <a:miter lim="800000"/>
            <a:headEnd/>
            <a:tailEnd/>
          </a:ln>
        </p:spPr>
        <p:txBody>
          <a:bodyPr>
            <a:spAutoFit/>
          </a:bodyPr>
          <a:lstStyle/>
          <a:p>
            <a:r>
              <a:rPr lang="en-US" sz="1400" b="1">
                <a:solidFill>
                  <a:schemeClr val="bg1"/>
                </a:solidFill>
                <a:latin typeface="Arial" charset="0"/>
              </a:rPr>
              <a:t>Access</a:t>
            </a:r>
          </a:p>
          <a:p>
            <a:r>
              <a:rPr lang="en-US" sz="1400" b="1">
                <a:solidFill>
                  <a:schemeClr val="bg1"/>
                </a:solidFill>
                <a:latin typeface="Arial" charset="0"/>
              </a:rPr>
              <a:t>Proxy</a:t>
            </a:r>
          </a:p>
        </p:txBody>
      </p:sp>
      <p:sp>
        <p:nvSpPr>
          <p:cNvPr id="17" name="Text Box 91"/>
          <p:cNvSpPr txBox="1">
            <a:spLocks noChangeArrowheads="1"/>
          </p:cNvSpPr>
          <p:nvPr/>
        </p:nvSpPr>
        <p:spPr bwMode="auto">
          <a:xfrm>
            <a:off x="5743576" y="2336800"/>
            <a:ext cx="533400" cy="1016000"/>
          </a:xfrm>
          <a:prstGeom prst="rect">
            <a:avLst/>
          </a:prstGeom>
          <a:noFill/>
          <a:ln w="9525">
            <a:noFill/>
            <a:miter lim="800000"/>
            <a:headEnd/>
            <a:tailEnd/>
          </a:ln>
        </p:spPr>
        <p:txBody>
          <a:bodyPr>
            <a:spAutoFit/>
          </a:bodyPr>
          <a:lstStyle/>
          <a:p>
            <a:r>
              <a:rPr lang="en-US" sz="1200" b="1" dirty="0">
                <a:solidFill>
                  <a:schemeClr val="bg1"/>
                </a:solidFill>
                <a:latin typeface="Arial" charset="0"/>
              </a:rPr>
              <a:t>UDP</a:t>
            </a:r>
          </a:p>
          <a:p>
            <a:r>
              <a:rPr lang="en-US" sz="1200" b="1" dirty="0">
                <a:solidFill>
                  <a:schemeClr val="bg1"/>
                </a:solidFill>
                <a:latin typeface="Arial" charset="0"/>
              </a:rPr>
              <a:t>3478</a:t>
            </a:r>
          </a:p>
          <a:p>
            <a:endParaRPr lang="en-US" sz="1200" b="1" dirty="0">
              <a:solidFill>
                <a:schemeClr val="bg1"/>
              </a:solidFill>
              <a:latin typeface="Arial" charset="0"/>
            </a:endParaRPr>
          </a:p>
          <a:p>
            <a:r>
              <a:rPr lang="en-US" sz="1200" b="1" dirty="0">
                <a:solidFill>
                  <a:schemeClr val="bg1"/>
                </a:solidFill>
                <a:latin typeface="Arial" charset="0"/>
              </a:rPr>
              <a:t>TCP</a:t>
            </a:r>
          </a:p>
          <a:p>
            <a:r>
              <a:rPr lang="en-US" sz="1200" b="1" dirty="0">
                <a:solidFill>
                  <a:schemeClr val="bg1"/>
                </a:solidFill>
                <a:latin typeface="Arial" charset="0"/>
              </a:rPr>
              <a:t>443</a:t>
            </a:r>
          </a:p>
        </p:txBody>
      </p:sp>
      <p:sp>
        <p:nvSpPr>
          <p:cNvPr id="18" name="AutoShape 10"/>
          <p:cNvSpPr>
            <a:spLocks noChangeArrowheads="1"/>
          </p:cNvSpPr>
          <p:nvPr/>
        </p:nvSpPr>
        <p:spPr bwMode="auto">
          <a:xfrm>
            <a:off x="6553201"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19" name="AutoShape 11"/>
          <p:cNvSpPr>
            <a:spLocks noChangeArrowheads="1"/>
          </p:cNvSpPr>
          <p:nvPr/>
        </p:nvSpPr>
        <p:spPr bwMode="auto">
          <a:xfrm>
            <a:off x="6553201"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20" name="Text Box 91"/>
          <p:cNvSpPr txBox="1">
            <a:spLocks noChangeArrowheads="1"/>
          </p:cNvSpPr>
          <p:nvPr/>
        </p:nvSpPr>
        <p:spPr bwMode="auto">
          <a:xfrm>
            <a:off x="5486400" y="3581402"/>
            <a:ext cx="1066800" cy="2492375"/>
          </a:xfrm>
          <a:prstGeom prst="rect">
            <a:avLst/>
          </a:prstGeom>
          <a:noFill/>
          <a:ln w="9525">
            <a:noFill/>
            <a:miter lim="800000"/>
            <a:headEnd/>
            <a:tailEnd/>
          </a:ln>
        </p:spPr>
        <p:txBody>
          <a:bodyPr>
            <a:spAutoFit/>
          </a:bodyPr>
          <a:lstStyle/>
          <a:p>
            <a:r>
              <a:rPr lang="en-US" sz="1200" b="1" dirty="0">
                <a:solidFill>
                  <a:schemeClr val="bg1"/>
                </a:solidFill>
                <a:latin typeface="Arial" charset="0"/>
              </a:rPr>
              <a:t>UDP/TCP</a:t>
            </a:r>
          </a:p>
          <a:p>
            <a:r>
              <a:rPr lang="en-US" sz="1200" b="1" dirty="0">
                <a:solidFill>
                  <a:schemeClr val="bg1"/>
                </a:solidFill>
                <a:latin typeface="Arial" charset="0"/>
              </a:rPr>
              <a:t>50000</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UDP/TCP</a:t>
            </a:r>
          </a:p>
          <a:p>
            <a:r>
              <a:rPr lang="en-US" sz="1200" b="1" dirty="0">
                <a:solidFill>
                  <a:schemeClr val="bg1"/>
                </a:solidFill>
                <a:latin typeface="Arial" charset="0"/>
              </a:rPr>
              <a:t>59999</a:t>
            </a:r>
          </a:p>
        </p:txBody>
      </p:sp>
      <p:sp>
        <p:nvSpPr>
          <p:cNvPr id="21" name="AutoShape 34"/>
          <p:cNvSpPr>
            <a:spLocks noChangeArrowheads="1"/>
          </p:cNvSpPr>
          <p:nvPr/>
        </p:nvSpPr>
        <p:spPr bwMode="auto">
          <a:xfrm flipH="1">
            <a:off x="7315200" y="1676400"/>
            <a:ext cx="381000"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bg1"/>
                </a:solidFill>
                <a:effectLst>
                  <a:outerShdw blurRad="38100" dist="38100" dir="2700000" algn="tl">
                    <a:srgbClr val="000000"/>
                  </a:outerShdw>
                </a:effectLst>
                <a:latin typeface="Arial" charset="0"/>
              </a:rPr>
              <a:t>w2</a:t>
            </a:r>
          </a:p>
        </p:txBody>
      </p:sp>
      <p:sp>
        <p:nvSpPr>
          <p:cNvPr id="22" name="AutoShape 34"/>
          <p:cNvSpPr>
            <a:spLocks noChangeArrowheads="1"/>
          </p:cNvSpPr>
          <p:nvPr/>
        </p:nvSpPr>
        <p:spPr bwMode="auto">
          <a:xfrm>
            <a:off x="3581401"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23" name="AutoShape 35"/>
          <p:cNvSpPr>
            <a:spLocks noChangeArrowheads="1"/>
          </p:cNvSpPr>
          <p:nvPr/>
        </p:nvSpPr>
        <p:spPr bwMode="auto">
          <a:xfrm>
            <a:off x="3581401"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24" name="AutoShape 34"/>
          <p:cNvSpPr>
            <a:spLocks noChangeArrowheads="1"/>
          </p:cNvSpPr>
          <p:nvPr/>
        </p:nvSpPr>
        <p:spPr bwMode="auto">
          <a:xfrm>
            <a:off x="3581400" y="3733800"/>
            <a:ext cx="381000"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bg1"/>
                </a:solidFill>
                <a:effectLst>
                  <a:outerShdw blurRad="38100" dist="38100" dir="2700000" algn="tl">
                    <a:srgbClr val="000000"/>
                  </a:outerShdw>
                </a:effectLst>
                <a:latin typeface="Arial" charset="0"/>
              </a:rPr>
              <a:t>w1</a:t>
            </a:r>
          </a:p>
        </p:txBody>
      </p:sp>
      <p:sp>
        <p:nvSpPr>
          <p:cNvPr id="25" name="AutoShape 35"/>
          <p:cNvSpPr>
            <a:spLocks noChangeArrowheads="1"/>
          </p:cNvSpPr>
          <p:nvPr/>
        </p:nvSpPr>
        <p:spPr bwMode="auto">
          <a:xfrm>
            <a:off x="3581400" y="4267200"/>
            <a:ext cx="381000" cy="381000"/>
          </a:xfrm>
          <a:prstGeom prst="flowChartDelay">
            <a:avLst/>
          </a:prstGeom>
          <a:solidFill>
            <a:schemeClr val="folHlink"/>
          </a:solidFill>
          <a:ln w="25400">
            <a:solidFill>
              <a:schemeClr val="bg1"/>
            </a:solidFill>
            <a:miter lim="800000"/>
            <a:headEnd/>
            <a:tailEnd/>
          </a:ln>
          <a:effectLst/>
        </p:spPr>
        <p:txBody>
          <a:bodyPr wrap="none" lIns="45720" anchor="ctr"/>
          <a:lstStyle/>
          <a:p>
            <a:pPr>
              <a:defRPr/>
            </a:pPr>
            <a:r>
              <a:rPr lang="en-US" dirty="0">
                <a:solidFill>
                  <a:schemeClr val="bg1"/>
                </a:solidFill>
                <a:effectLst>
                  <a:outerShdw blurRad="38100" dist="38100" dir="2700000" algn="tl">
                    <a:srgbClr val="000000"/>
                  </a:outerShdw>
                </a:effectLst>
                <a:latin typeface="Arial" charset="0"/>
              </a:rPr>
              <a:t>w1</a:t>
            </a:r>
          </a:p>
        </p:txBody>
      </p:sp>
      <p:sp>
        <p:nvSpPr>
          <p:cNvPr id="26" name="Text Box 45"/>
          <p:cNvSpPr txBox="1">
            <a:spLocks noChangeArrowheads="1"/>
          </p:cNvSpPr>
          <p:nvPr/>
        </p:nvSpPr>
        <p:spPr bwMode="auto">
          <a:xfrm>
            <a:off x="1295401" y="6262689"/>
            <a:ext cx="1172116" cy="369332"/>
          </a:xfrm>
          <a:prstGeom prst="rect">
            <a:avLst/>
          </a:prstGeom>
          <a:noFill/>
          <a:ln w="9525">
            <a:noFill/>
            <a:miter lim="800000"/>
            <a:headEnd/>
            <a:tailEnd/>
          </a:ln>
        </p:spPr>
        <p:txBody>
          <a:bodyPr wrap="none">
            <a:spAutoFit/>
          </a:bodyPr>
          <a:lstStyle/>
          <a:p>
            <a:pPr algn="l"/>
            <a:r>
              <a:rPr lang="en-US" b="1" dirty="0">
                <a:solidFill>
                  <a:schemeClr val="bg1"/>
                </a:solidFill>
                <a:latin typeface="Arial" charset="0"/>
              </a:rPr>
              <a:t>Inner FW</a:t>
            </a:r>
          </a:p>
        </p:txBody>
      </p:sp>
      <p:pic>
        <p:nvPicPr>
          <p:cNvPr id="27" name="Picture 87" descr="cooltools-shape"/>
          <p:cNvPicPr>
            <a:picLocks noChangeAspect="1" noChangeArrowheads="1"/>
          </p:cNvPicPr>
          <p:nvPr/>
        </p:nvPicPr>
        <p:blipFill>
          <a:blip r:embed="rId4" cstate="print"/>
          <a:srcRect/>
          <a:stretch>
            <a:fillRect/>
          </a:stretch>
        </p:blipFill>
        <p:spPr bwMode="auto">
          <a:xfrm>
            <a:off x="1828800" y="1295400"/>
            <a:ext cx="152400" cy="4953000"/>
          </a:xfrm>
          <a:prstGeom prst="rect">
            <a:avLst/>
          </a:prstGeom>
          <a:noFill/>
          <a:ln w="12700" algn="ctr">
            <a:noFill/>
            <a:miter lim="800000"/>
            <a:headEnd/>
            <a:tailEnd/>
          </a:ln>
        </p:spPr>
      </p:pic>
      <p:pic>
        <p:nvPicPr>
          <p:cNvPr id="28" name="Picture 89" descr="cooltools-shape"/>
          <p:cNvPicPr>
            <a:picLocks noChangeAspect="1" noChangeArrowheads="1"/>
          </p:cNvPicPr>
          <p:nvPr/>
        </p:nvPicPr>
        <p:blipFill>
          <a:blip r:embed="rId4" cstate="print"/>
          <a:srcRect/>
          <a:stretch>
            <a:fillRect/>
          </a:stretch>
        </p:blipFill>
        <p:spPr bwMode="auto">
          <a:xfrm>
            <a:off x="2438400" y="2057400"/>
            <a:ext cx="1219200" cy="4191000"/>
          </a:xfrm>
          <a:prstGeom prst="rect">
            <a:avLst/>
          </a:prstGeom>
          <a:noFill/>
          <a:ln w="12700" algn="ctr">
            <a:noFill/>
            <a:miter lim="800000"/>
            <a:headEnd/>
            <a:tailEnd/>
          </a:ln>
        </p:spPr>
      </p:pic>
      <p:sp>
        <p:nvSpPr>
          <p:cNvPr id="29" name="Text Box 91"/>
          <p:cNvSpPr txBox="1">
            <a:spLocks noChangeArrowheads="1"/>
          </p:cNvSpPr>
          <p:nvPr/>
        </p:nvSpPr>
        <p:spPr bwMode="auto">
          <a:xfrm flipH="1">
            <a:off x="2667000" y="6211888"/>
            <a:ext cx="762000" cy="646112"/>
          </a:xfrm>
          <a:prstGeom prst="rect">
            <a:avLst/>
          </a:prstGeom>
          <a:noFill/>
          <a:ln w="9525">
            <a:noFill/>
            <a:miter lim="800000"/>
            <a:headEnd/>
            <a:tailEnd/>
          </a:ln>
        </p:spPr>
        <p:txBody>
          <a:bodyPr>
            <a:spAutoFit/>
          </a:bodyPr>
          <a:lstStyle/>
          <a:p>
            <a:r>
              <a:rPr lang="en-US" b="1" dirty="0" smtClean="0">
                <a:solidFill>
                  <a:schemeClr val="bg1"/>
                </a:solidFill>
                <a:latin typeface="Arial" charset="0"/>
              </a:rPr>
              <a:t>2007</a:t>
            </a:r>
            <a:endParaRPr lang="en-US" b="1" dirty="0">
              <a:solidFill>
                <a:schemeClr val="bg1"/>
              </a:solidFill>
              <a:latin typeface="Arial" charset="0"/>
            </a:endParaRPr>
          </a:p>
          <a:p>
            <a:r>
              <a:rPr lang="en-US" b="1" dirty="0">
                <a:solidFill>
                  <a:schemeClr val="bg1"/>
                </a:solidFill>
                <a:latin typeface="Arial" charset="0"/>
              </a:rPr>
              <a:t>Edge</a:t>
            </a:r>
          </a:p>
        </p:txBody>
      </p:sp>
      <p:pic>
        <p:nvPicPr>
          <p:cNvPr id="30" name="Picture 82" descr="cooltools-shape"/>
          <p:cNvPicPr>
            <a:picLocks noChangeAspect="1" noChangeArrowheads="1"/>
          </p:cNvPicPr>
          <p:nvPr/>
        </p:nvPicPr>
        <p:blipFill>
          <a:blip r:embed="rId4" cstate="print"/>
          <a:srcRect/>
          <a:stretch>
            <a:fillRect/>
          </a:stretch>
        </p:blipFill>
        <p:spPr bwMode="auto">
          <a:xfrm>
            <a:off x="0" y="1295400"/>
            <a:ext cx="1447800" cy="2362200"/>
          </a:xfrm>
          <a:prstGeom prst="rect">
            <a:avLst/>
          </a:prstGeom>
          <a:noFill/>
          <a:ln w="12700" algn="ctr">
            <a:noFill/>
            <a:miter lim="800000"/>
            <a:headEnd/>
            <a:tailEnd/>
          </a:ln>
        </p:spPr>
      </p:pic>
      <p:sp>
        <p:nvSpPr>
          <p:cNvPr id="31" name="Text Box 22"/>
          <p:cNvSpPr txBox="1">
            <a:spLocks noChangeArrowheads="1"/>
          </p:cNvSpPr>
          <p:nvPr/>
        </p:nvSpPr>
        <p:spPr bwMode="auto">
          <a:xfrm flipH="1">
            <a:off x="152400" y="1687286"/>
            <a:ext cx="1066318" cy="738664"/>
          </a:xfrm>
          <a:prstGeom prst="rect">
            <a:avLst/>
          </a:prstGeom>
          <a:noFill/>
          <a:ln w="9525">
            <a:noFill/>
            <a:miter lim="800000"/>
            <a:headEnd/>
            <a:tailEnd/>
          </a:ln>
        </p:spPr>
        <p:txBody>
          <a:bodyPr wrap="none">
            <a:spAutoFit/>
          </a:bodyPr>
          <a:lstStyle/>
          <a:p>
            <a:r>
              <a:rPr lang="en-US" b="1">
                <a:solidFill>
                  <a:schemeClr val="bg1"/>
                </a:solidFill>
                <a:latin typeface="Arial" charset="0"/>
              </a:rPr>
              <a:t>Work1</a:t>
            </a:r>
          </a:p>
          <a:p>
            <a:r>
              <a:rPr lang="en-US" sz="1200" b="1">
                <a:solidFill>
                  <a:schemeClr val="bg1"/>
                </a:solidFill>
                <a:latin typeface="Arial" charset="0"/>
              </a:rPr>
              <a:t>OC/Console</a:t>
            </a:r>
          </a:p>
          <a:p>
            <a:r>
              <a:rPr lang="en-US" sz="1200" b="1">
                <a:solidFill>
                  <a:schemeClr val="bg1"/>
                </a:solidFill>
                <a:latin typeface="Arial" charset="0"/>
              </a:rPr>
              <a:t>A/V MCU</a:t>
            </a:r>
          </a:p>
        </p:txBody>
      </p:sp>
      <p:pic>
        <p:nvPicPr>
          <p:cNvPr id="32" name="Picture 86" descr="cooltools-shape"/>
          <p:cNvPicPr>
            <a:picLocks noChangeAspect="1" noChangeArrowheads="1"/>
          </p:cNvPicPr>
          <p:nvPr/>
        </p:nvPicPr>
        <p:blipFill>
          <a:blip r:embed="rId4" cstate="print"/>
          <a:srcRect/>
          <a:stretch>
            <a:fillRect/>
          </a:stretch>
        </p:blipFill>
        <p:spPr bwMode="auto">
          <a:xfrm>
            <a:off x="4114800" y="1295400"/>
            <a:ext cx="152400" cy="4953000"/>
          </a:xfrm>
          <a:prstGeom prst="rect">
            <a:avLst/>
          </a:prstGeom>
          <a:noFill/>
          <a:ln w="12700" algn="ctr">
            <a:noFill/>
            <a:miter lim="800000"/>
            <a:headEnd/>
            <a:tailEnd/>
          </a:ln>
        </p:spPr>
      </p:pic>
      <p:pic>
        <p:nvPicPr>
          <p:cNvPr id="33" name="Picture 89" descr="cooltools-shape"/>
          <p:cNvPicPr>
            <a:picLocks noChangeAspect="1" noChangeArrowheads="1"/>
          </p:cNvPicPr>
          <p:nvPr/>
        </p:nvPicPr>
        <p:blipFill>
          <a:blip r:embed="rId4" cstate="print"/>
          <a:srcRect/>
          <a:stretch>
            <a:fillRect/>
          </a:stretch>
        </p:blipFill>
        <p:spPr bwMode="auto">
          <a:xfrm>
            <a:off x="2438400" y="1295400"/>
            <a:ext cx="1219200" cy="685800"/>
          </a:xfrm>
          <a:prstGeom prst="rect">
            <a:avLst/>
          </a:prstGeom>
          <a:noFill/>
          <a:ln w="12700" algn="ctr">
            <a:noFill/>
            <a:miter lim="800000"/>
            <a:headEnd/>
            <a:tailEnd/>
          </a:ln>
        </p:spPr>
      </p:pic>
      <p:sp>
        <p:nvSpPr>
          <p:cNvPr id="34" name="Text Box 91"/>
          <p:cNvSpPr txBox="1">
            <a:spLocks noChangeArrowheads="1"/>
          </p:cNvSpPr>
          <p:nvPr/>
        </p:nvSpPr>
        <p:spPr bwMode="auto">
          <a:xfrm flipH="1">
            <a:off x="2514600" y="1381127"/>
            <a:ext cx="1066800" cy="523875"/>
          </a:xfrm>
          <a:prstGeom prst="rect">
            <a:avLst/>
          </a:prstGeom>
          <a:noFill/>
          <a:ln w="9525">
            <a:noFill/>
            <a:miter lim="800000"/>
            <a:headEnd/>
            <a:tailEnd/>
          </a:ln>
        </p:spPr>
        <p:txBody>
          <a:bodyPr>
            <a:spAutoFit/>
          </a:bodyPr>
          <a:lstStyle/>
          <a:p>
            <a:r>
              <a:rPr lang="en-US" sz="1400" b="1">
                <a:solidFill>
                  <a:schemeClr val="bg1"/>
                </a:solidFill>
                <a:latin typeface="Arial" charset="0"/>
              </a:rPr>
              <a:t>Access</a:t>
            </a:r>
          </a:p>
          <a:p>
            <a:r>
              <a:rPr lang="en-US" sz="1400" b="1">
                <a:solidFill>
                  <a:schemeClr val="bg1"/>
                </a:solidFill>
                <a:latin typeface="Arial" charset="0"/>
              </a:rPr>
              <a:t>Proxy</a:t>
            </a:r>
          </a:p>
        </p:txBody>
      </p:sp>
      <p:sp>
        <p:nvSpPr>
          <p:cNvPr id="35" name="Text Box 91"/>
          <p:cNvSpPr txBox="1">
            <a:spLocks noChangeArrowheads="1"/>
          </p:cNvSpPr>
          <p:nvPr/>
        </p:nvSpPr>
        <p:spPr bwMode="auto">
          <a:xfrm flipH="1">
            <a:off x="2800351" y="2336800"/>
            <a:ext cx="533400" cy="1016000"/>
          </a:xfrm>
          <a:prstGeom prst="rect">
            <a:avLst/>
          </a:prstGeom>
          <a:noFill/>
          <a:ln w="9525">
            <a:noFill/>
            <a:miter lim="800000"/>
            <a:headEnd/>
            <a:tailEnd/>
          </a:ln>
        </p:spPr>
        <p:txBody>
          <a:bodyPr>
            <a:spAutoFit/>
          </a:bodyPr>
          <a:lstStyle/>
          <a:p>
            <a:r>
              <a:rPr lang="en-US" sz="1200" b="1" dirty="0">
                <a:solidFill>
                  <a:schemeClr val="bg1"/>
                </a:solidFill>
                <a:latin typeface="Arial" charset="0"/>
              </a:rPr>
              <a:t>UDP</a:t>
            </a:r>
          </a:p>
          <a:p>
            <a:r>
              <a:rPr lang="en-US" sz="1200" b="1" dirty="0">
                <a:solidFill>
                  <a:schemeClr val="bg1"/>
                </a:solidFill>
                <a:latin typeface="Arial" charset="0"/>
              </a:rPr>
              <a:t>3478</a:t>
            </a:r>
          </a:p>
          <a:p>
            <a:endParaRPr lang="en-US" sz="1200" b="1" dirty="0">
              <a:solidFill>
                <a:schemeClr val="bg1"/>
              </a:solidFill>
              <a:latin typeface="Arial" charset="0"/>
            </a:endParaRPr>
          </a:p>
          <a:p>
            <a:r>
              <a:rPr lang="en-US" sz="1200" b="1" dirty="0">
                <a:solidFill>
                  <a:schemeClr val="bg1"/>
                </a:solidFill>
                <a:latin typeface="Arial" charset="0"/>
              </a:rPr>
              <a:t>TCP</a:t>
            </a:r>
          </a:p>
          <a:p>
            <a:r>
              <a:rPr lang="en-US" sz="1200" b="1" dirty="0">
                <a:solidFill>
                  <a:schemeClr val="bg1"/>
                </a:solidFill>
                <a:latin typeface="Arial" charset="0"/>
              </a:rPr>
              <a:t>443</a:t>
            </a:r>
          </a:p>
        </p:txBody>
      </p:sp>
      <p:sp>
        <p:nvSpPr>
          <p:cNvPr id="36" name="AutoShape 10"/>
          <p:cNvSpPr>
            <a:spLocks noChangeArrowheads="1"/>
          </p:cNvSpPr>
          <p:nvPr/>
        </p:nvSpPr>
        <p:spPr bwMode="auto">
          <a:xfrm flipH="1">
            <a:off x="2362201"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37" name="AutoShape 11"/>
          <p:cNvSpPr>
            <a:spLocks noChangeArrowheads="1"/>
          </p:cNvSpPr>
          <p:nvPr/>
        </p:nvSpPr>
        <p:spPr bwMode="auto">
          <a:xfrm flipH="1">
            <a:off x="2362201"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38" name="Text Box 91"/>
          <p:cNvSpPr txBox="1">
            <a:spLocks noChangeArrowheads="1"/>
          </p:cNvSpPr>
          <p:nvPr/>
        </p:nvSpPr>
        <p:spPr bwMode="auto">
          <a:xfrm flipH="1">
            <a:off x="2514600" y="3581402"/>
            <a:ext cx="1066800" cy="2492375"/>
          </a:xfrm>
          <a:prstGeom prst="rect">
            <a:avLst/>
          </a:prstGeom>
          <a:noFill/>
          <a:ln w="9525">
            <a:noFill/>
            <a:miter lim="800000"/>
            <a:headEnd/>
            <a:tailEnd/>
          </a:ln>
        </p:spPr>
        <p:txBody>
          <a:bodyPr>
            <a:spAutoFit/>
          </a:bodyPr>
          <a:lstStyle/>
          <a:p>
            <a:r>
              <a:rPr lang="en-US" sz="1200" b="1" dirty="0">
                <a:solidFill>
                  <a:schemeClr val="bg1"/>
                </a:solidFill>
                <a:latin typeface="Arial" charset="0"/>
              </a:rPr>
              <a:t>UDP/TCP</a:t>
            </a:r>
          </a:p>
          <a:p>
            <a:r>
              <a:rPr lang="en-US" sz="1200" b="1" dirty="0">
                <a:solidFill>
                  <a:schemeClr val="bg1"/>
                </a:solidFill>
                <a:latin typeface="Arial" charset="0"/>
              </a:rPr>
              <a:t>50000</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UDP/TCP</a:t>
            </a:r>
          </a:p>
          <a:p>
            <a:r>
              <a:rPr lang="en-US" sz="1200" b="1" dirty="0">
                <a:solidFill>
                  <a:schemeClr val="bg1"/>
                </a:solidFill>
                <a:latin typeface="Arial" charset="0"/>
              </a:rPr>
              <a:t>59999</a:t>
            </a:r>
          </a:p>
        </p:txBody>
      </p:sp>
      <p:sp>
        <p:nvSpPr>
          <p:cNvPr id="39" name="AutoShape 34"/>
          <p:cNvSpPr>
            <a:spLocks noChangeArrowheads="1"/>
          </p:cNvSpPr>
          <p:nvPr/>
        </p:nvSpPr>
        <p:spPr bwMode="auto">
          <a:xfrm>
            <a:off x="1371600" y="1676400"/>
            <a:ext cx="381000"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bg1"/>
                </a:solidFill>
                <a:effectLst>
                  <a:outerShdw blurRad="38100" dist="38100" dir="2700000" algn="tl">
                    <a:srgbClr val="000000"/>
                  </a:outerShdw>
                </a:effectLst>
                <a:latin typeface="Arial" charset="0"/>
              </a:rPr>
              <a:t>w1</a:t>
            </a:r>
          </a:p>
        </p:txBody>
      </p:sp>
      <p:sp>
        <p:nvSpPr>
          <p:cNvPr id="40" name="Text Box 45"/>
          <p:cNvSpPr txBox="1">
            <a:spLocks noChangeArrowheads="1"/>
          </p:cNvSpPr>
          <p:nvPr/>
        </p:nvSpPr>
        <p:spPr bwMode="auto">
          <a:xfrm flipH="1">
            <a:off x="3886200" y="6248402"/>
            <a:ext cx="1351652" cy="646331"/>
          </a:xfrm>
          <a:prstGeom prst="rect">
            <a:avLst/>
          </a:prstGeom>
          <a:noFill/>
          <a:ln w="9525">
            <a:noFill/>
            <a:miter lim="800000"/>
            <a:headEnd/>
            <a:tailEnd/>
          </a:ln>
        </p:spPr>
        <p:txBody>
          <a:bodyPr wrap="none">
            <a:spAutoFit/>
          </a:bodyPr>
          <a:lstStyle/>
          <a:p>
            <a:r>
              <a:rPr lang="en-US" b="1">
                <a:solidFill>
                  <a:schemeClr val="bg1"/>
                </a:solidFill>
                <a:latin typeface="Arial" charset="0"/>
              </a:rPr>
              <a:t>Outer FWs</a:t>
            </a:r>
          </a:p>
          <a:p>
            <a:r>
              <a:rPr lang="en-US" b="1">
                <a:solidFill>
                  <a:schemeClr val="bg1"/>
                </a:solidFill>
                <a:latin typeface="Arial" charset="0"/>
              </a:rPr>
              <a:t>(no NAT)</a:t>
            </a:r>
          </a:p>
        </p:txBody>
      </p:sp>
      <p:cxnSp>
        <p:nvCxnSpPr>
          <p:cNvPr id="41" name="Straight Connector 40"/>
          <p:cNvCxnSpPr>
            <a:endCxn id="36" idx="3"/>
          </p:cNvCxnSpPr>
          <p:nvPr/>
        </p:nvCxnSpPr>
        <p:spPr bwMode="auto">
          <a:xfrm>
            <a:off x="1447800" y="2476500"/>
            <a:ext cx="914400"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a:stCxn id="18" idx="3"/>
          </p:cNvCxnSpPr>
          <p:nvPr/>
        </p:nvCxnSpPr>
        <p:spPr bwMode="auto">
          <a:xfrm flipV="1">
            <a:off x="6705600" y="2476500"/>
            <a:ext cx="914400"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a:stCxn id="24" idx="3"/>
            <a:endCxn id="6" idx="3"/>
          </p:cNvCxnSpPr>
          <p:nvPr/>
        </p:nvCxnSpPr>
        <p:spPr bwMode="auto">
          <a:xfrm>
            <a:off x="3962400" y="3924300"/>
            <a:ext cx="114300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bwMode="auto">
          <a:xfrm>
            <a:off x="1447800" y="2971800"/>
            <a:ext cx="914400"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5" name="Straight Connector 44"/>
          <p:cNvCxnSpPr>
            <a:stCxn id="25" idx="3"/>
            <a:endCxn id="7" idx="3"/>
          </p:cNvCxnSpPr>
          <p:nvPr/>
        </p:nvCxnSpPr>
        <p:spPr bwMode="auto">
          <a:xfrm>
            <a:off x="3962400" y="4457700"/>
            <a:ext cx="1143000" cy="1588"/>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bwMode="auto">
          <a:xfrm flipV="1">
            <a:off x="6705600" y="2971800"/>
            <a:ext cx="914400"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7" name="Straight Connector 46"/>
          <p:cNvCxnSpPr/>
          <p:nvPr/>
        </p:nvCxnSpPr>
        <p:spPr bwMode="auto">
          <a:xfrm rot="16200000" flipH="1">
            <a:off x="2400300" y="3238500"/>
            <a:ext cx="1371600" cy="9906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bwMode="auto">
          <a:xfrm rot="5400000">
            <a:off x="5295900" y="3238500"/>
            <a:ext cx="1371600" cy="9906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9" name="Straight Connector 48"/>
          <p:cNvCxnSpPr/>
          <p:nvPr/>
        </p:nvCxnSpPr>
        <p:spPr bwMode="auto">
          <a:xfrm rot="16200000" flipH="1">
            <a:off x="2400300" y="2781300"/>
            <a:ext cx="1371600" cy="9906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0" name="Straight Connector 49"/>
          <p:cNvCxnSpPr/>
          <p:nvPr/>
        </p:nvCxnSpPr>
        <p:spPr bwMode="auto">
          <a:xfrm rot="5400000">
            <a:off x="5295900" y="2781300"/>
            <a:ext cx="1371600" cy="9906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2943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autoRev="1" fill="hold" grpId="0" nodeType="clickEffect">
                                  <p:stCondLst>
                                    <p:cond delay="0"/>
                                  </p:stCondLst>
                                  <p:childTnLst>
                                    <p:animScale>
                                      <p:cBhvr>
                                        <p:cTn id="6" dur="500" fill="hold"/>
                                        <p:tgtEl>
                                          <p:spTgt spid="29"/>
                                        </p:tgtEl>
                                      </p:cBhvr>
                                      <p:by x="150000" y="150000"/>
                                    </p:animScale>
                                  </p:childTnLst>
                                </p:cTn>
                              </p:par>
                              <p:par>
                                <p:cTn id="7" presetID="6" presetClass="emph" presetSubtype="0" accel="50000" decel="50000" autoRev="1" fill="hold" grpId="0" nodeType="withEffect">
                                  <p:stCondLst>
                                    <p:cond delay="0"/>
                                  </p:stCondLst>
                                  <p:childTnLst>
                                    <p:animScale>
                                      <p:cBhvr>
                                        <p:cTn id="8" dur="500" fill="hold"/>
                                        <p:tgtEl>
                                          <p:spTgt spid="1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par>
                                <p:cTn id="52" presetID="10" presetClass="entr" presetSubtype="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24" grpId="0" animBg="1"/>
      <p:bldP spid="25" grpId="0" animBg="1"/>
      <p:bldP spid="29" grpId="0"/>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 &amp; </a:t>
            </a:r>
            <a:r>
              <a:rPr lang="de-AT" dirty="0"/>
              <a:t>w</a:t>
            </a:r>
            <a:r>
              <a:rPr lang="de-AT" dirty="0" smtClean="0"/>
              <a:t>hat </a:t>
            </a:r>
            <a:r>
              <a:rPr lang="de-AT" dirty="0"/>
              <a:t>you should already know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Objective: 	</a:t>
            </a:r>
          </a:p>
          <a:p>
            <a:pPr lvl="1"/>
            <a:r>
              <a:rPr lang="en-US" dirty="0" smtClean="0"/>
              <a:t>What is Lync </a:t>
            </a:r>
            <a:r>
              <a:rPr lang="en-US" dirty="0"/>
              <a:t>Edge Server actually doing?</a:t>
            </a:r>
          </a:p>
          <a:p>
            <a:endParaRPr lang="en-US" dirty="0" smtClean="0"/>
          </a:p>
          <a:p>
            <a:r>
              <a:rPr lang="en-US" dirty="0" smtClean="0"/>
              <a:t>Scope</a:t>
            </a:r>
            <a:endParaRPr lang="en-US" dirty="0"/>
          </a:p>
          <a:p>
            <a:pPr lvl="1"/>
            <a:r>
              <a:rPr lang="en-US" dirty="0" smtClean="0"/>
              <a:t>300 (400) </a:t>
            </a:r>
            <a:r>
              <a:rPr lang="en-US" dirty="0"/>
              <a:t>level</a:t>
            </a:r>
          </a:p>
          <a:p>
            <a:pPr lvl="1"/>
            <a:r>
              <a:rPr lang="en-US" dirty="0"/>
              <a:t>Limited to media scenarios</a:t>
            </a:r>
          </a:p>
          <a:p>
            <a:endParaRPr lang="en-US" dirty="0"/>
          </a:p>
          <a:p>
            <a:r>
              <a:rPr lang="en-US" dirty="0"/>
              <a:t>Assumptions</a:t>
            </a:r>
          </a:p>
          <a:p>
            <a:pPr lvl="1"/>
            <a:r>
              <a:rPr lang="en-US" dirty="0"/>
              <a:t>Basic understanding of SIP and RTP</a:t>
            </a:r>
          </a:p>
          <a:p>
            <a:pPr lvl="1"/>
            <a:r>
              <a:rPr lang="en-US" dirty="0"/>
              <a:t>Basic understanding of the Lync server roles</a:t>
            </a:r>
          </a:p>
          <a:p>
            <a:pPr lvl="1"/>
            <a:r>
              <a:rPr lang="en-US" dirty="0"/>
              <a:t>Basic understanding of a typical Lync topology</a:t>
            </a:r>
          </a:p>
          <a:p>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809418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Federation R2 Tunnel Mode</a:t>
            </a:r>
            <a:endParaRPr lang="en-US" dirty="0">
              <a:solidFill>
                <a:schemeClr val="tx2"/>
              </a:solidFill>
            </a:endParaRPr>
          </a:p>
        </p:txBody>
      </p:sp>
      <p:sp>
        <p:nvSpPr>
          <p:cNvPr id="6" name="AutoShape 34"/>
          <p:cNvSpPr>
            <a:spLocks noChangeArrowheads="1"/>
          </p:cNvSpPr>
          <p:nvPr/>
        </p:nvSpPr>
        <p:spPr bwMode="auto">
          <a:xfrm flipH="1">
            <a:off x="5105400" y="3733800"/>
            <a:ext cx="381000"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bg1"/>
                </a:solidFill>
                <a:effectLst>
                  <a:outerShdw blurRad="38100" dist="38100" dir="2700000" algn="tl">
                    <a:srgbClr val="000000"/>
                  </a:outerShdw>
                </a:effectLst>
                <a:latin typeface="Arial" charset="0"/>
              </a:rPr>
              <a:t>w2</a:t>
            </a:r>
          </a:p>
        </p:txBody>
      </p:sp>
      <p:sp>
        <p:nvSpPr>
          <p:cNvPr id="7" name="AutoShape 35"/>
          <p:cNvSpPr>
            <a:spLocks noChangeArrowheads="1"/>
          </p:cNvSpPr>
          <p:nvPr/>
        </p:nvSpPr>
        <p:spPr bwMode="auto">
          <a:xfrm flipH="1">
            <a:off x="5105400" y="4267200"/>
            <a:ext cx="381000" cy="381000"/>
          </a:xfrm>
          <a:prstGeom prst="flowChartDelay">
            <a:avLst/>
          </a:prstGeom>
          <a:solidFill>
            <a:schemeClr val="folHlink"/>
          </a:solidFill>
          <a:ln w="25400">
            <a:solidFill>
              <a:schemeClr val="bg1"/>
            </a:solidFill>
            <a:miter lim="800000"/>
            <a:headEnd/>
            <a:tailEnd/>
          </a:ln>
          <a:effectLst/>
        </p:spPr>
        <p:txBody>
          <a:bodyPr wrap="none" lIns="18288" anchor="ctr"/>
          <a:lstStyle/>
          <a:p>
            <a:pPr>
              <a:defRPr/>
            </a:pPr>
            <a:r>
              <a:rPr lang="en-US" dirty="0">
                <a:solidFill>
                  <a:schemeClr val="bg1"/>
                </a:solidFill>
                <a:effectLst>
                  <a:outerShdw blurRad="38100" dist="38100" dir="2700000" algn="tl">
                    <a:srgbClr val="000000"/>
                  </a:outerShdw>
                </a:effectLst>
                <a:latin typeface="Arial" charset="0"/>
              </a:rPr>
              <a:t>w2</a:t>
            </a:r>
          </a:p>
        </p:txBody>
      </p:sp>
      <p:sp>
        <p:nvSpPr>
          <p:cNvPr id="8" name="Text Box 45"/>
          <p:cNvSpPr txBox="1">
            <a:spLocks noChangeArrowheads="1"/>
          </p:cNvSpPr>
          <p:nvPr/>
        </p:nvSpPr>
        <p:spPr bwMode="auto">
          <a:xfrm flipH="1">
            <a:off x="6600826" y="6262689"/>
            <a:ext cx="1172116" cy="369332"/>
          </a:xfrm>
          <a:prstGeom prst="rect">
            <a:avLst/>
          </a:prstGeom>
          <a:noFill/>
          <a:ln w="9525">
            <a:noFill/>
            <a:miter lim="800000"/>
            <a:headEnd/>
            <a:tailEnd/>
          </a:ln>
        </p:spPr>
        <p:txBody>
          <a:bodyPr wrap="none">
            <a:spAutoFit/>
          </a:bodyPr>
          <a:lstStyle/>
          <a:p>
            <a:pPr algn="l"/>
            <a:r>
              <a:rPr lang="en-US" b="1">
                <a:solidFill>
                  <a:schemeClr val="bg1"/>
                </a:solidFill>
                <a:latin typeface="Arial" charset="0"/>
              </a:rPr>
              <a:t>Inner FW</a:t>
            </a:r>
          </a:p>
        </p:txBody>
      </p:sp>
      <p:pic>
        <p:nvPicPr>
          <p:cNvPr id="9" name="Picture 87" descr="cooltools-shape"/>
          <p:cNvPicPr>
            <a:picLocks noChangeAspect="1" noChangeArrowheads="1"/>
          </p:cNvPicPr>
          <p:nvPr/>
        </p:nvPicPr>
        <p:blipFill>
          <a:blip r:embed="rId3" cstate="print"/>
          <a:srcRect/>
          <a:stretch>
            <a:fillRect/>
          </a:stretch>
        </p:blipFill>
        <p:spPr bwMode="auto">
          <a:xfrm>
            <a:off x="7086600" y="1295400"/>
            <a:ext cx="152400" cy="4953000"/>
          </a:xfrm>
          <a:prstGeom prst="rect">
            <a:avLst/>
          </a:prstGeom>
          <a:noFill/>
          <a:ln w="12700" algn="ctr">
            <a:noFill/>
            <a:miter lim="800000"/>
            <a:headEnd/>
            <a:tailEnd/>
          </a:ln>
        </p:spPr>
      </p:pic>
      <p:pic>
        <p:nvPicPr>
          <p:cNvPr id="10" name="Picture 89" descr="cooltools-shape"/>
          <p:cNvPicPr>
            <a:picLocks noChangeAspect="1" noChangeArrowheads="1"/>
          </p:cNvPicPr>
          <p:nvPr/>
        </p:nvPicPr>
        <p:blipFill>
          <a:blip r:embed="rId3" cstate="print"/>
          <a:srcRect/>
          <a:stretch>
            <a:fillRect/>
          </a:stretch>
        </p:blipFill>
        <p:spPr bwMode="auto">
          <a:xfrm>
            <a:off x="5410200" y="2057400"/>
            <a:ext cx="1219200" cy="4191000"/>
          </a:xfrm>
          <a:prstGeom prst="rect">
            <a:avLst/>
          </a:prstGeom>
          <a:noFill/>
          <a:ln w="12700" algn="ctr">
            <a:noFill/>
            <a:miter lim="800000"/>
            <a:headEnd/>
            <a:tailEnd/>
          </a:ln>
        </p:spPr>
      </p:pic>
      <p:sp>
        <p:nvSpPr>
          <p:cNvPr id="11" name="Text Box 91"/>
          <p:cNvSpPr txBox="1">
            <a:spLocks noChangeArrowheads="1"/>
          </p:cNvSpPr>
          <p:nvPr/>
        </p:nvSpPr>
        <p:spPr bwMode="auto">
          <a:xfrm>
            <a:off x="5638800" y="6211888"/>
            <a:ext cx="762000" cy="646112"/>
          </a:xfrm>
          <a:prstGeom prst="rect">
            <a:avLst/>
          </a:prstGeom>
          <a:noFill/>
          <a:ln w="9525">
            <a:noFill/>
            <a:miter lim="800000"/>
            <a:headEnd/>
            <a:tailEnd/>
          </a:ln>
        </p:spPr>
        <p:txBody>
          <a:bodyPr>
            <a:spAutoFit/>
          </a:bodyPr>
          <a:lstStyle/>
          <a:p>
            <a:r>
              <a:rPr lang="en-US" b="1" dirty="0" smtClean="0">
                <a:solidFill>
                  <a:schemeClr val="bg1"/>
                </a:solidFill>
                <a:latin typeface="Arial" charset="0"/>
              </a:rPr>
              <a:t>R2</a:t>
            </a:r>
            <a:endParaRPr lang="en-US" b="1" dirty="0">
              <a:solidFill>
                <a:schemeClr val="bg1"/>
              </a:solidFill>
              <a:latin typeface="Arial" charset="0"/>
            </a:endParaRPr>
          </a:p>
          <a:p>
            <a:r>
              <a:rPr lang="en-US" b="1" dirty="0">
                <a:solidFill>
                  <a:schemeClr val="bg1"/>
                </a:solidFill>
                <a:latin typeface="Arial" charset="0"/>
              </a:rPr>
              <a:t>Edge</a:t>
            </a:r>
          </a:p>
        </p:txBody>
      </p:sp>
      <p:pic>
        <p:nvPicPr>
          <p:cNvPr id="12" name="Picture 82" descr="cooltools-shape"/>
          <p:cNvPicPr>
            <a:picLocks noChangeAspect="1" noChangeArrowheads="1"/>
          </p:cNvPicPr>
          <p:nvPr/>
        </p:nvPicPr>
        <p:blipFill>
          <a:blip r:embed="rId3" cstate="print"/>
          <a:srcRect/>
          <a:stretch>
            <a:fillRect/>
          </a:stretch>
        </p:blipFill>
        <p:spPr bwMode="auto">
          <a:xfrm>
            <a:off x="7620000" y="1295400"/>
            <a:ext cx="1447800" cy="2362200"/>
          </a:xfrm>
          <a:prstGeom prst="rect">
            <a:avLst/>
          </a:prstGeom>
          <a:noFill/>
          <a:ln w="12700" algn="ctr">
            <a:noFill/>
            <a:miter lim="800000"/>
            <a:headEnd/>
            <a:tailEnd/>
          </a:ln>
        </p:spPr>
      </p:pic>
      <p:sp>
        <p:nvSpPr>
          <p:cNvPr id="13" name="Text Box 22"/>
          <p:cNvSpPr txBox="1">
            <a:spLocks noChangeArrowheads="1"/>
          </p:cNvSpPr>
          <p:nvPr/>
        </p:nvSpPr>
        <p:spPr bwMode="auto">
          <a:xfrm>
            <a:off x="7848600" y="1676400"/>
            <a:ext cx="1066318" cy="738664"/>
          </a:xfrm>
          <a:prstGeom prst="rect">
            <a:avLst/>
          </a:prstGeom>
          <a:noFill/>
          <a:ln w="9525">
            <a:noFill/>
            <a:miter lim="800000"/>
            <a:headEnd/>
            <a:tailEnd/>
          </a:ln>
        </p:spPr>
        <p:txBody>
          <a:bodyPr wrap="none">
            <a:spAutoFit/>
          </a:bodyPr>
          <a:lstStyle/>
          <a:p>
            <a:r>
              <a:rPr lang="en-US" b="1">
                <a:solidFill>
                  <a:schemeClr val="bg1"/>
                </a:solidFill>
                <a:latin typeface="Arial" charset="0"/>
              </a:rPr>
              <a:t>Work2</a:t>
            </a:r>
          </a:p>
          <a:p>
            <a:r>
              <a:rPr lang="en-US" sz="1200" b="1">
                <a:solidFill>
                  <a:schemeClr val="bg1"/>
                </a:solidFill>
                <a:latin typeface="Arial" charset="0"/>
              </a:rPr>
              <a:t>OC/Console</a:t>
            </a:r>
          </a:p>
          <a:p>
            <a:r>
              <a:rPr lang="en-US" sz="1200" b="1">
                <a:solidFill>
                  <a:schemeClr val="bg1"/>
                </a:solidFill>
                <a:latin typeface="Arial" charset="0"/>
              </a:rPr>
              <a:t>A/V MCU</a:t>
            </a:r>
          </a:p>
        </p:txBody>
      </p:sp>
      <p:pic>
        <p:nvPicPr>
          <p:cNvPr id="14" name="Picture 86" descr="cooltools-shape"/>
          <p:cNvPicPr>
            <a:picLocks noChangeAspect="1" noChangeArrowheads="1"/>
          </p:cNvPicPr>
          <p:nvPr/>
        </p:nvPicPr>
        <p:blipFill>
          <a:blip r:embed="rId3" cstate="print"/>
          <a:srcRect/>
          <a:stretch>
            <a:fillRect/>
          </a:stretch>
        </p:blipFill>
        <p:spPr bwMode="auto">
          <a:xfrm>
            <a:off x="4800600" y="1295400"/>
            <a:ext cx="152400" cy="4953000"/>
          </a:xfrm>
          <a:prstGeom prst="rect">
            <a:avLst/>
          </a:prstGeom>
          <a:noFill/>
          <a:ln w="12700" algn="ctr">
            <a:noFill/>
            <a:miter lim="800000"/>
            <a:headEnd/>
            <a:tailEnd/>
          </a:ln>
        </p:spPr>
      </p:pic>
      <p:pic>
        <p:nvPicPr>
          <p:cNvPr id="15" name="Picture 89" descr="cooltools-shape"/>
          <p:cNvPicPr>
            <a:picLocks noChangeAspect="1" noChangeArrowheads="1"/>
          </p:cNvPicPr>
          <p:nvPr/>
        </p:nvPicPr>
        <p:blipFill>
          <a:blip r:embed="rId3" cstate="print"/>
          <a:srcRect/>
          <a:stretch>
            <a:fillRect/>
          </a:stretch>
        </p:blipFill>
        <p:spPr bwMode="auto">
          <a:xfrm>
            <a:off x="5410200" y="1295400"/>
            <a:ext cx="1219200" cy="685800"/>
          </a:xfrm>
          <a:prstGeom prst="rect">
            <a:avLst/>
          </a:prstGeom>
          <a:noFill/>
          <a:ln w="12700" algn="ctr">
            <a:noFill/>
            <a:miter lim="800000"/>
            <a:headEnd/>
            <a:tailEnd/>
          </a:ln>
        </p:spPr>
      </p:pic>
      <p:sp>
        <p:nvSpPr>
          <p:cNvPr id="16" name="Text Box 91"/>
          <p:cNvSpPr txBox="1">
            <a:spLocks noChangeArrowheads="1"/>
          </p:cNvSpPr>
          <p:nvPr/>
        </p:nvSpPr>
        <p:spPr bwMode="auto">
          <a:xfrm>
            <a:off x="5486400" y="1381127"/>
            <a:ext cx="1066800" cy="523875"/>
          </a:xfrm>
          <a:prstGeom prst="rect">
            <a:avLst/>
          </a:prstGeom>
          <a:noFill/>
          <a:ln w="9525">
            <a:noFill/>
            <a:miter lim="800000"/>
            <a:headEnd/>
            <a:tailEnd/>
          </a:ln>
        </p:spPr>
        <p:txBody>
          <a:bodyPr>
            <a:spAutoFit/>
          </a:bodyPr>
          <a:lstStyle/>
          <a:p>
            <a:r>
              <a:rPr lang="en-US" sz="1400" b="1">
                <a:solidFill>
                  <a:schemeClr val="bg1"/>
                </a:solidFill>
                <a:latin typeface="Arial" charset="0"/>
              </a:rPr>
              <a:t>Access</a:t>
            </a:r>
          </a:p>
          <a:p>
            <a:r>
              <a:rPr lang="en-US" sz="1400" b="1">
                <a:solidFill>
                  <a:schemeClr val="bg1"/>
                </a:solidFill>
                <a:latin typeface="Arial" charset="0"/>
              </a:rPr>
              <a:t>Proxy</a:t>
            </a:r>
          </a:p>
        </p:txBody>
      </p:sp>
      <p:sp>
        <p:nvSpPr>
          <p:cNvPr id="17" name="Text Box 91"/>
          <p:cNvSpPr txBox="1">
            <a:spLocks noChangeArrowheads="1"/>
          </p:cNvSpPr>
          <p:nvPr/>
        </p:nvSpPr>
        <p:spPr bwMode="auto">
          <a:xfrm>
            <a:off x="5743576" y="2336800"/>
            <a:ext cx="533400" cy="1016000"/>
          </a:xfrm>
          <a:prstGeom prst="rect">
            <a:avLst/>
          </a:prstGeom>
          <a:noFill/>
          <a:ln w="9525">
            <a:noFill/>
            <a:miter lim="800000"/>
            <a:headEnd/>
            <a:tailEnd/>
          </a:ln>
        </p:spPr>
        <p:txBody>
          <a:bodyPr>
            <a:spAutoFit/>
          </a:bodyPr>
          <a:lstStyle/>
          <a:p>
            <a:r>
              <a:rPr lang="en-US" sz="1200" b="1" dirty="0">
                <a:solidFill>
                  <a:schemeClr val="bg1"/>
                </a:solidFill>
                <a:latin typeface="Arial" charset="0"/>
              </a:rPr>
              <a:t>UDP</a:t>
            </a:r>
          </a:p>
          <a:p>
            <a:r>
              <a:rPr lang="en-US" sz="1200" b="1" dirty="0">
                <a:solidFill>
                  <a:schemeClr val="bg1"/>
                </a:solidFill>
                <a:latin typeface="Arial" charset="0"/>
              </a:rPr>
              <a:t>3478</a:t>
            </a:r>
          </a:p>
          <a:p>
            <a:endParaRPr lang="en-US" sz="1200" b="1" dirty="0">
              <a:solidFill>
                <a:schemeClr val="bg1"/>
              </a:solidFill>
              <a:latin typeface="Arial" charset="0"/>
            </a:endParaRPr>
          </a:p>
          <a:p>
            <a:r>
              <a:rPr lang="en-US" sz="1200" b="1" dirty="0">
                <a:solidFill>
                  <a:schemeClr val="bg1"/>
                </a:solidFill>
                <a:latin typeface="Arial" charset="0"/>
              </a:rPr>
              <a:t>TCP</a:t>
            </a:r>
          </a:p>
          <a:p>
            <a:r>
              <a:rPr lang="en-US" sz="1200" b="1" dirty="0">
                <a:solidFill>
                  <a:schemeClr val="bg1"/>
                </a:solidFill>
                <a:latin typeface="Arial" charset="0"/>
              </a:rPr>
              <a:t>443</a:t>
            </a:r>
          </a:p>
        </p:txBody>
      </p:sp>
      <p:sp>
        <p:nvSpPr>
          <p:cNvPr id="18" name="AutoShape 10"/>
          <p:cNvSpPr>
            <a:spLocks noChangeArrowheads="1"/>
          </p:cNvSpPr>
          <p:nvPr/>
        </p:nvSpPr>
        <p:spPr bwMode="auto">
          <a:xfrm>
            <a:off x="6553201"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19" name="AutoShape 11"/>
          <p:cNvSpPr>
            <a:spLocks noChangeArrowheads="1"/>
          </p:cNvSpPr>
          <p:nvPr/>
        </p:nvSpPr>
        <p:spPr bwMode="auto">
          <a:xfrm>
            <a:off x="6553201"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20" name="Text Box 91"/>
          <p:cNvSpPr txBox="1">
            <a:spLocks noChangeArrowheads="1"/>
          </p:cNvSpPr>
          <p:nvPr/>
        </p:nvSpPr>
        <p:spPr bwMode="auto">
          <a:xfrm>
            <a:off x="5486400" y="3581402"/>
            <a:ext cx="1066800" cy="2492375"/>
          </a:xfrm>
          <a:prstGeom prst="rect">
            <a:avLst/>
          </a:prstGeom>
          <a:noFill/>
          <a:ln w="9525">
            <a:noFill/>
            <a:miter lim="800000"/>
            <a:headEnd/>
            <a:tailEnd/>
          </a:ln>
        </p:spPr>
        <p:txBody>
          <a:bodyPr>
            <a:spAutoFit/>
          </a:bodyPr>
          <a:lstStyle/>
          <a:p>
            <a:r>
              <a:rPr lang="en-US" sz="1200" b="1" dirty="0">
                <a:solidFill>
                  <a:schemeClr val="bg1"/>
                </a:solidFill>
                <a:latin typeface="Arial" charset="0"/>
              </a:rPr>
              <a:t>UDP/TCP</a:t>
            </a:r>
          </a:p>
          <a:p>
            <a:r>
              <a:rPr lang="en-US" sz="1200" b="1" dirty="0">
                <a:solidFill>
                  <a:schemeClr val="bg1"/>
                </a:solidFill>
                <a:latin typeface="Arial" charset="0"/>
              </a:rPr>
              <a:t>50000</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UDP/TCP</a:t>
            </a:r>
          </a:p>
          <a:p>
            <a:r>
              <a:rPr lang="en-US" sz="1200" b="1" dirty="0">
                <a:solidFill>
                  <a:schemeClr val="bg1"/>
                </a:solidFill>
                <a:latin typeface="Arial" charset="0"/>
              </a:rPr>
              <a:t>59999</a:t>
            </a:r>
          </a:p>
        </p:txBody>
      </p:sp>
      <p:sp>
        <p:nvSpPr>
          <p:cNvPr id="21" name="AutoShape 34"/>
          <p:cNvSpPr>
            <a:spLocks noChangeArrowheads="1"/>
          </p:cNvSpPr>
          <p:nvPr/>
        </p:nvSpPr>
        <p:spPr bwMode="auto">
          <a:xfrm flipH="1">
            <a:off x="7315200" y="1676400"/>
            <a:ext cx="381000"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bg1"/>
                </a:solidFill>
                <a:effectLst>
                  <a:outerShdw blurRad="38100" dist="38100" dir="2700000" algn="tl">
                    <a:srgbClr val="000000"/>
                  </a:outerShdw>
                </a:effectLst>
                <a:latin typeface="Arial" charset="0"/>
              </a:rPr>
              <a:t>w2</a:t>
            </a:r>
          </a:p>
        </p:txBody>
      </p:sp>
      <p:sp>
        <p:nvSpPr>
          <p:cNvPr id="24" name="AutoShape 34"/>
          <p:cNvSpPr>
            <a:spLocks noChangeArrowheads="1"/>
          </p:cNvSpPr>
          <p:nvPr/>
        </p:nvSpPr>
        <p:spPr bwMode="auto">
          <a:xfrm>
            <a:off x="3581400" y="3733800"/>
            <a:ext cx="381000"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bg1"/>
                </a:solidFill>
                <a:effectLst>
                  <a:outerShdw blurRad="38100" dist="38100" dir="2700000" algn="tl">
                    <a:srgbClr val="000000"/>
                  </a:outerShdw>
                </a:effectLst>
                <a:latin typeface="Arial" charset="0"/>
              </a:rPr>
              <a:t>w1</a:t>
            </a:r>
          </a:p>
        </p:txBody>
      </p:sp>
      <p:sp>
        <p:nvSpPr>
          <p:cNvPr id="25" name="AutoShape 35"/>
          <p:cNvSpPr>
            <a:spLocks noChangeArrowheads="1"/>
          </p:cNvSpPr>
          <p:nvPr/>
        </p:nvSpPr>
        <p:spPr bwMode="auto">
          <a:xfrm>
            <a:off x="3581400" y="4267200"/>
            <a:ext cx="381000" cy="381000"/>
          </a:xfrm>
          <a:prstGeom prst="flowChartDelay">
            <a:avLst/>
          </a:prstGeom>
          <a:solidFill>
            <a:schemeClr val="folHlink"/>
          </a:solidFill>
          <a:ln w="25400">
            <a:solidFill>
              <a:schemeClr val="bg1"/>
            </a:solidFill>
            <a:miter lim="800000"/>
            <a:headEnd/>
            <a:tailEnd/>
          </a:ln>
          <a:effectLst/>
        </p:spPr>
        <p:txBody>
          <a:bodyPr wrap="none" lIns="45720" anchor="ctr"/>
          <a:lstStyle/>
          <a:p>
            <a:pPr>
              <a:defRPr/>
            </a:pPr>
            <a:r>
              <a:rPr lang="en-US" dirty="0">
                <a:solidFill>
                  <a:schemeClr val="bg1"/>
                </a:solidFill>
                <a:effectLst>
                  <a:outerShdw blurRad="38100" dist="38100" dir="2700000" algn="tl">
                    <a:srgbClr val="000000"/>
                  </a:outerShdw>
                </a:effectLst>
                <a:latin typeface="Arial" charset="0"/>
              </a:rPr>
              <a:t>w1</a:t>
            </a:r>
          </a:p>
        </p:txBody>
      </p:sp>
      <p:sp>
        <p:nvSpPr>
          <p:cNvPr id="26" name="Text Box 45"/>
          <p:cNvSpPr txBox="1">
            <a:spLocks noChangeArrowheads="1"/>
          </p:cNvSpPr>
          <p:nvPr/>
        </p:nvSpPr>
        <p:spPr bwMode="auto">
          <a:xfrm>
            <a:off x="1295401" y="6262689"/>
            <a:ext cx="1172116" cy="369332"/>
          </a:xfrm>
          <a:prstGeom prst="rect">
            <a:avLst/>
          </a:prstGeom>
          <a:noFill/>
          <a:ln w="9525">
            <a:noFill/>
            <a:miter lim="800000"/>
            <a:headEnd/>
            <a:tailEnd/>
          </a:ln>
        </p:spPr>
        <p:txBody>
          <a:bodyPr wrap="none">
            <a:spAutoFit/>
          </a:bodyPr>
          <a:lstStyle/>
          <a:p>
            <a:pPr algn="l"/>
            <a:r>
              <a:rPr lang="en-US" b="1" dirty="0">
                <a:solidFill>
                  <a:schemeClr val="bg1"/>
                </a:solidFill>
                <a:latin typeface="Arial" charset="0"/>
              </a:rPr>
              <a:t>Inner FW</a:t>
            </a:r>
          </a:p>
        </p:txBody>
      </p:sp>
      <p:pic>
        <p:nvPicPr>
          <p:cNvPr id="27" name="Picture 87" descr="cooltools-shape"/>
          <p:cNvPicPr>
            <a:picLocks noChangeAspect="1" noChangeArrowheads="1"/>
          </p:cNvPicPr>
          <p:nvPr/>
        </p:nvPicPr>
        <p:blipFill>
          <a:blip r:embed="rId4" cstate="print"/>
          <a:srcRect/>
          <a:stretch>
            <a:fillRect/>
          </a:stretch>
        </p:blipFill>
        <p:spPr bwMode="auto">
          <a:xfrm>
            <a:off x="1828800" y="1295400"/>
            <a:ext cx="152400" cy="4953000"/>
          </a:xfrm>
          <a:prstGeom prst="rect">
            <a:avLst/>
          </a:prstGeom>
          <a:noFill/>
          <a:ln w="12700" algn="ctr">
            <a:noFill/>
            <a:miter lim="800000"/>
            <a:headEnd/>
            <a:tailEnd/>
          </a:ln>
        </p:spPr>
      </p:pic>
      <p:pic>
        <p:nvPicPr>
          <p:cNvPr id="28" name="Picture 89" descr="cooltools-shape"/>
          <p:cNvPicPr>
            <a:picLocks noChangeAspect="1" noChangeArrowheads="1"/>
          </p:cNvPicPr>
          <p:nvPr/>
        </p:nvPicPr>
        <p:blipFill>
          <a:blip r:embed="rId4" cstate="print"/>
          <a:srcRect/>
          <a:stretch>
            <a:fillRect/>
          </a:stretch>
        </p:blipFill>
        <p:spPr bwMode="auto">
          <a:xfrm>
            <a:off x="2438400" y="2057400"/>
            <a:ext cx="1219200" cy="4191000"/>
          </a:xfrm>
          <a:prstGeom prst="rect">
            <a:avLst/>
          </a:prstGeom>
          <a:noFill/>
          <a:ln w="12700" algn="ctr">
            <a:noFill/>
            <a:miter lim="800000"/>
            <a:headEnd/>
            <a:tailEnd/>
          </a:ln>
        </p:spPr>
      </p:pic>
      <p:sp>
        <p:nvSpPr>
          <p:cNvPr id="29" name="Text Box 91"/>
          <p:cNvSpPr txBox="1">
            <a:spLocks noChangeArrowheads="1"/>
          </p:cNvSpPr>
          <p:nvPr/>
        </p:nvSpPr>
        <p:spPr bwMode="auto">
          <a:xfrm flipH="1">
            <a:off x="2667000" y="6211888"/>
            <a:ext cx="762000" cy="646112"/>
          </a:xfrm>
          <a:prstGeom prst="rect">
            <a:avLst/>
          </a:prstGeom>
          <a:noFill/>
          <a:ln w="9525">
            <a:noFill/>
            <a:miter lim="800000"/>
            <a:headEnd/>
            <a:tailEnd/>
          </a:ln>
        </p:spPr>
        <p:txBody>
          <a:bodyPr>
            <a:spAutoFit/>
          </a:bodyPr>
          <a:lstStyle/>
          <a:p>
            <a:r>
              <a:rPr lang="en-US" b="1" dirty="0" smtClean="0">
                <a:solidFill>
                  <a:schemeClr val="bg1"/>
                </a:solidFill>
                <a:latin typeface="Arial" charset="0"/>
              </a:rPr>
              <a:t>R2</a:t>
            </a:r>
            <a:endParaRPr lang="en-US" b="1" dirty="0">
              <a:solidFill>
                <a:schemeClr val="bg1"/>
              </a:solidFill>
              <a:latin typeface="Arial" charset="0"/>
            </a:endParaRPr>
          </a:p>
          <a:p>
            <a:r>
              <a:rPr lang="en-US" b="1" dirty="0">
                <a:solidFill>
                  <a:schemeClr val="bg1"/>
                </a:solidFill>
                <a:latin typeface="Arial" charset="0"/>
              </a:rPr>
              <a:t>Edge</a:t>
            </a:r>
          </a:p>
        </p:txBody>
      </p:sp>
      <p:pic>
        <p:nvPicPr>
          <p:cNvPr id="30" name="Picture 82" descr="cooltools-shape"/>
          <p:cNvPicPr>
            <a:picLocks noChangeAspect="1" noChangeArrowheads="1"/>
          </p:cNvPicPr>
          <p:nvPr/>
        </p:nvPicPr>
        <p:blipFill>
          <a:blip r:embed="rId4" cstate="print"/>
          <a:srcRect/>
          <a:stretch>
            <a:fillRect/>
          </a:stretch>
        </p:blipFill>
        <p:spPr bwMode="auto">
          <a:xfrm>
            <a:off x="0" y="1295400"/>
            <a:ext cx="1447800" cy="2362200"/>
          </a:xfrm>
          <a:prstGeom prst="rect">
            <a:avLst/>
          </a:prstGeom>
          <a:noFill/>
          <a:ln w="12700" algn="ctr">
            <a:noFill/>
            <a:miter lim="800000"/>
            <a:headEnd/>
            <a:tailEnd/>
          </a:ln>
        </p:spPr>
      </p:pic>
      <p:sp>
        <p:nvSpPr>
          <p:cNvPr id="31" name="Text Box 22"/>
          <p:cNvSpPr txBox="1">
            <a:spLocks noChangeArrowheads="1"/>
          </p:cNvSpPr>
          <p:nvPr/>
        </p:nvSpPr>
        <p:spPr bwMode="auto">
          <a:xfrm flipH="1">
            <a:off x="152400" y="1676400"/>
            <a:ext cx="1066318" cy="738664"/>
          </a:xfrm>
          <a:prstGeom prst="rect">
            <a:avLst/>
          </a:prstGeom>
          <a:noFill/>
          <a:ln w="9525">
            <a:noFill/>
            <a:miter lim="800000"/>
            <a:headEnd/>
            <a:tailEnd/>
          </a:ln>
        </p:spPr>
        <p:txBody>
          <a:bodyPr wrap="none">
            <a:spAutoFit/>
          </a:bodyPr>
          <a:lstStyle/>
          <a:p>
            <a:r>
              <a:rPr lang="en-US" b="1">
                <a:solidFill>
                  <a:schemeClr val="bg1"/>
                </a:solidFill>
                <a:latin typeface="Arial" charset="0"/>
              </a:rPr>
              <a:t>Work1</a:t>
            </a:r>
          </a:p>
          <a:p>
            <a:r>
              <a:rPr lang="en-US" sz="1200" b="1">
                <a:solidFill>
                  <a:schemeClr val="bg1"/>
                </a:solidFill>
                <a:latin typeface="Arial" charset="0"/>
              </a:rPr>
              <a:t>OC/Console</a:t>
            </a:r>
          </a:p>
          <a:p>
            <a:r>
              <a:rPr lang="en-US" sz="1200" b="1">
                <a:solidFill>
                  <a:schemeClr val="bg1"/>
                </a:solidFill>
                <a:latin typeface="Arial" charset="0"/>
              </a:rPr>
              <a:t>A/V MCU</a:t>
            </a:r>
          </a:p>
        </p:txBody>
      </p:sp>
      <p:pic>
        <p:nvPicPr>
          <p:cNvPr id="32" name="Picture 86" descr="cooltools-shape"/>
          <p:cNvPicPr>
            <a:picLocks noChangeAspect="1" noChangeArrowheads="1"/>
          </p:cNvPicPr>
          <p:nvPr/>
        </p:nvPicPr>
        <p:blipFill>
          <a:blip r:embed="rId4" cstate="print"/>
          <a:srcRect/>
          <a:stretch>
            <a:fillRect/>
          </a:stretch>
        </p:blipFill>
        <p:spPr bwMode="auto">
          <a:xfrm>
            <a:off x="4114800" y="1295400"/>
            <a:ext cx="152400" cy="4953000"/>
          </a:xfrm>
          <a:prstGeom prst="rect">
            <a:avLst/>
          </a:prstGeom>
          <a:noFill/>
          <a:ln w="12700" algn="ctr">
            <a:noFill/>
            <a:miter lim="800000"/>
            <a:headEnd/>
            <a:tailEnd/>
          </a:ln>
        </p:spPr>
      </p:pic>
      <p:pic>
        <p:nvPicPr>
          <p:cNvPr id="33" name="Picture 89" descr="cooltools-shape"/>
          <p:cNvPicPr>
            <a:picLocks noChangeAspect="1" noChangeArrowheads="1"/>
          </p:cNvPicPr>
          <p:nvPr/>
        </p:nvPicPr>
        <p:blipFill>
          <a:blip r:embed="rId4" cstate="print"/>
          <a:srcRect/>
          <a:stretch>
            <a:fillRect/>
          </a:stretch>
        </p:blipFill>
        <p:spPr bwMode="auto">
          <a:xfrm>
            <a:off x="2438400" y="1295400"/>
            <a:ext cx="1219200" cy="685800"/>
          </a:xfrm>
          <a:prstGeom prst="rect">
            <a:avLst/>
          </a:prstGeom>
          <a:noFill/>
          <a:ln w="12700" algn="ctr">
            <a:noFill/>
            <a:miter lim="800000"/>
            <a:headEnd/>
            <a:tailEnd/>
          </a:ln>
        </p:spPr>
      </p:pic>
      <p:sp>
        <p:nvSpPr>
          <p:cNvPr id="34" name="Text Box 91"/>
          <p:cNvSpPr txBox="1">
            <a:spLocks noChangeArrowheads="1"/>
          </p:cNvSpPr>
          <p:nvPr/>
        </p:nvSpPr>
        <p:spPr bwMode="auto">
          <a:xfrm flipH="1">
            <a:off x="2514600" y="1381127"/>
            <a:ext cx="1066800" cy="523875"/>
          </a:xfrm>
          <a:prstGeom prst="rect">
            <a:avLst/>
          </a:prstGeom>
          <a:noFill/>
          <a:ln w="9525">
            <a:noFill/>
            <a:miter lim="800000"/>
            <a:headEnd/>
            <a:tailEnd/>
          </a:ln>
        </p:spPr>
        <p:txBody>
          <a:bodyPr>
            <a:spAutoFit/>
          </a:bodyPr>
          <a:lstStyle/>
          <a:p>
            <a:r>
              <a:rPr lang="en-US" sz="1400" b="1">
                <a:solidFill>
                  <a:schemeClr val="bg1"/>
                </a:solidFill>
                <a:latin typeface="Arial" charset="0"/>
              </a:rPr>
              <a:t>Access</a:t>
            </a:r>
          </a:p>
          <a:p>
            <a:r>
              <a:rPr lang="en-US" sz="1400" b="1">
                <a:solidFill>
                  <a:schemeClr val="bg1"/>
                </a:solidFill>
                <a:latin typeface="Arial" charset="0"/>
              </a:rPr>
              <a:t>Proxy</a:t>
            </a:r>
          </a:p>
        </p:txBody>
      </p:sp>
      <p:sp>
        <p:nvSpPr>
          <p:cNvPr id="35" name="Text Box 91"/>
          <p:cNvSpPr txBox="1">
            <a:spLocks noChangeArrowheads="1"/>
          </p:cNvSpPr>
          <p:nvPr/>
        </p:nvSpPr>
        <p:spPr bwMode="auto">
          <a:xfrm flipH="1">
            <a:off x="2800351" y="2336800"/>
            <a:ext cx="533400" cy="1016000"/>
          </a:xfrm>
          <a:prstGeom prst="rect">
            <a:avLst/>
          </a:prstGeom>
          <a:noFill/>
          <a:ln w="9525">
            <a:noFill/>
            <a:miter lim="800000"/>
            <a:headEnd/>
            <a:tailEnd/>
          </a:ln>
        </p:spPr>
        <p:txBody>
          <a:bodyPr>
            <a:spAutoFit/>
          </a:bodyPr>
          <a:lstStyle/>
          <a:p>
            <a:r>
              <a:rPr lang="en-US" sz="1200" b="1" dirty="0">
                <a:solidFill>
                  <a:schemeClr val="bg1"/>
                </a:solidFill>
                <a:latin typeface="Arial" charset="0"/>
              </a:rPr>
              <a:t>UDP</a:t>
            </a:r>
          </a:p>
          <a:p>
            <a:r>
              <a:rPr lang="en-US" sz="1200" b="1" dirty="0">
                <a:solidFill>
                  <a:schemeClr val="bg1"/>
                </a:solidFill>
                <a:latin typeface="Arial" charset="0"/>
              </a:rPr>
              <a:t>3478</a:t>
            </a:r>
          </a:p>
          <a:p>
            <a:endParaRPr lang="en-US" sz="1200" b="1" dirty="0">
              <a:solidFill>
                <a:schemeClr val="bg1"/>
              </a:solidFill>
              <a:latin typeface="Arial" charset="0"/>
            </a:endParaRPr>
          </a:p>
          <a:p>
            <a:r>
              <a:rPr lang="en-US" sz="1200" b="1" dirty="0">
                <a:solidFill>
                  <a:schemeClr val="bg1"/>
                </a:solidFill>
                <a:latin typeface="Arial" charset="0"/>
              </a:rPr>
              <a:t>TCP</a:t>
            </a:r>
          </a:p>
          <a:p>
            <a:r>
              <a:rPr lang="en-US" sz="1200" b="1" dirty="0">
                <a:solidFill>
                  <a:schemeClr val="bg1"/>
                </a:solidFill>
                <a:latin typeface="Arial" charset="0"/>
              </a:rPr>
              <a:t>443</a:t>
            </a:r>
          </a:p>
        </p:txBody>
      </p:sp>
      <p:sp>
        <p:nvSpPr>
          <p:cNvPr id="36" name="AutoShape 10"/>
          <p:cNvSpPr>
            <a:spLocks noChangeArrowheads="1"/>
          </p:cNvSpPr>
          <p:nvPr/>
        </p:nvSpPr>
        <p:spPr bwMode="auto">
          <a:xfrm flipH="1">
            <a:off x="2362201"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37" name="AutoShape 11"/>
          <p:cNvSpPr>
            <a:spLocks noChangeArrowheads="1"/>
          </p:cNvSpPr>
          <p:nvPr/>
        </p:nvSpPr>
        <p:spPr bwMode="auto">
          <a:xfrm flipH="1">
            <a:off x="2362201"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38" name="Text Box 91"/>
          <p:cNvSpPr txBox="1">
            <a:spLocks noChangeArrowheads="1"/>
          </p:cNvSpPr>
          <p:nvPr/>
        </p:nvSpPr>
        <p:spPr bwMode="auto">
          <a:xfrm flipH="1">
            <a:off x="2514600" y="3581402"/>
            <a:ext cx="1066800" cy="2492375"/>
          </a:xfrm>
          <a:prstGeom prst="rect">
            <a:avLst/>
          </a:prstGeom>
          <a:noFill/>
          <a:ln w="9525">
            <a:noFill/>
            <a:miter lim="800000"/>
            <a:headEnd/>
            <a:tailEnd/>
          </a:ln>
        </p:spPr>
        <p:txBody>
          <a:bodyPr>
            <a:spAutoFit/>
          </a:bodyPr>
          <a:lstStyle/>
          <a:p>
            <a:r>
              <a:rPr lang="en-US" sz="1200" b="1" dirty="0">
                <a:solidFill>
                  <a:schemeClr val="bg1"/>
                </a:solidFill>
                <a:latin typeface="Arial" charset="0"/>
              </a:rPr>
              <a:t>UDP/TCP</a:t>
            </a:r>
          </a:p>
          <a:p>
            <a:r>
              <a:rPr lang="en-US" sz="1200" b="1" dirty="0">
                <a:solidFill>
                  <a:schemeClr val="bg1"/>
                </a:solidFill>
                <a:latin typeface="Arial" charset="0"/>
              </a:rPr>
              <a:t>50000</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UDP/TCP</a:t>
            </a:r>
          </a:p>
          <a:p>
            <a:r>
              <a:rPr lang="en-US" sz="1200" b="1" dirty="0">
                <a:solidFill>
                  <a:schemeClr val="bg1"/>
                </a:solidFill>
                <a:latin typeface="Arial" charset="0"/>
              </a:rPr>
              <a:t>59999</a:t>
            </a:r>
          </a:p>
        </p:txBody>
      </p:sp>
      <p:sp>
        <p:nvSpPr>
          <p:cNvPr id="39" name="AutoShape 34"/>
          <p:cNvSpPr>
            <a:spLocks noChangeArrowheads="1"/>
          </p:cNvSpPr>
          <p:nvPr/>
        </p:nvSpPr>
        <p:spPr bwMode="auto">
          <a:xfrm>
            <a:off x="1371600" y="1676400"/>
            <a:ext cx="381000"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bg1"/>
                </a:solidFill>
                <a:effectLst>
                  <a:outerShdw blurRad="38100" dist="38100" dir="2700000" algn="tl">
                    <a:srgbClr val="000000"/>
                  </a:outerShdw>
                </a:effectLst>
                <a:latin typeface="Arial" charset="0"/>
              </a:rPr>
              <a:t>w1</a:t>
            </a:r>
          </a:p>
        </p:txBody>
      </p:sp>
      <p:sp>
        <p:nvSpPr>
          <p:cNvPr id="40" name="Text Box 45"/>
          <p:cNvSpPr txBox="1">
            <a:spLocks noChangeArrowheads="1"/>
          </p:cNvSpPr>
          <p:nvPr/>
        </p:nvSpPr>
        <p:spPr bwMode="auto">
          <a:xfrm flipH="1">
            <a:off x="3886200" y="6248402"/>
            <a:ext cx="1351652" cy="646331"/>
          </a:xfrm>
          <a:prstGeom prst="rect">
            <a:avLst/>
          </a:prstGeom>
          <a:noFill/>
          <a:ln w="9525">
            <a:noFill/>
            <a:miter lim="800000"/>
            <a:headEnd/>
            <a:tailEnd/>
          </a:ln>
        </p:spPr>
        <p:txBody>
          <a:bodyPr wrap="none">
            <a:spAutoFit/>
          </a:bodyPr>
          <a:lstStyle/>
          <a:p>
            <a:r>
              <a:rPr lang="en-US" b="1">
                <a:solidFill>
                  <a:schemeClr val="bg1"/>
                </a:solidFill>
                <a:latin typeface="Arial" charset="0"/>
              </a:rPr>
              <a:t>Outer FWs</a:t>
            </a:r>
          </a:p>
          <a:p>
            <a:r>
              <a:rPr lang="en-US" b="1">
                <a:solidFill>
                  <a:schemeClr val="bg1"/>
                </a:solidFill>
                <a:latin typeface="Arial" charset="0"/>
              </a:rPr>
              <a:t>(no NAT)</a:t>
            </a:r>
          </a:p>
        </p:txBody>
      </p:sp>
      <p:cxnSp>
        <p:nvCxnSpPr>
          <p:cNvPr id="41" name="Straight Connector 40"/>
          <p:cNvCxnSpPr>
            <a:endCxn id="36" idx="3"/>
          </p:cNvCxnSpPr>
          <p:nvPr/>
        </p:nvCxnSpPr>
        <p:spPr bwMode="auto">
          <a:xfrm>
            <a:off x="1447800" y="2476500"/>
            <a:ext cx="914400"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a:stCxn id="18" idx="3"/>
          </p:cNvCxnSpPr>
          <p:nvPr/>
        </p:nvCxnSpPr>
        <p:spPr bwMode="auto">
          <a:xfrm flipV="1">
            <a:off x="6705600" y="2476500"/>
            <a:ext cx="914400"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a:endCxn id="4" idx="3"/>
          </p:cNvCxnSpPr>
          <p:nvPr/>
        </p:nvCxnSpPr>
        <p:spPr bwMode="auto">
          <a:xfrm flipV="1">
            <a:off x="3733800" y="2552702"/>
            <a:ext cx="1600200" cy="8453"/>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bwMode="auto">
          <a:xfrm>
            <a:off x="1447800" y="2971800"/>
            <a:ext cx="914400"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5" name="Straight Connector 44"/>
          <p:cNvCxnSpPr>
            <a:stCxn id="25" idx="3"/>
            <a:endCxn id="5" idx="3"/>
          </p:cNvCxnSpPr>
          <p:nvPr/>
        </p:nvCxnSpPr>
        <p:spPr bwMode="auto">
          <a:xfrm flipV="1">
            <a:off x="3962400" y="3086100"/>
            <a:ext cx="1371600" cy="1371600"/>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bwMode="auto">
          <a:xfrm flipV="1">
            <a:off x="6705600" y="2971800"/>
            <a:ext cx="914400"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7" name="Straight Connector 46"/>
          <p:cNvCxnSpPr/>
          <p:nvPr/>
        </p:nvCxnSpPr>
        <p:spPr bwMode="auto">
          <a:xfrm rot="16200000" flipH="1">
            <a:off x="2400300" y="3238500"/>
            <a:ext cx="1371600" cy="990600"/>
          </a:xfrm>
          <a:prstGeom prst="line">
            <a:avLst/>
          </a:prstGeom>
          <a:ln cmpd="sng">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bwMode="auto">
          <a:xfrm rot="5400000">
            <a:off x="5295900" y="3238500"/>
            <a:ext cx="1371600" cy="990600"/>
          </a:xfrm>
          <a:prstGeom prst="line">
            <a:avLst/>
          </a:prstGeom>
          <a:ln cmpd="sng">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9" name="Straight Connector 48"/>
          <p:cNvCxnSpPr/>
          <p:nvPr/>
        </p:nvCxnSpPr>
        <p:spPr bwMode="auto">
          <a:xfrm rot="16200000" flipH="1">
            <a:off x="2400300" y="2781300"/>
            <a:ext cx="1371600" cy="990600"/>
          </a:xfrm>
          <a:prstGeom prst="line">
            <a:avLst/>
          </a:prstGeom>
          <a:ln cmpd="sng">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0" name="Straight Connector 49"/>
          <p:cNvCxnSpPr/>
          <p:nvPr/>
        </p:nvCxnSpPr>
        <p:spPr bwMode="auto">
          <a:xfrm rot="5400000">
            <a:off x="5295900" y="2781300"/>
            <a:ext cx="1371600" cy="990600"/>
          </a:xfrm>
          <a:prstGeom prst="line">
            <a:avLst/>
          </a:prstGeom>
          <a:ln cmpd="sng">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3" name="Straight Connector 52"/>
          <p:cNvCxnSpPr>
            <a:stCxn id="4" idx="1"/>
            <a:endCxn id="18" idx="1"/>
          </p:cNvCxnSpPr>
          <p:nvPr/>
        </p:nvCxnSpPr>
        <p:spPr bwMode="auto">
          <a:xfrm>
            <a:off x="5486400" y="2552700"/>
            <a:ext cx="106680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 name="AutoShape 34"/>
          <p:cNvSpPr>
            <a:spLocks noChangeArrowheads="1"/>
          </p:cNvSpPr>
          <p:nvPr/>
        </p:nvSpPr>
        <p:spPr bwMode="auto">
          <a:xfrm flipH="1">
            <a:off x="5334000"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5" name="AutoShape 35"/>
          <p:cNvSpPr>
            <a:spLocks noChangeArrowheads="1"/>
          </p:cNvSpPr>
          <p:nvPr/>
        </p:nvSpPr>
        <p:spPr bwMode="auto">
          <a:xfrm flipH="1">
            <a:off x="5334000"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cxnSp>
        <p:nvCxnSpPr>
          <p:cNvPr id="64" name="Straight Connector 63"/>
          <p:cNvCxnSpPr>
            <a:stCxn id="36" idx="1"/>
            <a:endCxn id="22" idx="1"/>
          </p:cNvCxnSpPr>
          <p:nvPr/>
        </p:nvCxnSpPr>
        <p:spPr bwMode="auto">
          <a:xfrm>
            <a:off x="2514600" y="2552700"/>
            <a:ext cx="106680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2" name="AutoShape 34"/>
          <p:cNvSpPr>
            <a:spLocks noChangeArrowheads="1"/>
          </p:cNvSpPr>
          <p:nvPr/>
        </p:nvSpPr>
        <p:spPr bwMode="auto">
          <a:xfrm>
            <a:off x="3581401"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23" name="AutoShape 35"/>
          <p:cNvSpPr>
            <a:spLocks noChangeArrowheads="1"/>
          </p:cNvSpPr>
          <p:nvPr/>
        </p:nvSpPr>
        <p:spPr bwMode="auto">
          <a:xfrm>
            <a:off x="3581401"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cxnSp>
        <p:nvCxnSpPr>
          <p:cNvPr id="67" name="Straight Connector 66"/>
          <p:cNvCxnSpPr>
            <a:stCxn id="7" idx="3"/>
            <a:endCxn id="23" idx="3"/>
          </p:cNvCxnSpPr>
          <p:nvPr/>
        </p:nvCxnSpPr>
        <p:spPr bwMode="auto">
          <a:xfrm rot="10800000">
            <a:off x="3733800" y="3086100"/>
            <a:ext cx="1371600" cy="1371600"/>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0" name="Straight Connector 69"/>
          <p:cNvCxnSpPr>
            <a:stCxn id="23" idx="1"/>
            <a:endCxn id="37" idx="1"/>
          </p:cNvCxnSpPr>
          <p:nvPr/>
        </p:nvCxnSpPr>
        <p:spPr bwMode="auto">
          <a:xfrm rot="10800000">
            <a:off x="2514600" y="3086100"/>
            <a:ext cx="1066800" cy="1588"/>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3" name="Straight Connector 72"/>
          <p:cNvCxnSpPr>
            <a:stCxn id="5" idx="1"/>
            <a:endCxn id="19" idx="1"/>
          </p:cNvCxnSpPr>
          <p:nvPr/>
        </p:nvCxnSpPr>
        <p:spPr bwMode="auto">
          <a:xfrm>
            <a:off x="5486400" y="3086100"/>
            <a:ext cx="1066800" cy="1588"/>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27966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autoRev="1" fill="hold" grpId="0" nodeType="clickEffect">
                                  <p:stCondLst>
                                    <p:cond delay="0"/>
                                  </p:stCondLst>
                                  <p:childTnLst>
                                    <p:animScale>
                                      <p:cBhvr>
                                        <p:cTn id="6" dur="500" fill="hold"/>
                                        <p:tgtEl>
                                          <p:spTgt spid="29"/>
                                        </p:tgtEl>
                                      </p:cBhvr>
                                      <p:by x="150000" y="150000"/>
                                    </p:animScale>
                                  </p:childTnLst>
                                </p:cTn>
                              </p:par>
                              <p:par>
                                <p:cTn id="7" presetID="6" presetClass="emph" presetSubtype="0" accel="50000" decel="50000" autoRev="1" fill="hold" grpId="0" nodeType="withEffect">
                                  <p:stCondLst>
                                    <p:cond delay="0"/>
                                  </p:stCondLst>
                                  <p:childTnLst>
                                    <p:animScale>
                                      <p:cBhvr>
                                        <p:cTn id="8" dur="500" fill="hold"/>
                                        <p:tgtEl>
                                          <p:spTgt spid="1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par>
                                <p:cTn id="52" presetID="10" presetClass="entr" presetSubtype="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right)">
                                      <p:cBhvr>
                                        <p:cTn id="59" dur="500"/>
                                        <p:tgtEl>
                                          <p:spTgt spid="53"/>
                                        </p:tgtEl>
                                      </p:cBhvr>
                                    </p:animEffect>
                                  </p:childTnLst>
                                </p:cTn>
                              </p:par>
                              <p:par>
                                <p:cTn id="60" presetID="22" presetClass="entr" presetSubtype="8"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left)">
                                      <p:cBhvr>
                                        <p:cTn id="62" dur="500"/>
                                        <p:tgtEl>
                                          <p:spTgt spid="64"/>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left)">
                                      <p:cBhvr>
                                        <p:cTn id="75" dur="500"/>
                                        <p:tgtEl>
                                          <p:spTgt spid="73"/>
                                        </p:tgtEl>
                                      </p:cBhvr>
                                    </p:animEffect>
                                  </p:childTnLst>
                                </p:cTn>
                              </p:par>
                            </p:childTnLst>
                          </p:cTn>
                        </p:par>
                        <p:par>
                          <p:cTn id="76" fill="hold">
                            <p:stCondLst>
                              <p:cond delay="1000"/>
                            </p:stCondLst>
                            <p:childTnLst>
                              <p:par>
                                <p:cTn id="77" presetID="22" presetClass="entr" presetSubtype="2" fill="hold"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right)">
                                      <p:cBhvr>
                                        <p:cTn id="79" dur="500"/>
                                        <p:tgtEl>
                                          <p:spTgt spid="67"/>
                                        </p:tgtEl>
                                      </p:cBhvr>
                                    </p:animEffect>
                                  </p:childTnLst>
                                </p:cTn>
                              </p:par>
                            </p:childTnLst>
                          </p:cTn>
                        </p:par>
                        <p:par>
                          <p:cTn id="80" fill="hold">
                            <p:stCondLst>
                              <p:cond delay="1500"/>
                            </p:stCondLst>
                            <p:childTnLst>
                              <p:par>
                                <p:cTn id="81" presetID="22" presetClass="entr" presetSubtype="2"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wipe(right)">
                                      <p:cBhvr>
                                        <p:cTn id="8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24" grpId="0" animBg="1"/>
      <p:bldP spid="25" grpId="0" animBg="1"/>
      <p:bldP spid="29" grpId="0"/>
      <p:bldP spid="3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Federation R2-2007 </a:t>
            </a:r>
            <a:r>
              <a:rPr lang="en-US" dirty="0" err="1" smtClean="0"/>
              <a:t>Interop</a:t>
            </a:r>
            <a:endParaRPr lang="en-US" dirty="0">
              <a:solidFill>
                <a:schemeClr val="tx2"/>
              </a:solidFill>
            </a:endParaRPr>
          </a:p>
        </p:txBody>
      </p:sp>
      <p:sp>
        <p:nvSpPr>
          <p:cNvPr id="6" name="AutoShape 34"/>
          <p:cNvSpPr>
            <a:spLocks noChangeArrowheads="1"/>
          </p:cNvSpPr>
          <p:nvPr/>
        </p:nvSpPr>
        <p:spPr bwMode="auto">
          <a:xfrm flipH="1">
            <a:off x="5105400" y="3733800"/>
            <a:ext cx="381000"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bg1"/>
                </a:solidFill>
                <a:effectLst>
                  <a:outerShdw blurRad="38100" dist="38100" dir="2700000" algn="tl">
                    <a:srgbClr val="000000"/>
                  </a:outerShdw>
                </a:effectLst>
                <a:latin typeface="Arial" charset="0"/>
              </a:rPr>
              <a:t>w2</a:t>
            </a:r>
          </a:p>
        </p:txBody>
      </p:sp>
      <p:sp>
        <p:nvSpPr>
          <p:cNvPr id="7" name="AutoShape 35"/>
          <p:cNvSpPr>
            <a:spLocks noChangeArrowheads="1"/>
          </p:cNvSpPr>
          <p:nvPr/>
        </p:nvSpPr>
        <p:spPr bwMode="auto">
          <a:xfrm flipH="1">
            <a:off x="5105400" y="4267200"/>
            <a:ext cx="381000" cy="381000"/>
          </a:xfrm>
          <a:prstGeom prst="flowChartDelay">
            <a:avLst/>
          </a:prstGeom>
          <a:solidFill>
            <a:schemeClr val="folHlink"/>
          </a:solidFill>
          <a:ln w="25400">
            <a:solidFill>
              <a:schemeClr val="bg1"/>
            </a:solidFill>
            <a:miter lim="800000"/>
            <a:headEnd/>
            <a:tailEnd/>
          </a:ln>
          <a:effectLst/>
        </p:spPr>
        <p:txBody>
          <a:bodyPr wrap="none" lIns="18288" anchor="ctr"/>
          <a:lstStyle/>
          <a:p>
            <a:pPr>
              <a:defRPr/>
            </a:pPr>
            <a:r>
              <a:rPr lang="en-US" dirty="0">
                <a:solidFill>
                  <a:schemeClr val="bg1"/>
                </a:solidFill>
                <a:effectLst>
                  <a:outerShdw blurRad="38100" dist="38100" dir="2700000" algn="tl">
                    <a:srgbClr val="000000"/>
                  </a:outerShdw>
                </a:effectLst>
                <a:latin typeface="Arial" charset="0"/>
              </a:rPr>
              <a:t>w2</a:t>
            </a:r>
          </a:p>
        </p:txBody>
      </p:sp>
      <p:sp>
        <p:nvSpPr>
          <p:cNvPr id="8" name="Text Box 45"/>
          <p:cNvSpPr txBox="1">
            <a:spLocks noChangeArrowheads="1"/>
          </p:cNvSpPr>
          <p:nvPr/>
        </p:nvSpPr>
        <p:spPr bwMode="auto">
          <a:xfrm flipH="1">
            <a:off x="6600826" y="6262689"/>
            <a:ext cx="1172116" cy="369332"/>
          </a:xfrm>
          <a:prstGeom prst="rect">
            <a:avLst/>
          </a:prstGeom>
          <a:noFill/>
          <a:ln w="9525">
            <a:noFill/>
            <a:miter lim="800000"/>
            <a:headEnd/>
            <a:tailEnd/>
          </a:ln>
        </p:spPr>
        <p:txBody>
          <a:bodyPr wrap="none">
            <a:spAutoFit/>
          </a:bodyPr>
          <a:lstStyle/>
          <a:p>
            <a:pPr algn="l"/>
            <a:r>
              <a:rPr lang="en-US" b="1">
                <a:solidFill>
                  <a:schemeClr val="bg1"/>
                </a:solidFill>
                <a:latin typeface="Arial" charset="0"/>
              </a:rPr>
              <a:t>Inner FW</a:t>
            </a:r>
          </a:p>
        </p:txBody>
      </p:sp>
      <p:pic>
        <p:nvPicPr>
          <p:cNvPr id="9" name="Picture 87" descr="cooltools-shape"/>
          <p:cNvPicPr>
            <a:picLocks noChangeAspect="1" noChangeArrowheads="1"/>
          </p:cNvPicPr>
          <p:nvPr/>
        </p:nvPicPr>
        <p:blipFill>
          <a:blip r:embed="rId3" cstate="print"/>
          <a:srcRect/>
          <a:stretch>
            <a:fillRect/>
          </a:stretch>
        </p:blipFill>
        <p:spPr bwMode="auto">
          <a:xfrm>
            <a:off x="7086600" y="1295400"/>
            <a:ext cx="152400" cy="4953000"/>
          </a:xfrm>
          <a:prstGeom prst="rect">
            <a:avLst/>
          </a:prstGeom>
          <a:noFill/>
          <a:ln w="12700" algn="ctr">
            <a:noFill/>
            <a:miter lim="800000"/>
            <a:headEnd/>
            <a:tailEnd/>
          </a:ln>
        </p:spPr>
      </p:pic>
      <p:pic>
        <p:nvPicPr>
          <p:cNvPr id="10" name="Picture 89" descr="cooltools-shape"/>
          <p:cNvPicPr>
            <a:picLocks noChangeAspect="1" noChangeArrowheads="1"/>
          </p:cNvPicPr>
          <p:nvPr/>
        </p:nvPicPr>
        <p:blipFill>
          <a:blip r:embed="rId3" cstate="print"/>
          <a:srcRect/>
          <a:stretch>
            <a:fillRect/>
          </a:stretch>
        </p:blipFill>
        <p:spPr bwMode="auto">
          <a:xfrm>
            <a:off x="5410200" y="2057400"/>
            <a:ext cx="1219200" cy="4191000"/>
          </a:xfrm>
          <a:prstGeom prst="rect">
            <a:avLst/>
          </a:prstGeom>
          <a:noFill/>
          <a:ln w="12700" algn="ctr">
            <a:noFill/>
            <a:miter lim="800000"/>
            <a:headEnd/>
            <a:tailEnd/>
          </a:ln>
        </p:spPr>
      </p:pic>
      <p:sp>
        <p:nvSpPr>
          <p:cNvPr id="11" name="Text Box 91"/>
          <p:cNvSpPr txBox="1">
            <a:spLocks noChangeArrowheads="1"/>
          </p:cNvSpPr>
          <p:nvPr/>
        </p:nvSpPr>
        <p:spPr bwMode="auto">
          <a:xfrm>
            <a:off x="5638800" y="6211888"/>
            <a:ext cx="762000" cy="646112"/>
          </a:xfrm>
          <a:prstGeom prst="rect">
            <a:avLst/>
          </a:prstGeom>
          <a:noFill/>
          <a:ln w="9525">
            <a:noFill/>
            <a:miter lim="800000"/>
            <a:headEnd/>
            <a:tailEnd/>
          </a:ln>
        </p:spPr>
        <p:txBody>
          <a:bodyPr>
            <a:spAutoFit/>
          </a:bodyPr>
          <a:lstStyle/>
          <a:p>
            <a:r>
              <a:rPr lang="en-US" b="1" dirty="0" smtClean="0">
                <a:solidFill>
                  <a:schemeClr val="bg1"/>
                </a:solidFill>
                <a:latin typeface="Arial" charset="0"/>
              </a:rPr>
              <a:t>2007</a:t>
            </a:r>
            <a:endParaRPr lang="en-US" b="1" dirty="0">
              <a:solidFill>
                <a:schemeClr val="bg1"/>
              </a:solidFill>
              <a:latin typeface="Arial" charset="0"/>
            </a:endParaRPr>
          </a:p>
          <a:p>
            <a:r>
              <a:rPr lang="en-US" b="1" dirty="0">
                <a:solidFill>
                  <a:schemeClr val="bg1"/>
                </a:solidFill>
                <a:latin typeface="Arial" charset="0"/>
              </a:rPr>
              <a:t>Edge</a:t>
            </a:r>
          </a:p>
        </p:txBody>
      </p:sp>
      <p:pic>
        <p:nvPicPr>
          <p:cNvPr id="12" name="Picture 82" descr="cooltools-shape"/>
          <p:cNvPicPr>
            <a:picLocks noChangeAspect="1" noChangeArrowheads="1"/>
          </p:cNvPicPr>
          <p:nvPr/>
        </p:nvPicPr>
        <p:blipFill>
          <a:blip r:embed="rId3" cstate="print"/>
          <a:srcRect/>
          <a:stretch>
            <a:fillRect/>
          </a:stretch>
        </p:blipFill>
        <p:spPr bwMode="auto">
          <a:xfrm>
            <a:off x="7620000" y="1295400"/>
            <a:ext cx="1447800" cy="2362200"/>
          </a:xfrm>
          <a:prstGeom prst="rect">
            <a:avLst/>
          </a:prstGeom>
          <a:noFill/>
          <a:ln w="12700" algn="ctr">
            <a:noFill/>
            <a:miter lim="800000"/>
            <a:headEnd/>
            <a:tailEnd/>
          </a:ln>
        </p:spPr>
      </p:pic>
      <p:sp>
        <p:nvSpPr>
          <p:cNvPr id="13" name="Text Box 22"/>
          <p:cNvSpPr txBox="1">
            <a:spLocks noChangeArrowheads="1"/>
          </p:cNvSpPr>
          <p:nvPr/>
        </p:nvSpPr>
        <p:spPr bwMode="auto">
          <a:xfrm>
            <a:off x="7848600" y="1676400"/>
            <a:ext cx="1066318" cy="738664"/>
          </a:xfrm>
          <a:prstGeom prst="rect">
            <a:avLst/>
          </a:prstGeom>
          <a:noFill/>
          <a:ln w="9525">
            <a:noFill/>
            <a:miter lim="800000"/>
            <a:headEnd/>
            <a:tailEnd/>
          </a:ln>
        </p:spPr>
        <p:txBody>
          <a:bodyPr wrap="none">
            <a:spAutoFit/>
          </a:bodyPr>
          <a:lstStyle/>
          <a:p>
            <a:r>
              <a:rPr lang="en-US" b="1">
                <a:solidFill>
                  <a:schemeClr val="bg1"/>
                </a:solidFill>
                <a:latin typeface="Arial" charset="0"/>
              </a:rPr>
              <a:t>Work2</a:t>
            </a:r>
          </a:p>
          <a:p>
            <a:r>
              <a:rPr lang="en-US" sz="1200" b="1">
                <a:solidFill>
                  <a:schemeClr val="bg1"/>
                </a:solidFill>
                <a:latin typeface="Arial" charset="0"/>
              </a:rPr>
              <a:t>OC/Console</a:t>
            </a:r>
          </a:p>
          <a:p>
            <a:r>
              <a:rPr lang="en-US" sz="1200" b="1">
                <a:solidFill>
                  <a:schemeClr val="bg1"/>
                </a:solidFill>
                <a:latin typeface="Arial" charset="0"/>
              </a:rPr>
              <a:t>A/V MCU</a:t>
            </a:r>
          </a:p>
        </p:txBody>
      </p:sp>
      <p:pic>
        <p:nvPicPr>
          <p:cNvPr id="14" name="Picture 86" descr="cooltools-shape"/>
          <p:cNvPicPr>
            <a:picLocks noChangeAspect="1" noChangeArrowheads="1"/>
          </p:cNvPicPr>
          <p:nvPr/>
        </p:nvPicPr>
        <p:blipFill>
          <a:blip r:embed="rId3" cstate="print"/>
          <a:srcRect/>
          <a:stretch>
            <a:fillRect/>
          </a:stretch>
        </p:blipFill>
        <p:spPr bwMode="auto">
          <a:xfrm>
            <a:off x="4800600" y="1295400"/>
            <a:ext cx="152400" cy="4953000"/>
          </a:xfrm>
          <a:prstGeom prst="rect">
            <a:avLst/>
          </a:prstGeom>
          <a:noFill/>
          <a:ln w="12700" algn="ctr">
            <a:noFill/>
            <a:miter lim="800000"/>
            <a:headEnd/>
            <a:tailEnd/>
          </a:ln>
        </p:spPr>
      </p:pic>
      <p:pic>
        <p:nvPicPr>
          <p:cNvPr id="15" name="Picture 89" descr="cooltools-shape"/>
          <p:cNvPicPr>
            <a:picLocks noChangeAspect="1" noChangeArrowheads="1"/>
          </p:cNvPicPr>
          <p:nvPr/>
        </p:nvPicPr>
        <p:blipFill>
          <a:blip r:embed="rId3" cstate="print"/>
          <a:srcRect/>
          <a:stretch>
            <a:fillRect/>
          </a:stretch>
        </p:blipFill>
        <p:spPr bwMode="auto">
          <a:xfrm>
            <a:off x="5410200" y="1295400"/>
            <a:ext cx="1219200" cy="685800"/>
          </a:xfrm>
          <a:prstGeom prst="rect">
            <a:avLst/>
          </a:prstGeom>
          <a:noFill/>
          <a:ln w="12700" algn="ctr">
            <a:noFill/>
            <a:miter lim="800000"/>
            <a:headEnd/>
            <a:tailEnd/>
          </a:ln>
        </p:spPr>
      </p:pic>
      <p:sp>
        <p:nvSpPr>
          <p:cNvPr id="16" name="Text Box 91"/>
          <p:cNvSpPr txBox="1">
            <a:spLocks noChangeArrowheads="1"/>
          </p:cNvSpPr>
          <p:nvPr/>
        </p:nvSpPr>
        <p:spPr bwMode="auto">
          <a:xfrm>
            <a:off x="5486400" y="1381127"/>
            <a:ext cx="1066800" cy="523875"/>
          </a:xfrm>
          <a:prstGeom prst="rect">
            <a:avLst/>
          </a:prstGeom>
          <a:noFill/>
          <a:ln w="9525">
            <a:noFill/>
            <a:miter lim="800000"/>
            <a:headEnd/>
            <a:tailEnd/>
          </a:ln>
        </p:spPr>
        <p:txBody>
          <a:bodyPr>
            <a:spAutoFit/>
          </a:bodyPr>
          <a:lstStyle/>
          <a:p>
            <a:r>
              <a:rPr lang="en-US" sz="1400" b="1">
                <a:solidFill>
                  <a:schemeClr val="bg1"/>
                </a:solidFill>
                <a:latin typeface="Arial" charset="0"/>
              </a:rPr>
              <a:t>Access</a:t>
            </a:r>
          </a:p>
          <a:p>
            <a:r>
              <a:rPr lang="en-US" sz="1400" b="1">
                <a:solidFill>
                  <a:schemeClr val="bg1"/>
                </a:solidFill>
                <a:latin typeface="Arial" charset="0"/>
              </a:rPr>
              <a:t>Proxy</a:t>
            </a:r>
          </a:p>
        </p:txBody>
      </p:sp>
      <p:sp>
        <p:nvSpPr>
          <p:cNvPr id="17" name="Text Box 91"/>
          <p:cNvSpPr txBox="1">
            <a:spLocks noChangeArrowheads="1"/>
          </p:cNvSpPr>
          <p:nvPr/>
        </p:nvSpPr>
        <p:spPr bwMode="auto">
          <a:xfrm>
            <a:off x="5743576" y="2336800"/>
            <a:ext cx="533400" cy="1016000"/>
          </a:xfrm>
          <a:prstGeom prst="rect">
            <a:avLst/>
          </a:prstGeom>
          <a:noFill/>
          <a:ln w="9525">
            <a:noFill/>
            <a:miter lim="800000"/>
            <a:headEnd/>
            <a:tailEnd/>
          </a:ln>
        </p:spPr>
        <p:txBody>
          <a:bodyPr>
            <a:spAutoFit/>
          </a:bodyPr>
          <a:lstStyle/>
          <a:p>
            <a:r>
              <a:rPr lang="en-US" sz="1200" b="1" dirty="0">
                <a:solidFill>
                  <a:schemeClr val="bg1"/>
                </a:solidFill>
                <a:latin typeface="Arial" charset="0"/>
              </a:rPr>
              <a:t>UDP</a:t>
            </a:r>
          </a:p>
          <a:p>
            <a:r>
              <a:rPr lang="en-US" sz="1200" b="1" dirty="0">
                <a:solidFill>
                  <a:schemeClr val="bg1"/>
                </a:solidFill>
                <a:latin typeface="Arial" charset="0"/>
              </a:rPr>
              <a:t>3478</a:t>
            </a:r>
          </a:p>
          <a:p>
            <a:endParaRPr lang="en-US" sz="1200" b="1" dirty="0">
              <a:solidFill>
                <a:schemeClr val="bg1"/>
              </a:solidFill>
              <a:latin typeface="Arial" charset="0"/>
            </a:endParaRPr>
          </a:p>
          <a:p>
            <a:r>
              <a:rPr lang="en-US" sz="1200" b="1" dirty="0">
                <a:solidFill>
                  <a:schemeClr val="bg1"/>
                </a:solidFill>
                <a:latin typeface="Arial" charset="0"/>
              </a:rPr>
              <a:t>TCP</a:t>
            </a:r>
          </a:p>
          <a:p>
            <a:r>
              <a:rPr lang="en-US" sz="1200" b="1" dirty="0">
                <a:solidFill>
                  <a:schemeClr val="bg1"/>
                </a:solidFill>
                <a:latin typeface="Arial" charset="0"/>
              </a:rPr>
              <a:t>443</a:t>
            </a:r>
          </a:p>
        </p:txBody>
      </p:sp>
      <p:sp>
        <p:nvSpPr>
          <p:cNvPr id="18" name="AutoShape 10"/>
          <p:cNvSpPr>
            <a:spLocks noChangeArrowheads="1"/>
          </p:cNvSpPr>
          <p:nvPr/>
        </p:nvSpPr>
        <p:spPr bwMode="auto">
          <a:xfrm>
            <a:off x="6553201"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19" name="AutoShape 11"/>
          <p:cNvSpPr>
            <a:spLocks noChangeArrowheads="1"/>
          </p:cNvSpPr>
          <p:nvPr/>
        </p:nvSpPr>
        <p:spPr bwMode="auto">
          <a:xfrm>
            <a:off x="6553201"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20" name="Text Box 91"/>
          <p:cNvSpPr txBox="1">
            <a:spLocks noChangeArrowheads="1"/>
          </p:cNvSpPr>
          <p:nvPr/>
        </p:nvSpPr>
        <p:spPr bwMode="auto">
          <a:xfrm>
            <a:off x="5486400" y="3581402"/>
            <a:ext cx="1066800" cy="2492375"/>
          </a:xfrm>
          <a:prstGeom prst="rect">
            <a:avLst/>
          </a:prstGeom>
          <a:noFill/>
          <a:ln w="9525">
            <a:noFill/>
            <a:miter lim="800000"/>
            <a:headEnd/>
            <a:tailEnd/>
          </a:ln>
        </p:spPr>
        <p:txBody>
          <a:bodyPr>
            <a:spAutoFit/>
          </a:bodyPr>
          <a:lstStyle/>
          <a:p>
            <a:r>
              <a:rPr lang="en-US" sz="1200" b="1" dirty="0">
                <a:solidFill>
                  <a:schemeClr val="bg1"/>
                </a:solidFill>
                <a:latin typeface="Arial" charset="0"/>
              </a:rPr>
              <a:t>UDP/TCP</a:t>
            </a:r>
          </a:p>
          <a:p>
            <a:r>
              <a:rPr lang="en-US" sz="1200" b="1" dirty="0">
                <a:solidFill>
                  <a:schemeClr val="bg1"/>
                </a:solidFill>
                <a:latin typeface="Arial" charset="0"/>
              </a:rPr>
              <a:t>50000</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UDP/TCP</a:t>
            </a:r>
          </a:p>
          <a:p>
            <a:r>
              <a:rPr lang="en-US" sz="1200" b="1" dirty="0">
                <a:solidFill>
                  <a:schemeClr val="bg1"/>
                </a:solidFill>
                <a:latin typeface="Arial" charset="0"/>
              </a:rPr>
              <a:t>59999</a:t>
            </a:r>
          </a:p>
        </p:txBody>
      </p:sp>
      <p:sp>
        <p:nvSpPr>
          <p:cNvPr id="21" name="AutoShape 34"/>
          <p:cNvSpPr>
            <a:spLocks noChangeArrowheads="1"/>
          </p:cNvSpPr>
          <p:nvPr/>
        </p:nvSpPr>
        <p:spPr bwMode="auto">
          <a:xfrm flipH="1">
            <a:off x="7315200" y="1676400"/>
            <a:ext cx="381000"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bg1"/>
                </a:solidFill>
                <a:effectLst>
                  <a:outerShdw blurRad="38100" dist="38100" dir="2700000" algn="tl">
                    <a:srgbClr val="000000"/>
                  </a:outerShdw>
                </a:effectLst>
                <a:latin typeface="Arial" charset="0"/>
              </a:rPr>
              <a:t>w2</a:t>
            </a:r>
          </a:p>
        </p:txBody>
      </p:sp>
      <p:sp>
        <p:nvSpPr>
          <p:cNvPr id="24" name="AutoShape 34"/>
          <p:cNvSpPr>
            <a:spLocks noChangeArrowheads="1"/>
          </p:cNvSpPr>
          <p:nvPr/>
        </p:nvSpPr>
        <p:spPr bwMode="auto">
          <a:xfrm>
            <a:off x="3581400" y="3733800"/>
            <a:ext cx="381000"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bg1"/>
                </a:solidFill>
                <a:effectLst>
                  <a:outerShdw blurRad="38100" dist="38100" dir="2700000" algn="tl">
                    <a:srgbClr val="000000"/>
                  </a:outerShdw>
                </a:effectLst>
                <a:latin typeface="Arial" charset="0"/>
              </a:rPr>
              <a:t>w1</a:t>
            </a:r>
          </a:p>
        </p:txBody>
      </p:sp>
      <p:sp>
        <p:nvSpPr>
          <p:cNvPr id="25" name="AutoShape 35"/>
          <p:cNvSpPr>
            <a:spLocks noChangeArrowheads="1"/>
          </p:cNvSpPr>
          <p:nvPr/>
        </p:nvSpPr>
        <p:spPr bwMode="auto">
          <a:xfrm>
            <a:off x="3581400" y="4267200"/>
            <a:ext cx="381000" cy="381000"/>
          </a:xfrm>
          <a:prstGeom prst="flowChartDelay">
            <a:avLst/>
          </a:prstGeom>
          <a:solidFill>
            <a:schemeClr val="folHlink"/>
          </a:solidFill>
          <a:ln w="25400">
            <a:solidFill>
              <a:schemeClr val="bg1"/>
            </a:solidFill>
            <a:miter lim="800000"/>
            <a:headEnd/>
            <a:tailEnd/>
          </a:ln>
          <a:effectLst/>
        </p:spPr>
        <p:txBody>
          <a:bodyPr wrap="none" lIns="45720" anchor="ctr"/>
          <a:lstStyle/>
          <a:p>
            <a:pPr>
              <a:defRPr/>
            </a:pPr>
            <a:r>
              <a:rPr lang="en-US" dirty="0">
                <a:solidFill>
                  <a:schemeClr val="bg1"/>
                </a:solidFill>
                <a:effectLst>
                  <a:outerShdw blurRad="38100" dist="38100" dir="2700000" algn="tl">
                    <a:srgbClr val="000000"/>
                  </a:outerShdw>
                </a:effectLst>
                <a:latin typeface="Arial" charset="0"/>
              </a:rPr>
              <a:t>w1</a:t>
            </a:r>
          </a:p>
        </p:txBody>
      </p:sp>
      <p:sp>
        <p:nvSpPr>
          <p:cNvPr id="26" name="Text Box 45"/>
          <p:cNvSpPr txBox="1">
            <a:spLocks noChangeArrowheads="1"/>
          </p:cNvSpPr>
          <p:nvPr/>
        </p:nvSpPr>
        <p:spPr bwMode="auto">
          <a:xfrm>
            <a:off x="1295401" y="6262689"/>
            <a:ext cx="1172116" cy="369332"/>
          </a:xfrm>
          <a:prstGeom prst="rect">
            <a:avLst/>
          </a:prstGeom>
          <a:noFill/>
          <a:ln w="9525">
            <a:noFill/>
            <a:miter lim="800000"/>
            <a:headEnd/>
            <a:tailEnd/>
          </a:ln>
        </p:spPr>
        <p:txBody>
          <a:bodyPr wrap="none">
            <a:spAutoFit/>
          </a:bodyPr>
          <a:lstStyle/>
          <a:p>
            <a:pPr algn="l"/>
            <a:r>
              <a:rPr lang="en-US" b="1" dirty="0">
                <a:solidFill>
                  <a:schemeClr val="bg1"/>
                </a:solidFill>
                <a:latin typeface="Arial" charset="0"/>
              </a:rPr>
              <a:t>Inner FW</a:t>
            </a:r>
          </a:p>
        </p:txBody>
      </p:sp>
      <p:pic>
        <p:nvPicPr>
          <p:cNvPr id="27" name="Picture 87" descr="cooltools-shape"/>
          <p:cNvPicPr>
            <a:picLocks noChangeAspect="1" noChangeArrowheads="1"/>
          </p:cNvPicPr>
          <p:nvPr/>
        </p:nvPicPr>
        <p:blipFill>
          <a:blip r:embed="rId4" cstate="print"/>
          <a:srcRect/>
          <a:stretch>
            <a:fillRect/>
          </a:stretch>
        </p:blipFill>
        <p:spPr bwMode="auto">
          <a:xfrm>
            <a:off x="1828800" y="1295400"/>
            <a:ext cx="152400" cy="4953000"/>
          </a:xfrm>
          <a:prstGeom prst="rect">
            <a:avLst/>
          </a:prstGeom>
          <a:noFill/>
          <a:ln w="12700" algn="ctr">
            <a:noFill/>
            <a:miter lim="800000"/>
            <a:headEnd/>
            <a:tailEnd/>
          </a:ln>
        </p:spPr>
      </p:pic>
      <p:pic>
        <p:nvPicPr>
          <p:cNvPr id="28" name="Picture 89" descr="cooltools-shape"/>
          <p:cNvPicPr>
            <a:picLocks noChangeAspect="1" noChangeArrowheads="1"/>
          </p:cNvPicPr>
          <p:nvPr/>
        </p:nvPicPr>
        <p:blipFill>
          <a:blip r:embed="rId4" cstate="print"/>
          <a:srcRect/>
          <a:stretch>
            <a:fillRect/>
          </a:stretch>
        </p:blipFill>
        <p:spPr bwMode="auto">
          <a:xfrm>
            <a:off x="2438400" y="2057400"/>
            <a:ext cx="1219200" cy="4191000"/>
          </a:xfrm>
          <a:prstGeom prst="rect">
            <a:avLst/>
          </a:prstGeom>
          <a:noFill/>
          <a:ln w="12700" algn="ctr">
            <a:noFill/>
            <a:miter lim="800000"/>
            <a:headEnd/>
            <a:tailEnd/>
          </a:ln>
        </p:spPr>
      </p:pic>
      <p:sp>
        <p:nvSpPr>
          <p:cNvPr id="29" name="Text Box 91"/>
          <p:cNvSpPr txBox="1">
            <a:spLocks noChangeArrowheads="1"/>
          </p:cNvSpPr>
          <p:nvPr/>
        </p:nvSpPr>
        <p:spPr bwMode="auto">
          <a:xfrm flipH="1">
            <a:off x="2667000" y="6211888"/>
            <a:ext cx="762000" cy="646112"/>
          </a:xfrm>
          <a:prstGeom prst="rect">
            <a:avLst/>
          </a:prstGeom>
          <a:noFill/>
          <a:ln w="9525">
            <a:noFill/>
            <a:miter lim="800000"/>
            <a:headEnd/>
            <a:tailEnd/>
          </a:ln>
        </p:spPr>
        <p:txBody>
          <a:bodyPr>
            <a:spAutoFit/>
          </a:bodyPr>
          <a:lstStyle/>
          <a:p>
            <a:r>
              <a:rPr lang="en-US" b="1" dirty="0" smtClean="0">
                <a:solidFill>
                  <a:schemeClr val="bg1"/>
                </a:solidFill>
                <a:latin typeface="Arial" charset="0"/>
              </a:rPr>
              <a:t>R2</a:t>
            </a:r>
            <a:endParaRPr lang="en-US" b="1" dirty="0">
              <a:solidFill>
                <a:schemeClr val="bg1"/>
              </a:solidFill>
              <a:latin typeface="Arial" charset="0"/>
            </a:endParaRPr>
          </a:p>
          <a:p>
            <a:r>
              <a:rPr lang="en-US" b="1" dirty="0">
                <a:solidFill>
                  <a:schemeClr val="bg1"/>
                </a:solidFill>
                <a:latin typeface="Arial" charset="0"/>
              </a:rPr>
              <a:t>Edge</a:t>
            </a:r>
          </a:p>
        </p:txBody>
      </p:sp>
      <p:pic>
        <p:nvPicPr>
          <p:cNvPr id="30" name="Picture 82" descr="cooltools-shape"/>
          <p:cNvPicPr>
            <a:picLocks noChangeAspect="1" noChangeArrowheads="1"/>
          </p:cNvPicPr>
          <p:nvPr/>
        </p:nvPicPr>
        <p:blipFill>
          <a:blip r:embed="rId4" cstate="print"/>
          <a:srcRect/>
          <a:stretch>
            <a:fillRect/>
          </a:stretch>
        </p:blipFill>
        <p:spPr bwMode="auto">
          <a:xfrm>
            <a:off x="0" y="1295400"/>
            <a:ext cx="1447800" cy="2362200"/>
          </a:xfrm>
          <a:prstGeom prst="rect">
            <a:avLst/>
          </a:prstGeom>
          <a:noFill/>
          <a:ln w="12700" algn="ctr">
            <a:noFill/>
            <a:miter lim="800000"/>
            <a:headEnd/>
            <a:tailEnd/>
          </a:ln>
        </p:spPr>
      </p:pic>
      <p:sp>
        <p:nvSpPr>
          <p:cNvPr id="31" name="Text Box 22"/>
          <p:cNvSpPr txBox="1">
            <a:spLocks noChangeArrowheads="1"/>
          </p:cNvSpPr>
          <p:nvPr/>
        </p:nvSpPr>
        <p:spPr bwMode="auto">
          <a:xfrm flipH="1">
            <a:off x="152400" y="1676400"/>
            <a:ext cx="1066318" cy="738664"/>
          </a:xfrm>
          <a:prstGeom prst="rect">
            <a:avLst/>
          </a:prstGeom>
          <a:noFill/>
          <a:ln w="9525">
            <a:noFill/>
            <a:miter lim="800000"/>
            <a:headEnd/>
            <a:tailEnd/>
          </a:ln>
        </p:spPr>
        <p:txBody>
          <a:bodyPr wrap="none">
            <a:spAutoFit/>
          </a:bodyPr>
          <a:lstStyle/>
          <a:p>
            <a:r>
              <a:rPr lang="en-US" b="1" dirty="0">
                <a:solidFill>
                  <a:schemeClr val="bg1"/>
                </a:solidFill>
                <a:latin typeface="Arial" charset="0"/>
              </a:rPr>
              <a:t>Work1</a:t>
            </a:r>
          </a:p>
          <a:p>
            <a:r>
              <a:rPr lang="en-US" sz="1200" b="1" dirty="0">
                <a:solidFill>
                  <a:schemeClr val="bg1"/>
                </a:solidFill>
                <a:latin typeface="Arial" charset="0"/>
              </a:rPr>
              <a:t>OC/Console</a:t>
            </a:r>
          </a:p>
          <a:p>
            <a:r>
              <a:rPr lang="en-US" sz="1200" b="1" dirty="0">
                <a:solidFill>
                  <a:schemeClr val="bg1"/>
                </a:solidFill>
                <a:latin typeface="Arial" charset="0"/>
              </a:rPr>
              <a:t>A/V MCU</a:t>
            </a:r>
          </a:p>
        </p:txBody>
      </p:sp>
      <p:pic>
        <p:nvPicPr>
          <p:cNvPr id="32" name="Picture 86" descr="cooltools-shape"/>
          <p:cNvPicPr>
            <a:picLocks noChangeAspect="1" noChangeArrowheads="1"/>
          </p:cNvPicPr>
          <p:nvPr/>
        </p:nvPicPr>
        <p:blipFill>
          <a:blip r:embed="rId4" cstate="print"/>
          <a:srcRect/>
          <a:stretch>
            <a:fillRect/>
          </a:stretch>
        </p:blipFill>
        <p:spPr bwMode="auto">
          <a:xfrm>
            <a:off x="4114800" y="1295400"/>
            <a:ext cx="152400" cy="4953000"/>
          </a:xfrm>
          <a:prstGeom prst="rect">
            <a:avLst/>
          </a:prstGeom>
          <a:noFill/>
          <a:ln w="12700" algn="ctr">
            <a:noFill/>
            <a:miter lim="800000"/>
            <a:headEnd/>
            <a:tailEnd/>
          </a:ln>
        </p:spPr>
      </p:pic>
      <p:pic>
        <p:nvPicPr>
          <p:cNvPr id="33" name="Picture 89" descr="cooltools-shape"/>
          <p:cNvPicPr>
            <a:picLocks noChangeAspect="1" noChangeArrowheads="1"/>
          </p:cNvPicPr>
          <p:nvPr/>
        </p:nvPicPr>
        <p:blipFill>
          <a:blip r:embed="rId4" cstate="print"/>
          <a:srcRect/>
          <a:stretch>
            <a:fillRect/>
          </a:stretch>
        </p:blipFill>
        <p:spPr bwMode="auto">
          <a:xfrm>
            <a:off x="2438400" y="1295400"/>
            <a:ext cx="1219200" cy="685800"/>
          </a:xfrm>
          <a:prstGeom prst="rect">
            <a:avLst/>
          </a:prstGeom>
          <a:noFill/>
          <a:ln w="12700" algn="ctr">
            <a:noFill/>
            <a:miter lim="800000"/>
            <a:headEnd/>
            <a:tailEnd/>
          </a:ln>
        </p:spPr>
      </p:pic>
      <p:sp>
        <p:nvSpPr>
          <p:cNvPr id="34" name="Text Box 91"/>
          <p:cNvSpPr txBox="1">
            <a:spLocks noChangeArrowheads="1"/>
          </p:cNvSpPr>
          <p:nvPr/>
        </p:nvSpPr>
        <p:spPr bwMode="auto">
          <a:xfrm flipH="1">
            <a:off x="2514600" y="1381127"/>
            <a:ext cx="1066800" cy="523875"/>
          </a:xfrm>
          <a:prstGeom prst="rect">
            <a:avLst/>
          </a:prstGeom>
          <a:noFill/>
          <a:ln w="9525">
            <a:noFill/>
            <a:miter lim="800000"/>
            <a:headEnd/>
            <a:tailEnd/>
          </a:ln>
        </p:spPr>
        <p:txBody>
          <a:bodyPr>
            <a:spAutoFit/>
          </a:bodyPr>
          <a:lstStyle/>
          <a:p>
            <a:r>
              <a:rPr lang="en-US" sz="1400" b="1">
                <a:solidFill>
                  <a:schemeClr val="bg1"/>
                </a:solidFill>
                <a:latin typeface="Arial" charset="0"/>
              </a:rPr>
              <a:t>Access</a:t>
            </a:r>
          </a:p>
          <a:p>
            <a:r>
              <a:rPr lang="en-US" sz="1400" b="1">
                <a:solidFill>
                  <a:schemeClr val="bg1"/>
                </a:solidFill>
                <a:latin typeface="Arial" charset="0"/>
              </a:rPr>
              <a:t>Proxy</a:t>
            </a:r>
          </a:p>
        </p:txBody>
      </p:sp>
      <p:sp>
        <p:nvSpPr>
          <p:cNvPr id="35" name="Text Box 91"/>
          <p:cNvSpPr txBox="1">
            <a:spLocks noChangeArrowheads="1"/>
          </p:cNvSpPr>
          <p:nvPr/>
        </p:nvSpPr>
        <p:spPr bwMode="auto">
          <a:xfrm flipH="1">
            <a:off x="2800351" y="2336800"/>
            <a:ext cx="533400" cy="1016000"/>
          </a:xfrm>
          <a:prstGeom prst="rect">
            <a:avLst/>
          </a:prstGeom>
          <a:noFill/>
          <a:ln w="9525">
            <a:noFill/>
            <a:miter lim="800000"/>
            <a:headEnd/>
            <a:tailEnd/>
          </a:ln>
        </p:spPr>
        <p:txBody>
          <a:bodyPr>
            <a:spAutoFit/>
          </a:bodyPr>
          <a:lstStyle/>
          <a:p>
            <a:r>
              <a:rPr lang="en-US" sz="1200" b="1" dirty="0">
                <a:solidFill>
                  <a:schemeClr val="bg1"/>
                </a:solidFill>
                <a:latin typeface="Arial" charset="0"/>
              </a:rPr>
              <a:t>UDP</a:t>
            </a:r>
          </a:p>
          <a:p>
            <a:r>
              <a:rPr lang="en-US" sz="1200" b="1" dirty="0">
                <a:solidFill>
                  <a:schemeClr val="bg1"/>
                </a:solidFill>
                <a:latin typeface="Arial" charset="0"/>
              </a:rPr>
              <a:t>3478</a:t>
            </a:r>
          </a:p>
          <a:p>
            <a:endParaRPr lang="en-US" sz="1200" b="1" dirty="0">
              <a:solidFill>
                <a:schemeClr val="bg1"/>
              </a:solidFill>
              <a:latin typeface="Arial" charset="0"/>
            </a:endParaRPr>
          </a:p>
          <a:p>
            <a:r>
              <a:rPr lang="en-US" sz="1200" b="1" dirty="0">
                <a:solidFill>
                  <a:schemeClr val="bg1"/>
                </a:solidFill>
                <a:latin typeface="Arial" charset="0"/>
              </a:rPr>
              <a:t>TCP</a:t>
            </a:r>
          </a:p>
          <a:p>
            <a:r>
              <a:rPr lang="en-US" sz="1200" b="1" dirty="0">
                <a:solidFill>
                  <a:schemeClr val="bg1"/>
                </a:solidFill>
                <a:latin typeface="Arial" charset="0"/>
              </a:rPr>
              <a:t>443</a:t>
            </a:r>
          </a:p>
        </p:txBody>
      </p:sp>
      <p:sp>
        <p:nvSpPr>
          <p:cNvPr id="36" name="AutoShape 10"/>
          <p:cNvSpPr>
            <a:spLocks noChangeArrowheads="1"/>
          </p:cNvSpPr>
          <p:nvPr/>
        </p:nvSpPr>
        <p:spPr bwMode="auto">
          <a:xfrm flipH="1">
            <a:off x="2362201"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37" name="AutoShape 11"/>
          <p:cNvSpPr>
            <a:spLocks noChangeArrowheads="1"/>
          </p:cNvSpPr>
          <p:nvPr/>
        </p:nvSpPr>
        <p:spPr bwMode="auto">
          <a:xfrm flipH="1">
            <a:off x="2362201"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38" name="Text Box 91"/>
          <p:cNvSpPr txBox="1">
            <a:spLocks noChangeArrowheads="1"/>
          </p:cNvSpPr>
          <p:nvPr/>
        </p:nvSpPr>
        <p:spPr bwMode="auto">
          <a:xfrm flipH="1">
            <a:off x="2514600" y="3581402"/>
            <a:ext cx="1066800" cy="2492375"/>
          </a:xfrm>
          <a:prstGeom prst="rect">
            <a:avLst/>
          </a:prstGeom>
          <a:noFill/>
          <a:ln w="9525">
            <a:noFill/>
            <a:miter lim="800000"/>
            <a:headEnd/>
            <a:tailEnd/>
          </a:ln>
        </p:spPr>
        <p:txBody>
          <a:bodyPr>
            <a:spAutoFit/>
          </a:bodyPr>
          <a:lstStyle/>
          <a:p>
            <a:r>
              <a:rPr lang="en-US" sz="1200" b="1" dirty="0">
                <a:solidFill>
                  <a:schemeClr val="bg1"/>
                </a:solidFill>
                <a:latin typeface="Arial" charset="0"/>
              </a:rPr>
              <a:t>UDP/TCP</a:t>
            </a:r>
          </a:p>
          <a:p>
            <a:r>
              <a:rPr lang="en-US" sz="1200" b="1" dirty="0">
                <a:solidFill>
                  <a:schemeClr val="bg1"/>
                </a:solidFill>
                <a:latin typeface="Arial" charset="0"/>
              </a:rPr>
              <a:t>50000</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UDP/TCP</a:t>
            </a:r>
          </a:p>
          <a:p>
            <a:r>
              <a:rPr lang="en-US" sz="1200" b="1" dirty="0">
                <a:solidFill>
                  <a:schemeClr val="bg1"/>
                </a:solidFill>
                <a:latin typeface="Arial" charset="0"/>
              </a:rPr>
              <a:t>59999</a:t>
            </a:r>
          </a:p>
        </p:txBody>
      </p:sp>
      <p:sp>
        <p:nvSpPr>
          <p:cNvPr id="39" name="AutoShape 34"/>
          <p:cNvSpPr>
            <a:spLocks noChangeArrowheads="1"/>
          </p:cNvSpPr>
          <p:nvPr/>
        </p:nvSpPr>
        <p:spPr bwMode="auto">
          <a:xfrm>
            <a:off x="1371600" y="1676400"/>
            <a:ext cx="381000"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bg1"/>
                </a:solidFill>
                <a:effectLst>
                  <a:outerShdw blurRad="38100" dist="38100" dir="2700000" algn="tl">
                    <a:srgbClr val="000000"/>
                  </a:outerShdw>
                </a:effectLst>
                <a:latin typeface="Arial" charset="0"/>
              </a:rPr>
              <a:t>w1</a:t>
            </a:r>
          </a:p>
        </p:txBody>
      </p:sp>
      <p:sp>
        <p:nvSpPr>
          <p:cNvPr id="40" name="Text Box 45"/>
          <p:cNvSpPr txBox="1">
            <a:spLocks noChangeArrowheads="1"/>
          </p:cNvSpPr>
          <p:nvPr/>
        </p:nvSpPr>
        <p:spPr bwMode="auto">
          <a:xfrm flipH="1">
            <a:off x="3886200" y="6248402"/>
            <a:ext cx="1351652" cy="646331"/>
          </a:xfrm>
          <a:prstGeom prst="rect">
            <a:avLst/>
          </a:prstGeom>
          <a:noFill/>
          <a:ln w="9525">
            <a:noFill/>
            <a:miter lim="800000"/>
            <a:headEnd/>
            <a:tailEnd/>
          </a:ln>
        </p:spPr>
        <p:txBody>
          <a:bodyPr wrap="none">
            <a:spAutoFit/>
          </a:bodyPr>
          <a:lstStyle/>
          <a:p>
            <a:r>
              <a:rPr lang="en-US" b="1">
                <a:solidFill>
                  <a:schemeClr val="bg1"/>
                </a:solidFill>
                <a:latin typeface="Arial" charset="0"/>
              </a:rPr>
              <a:t>Outer FWs</a:t>
            </a:r>
          </a:p>
          <a:p>
            <a:r>
              <a:rPr lang="en-US" b="1">
                <a:solidFill>
                  <a:schemeClr val="bg1"/>
                </a:solidFill>
                <a:latin typeface="Arial" charset="0"/>
              </a:rPr>
              <a:t>(no NAT)</a:t>
            </a:r>
          </a:p>
        </p:txBody>
      </p:sp>
      <p:cxnSp>
        <p:nvCxnSpPr>
          <p:cNvPr id="41" name="Straight Connector 40"/>
          <p:cNvCxnSpPr>
            <a:endCxn id="36" idx="3"/>
          </p:cNvCxnSpPr>
          <p:nvPr/>
        </p:nvCxnSpPr>
        <p:spPr bwMode="auto">
          <a:xfrm>
            <a:off x="1447800" y="2476500"/>
            <a:ext cx="914400"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a:stCxn id="18" idx="3"/>
          </p:cNvCxnSpPr>
          <p:nvPr/>
        </p:nvCxnSpPr>
        <p:spPr bwMode="auto">
          <a:xfrm flipV="1">
            <a:off x="6705600" y="2476500"/>
            <a:ext cx="914400"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a:endCxn id="4" idx="3"/>
          </p:cNvCxnSpPr>
          <p:nvPr/>
        </p:nvCxnSpPr>
        <p:spPr bwMode="auto">
          <a:xfrm flipV="1">
            <a:off x="3733800" y="2552702"/>
            <a:ext cx="1600200" cy="8453"/>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bwMode="auto">
          <a:xfrm>
            <a:off x="1447800" y="2971800"/>
            <a:ext cx="914400"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5" name="Straight Connector 44"/>
          <p:cNvCxnSpPr>
            <a:stCxn id="25" idx="3"/>
            <a:endCxn id="5" idx="3"/>
          </p:cNvCxnSpPr>
          <p:nvPr/>
        </p:nvCxnSpPr>
        <p:spPr bwMode="auto">
          <a:xfrm flipV="1">
            <a:off x="3962400" y="3086100"/>
            <a:ext cx="1371600" cy="1371600"/>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bwMode="auto">
          <a:xfrm flipV="1">
            <a:off x="6705600" y="2971800"/>
            <a:ext cx="914400"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7" name="Straight Connector 46"/>
          <p:cNvCxnSpPr/>
          <p:nvPr/>
        </p:nvCxnSpPr>
        <p:spPr bwMode="auto">
          <a:xfrm rot="16200000" flipH="1">
            <a:off x="2400300" y="3238500"/>
            <a:ext cx="1371600" cy="990600"/>
          </a:xfrm>
          <a:prstGeom prst="line">
            <a:avLst/>
          </a:prstGeom>
          <a:ln cmpd="sng">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bwMode="auto">
          <a:xfrm rot="5400000">
            <a:off x="5295900" y="3238500"/>
            <a:ext cx="1371600" cy="990600"/>
          </a:xfrm>
          <a:prstGeom prst="line">
            <a:avLst/>
          </a:prstGeom>
          <a:ln cmpd="sng">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9" name="Straight Connector 48"/>
          <p:cNvCxnSpPr/>
          <p:nvPr/>
        </p:nvCxnSpPr>
        <p:spPr bwMode="auto">
          <a:xfrm rot="16200000" flipH="1">
            <a:off x="2400300" y="2781300"/>
            <a:ext cx="1371600" cy="990600"/>
          </a:xfrm>
          <a:prstGeom prst="line">
            <a:avLst/>
          </a:prstGeom>
          <a:ln cmpd="sng">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0" name="Straight Connector 49"/>
          <p:cNvCxnSpPr/>
          <p:nvPr/>
        </p:nvCxnSpPr>
        <p:spPr bwMode="auto">
          <a:xfrm rot="5400000">
            <a:off x="5295900" y="2781300"/>
            <a:ext cx="1371600" cy="990600"/>
          </a:xfrm>
          <a:prstGeom prst="line">
            <a:avLst/>
          </a:prstGeom>
          <a:ln cmpd="sng">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 name="AutoShape 34"/>
          <p:cNvSpPr>
            <a:spLocks noChangeArrowheads="1"/>
          </p:cNvSpPr>
          <p:nvPr/>
        </p:nvSpPr>
        <p:spPr bwMode="auto">
          <a:xfrm flipH="1">
            <a:off x="5334000"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5" name="AutoShape 35"/>
          <p:cNvSpPr>
            <a:spLocks noChangeArrowheads="1"/>
          </p:cNvSpPr>
          <p:nvPr/>
        </p:nvSpPr>
        <p:spPr bwMode="auto">
          <a:xfrm flipH="1">
            <a:off x="5334000"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cxnSp>
        <p:nvCxnSpPr>
          <p:cNvPr id="64" name="Straight Connector 63"/>
          <p:cNvCxnSpPr>
            <a:stCxn id="36" idx="1"/>
            <a:endCxn id="22" idx="1"/>
          </p:cNvCxnSpPr>
          <p:nvPr/>
        </p:nvCxnSpPr>
        <p:spPr bwMode="auto">
          <a:xfrm>
            <a:off x="2514600" y="2552700"/>
            <a:ext cx="106680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2" name="AutoShape 34"/>
          <p:cNvSpPr>
            <a:spLocks noChangeArrowheads="1"/>
          </p:cNvSpPr>
          <p:nvPr/>
        </p:nvSpPr>
        <p:spPr bwMode="auto">
          <a:xfrm>
            <a:off x="3581401"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23" name="AutoShape 35"/>
          <p:cNvSpPr>
            <a:spLocks noChangeArrowheads="1"/>
          </p:cNvSpPr>
          <p:nvPr/>
        </p:nvSpPr>
        <p:spPr bwMode="auto">
          <a:xfrm>
            <a:off x="3581401"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cxnSp>
        <p:nvCxnSpPr>
          <p:cNvPr id="67" name="Straight Connector 66"/>
          <p:cNvCxnSpPr>
            <a:stCxn id="7" idx="3"/>
            <a:endCxn id="25" idx="3"/>
          </p:cNvCxnSpPr>
          <p:nvPr/>
        </p:nvCxnSpPr>
        <p:spPr bwMode="auto">
          <a:xfrm rot="10800000">
            <a:off x="3962400" y="4457700"/>
            <a:ext cx="1143000" cy="1588"/>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4" name="Straight Connector 53"/>
          <p:cNvCxnSpPr>
            <a:stCxn id="24" idx="3"/>
            <a:endCxn id="6" idx="3"/>
          </p:cNvCxnSpPr>
          <p:nvPr/>
        </p:nvCxnSpPr>
        <p:spPr bwMode="auto">
          <a:xfrm>
            <a:off x="3962400" y="3924300"/>
            <a:ext cx="114300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1027" name="Picture 3" descr="C:\Users\alanshen\AppData\Local\Microsoft\Windows\Temporary Internet Files\Content.IE5\8KMKJPET\MCj04325370000[1].png"/>
          <p:cNvPicPr>
            <a:picLocks noChangeAspect="1" noChangeArrowheads="1"/>
          </p:cNvPicPr>
          <p:nvPr/>
        </p:nvPicPr>
        <p:blipFill>
          <a:blip r:embed="rId5" cstate="print"/>
          <a:srcRect/>
          <a:stretch>
            <a:fillRect/>
          </a:stretch>
        </p:blipFill>
        <p:spPr bwMode="auto">
          <a:xfrm>
            <a:off x="5527110" y="2422322"/>
            <a:ext cx="244516" cy="244516"/>
          </a:xfrm>
          <a:prstGeom prst="rect">
            <a:avLst/>
          </a:prstGeom>
          <a:noFill/>
        </p:spPr>
      </p:pic>
      <p:pic>
        <p:nvPicPr>
          <p:cNvPr id="60" name="Picture 3" descr="C:\Users\alanshen\AppData\Local\Microsoft\Windows\Temporary Internet Files\Content.IE5\8KMKJPET\MCj04325370000[1].png"/>
          <p:cNvPicPr>
            <a:picLocks noChangeAspect="1" noChangeArrowheads="1"/>
          </p:cNvPicPr>
          <p:nvPr/>
        </p:nvPicPr>
        <p:blipFill>
          <a:blip r:embed="rId5" cstate="print"/>
          <a:srcRect/>
          <a:stretch>
            <a:fillRect/>
          </a:stretch>
        </p:blipFill>
        <p:spPr bwMode="auto">
          <a:xfrm>
            <a:off x="5527110" y="2942440"/>
            <a:ext cx="244516" cy="244516"/>
          </a:xfrm>
          <a:prstGeom prst="rect">
            <a:avLst/>
          </a:prstGeom>
          <a:noFill/>
        </p:spPr>
      </p:pic>
    </p:spTree>
    <p:extLst>
      <p:ext uri="{BB962C8B-B14F-4D97-AF65-F5344CB8AC3E}">
        <p14:creationId xmlns:p14="http://schemas.microsoft.com/office/powerpoint/2010/main" val="2609859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autoRev="1" fill="hold" grpId="0" nodeType="clickEffect">
                                  <p:stCondLst>
                                    <p:cond delay="0"/>
                                  </p:stCondLst>
                                  <p:childTnLst>
                                    <p:animScale>
                                      <p:cBhvr>
                                        <p:cTn id="6" dur="500" fill="hold"/>
                                        <p:tgtEl>
                                          <p:spTgt spid="11"/>
                                        </p:tgtEl>
                                      </p:cBhvr>
                                      <p:by x="150000" y="150000"/>
                                    </p:animScale>
                                  </p:childTnLst>
                                </p:cTn>
                              </p:par>
                              <p:par>
                                <p:cTn id="7" presetID="6" presetClass="emph" presetSubtype="0" accel="50000" decel="50000" autoRev="1" fill="hold" nodeType="withEffect">
                                  <p:stCondLst>
                                    <p:cond delay="0"/>
                                  </p:stCondLst>
                                  <p:childTnLst>
                                    <p:animScale>
                                      <p:cBhvr>
                                        <p:cTn id="8" dur="500" fill="hold"/>
                                        <p:tgtEl>
                                          <p:spTgt spid="29"/>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par>
                                <p:cTn id="52" presetID="10" presetClass="entr" presetSubtype="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500"/>
                                        <p:tgtEl>
                                          <p:spTgt spid="64"/>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left)">
                                      <p:cBhvr>
                                        <p:cTn id="63" dur="500"/>
                                        <p:tgtEl>
                                          <p:spTgt spid="43"/>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1027"/>
                                        </p:tgtEl>
                                        <p:attrNameLst>
                                          <p:attrName>style.visibility</p:attrName>
                                        </p:attrNameLst>
                                      </p:cBhvr>
                                      <p:to>
                                        <p:strVal val="visible"/>
                                      </p:to>
                                    </p:set>
                                    <p:animEffect transition="in" filter="fade">
                                      <p:cBhvr>
                                        <p:cTn id="67" dur="500"/>
                                        <p:tgtEl>
                                          <p:spTgt spid="10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500"/>
                                        <p:tgtEl>
                                          <p:spTgt spid="45"/>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24" grpId="0" animBg="1"/>
      <p:bldP spid="25" grpId="0" animBg="1"/>
      <p:bldP spid="3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Federation Lync</a:t>
            </a:r>
            <a:endParaRPr lang="en-US" dirty="0">
              <a:solidFill>
                <a:schemeClr val="tx2"/>
              </a:solidFill>
            </a:endParaRPr>
          </a:p>
        </p:txBody>
      </p:sp>
      <p:sp>
        <p:nvSpPr>
          <p:cNvPr id="8" name="Text Box 45"/>
          <p:cNvSpPr txBox="1">
            <a:spLocks noChangeArrowheads="1"/>
          </p:cNvSpPr>
          <p:nvPr/>
        </p:nvSpPr>
        <p:spPr bwMode="auto">
          <a:xfrm flipH="1">
            <a:off x="6600826" y="6262689"/>
            <a:ext cx="1172116" cy="369332"/>
          </a:xfrm>
          <a:prstGeom prst="rect">
            <a:avLst/>
          </a:prstGeom>
          <a:noFill/>
          <a:ln w="9525">
            <a:noFill/>
            <a:miter lim="800000"/>
            <a:headEnd/>
            <a:tailEnd/>
          </a:ln>
        </p:spPr>
        <p:txBody>
          <a:bodyPr wrap="none">
            <a:spAutoFit/>
          </a:bodyPr>
          <a:lstStyle/>
          <a:p>
            <a:pPr algn="l"/>
            <a:r>
              <a:rPr lang="en-US" b="1">
                <a:solidFill>
                  <a:schemeClr val="bg1"/>
                </a:solidFill>
                <a:latin typeface="Arial" charset="0"/>
              </a:rPr>
              <a:t>Inner FW</a:t>
            </a:r>
          </a:p>
        </p:txBody>
      </p:sp>
      <p:pic>
        <p:nvPicPr>
          <p:cNvPr id="9" name="Picture 87" descr="cooltools-shape"/>
          <p:cNvPicPr>
            <a:picLocks noChangeAspect="1" noChangeArrowheads="1"/>
          </p:cNvPicPr>
          <p:nvPr/>
        </p:nvPicPr>
        <p:blipFill>
          <a:blip r:embed="rId3" cstate="print"/>
          <a:srcRect/>
          <a:stretch>
            <a:fillRect/>
          </a:stretch>
        </p:blipFill>
        <p:spPr bwMode="auto">
          <a:xfrm>
            <a:off x="7086600" y="1295400"/>
            <a:ext cx="152400" cy="4953000"/>
          </a:xfrm>
          <a:prstGeom prst="rect">
            <a:avLst/>
          </a:prstGeom>
          <a:noFill/>
          <a:ln w="12700" algn="ctr">
            <a:noFill/>
            <a:miter lim="800000"/>
            <a:headEnd/>
            <a:tailEnd/>
          </a:ln>
        </p:spPr>
      </p:pic>
      <p:pic>
        <p:nvPicPr>
          <p:cNvPr id="10" name="Picture 89" descr="cooltools-shape"/>
          <p:cNvPicPr>
            <a:picLocks noChangeAspect="1" noChangeArrowheads="1"/>
          </p:cNvPicPr>
          <p:nvPr/>
        </p:nvPicPr>
        <p:blipFill>
          <a:blip r:embed="rId3" cstate="print"/>
          <a:srcRect/>
          <a:stretch>
            <a:fillRect/>
          </a:stretch>
        </p:blipFill>
        <p:spPr bwMode="auto">
          <a:xfrm>
            <a:off x="5410200" y="2057400"/>
            <a:ext cx="1219200" cy="4191000"/>
          </a:xfrm>
          <a:prstGeom prst="rect">
            <a:avLst/>
          </a:prstGeom>
          <a:noFill/>
          <a:ln w="12700" algn="ctr">
            <a:noFill/>
            <a:miter lim="800000"/>
            <a:headEnd/>
            <a:tailEnd/>
          </a:ln>
        </p:spPr>
      </p:pic>
      <p:sp>
        <p:nvSpPr>
          <p:cNvPr id="11" name="Text Box 91"/>
          <p:cNvSpPr txBox="1">
            <a:spLocks noChangeArrowheads="1"/>
          </p:cNvSpPr>
          <p:nvPr/>
        </p:nvSpPr>
        <p:spPr bwMode="auto">
          <a:xfrm>
            <a:off x="5638800" y="6211888"/>
            <a:ext cx="762000" cy="646112"/>
          </a:xfrm>
          <a:prstGeom prst="rect">
            <a:avLst/>
          </a:prstGeom>
          <a:noFill/>
          <a:ln w="9525">
            <a:noFill/>
            <a:miter lim="800000"/>
            <a:headEnd/>
            <a:tailEnd/>
          </a:ln>
        </p:spPr>
        <p:txBody>
          <a:bodyPr>
            <a:spAutoFit/>
          </a:bodyPr>
          <a:lstStyle/>
          <a:p>
            <a:r>
              <a:rPr lang="en-US" b="1" dirty="0" smtClean="0">
                <a:solidFill>
                  <a:schemeClr val="bg1"/>
                </a:solidFill>
                <a:latin typeface="Arial" charset="0"/>
              </a:rPr>
              <a:t>Lync</a:t>
            </a:r>
            <a:endParaRPr lang="en-US" b="1" dirty="0">
              <a:solidFill>
                <a:schemeClr val="bg1"/>
              </a:solidFill>
              <a:latin typeface="Arial" charset="0"/>
            </a:endParaRPr>
          </a:p>
          <a:p>
            <a:r>
              <a:rPr lang="en-US" b="1" dirty="0">
                <a:solidFill>
                  <a:schemeClr val="bg1"/>
                </a:solidFill>
                <a:latin typeface="Arial" charset="0"/>
              </a:rPr>
              <a:t>Edge</a:t>
            </a:r>
          </a:p>
        </p:txBody>
      </p:sp>
      <p:pic>
        <p:nvPicPr>
          <p:cNvPr id="12" name="Picture 82" descr="cooltools-shape"/>
          <p:cNvPicPr>
            <a:picLocks noChangeAspect="1" noChangeArrowheads="1"/>
          </p:cNvPicPr>
          <p:nvPr/>
        </p:nvPicPr>
        <p:blipFill>
          <a:blip r:embed="rId3" cstate="print"/>
          <a:srcRect/>
          <a:stretch>
            <a:fillRect/>
          </a:stretch>
        </p:blipFill>
        <p:spPr bwMode="auto">
          <a:xfrm>
            <a:off x="7620000" y="1295400"/>
            <a:ext cx="1447800" cy="2362200"/>
          </a:xfrm>
          <a:prstGeom prst="rect">
            <a:avLst/>
          </a:prstGeom>
          <a:noFill/>
          <a:ln w="12700" algn="ctr">
            <a:noFill/>
            <a:miter lim="800000"/>
            <a:headEnd/>
            <a:tailEnd/>
          </a:ln>
        </p:spPr>
      </p:pic>
      <p:sp>
        <p:nvSpPr>
          <p:cNvPr id="13" name="Text Box 22"/>
          <p:cNvSpPr txBox="1">
            <a:spLocks noChangeArrowheads="1"/>
          </p:cNvSpPr>
          <p:nvPr/>
        </p:nvSpPr>
        <p:spPr bwMode="auto">
          <a:xfrm>
            <a:off x="7848600" y="1676400"/>
            <a:ext cx="1066318" cy="738664"/>
          </a:xfrm>
          <a:prstGeom prst="rect">
            <a:avLst/>
          </a:prstGeom>
          <a:noFill/>
          <a:ln w="9525">
            <a:noFill/>
            <a:miter lim="800000"/>
            <a:headEnd/>
            <a:tailEnd/>
          </a:ln>
        </p:spPr>
        <p:txBody>
          <a:bodyPr wrap="none">
            <a:spAutoFit/>
          </a:bodyPr>
          <a:lstStyle/>
          <a:p>
            <a:r>
              <a:rPr lang="en-US" b="1">
                <a:solidFill>
                  <a:schemeClr val="bg1"/>
                </a:solidFill>
                <a:latin typeface="Arial" charset="0"/>
              </a:rPr>
              <a:t>Work2</a:t>
            </a:r>
          </a:p>
          <a:p>
            <a:r>
              <a:rPr lang="en-US" sz="1200" b="1">
                <a:solidFill>
                  <a:schemeClr val="bg1"/>
                </a:solidFill>
                <a:latin typeface="Arial" charset="0"/>
              </a:rPr>
              <a:t>OC/Console</a:t>
            </a:r>
          </a:p>
          <a:p>
            <a:r>
              <a:rPr lang="en-US" sz="1200" b="1">
                <a:solidFill>
                  <a:schemeClr val="bg1"/>
                </a:solidFill>
                <a:latin typeface="Arial" charset="0"/>
              </a:rPr>
              <a:t>A/V MCU</a:t>
            </a:r>
          </a:p>
        </p:txBody>
      </p:sp>
      <p:pic>
        <p:nvPicPr>
          <p:cNvPr id="14" name="Picture 86" descr="cooltools-shape"/>
          <p:cNvPicPr>
            <a:picLocks noChangeAspect="1" noChangeArrowheads="1"/>
          </p:cNvPicPr>
          <p:nvPr/>
        </p:nvPicPr>
        <p:blipFill>
          <a:blip r:embed="rId3" cstate="print"/>
          <a:srcRect/>
          <a:stretch>
            <a:fillRect/>
          </a:stretch>
        </p:blipFill>
        <p:spPr bwMode="auto">
          <a:xfrm>
            <a:off x="4800600" y="1295400"/>
            <a:ext cx="152400" cy="4953000"/>
          </a:xfrm>
          <a:prstGeom prst="rect">
            <a:avLst/>
          </a:prstGeom>
          <a:noFill/>
          <a:ln w="12700" algn="ctr">
            <a:noFill/>
            <a:miter lim="800000"/>
            <a:headEnd/>
            <a:tailEnd/>
          </a:ln>
        </p:spPr>
      </p:pic>
      <p:pic>
        <p:nvPicPr>
          <p:cNvPr id="15" name="Picture 89" descr="cooltools-shape"/>
          <p:cNvPicPr>
            <a:picLocks noChangeAspect="1" noChangeArrowheads="1"/>
          </p:cNvPicPr>
          <p:nvPr/>
        </p:nvPicPr>
        <p:blipFill>
          <a:blip r:embed="rId3" cstate="print"/>
          <a:srcRect/>
          <a:stretch>
            <a:fillRect/>
          </a:stretch>
        </p:blipFill>
        <p:spPr bwMode="auto">
          <a:xfrm>
            <a:off x="5410200" y="1295400"/>
            <a:ext cx="1219200" cy="685800"/>
          </a:xfrm>
          <a:prstGeom prst="rect">
            <a:avLst/>
          </a:prstGeom>
          <a:noFill/>
          <a:ln w="12700" algn="ctr">
            <a:noFill/>
            <a:miter lim="800000"/>
            <a:headEnd/>
            <a:tailEnd/>
          </a:ln>
        </p:spPr>
      </p:pic>
      <p:sp>
        <p:nvSpPr>
          <p:cNvPr id="16" name="Text Box 91"/>
          <p:cNvSpPr txBox="1">
            <a:spLocks noChangeArrowheads="1"/>
          </p:cNvSpPr>
          <p:nvPr/>
        </p:nvSpPr>
        <p:spPr bwMode="auto">
          <a:xfrm>
            <a:off x="5486400" y="1381127"/>
            <a:ext cx="1066800" cy="523875"/>
          </a:xfrm>
          <a:prstGeom prst="rect">
            <a:avLst/>
          </a:prstGeom>
          <a:noFill/>
          <a:ln w="9525">
            <a:noFill/>
            <a:miter lim="800000"/>
            <a:headEnd/>
            <a:tailEnd/>
          </a:ln>
        </p:spPr>
        <p:txBody>
          <a:bodyPr>
            <a:spAutoFit/>
          </a:bodyPr>
          <a:lstStyle/>
          <a:p>
            <a:r>
              <a:rPr lang="en-US" sz="1400" b="1">
                <a:solidFill>
                  <a:schemeClr val="bg1"/>
                </a:solidFill>
                <a:latin typeface="Arial" charset="0"/>
              </a:rPr>
              <a:t>Access</a:t>
            </a:r>
          </a:p>
          <a:p>
            <a:r>
              <a:rPr lang="en-US" sz="1400" b="1">
                <a:solidFill>
                  <a:schemeClr val="bg1"/>
                </a:solidFill>
                <a:latin typeface="Arial" charset="0"/>
              </a:rPr>
              <a:t>Proxy</a:t>
            </a:r>
          </a:p>
        </p:txBody>
      </p:sp>
      <p:sp>
        <p:nvSpPr>
          <p:cNvPr id="17" name="Text Box 91"/>
          <p:cNvSpPr txBox="1">
            <a:spLocks noChangeArrowheads="1"/>
          </p:cNvSpPr>
          <p:nvPr/>
        </p:nvSpPr>
        <p:spPr bwMode="auto">
          <a:xfrm>
            <a:off x="5743576" y="2336800"/>
            <a:ext cx="533400" cy="1016000"/>
          </a:xfrm>
          <a:prstGeom prst="rect">
            <a:avLst/>
          </a:prstGeom>
          <a:noFill/>
          <a:ln w="9525">
            <a:noFill/>
            <a:miter lim="800000"/>
            <a:headEnd/>
            <a:tailEnd/>
          </a:ln>
        </p:spPr>
        <p:txBody>
          <a:bodyPr>
            <a:spAutoFit/>
          </a:bodyPr>
          <a:lstStyle/>
          <a:p>
            <a:r>
              <a:rPr lang="en-US" sz="1200" b="1" dirty="0">
                <a:solidFill>
                  <a:schemeClr val="bg1"/>
                </a:solidFill>
                <a:latin typeface="Arial" charset="0"/>
              </a:rPr>
              <a:t>UDP</a:t>
            </a:r>
          </a:p>
          <a:p>
            <a:r>
              <a:rPr lang="en-US" sz="1200" b="1" dirty="0">
                <a:solidFill>
                  <a:schemeClr val="bg1"/>
                </a:solidFill>
                <a:latin typeface="Arial" charset="0"/>
              </a:rPr>
              <a:t>3478</a:t>
            </a:r>
          </a:p>
          <a:p>
            <a:endParaRPr lang="en-US" sz="1200" b="1" dirty="0">
              <a:solidFill>
                <a:schemeClr val="bg1"/>
              </a:solidFill>
              <a:latin typeface="Arial" charset="0"/>
            </a:endParaRPr>
          </a:p>
          <a:p>
            <a:r>
              <a:rPr lang="en-US" sz="1200" b="1" dirty="0">
                <a:solidFill>
                  <a:schemeClr val="bg1"/>
                </a:solidFill>
                <a:latin typeface="Arial" charset="0"/>
              </a:rPr>
              <a:t>TCP</a:t>
            </a:r>
          </a:p>
          <a:p>
            <a:r>
              <a:rPr lang="en-US" sz="1200" b="1" dirty="0">
                <a:solidFill>
                  <a:schemeClr val="bg1"/>
                </a:solidFill>
                <a:latin typeface="Arial" charset="0"/>
              </a:rPr>
              <a:t>443</a:t>
            </a:r>
          </a:p>
        </p:txBody>
      </p:sp>
      <p:sp>
        <p:nvSpPr>
          <p:cNvPr id="18" name="AutoShape 10"/>
          <p:cNvSpPr>
            <a:spLocks noChangeArrowheads="1"/>
          </p:cNvSpPr>
          <p:nvPr/>
        </p:nvSpPr>
        <p:spPr bwMode="auto">
          <a:xfrm>
            <a:off x="6553201"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19" name="AutoShape 11"/>
          <p:cNvSpPr>
            <a:spLocks noChangeArrowheads="1"/>
          </p:cNvSpPr>
          <p:nvPr/>
        </p:nvSpPr>
        <p:spPr bwMode="auto">
          <a:xfrm>
            <a:off x="6553201"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20" name="Text Box 91"/>
          <p:cNvSpPr txBox="1">
            <a:spLocks noChangeArrowheads="1"/>
          </p:cNvSpPr>
          <p:nvPr/>
        </p:nvSpPr>
        <p:spPr bwMode="auto">
          <a:xfrm>
            <a:off x="5486400" y="3581402"/>
            <a:ext cx="1066800" cy="2492375"/>
          </a:xfrm>
          <a:prstGeom prst="rect">
            <a:avLst/>
          </a:prstGeom>
          <a:noFill/>
          <a:ln w="9525">
            <a:noFill/>
            <a:miter lim="800000"/>
            <a:headEnd/>
            <a:tailEnd/>
          </a:ln>
        </p:spPr>
        <p:txBody>
          <a:bodyPr>
            <a:spAutoFit/>
          </a:bodyPr>
          <a:lstStyle/>
          <a:p>
            <a:r>
              <a:rPr lang="en-US" sz="1200" b="1" dirty="0">
                <a:solidFill>
                  <a:schemeClr val="bg1"/>
                </a:solidFill>
                <a:latin typeface="Arial" charset="0"/>
              </a:rPr>
              <a:t>UDP/TCP</a:t>
            </a:r>
          </a:p>
          <a:p>
            <a:r>
              <a:rPr lang="en-US" sz="1200" b="1" dirty="0">
                <a:solidFill>
                  <a:schemeClr val="bg1"/>
                </a:solidFill>
                <a:latin typeface="Arial" charset="0"/>
              </a:rPr>
              <a:t>50000</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UDP/TCP</a:t>
            </a:r>
          </a:p>
          <a:p>
            <a:r>
              <a:rPr lang="en-US" sz="1200" b="1" dirty="0">
                <a:solidFill>
                  <a:schemeClr val="bg1"/>
                </a:solidFill>
                <a:latin typeface="Arial" charset="0"/>
              </a:rPr>
              <a:t>59999</a:t>
            </a:r>
          </a:p>
        </p:txBody>
      </p:sp>
      <p:sp>
        <p:nvSpPr>
          <p:cNvPr id="21" name="AutoShape 34"/>
          <p:cNvSpPr>
            <a:spLocks noChangeArrowheads="1"/>
          </p:cNvSpPr>
          <p:nvPr/>
        </p:nvSpPr>
        <p:spPr bwMode="auto">
          <a:xfrm flipH="1">
            <a:off x="7315200" y="1676400"/>
            <a:ext cx="381000"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bg1"/>
                </a:solidFill>
                <a:effectLst>
                  <a:outerShdw blurRad="38100" dist="38100" dir="2700000" algn="tl">
                    <a:srgbClr val="000000"/>
                  </a:outerShdw>
                </a:effectLst>
                <a:latin typeface="Arial" charset="0"/>
              </a:rPr>
              <a:t>w2</a:t>
            </a:r>
          </a:p>
        </p:txBody>
      </p:sp>
      <p:sp>
        <p:nvSpPr>
          <p:cNvPr id="26" name="Text Box 45"/>
          <p:cNvSpPr txBox="1">
            <a:spLocks noChangeArrowheads="1"/>
          </p:cNvSpPr>
          <p:nvPr/>
        </p:nvSpPr>
        <p:spPr bwMode="auto">
          <a:xfrm>
            <a:off x="1295401" y="6262689"/>
            <a:ext cx="1172116" cy="369332"/>
          </a:xfrm>
          <a:prstGeom prst="rect">
            <a:avLst/>
          </a:prstGeom>
          <a:noFill/>
          <a:ln w="9525">
            <a:noFill/>
            <a:miter lim="800000"/>
            <a:headEnd/>
            <a:tailEnd/>
          </a:ln>
        </p:spPr>
        <p:txBody>
          <a:bodyPr wrap="none">
            <a:spAutoFit/>
          </a:bodyPr>
          <a:lstStyle/>
          <a:p>
            <a:pPr algn="l"/>
            <a:r>
              <a:rPr lang="en-US" b="1" dirty="0">
                <a:solidFill>
                  <a:schemeClr val="bg1"/>
                </a:solidFill>
                <a:latin typeface="Arial" charset="0"/>
              </a:rPr>
              <a:t>Inner FW</a:t>
            </a:r>
          </a:p>
        </p:txBody>
      </p:sp>
      <p:pic>
        <p:nvPicPr>
          <p:cNvPr id="27" name="Picture 87" descr="cooltools-shape"/>
          <p:cNvPicPr>
            <a:picLocks noChangeAspect="1" noChangeArrowheads="1"/>
          </p:cNvPicPr>
          <p:nvPr/>
        </p:nvPicPr>
        <p:blipFill>
          <a:blip r:embed="rId4" cstate="print"/>
          <a:srcRect/>
          <a:stretch>
            <a:fillRect/>
          </a:stretch>
        </p:blipFill>
        <p:spPr bwMode="auto">
          <a:xfrm>
            <a:off x="1828800" y="1295400"/>
            <a:ext cx="152400" cy="4953000"/>
          </a:xfrm>
          <a:prstGeom prst="rect">
            <a:avLst/>
          </a:prstGeom>
          <a:noFill/>
          <a:ln w="12700" algn="ctr">
            <a:noFill/>
            <a:miter lim="800000"/>
            <a:headEnd/>
            <a:tailEnd/>
          </a:ln>
        </p:spPr>
      </p:pic>
      <p:pic>
        <p:nvPicPr>
          <p:cNvPr id="28" name="Picture 89" descr="cooltools-shape"/>
          <p:cNvPicPr>
            <a:picLocks noChangeAspect="1" noChangeArrowheads="1"/>
          </p:cNvPicPr>
          <p:nvPr/>
        </p:nvPicPr>
        <p:blipFill>
          <a:blip r:embed="rId4" cstate="print"/>
          <a:srcRect/>
          <a:stretch>
            <a:fillRect/>
          </a:stretch>
        </p:blipFill>
        <p:spPr bwMode="auto">
          <a:xfrm>
            <a:off x="2438400" y="2057400"/>
            <a:ext cx="1219200" cy="4191000"/>
          </a:xfrm>
          <a:prstGeom prst="rect">
            <a:avLst/>
          </a:prstGeom>
          <a:noFill/>
          <a:ln w="12700" algn="ctr">
            <a:noFill/>
            <a:miter lim="800000"/>
            <a:headEnd/>
            <a:tailEnd/>
          </a:ln>
        </p:spPr>
      </p:pic>
      <p:sp>
        <p:nvSpPr>
          <p:cNvPr id="29" name="Text Box 91"/>
          <p:cNvSpPr txBox="1">
            <a:spLocks noChangeArrowheads="1"/>
          </p:cNvSpPr>
          <p:nvPr/>
        </p:nvSpPr>
        <p:spPr bwMode="auto">
          <a:xfrm flipH="1">
            <a:off x="2667000" y="6211888"/>
            <a:ext cx="762000" cy="646112"/>
          </a:xfrm>
          <a:prstGeom prst="rect">
            <a:avLst/>
          </a:prstGeom>
          <a:noFill/>
          <a:ln w="9525">
            <a:noFill/>
            <a:miter lim="800000"/>
            <a:headEnd/>
            <a:tailEnd/>
          </a:ln>
        </p:spPr>
        <p:txBody>
          <a:bodyPr>
            <a:spAutoFit/>
          </a:bodyPr>
          <a:lstStyle/>
          <a:p>
            <a:r>
              <a:rPr lang="en-US" b="1" dirty="0" smtClean="0">
                <a:solidFill>
                  <a:schemeClr val="bg1"/>
                </a:solidFill>
                <a:latin typeface="Arial" charset="0"/>
              </a:rPr>
              <a:t>Lync</a:t>
            </a:r>
            <a:endParaRPr lang="en-US" b="1" dirty="0">
              <a:solidFill>
                <a:schemeClr val="bg1"/>
              </a:solidFill>
              <a:latin typeface="Arial" charset="0"/>
            </a:endParaRPr>
          </a:p>
          <a:p>
            <a:r>
              <a:rPr lang="en-US" b="1" dirty="0">
                <a:solidFill>
                  <a:schemeClr val="bg1"/>
                </a:solidFill>
                <a:latin typeface="Arial" charset="0"/>
              </a:rPr>
              <a:t>Edge</a:t>
            </a:r>
          </a:p>
        </p:txBody>
      </p:sp>
      <p:pic>
        <p:nvPicPr>
          <p:cNvPr id="30" name="Picture 82" descr="cooltools-shape"/>
          <p:cNvPicPr>
            <a:picLocks noChangeAspect="1" noChangeArrowheads="1"/>
          </p:cNvPicPr>
          <p:nvPr/>
        </p:nvPicPr>
        <p:blipFill>
          <a:blip r:embed="rId4" cstate="print"/>
          <a:srcRect/>
          <a:stretch>
            <a:fillRect/>
          </a:stretch>
        </p:blipFill>
        <p:spPr bwMode="auto">
          <a:xfrm>
            <a:off x="0" y="1295400"/>
            <a:ext cx="1447800" cy="2362200"/>
          </a:xfrm>
          <a:prstGeom prst="rect">
            <a:avLst/>
          </a:prstGeom>
          <a:noFill/>
          <a:ln w="12700" algn="ctr">
            <a:noFill/>
            <a:miter lim="800000"/>
            <a:headEnd/>
            <a:tailEnd/>
          </a:ln>
        </p:spPr>
      </p:pic>
      <p:sp>
        <p:nvSpPr>
          <p:cNvPr id="31" name="Text Box 22"/>
          <p:cNvSpPr txBox="1">
            <a:spLocks noChangeArrowheads="1"/>
          </p:cNvSpPr>
          <p:nvPr/>
        </p:nvSpPr>
        <p:spPr bwMode="auto">
          <a:xfrm flipH="1">
            <a:off x="152400" y="1676400"/>
            <a:ext cx="1066318" cy="738664"/>
          </a:xfrm>
          <a:prstGeom prst="rect">
            <a:avLst/>
          </a:prstGeom>
          <a:noFill/>
          <a:ln w="9525">
            <a:noFill/>
            <a:miter lim="800000"/>
            <a:headEnd/>
            <a:tailEnd/>
          </a:ln>
        </p:spPr>
        <p:txBody>
          <a:bodyPr wrap="none">
            <a:spAutoFit/>
          </a:bodyPr>
          <a:lstStyle/>
          <a:p>
            <a:r>
              <a:rPr lang="en-US" b="1">
                <a:solidFill>
                  <a:schemeClr val="bg1"/>
                </a:solidFill>
                <a:latin typeface="Arial" charset="0"/>
              </a:rPr>
              <a:t>Work1</a:t>
            </a:r>
          </a:p>
          <a:p>
            <a:r>
              <a:rPr lang="en-US" sz="1200" b="1">
                <a:solidFill>
                  <a:schemeClr val="bg1"/>
                </a:solidFill>
                <a:latin typeface="Arial" charset="0"/>
              </a:rPr>
              <a:t>OC/Console</a:t>
            </a:r>
          </a:p>
          <a:p>
            <a:r>
              <a:rPr lang="en-US" sz="1200" b="1">
                <a:solidFill>
                  <a:schemeClr val="bg1"/>
                </a:solidFill>
                <a:latin typeface="Arial" charset="0"/>
              </a:rPr>
              <a:t>A/V MCU</a:t>
            </a:r>
          </a:p>
        </p:txBody>
      </p:sp>
      <p:pic>
        <p:nvPicPr>
          <p:cNvPr id="32" name="Picture 86" descr="cooltools-shape"/>
          <p:cNvPicPr>
            <a:picLocks noChangeAspect="1" noChangeArrowheads="1"/>
          </p:cNvPicPr>
          <p:nvPr/>
        </p:nvPicPr>
        <p:blipFill>
          <a:blip r:embed="rId4" cstate="print"/>
          <a:srcRect/>
          <a:stretch>
            <a:fillRect/>
          </a:stretch>
        </p:blipFill>
        <p:spPr bwMode="auto">
          <a:xfrm>
            <a:off x="4114800" y="1295400"/>
            <a:ext cx="152400" cy="4953000"/>
          </a:xfrm>
          <a:prstGeom prst="rect">
            <a:avLst/>
          </a:prstGeom>
          <a:noFill/>
          <a:ln w="12700" algn="ctr">
            <a:noFill/>
            <a:miter lim="800000"/>
            <a:headEnd/>
            <a:tailEnd/>
          </a:ln>
        </p:spPr>
      </p:pic>
      <p:pic>
        <p:nvPicPr>
          <p:cNvPr id="33" name="Picture 89" descr="cooltools-shape"/>
          <p:cNvPicPr>
            <a:picLocks noChangeAspect="1" noChangeArrowheads="1"/>
          </p:cNvPicPr>
          <p:nvPr/>
        </p:nvPicPr>
        <p:blipFill>
          <a:blip r:embed="rId4" cstate="print"/>
          <a:srcRect/>
          <a:stretch>
            <a:fillRect/>
          </a:stretch>
        </p:blipFill>
        <p:spPr bwMode="auto">
          <a:xfrm>
            <a:off x="2438400" y="1295400"/>
            <a:ext cx="1219200" cy="685800"/>
          </a:xfrm>
          <a:prstGeom prst="rect">
            <a:avLst/>
          </a:prstGeom>
          <a:noFill/>
          <a:ln w="12700" algn="ctr">
            <a:noFill/>
            <a:miter lim="800000"/>
            <a:headEnd/>
            <a:tailEnd/>
          </a:ln>
        </p:spPr>
      </p:pic>
      <p:sp>
        <p:nvSpPr>
          <p:cNvPr id="34" name="Text Box 91"/>
          <p:cNvSpPr txBox="1">
            <a:spLocks noChangeArrowheads="1"/>
          </p:cNvSpPr>
          <p:nvPr/>
        </p:nvSpPr>
        <p:spPr bwMode="auto">
          <a:xfrm flipH="1">
            <a:off x="2514600" y="1381127"/>
            <a:ext cx="1066800" cy="523875"/>
          </a:xfrm>
          <a:prstGeom prst="rect">
            <a:avLst/>
          </a:prstGeom>
          <a:noFill/>
          <a:ln w="9525">
            <a:noFill/>
            <a:miter lim="800000"/>
            <a:headEnd/>
            <a:tailEnd/>
          </a:ln>
        </p:spPr>
        <p:txBody>
          <a:bodyPr>
            <a:spAutoFit/>
          </a:bodyPr>
          <a:lstStyle/>
          <a:p>
            <a:r>
              <a:rPr lang="en-US" sz="1400" b="1">
                <a:solidFill>
                  <a:schemeClr val="bg1"/>
                </a:solidFill>
                <a:latin typeface="Arial" charset="0"/>
              </a:rPr>
              <a:t>Access</a:t>
            </a:r>
          </a:p>
          <a:p>
            <a:r>
              <a:rPr lang="en-US" sz="1400" b="1">
                <a:solidFill>
                  <a:schemeClr val="bg1"/>
                </a:solidFill>
                <a:latin typeface="Arial" charset="0"/>
              </a:rPr>
              <a:t>Proxy</a:t>
            </a:r>
          </a:p>
        </p:txBody>
      </p:sp>
      <p:sp>
        <p:nvSpPr>
          <p:cNvPr id="35" name="Text Box 91"/>
          <p:cNvSpPr txBox="1">
            <a:spLocks noChangeArrowheads="1"/>
          </p:cNvSpPr>
          <p:nvPr/>
        </p:nvSpPr>
        <p:spPr bwMode="auto">
          <a:xfrm flipH="1">
            <a:off x="2800351" y="2336800"/>
            <a:ext cx="533400" cy="1016000"/>
          </a:xfrm>
          <a:prstGeom prst="rect">
            <a:avLst/>
          </a:prstGeom>
          <a:noFill/>
          <a:ln w="9525">
            <a:noFill/>
            <a:miter lim="800000"/>
            <a:headEnd/>
            <a:tailEnd/>
          </a:ln>
        </p:spPr>
        <p:txBody>
          <a:bodyPr>
            <a:spAutoFit/>
          </a:bodyPr>
          <a:lstStyle/>
          <a:p>
            <a:r>
              <a:rPr lang="en-US" sz="1200" b="1" dirty="0">
                <a:solidFill>
                  <a:schemeClr val="bg1"/>
                </a:solidFill>
                <a:latin typeface="Arial" charset="0"/>
              </a:rPr>
              <a:t>UDP</a:t>
            </a:r>
          </a:p>
          <a:p>
            <a:r>
              <a:rPr lang="en-US" sz="1200" b="1" dirty="0">
                <a:solidFill>
                  <a:schemeClr val="bg1"/>
                </a:solidFill>
                <a:latin typeface="Arial" charset="0"/>
              </a:rPr>
              <a:t>3478</a:t>
            </a:r>
          </a:p>
          <a:p>
            <a:endParaRPr lang="en-US" sz="1200" b="1" dirty="0">
              <a:solidFill>
                <a:schemeClr val="bg1"/>
              </a:solidFill>
              <a:latin typeface="Arial" charset="0"/>
            </a:endParaRPr>
          </a:p>
          <a:p>
            <a:r>
              <a:rPr lang="en-US" sz="1200" b="1" dirty="0">
                <a:solidFill>
                  <a:schemeClr val="bg1"/>
                </a:solidFill>
                <a:latin typeface="Arial" charset="0"/>
              </a:rPr>
              <a:t>TCP</a:t>
            </a:r>
          </a:p>
          <a:p>
            <a:r>
              <a:rPr lang="en-US" sz="1200" b="1" dirty="0">
                <a:solidFill>
                  <a:schemeClr val="bg1"/>
                </a:solidFill>
                <a:latin typeface="Arial" charset="0"/>
              </a:rPr>
              <a:t>443</a:t>
            </a:r>
          </a:p>
        </p:txBody>
      </p:sp>
      <p:sp>
        <p:nvSpPr>
          <p:cNvPr id="36" name="AutoShape 10"/>
          <p:cNvSpPr>
            <a:spLocks noChangeArrowheads="1"/>
          </p:cNvSpPr>
          <p:nvPr/>
        </p:nvSpPr>
        <p:spPr bwMode="auto">
          <a:xfrm flipH="1">
            <a:off x="2362201"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37" name="AutoShape 11"/>
          <p:cNvSpPr>
            <a:spLocks noChangeArrowheads="1"/>
          </p:cNvSpPr>
          <p:nvPr/>
        </p:nvSpPr>
        <p:spPr bwMode="auto">
          <a:xfrm flipH="1">
            <a:off x="2362201"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38" name="Text Box 91"/>
          <p:cNvSpPr txBox="1">
            <a:spLocks noChangeArrowheads="1"/>
          </p:cNvSpPr>
          <p:nvPr/>
        </p:nvSpPr>
        <p:spPr bwMode="auto">
          <a:xfrm flipH="1">
            <a:off x="2514600" y="3581402"/>
            <a:ext cx="1066800" cy="2492375"/>
          </a:xfrm>
          <a:prstGeom prst="rect">
            <a:avLst/>
          </a:prstGeom>
          <a:noFill/>
          <a:ln w="9525">
            <a:noFill/>
            <a:miter lim="800000"/>
            <a:headEnd/>
            <a:tailEnd/>
          </a:ln>
        </p:spPr>
        <p:txBody>
          <a:bodyPr>
            <a:spAutoFit/>
          </a:bodyPr>
          <a:lstStyle/>
          <a:p>
            <a:r>
              <a:rPr lang="en-US" sz="1200" b="1" dirty="0">
                <a:solidFill>
                  <a:schemeClr val="bg1"/>
                </a:solidFill>
                <a:latin typeface="Arial" charset="0"/>
              </a:rPr>
              <a:t>UDP/TCP</a:t>
            </a:r>
          </a:p>
          <a:p>
            <a:r>
              <a:rPr lang="en-US" sz="1200" b="1" dirty="0">
                <a:solidFill>
                  <a:schemeClr val="bg1"/>
                </a:solidFill>
                <a:latin typeface="Arial" charset="0"/>
              </a:rPr>
              <a:t>50000</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a:t>
            </a:r>
          </a:p>
          <a:p>
            <a:r>
              <a:rPr lang="en-US" sz="1200" b="1" dirty="0">
                <a:solidFill>
                  <a:schemeClr val="bg1"/>
                </a:solidFill>
                <a:latin typeface="Arial" charset="0"/>
              </a:rPr>
              <a:t>UDP/TCP</a:t>
            </a:r>
          </a:p>
          <a:p>
            <a:r>
              <a:rPr lang="en-US" sz="1200" b="1" dirty="0">
                <a:solidFill>
                  <a:schemeClr val="bg1"/>
                </a:solidFill>
                <a:latin typeface="Arial" charset="0"/>
              </a:rPr>
              <a:t>59999</a:t>
            </a:r>
          </a:p>
        </p:txBody>
      </p:sp>
      <p:sp>
        <p:nvSpPr>
          <p:cNvPr id="39" name="AutoShape 34"/>
          <p:cNvSpPr>
            <a:spLocks noChangeArrowheads="1"/>
          </p:cNvSpPr>
          <p:nvPr/>
        </p:nvSpPr>
        <p:spPr bwMode="auto">
          <a:xfrm>
            <a:off x="1371600" y="1676400"/>
            <a:ext cx="381000"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bg1"/>
                </a:solidFill>
                <a:effectLst>
                  <a:outerShdw blurRad="38100" dist="38100" dir="2700000" algn="tl">
                    <a:srgbClr val="000000"/>
                  </a:outerShdw>
                </a:effectLst>
                <a:latin typeface="Arial" charset="0"/>
              </a:rPr>
              <a:t>w1</a:t>
            </a:r>
          </a:p>
        </p:txBody>
      </p:sp>
      <p:sp>
        <p:nvSpPr>
          <p:cNvPr id="40" name="Text Box 45"/>
          <p:cNvSpPr txBox="1">
            <a:spLocks noChangeArrowheads="1"/>
          </p:cNvSpPr>
          <p:nvPr/>
        </p:nvSpPr>
        <p:spPr bwMode="auto">
          <a:xfrm flipH="1">
            <a:off x="3886200" y="6248402"/>
            <a:ext cx="1351652" cy="646331"/>
          </a:xfrm>
          <a:prstGeom prst="rect">
            <a:avLst/>
          </a:prstGeom>
          <a:noFill/>
          <a:ln w="9525">
            <a:noFill/>
            <a:miter lim="800000"/>
            <a:headEnd/>
            <a:tailEnd/>
          </a:ln>
        </p:spPr>
        <p:txBody>
          <a:bodyPr wrap="none">
            <a:spAutoFit/>
          </a:bodyPr>
          <a:lstStyle/>
          <a:p>
            <a:r>
              <a:rPr lang="en-US" b="1">
                <a:solidFill>
                  <a:schemeClr val="bg1"/>
                </a:solidFill>
                <a:latin typeface="Arial" charset="0"/>
              </a:rPr>
              <a:t>Outer FWs</a:t>
            </a:r>
          </a:p>
          <a:p>
            <a:r>
              <a:rPr lang="en-US" b="1">
                <a:solidFill>
                  <a:schemeClr val="bg1"/>
                </a:solidFill>
                <a:latin typeface="Arial" charset="0"/>
              </a:rPr>
              <a:t>(no NAT)</a:t>
            </a:r>
          </a:p>
        </p:txBody>
      </p:sp>
      <p:cxnSp>
        <p:nvCxnSpPr>
          <p:cNvPr id="41" name="Straight Connector 40"/>
          <p:cNvCxnSpPr>
            <a:endCxn id="36" idx="3"/>
          </p:cNvCxnSpPr>
          <p:nvPr/>
        </p:nvCxnSpPr>
        <p:spPr bwMode="auto">
          <a:xfrm>
            <a:off x="1447800" y="2476500"/>
            <a:ext cx="914400"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a:stCxn id="18" idx="3"/>
          </p:cNvCxnSpPr>
          <p:nvPr/>
        </p:nvCxnSpPr>
        <p:spPr bwMode="auto">
          <a:xfrm flipV="1">
            <a:off x="6705600" y="2476500"/>
            <a:ext cx="914400"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a:endCxn id="4" idx="3"/>
          </p:cNvCxnSpPr>
          <p:nvPr/>
        </p:nvCxnSpPr>
        <p:spPr bwMode="auto">
          <a:xfrm flipV="1">
            <a:off x="3733800" y="2552702"/>
            <a:ext cx="1600200" cy="8453"/>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bwMode="auto">
          <a:xfrm>
            <a:off x="1447800" y="2971800"/>
            <a:ext cx="914400"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bwMode="auto">
          <a:xfrm flipV="1">
            <a:off x="6705600" y="2971800"/>
            <a:ext cx="914400"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3" name="Straight Connector 52"/>
          <p:cNvCxnSpPr>
            <a:stCxn id="4" idx="1"/>
            <a:endCxn id="18" idx="1"/>
          </p:cNvCxnSpPr>
          <p:nvPr/>
        </p:nvCxnSpPr>
        <p:spPr bwMode="auto">
          <a:xfrm>
            <a:off x="5486400" y="2552700"/>
            <a:ext cx="106680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 name="AutoShape 34"/>
          <p:cNvSpPr>
            <a:spLocks noChangeArrowheads="1"/>
          </p:cNvSpPr>
          <p:nvPr/>
        </p:nvSpPr>
        <p:spPr bwMode="auto">
          <a:xfrm flipH="1">
            <a:off x="5334000"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5" name="AutoShape 35"/>
          <p:cNvSpPr>
            <a:spLocks noChangeArrowheads="1"/>
          </p:cNvSpPr>
          <p:nvPr/>
        </p:nvSpPr>
        <p:spPr bwMode="auto">
          <a:xfrm flipH="1">
            <a:off x="5334000"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cxnSp>
        <p:nvCxnSpPr>
          <p:cNvPr id="64" name="Straight Connector 63"/>
          <p:cNvCxnSpPr>
            <a:stCxn id="36" idx="1"/>
            <a:endCxn id="22" idx="1"/>
          </p:cNvCxnSpPr>
          <p:nvPr/>
        </p:nvCxnSpPr>
        <p:spPr bwMode="auto">
          <a:xfrm>
            <a:off x="2514600" y="2552700"/>
            <a:ext cx="106680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2" name="AutoShape 34"/>
          <p:cNvSpPr>
            <a:spLocks noChangeArrowheads="1"/>
          </p:cNvSpPr>
          <p:nvPr/>
        </p:nvSpPr>
        <p:spPr bwMode="auto">
          <a:xfrm>
            <a:off x="3581401" y="2362200"/>
            <a:ext cx="152400"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sp>
        <p:nvSpPr>
          <p:cNvPr id="23" name="AutoShape 35"/>
          <p:cNvSpPr>
            <a:spLocks noChangeArrowheads="1"/>
          </p:cNvSpPr>
          <p:nvPr/>
        </p:nvSpPr>
        <p:spPr bwMode="auto">
          <a:xfrm>
            <a:off x="3581401" y="2895600"/>
            <a:ext cx="152400"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bg1"/>
              </a:solidFill>
              <a:effectLst>
                <a:outerShdw blurRad="38100" dist="38100" dir="2700000" algn="tl">
                  <a:srgbClr val="000000"/>
                </a:outerShdw>
              </a:effectLst>
              <a:latin typeface="Arial" charset="0"/>
            </a:endParaRPr>
          </a:p>
        </p:txBody>
      </p:sp>
      <p:cxnSp>
        <p:nvCxnSpPr>
          <p:cNvPr id="55" name="Straight Connector 54"/>
          <p:cNvCxnSpPr/>
          <p:nvPr/>
        </p:nvCxnSpPr>
        <p:spPr bwMode="auto">
          <a:xfrm flipV="1">
            <a:off x="3733800" y="3077648"/>
            <a:ext cx="1600200" cy="8453"/>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6" name="Straight Connector 55"/>
          <p:cNvCxnSpPr/>
          <p:nvPr/>
        </p:nvCxnSpPr>
        <p:spPr bwMode="auto">
          <a:xfrm>
            <a:off x="2524741" y="3075173"/>
            <a:ext cx="106680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7" name="Straight Connector 56"/>
          <p:cNvCxnSpPr/>
          <p:nvPr/>
        </p:nvCxnSpPr>
        <p:spPr bwMode="auto">
          <a:xfrm>
            <a:off x="5493754" y="3085214"/>
            <a:ext cx="106680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6234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autoRev="1" fill="hold" grpId="0" nodeType="clickEffect">
                                  <p:stCondLst>
                                    <p:cond delay="0"/>
                                  </p:stCondLst>
                                  <p:childTnLst>
                                    <p:animScale>
                                      <p:cBhvr>
                                        <p:cTn id="6" dur="500" fill="hold"/>
                                        <p:tgtEl>
                                          <p:spTgt spid="29"/>
                                        </p:tgtEl>
                                      </p:cBhvr>
                                      <p:by x="150000" y="150000"/>
                                    </p:animScale>
                                  </p:childTnLst>
                                </p:cTn>
                              </p:par>
                              <p:par>
                                <p:cTn id="7" presetID="6" presetClass="emph" presetSubtype="0" accel="50000" decel="50000" autoRev="1" fill="hold" grpId="0" nodeType="withEffect">
                                  <p:stCondLst>
                                    <p:cond delay="0"/>
                                  </p:stCondLst>
                                  <p:childTnLst>
                                    <p:animScale>
                                      <p:cBhvr>
                                        <p:cTn id="8" dur="500" fill="hold"/>
                                        <p:tgtEl>
                                          <p:spTgt spid="1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right)">
                                      <p:cBhvr>
                                        <p:cTn id="35" dur="500"/>
                                        <p:tgtEl>
                                          <p:spTgt spid="53"/>
                                        </p:tgtEl>
                                      </p:cBhvr>
                                    </p:animEffect>
                                  </p:childTnLst>
                                </p:cTn>
                              </p:par>
                              <p:par>
                                <p:cTn id="36" presetID="22" presetClass="entr" presetSubtype="8" fill="hold"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500"/>
                                        <p:tgtEl>
                                          <p:spTgt spid="64"/>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22" presetClass="entr" presetSubtype="8"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500"/>
                                        <p:tgtEl>
                                          <p:spTgt spid="56"/>
                                        </p:tgtEl>
                                      </p:cBhvr>
                                    </p:animEffect>
                                  </p:childTnLst>
                                </p:cTn>
                              </p:par>
                              <p:par>
                                <p:cTn id="50" presetID="22" presetClass="entr" presetSubtype="2" fill="hold"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right)">
                                      <p:cBhvr>
                                        <p:cTn id="5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p:bldP spid="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50,000 Port Range minimum requirements</a:t>
            </a:r>
            <a:endParaRPr lang="en-US" dirty="0">
              <a:solidFill>
                <a:schemeClr val="tx2"/>
              </a:solidFill>
            </a:endParaRPr>
          </a:p>
        </p:txBody>
      </p:sp>
      <p:sp>
        <p:nvSpPr>
          <p:cNvPr id="3" name="Text Placeholder 2"/>
          <p:cNvSpPr>
            <a:spLocks noGrp="1"/>
          </p:cNvSpPr>
          <p:nvPr>
            <p:ph idx="1"/>
          </p:nvPr>
        </p:nvSpPr>
        <p:spPr/>
        <p:txBody>
          <a:bodyPr>
            <a:normAutofit fontScale="92500" lnSpcReduction="20000"/>
          </a:bodyPr>
          <a:lstStyle/>
          <a:p>
            <a:r>
              <a:rPr lang="en-US" dirty="0" smtClean="0"/>
              <a:t>OCS 2007 A/V Edge</a:t>
            </a:r>
          </a:p>
          <a:p>
            <a:pPr lvl="1"/>
            <a:r>
              <a:rPr lang="en-US" dirty="0" smtClean="0"/>
              <a:t>UDP 3478, TCP 443 inbound</a:t>
            </a:r>
          </a:p>
          <a:p>
            <a:pPr lvl="1"/>
            <a:r>
              <a:rPr lang="en-US" dirty="0" smtClean="0"/>
              <a:t>UDP/TCP 50,000-59,999 inbound/outbound</a:t>
            </a:r>
          </a:p>
          <a:p>
            <a:endParaRPr lang="en-US" dirty="0" smtClean="0"/>
          </a:p>
          <a:p>
            <a:r>
              <a:rPr lang="en-US" dirty="0" smtClean="0"/>
              <a:t>R2/Lync A/V Edge</a:t>
            </a:r>
          </a:p>
          <a:p>
            <a:pPr lvl="1"/>
            <a:r>
              <a:rPr lang="en-US" dirty="0" smtClean="0"/>
              <a:t>UDP 3478, TCP 443 inbound</a:t>
            </a:r>
          </a:p>
          <a:p>
            <a:pPr lvl="1"/>
            <a:r>
              <a:rPr lang="de-AT" dirty="0" smtClean="0"/>
              <a:t>UDP 3478 </a:t>
            </a:r>
            <a:r>
              <a:rPr lang="de-AT" dirty="0" err="1" smtClean="0"/>
              <a:t>outbound</a:t>
            </a:r>
            <a:endParaRPr lang="en-US" dirty="0" smtClean="0"/>
          </a:p>
          <a:p>
            <a:pPr lvl="1"/>
            <a:r>
              <a:rPr lang="en-US" dirty="0" smtClean="0"/>
              <a:t>TCP 50,000-59,999 outbound</a:t>
            </a:r>
          </a:p>
          <a:p>
            <a:pPr lvl="1"/>
            <a:r>
              <a:rPr lang="en-US" dirty="0" smtClean="0"/>
              <a:t>UDP/TCP 50,000-59,999 inbound/outbound</a:t>
            </a:r>
          </a:p>
          <a:p>
            <a:pPr lvl="2"/>
            <a:r>
              <a:rPr lang="en-US" dirty="0" err="1" smtClean="0"/>
              <a:t>Interop</a:t>
            </a:r>
            <a:r>
              <a:rPr lang="en-US" dirty="0" smtClean="0"/>
              <a:t> with OCS 2007 Edges</a:t>
            </a:r>
          </a:p>
        </p:txBody>
      </p:sp>
    </p:spTree>
    <p:extLst>
      <p:ext uri="{BB962C8B-B14F-4D97-AF65-F5344CB8AC3E}">
        <p14:creationId xmlns:p14="http://schemas.microsoft.com/office/powerpoint/2010/main" val="3779696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27623" y="1268760"/>
            <a:ext cx="6994362" cy="1523494"/>
          </a:xfrm>
        </p:spPr>
        <p:txBody>
          <a:bodyPr/>
          <a:lstStyle/>
          <a:p>
            <a:r>
              <a:rPr lang="en-US" dirty="0" smtClean="0"/>
              <a:t>Where do I start?</a:t>
            </a:r>
            <a:endParaRPr lang="en-US" dirty="0"/>
          </a:p>
        </p:txBody>
      </p:sp>
      <p:sp>
        <p:nvSpPr>
          <p:cNvPr id="5" name="Text Placeholder 4"/>
          <p:cNvSpPr>
            <a:spLocks noGrp="1"/>
          </p:cNvSpPr>
          <p:nvPr>
            <p:ph type="body" sz="quarter" idx="10"/>
          </p:nvPr>
        </p:nvSpPr>
        <p:spPr/>
        <p:txBody>
          <a:bodyPr/>
          <a:lstStyle/>
          <a:p>
            <a:r>
              <a:rPr lang="en-AU" dirty="0" smtClean="0"/>
              <a:t>Troubleshooting</a:t>
            </a:r>
            <a:endParaRPr lang="en-US" dirty="0"/>
          </a:p>
          <a:p>
            <a:endParaRPr lang="en-US" dirty="0"/>
          </a:p>
        </p:txBody>
      </p:sp>
      <p:sp>
        <p:nvSpPr>
          <p:cNvPr id="2" name="Footer Placeholder 1"/>
          <p:cNvSpPr>
            <a:spLocks noGrp="1"/>
          </p:cNvSpPr>
          <p:nvPr>
            <p:ph type="ftr" sz="quarter" idx="4294967295"/>
          </p:nvPr>
        </p:nvSpPr>
        <p:spPr>
          <a:xfrm>
            <a:off x="0" y="6356350"/>
            <a:ext cx="2895600" cy="365125"/>
          </a:xfrm>
        </p:spPr>
        <p:txBody>
          <a:bodyPr/>
          <a:lstStyle/>
          <a:p>
            <a:r>
              <a:rPr lang="en-AU" smtClean="0"/>
              <a:t>(c) 2011 Microsoft. All rights reserved.</a:t>
            </a:r>
            <a:endParaRPr lang="en-AU"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08966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Troubleshooting</a:t>
            </a:r>
            <a:endParaRPr lang="en-US" dirty="0"/>
          </a:p>
        </p:txBody>
      </p:sp>
      <p:sp>
        <p:nvSpPr>
          <p:cNvPr id="3" name="Content Placeholder 2"/>
          <p:cNvSpPr>
            <a:spLocks noGrp="1"/>
          </p:cNvSpPr>
          <p:nvPr>
            <p:ph idx="1"/>
          </p:nvPr>
        </p:nvSpPr>
        <p:spPr/>
        <p:txBody>
          <a:bodyPr>
            <a:normAutofit fontScale="70000" lnSpcReduction="20000"/>
          </a:bodyPr>
          <a:lstStyle/>
          <a:p>
            <a:r>
              <a:rPr lang="en-AU" dirty="0"/>
              <a:t>Inbound provisioning without “MRAS”</a:t>
            </a:r>
          </a:p>
          <a:p>
            <a:pPr lvl="1"/>
            <a:r>
              <a:rPr lang="en-AU" dirty="0" smtClean="0"/>
              <a:t>AV </a:t>
            </a:r>
            <a:r>
              <a:rPr lang="en-AU" dirty="0"/>
              <a:t>Edge Server is not configured at pool</a:t>
            </a:r>
          </a:p>
          <a:p>
            <a:r>
              <a:rPr lang="en-AU" dirty="0"/>
              <a:t>“MRAS” credentials not provided</a:t>
            </a:r>
          </a:p>
          <a:p>
            <a:pPr lvl="1"/>
            <a:r>
              <a:rPr lang="en-AU" dirty="0"/>
              <a:t>No connectivity between Front End Server and Av Edge Server internal interface</a:t>
            </a:r>
          </a:p>
          <a:p>
            <a:pPr lvl="2"/>
            <a:r>
              <a:rPr lang="en-AU" dirty="0"/>
              <a:t>Wrong AV Edge Server FQDN?</a:t>
            </a:r>
          </a:p>
          <a:p>
            <a:pPr lvl="2"/>
            <a:r>
              <a:rPr lang="en-AU" dirty="0"/>
              <a:t>Firewall?</a:t>
            </a:r>
          </a:p>
          <a:p>
            <a:r>
              <a:rPr lang="en-AU" dirty="0"/>
              <a:t>No STUN/TURN candidates</a:t>
            </a:r>
          </a:p>
          <a:p>
            <a:pPr lvl="1"/>
            <a:r>
              <a:rPr lang="en-AU" dirty="0"/>
              <a:t>No connectivity between client and AV Edge Server on port 443 TCP and 3478 UDP</a:t>
            </a:r>
          </a:p>
          <a:p>
            <a:pPr lvl="2"/>
            <a:r>
              <a:rPr lang="en-AU" dirty="0"/>
              <a:t>Wrong AV Edge Server FQDN?</a:t>
            </a:r>
          </a:p>
          <a:p>
            <a:pPr lvl="2"/>
            <a:r>
              <a:rPr lang="en-AU" dirty="0"/>
              <a:t>Firewall?</a:t>
            </a:r>
          </a:p>
          <a:p>
            <a:r>
              <a:rPr lang="en-AU" dirty="0"/>
              <a:t>TURN candidates internal </a:t>
            </a:r>
            <a:r>
              <a:rPr lang="en-AU" dirty="0" err="1"/>
              <a:t>NATed</a:t>
            </a:r>
            <a:r>
              <a:rPr lang="en-AU" dirty="0"/>
              <a:t> IP address</a:t>
            </a:r>
          </a:p>
          <a:p>
            <a:pPr lvl="1"/>
            <a:r>
              <a:rPr lang="en-AU" dirty="0"/>
              <a:t>AV Edge Server not aware of </a:t>
            </a:r>
            <a:r>
              <a:rPr lang="en-AU" dirty="0" err="1"/>
              <a:t>of</a:t>
            </a:r>
            <a:r>
              <a:rPr lang="en-AU" dirty="0"/>
              <a:t> external IP address</a:t>
            </a:r>
          </a:p>
          <a:p>
            <a:endParaRPr lang="en-AU" dirty="0"/>
          </a:p>
          <a:p>
            <a:endParaRPr lang="en-AU" dirty="0"/>
          </a:p>
          <a:p>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105355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Logs</a:t>
            </a:r>
            <a:endParaRPr lang="en-US" dirty="0"/>
          </a:p>
        </p:txBody>
      </p:sp>
      <p:sp>
        <p:nvSpPr>
          <p:cNvPr id="3" name="Content Placeholder 2"/>
          <p:cNvSpPr>
            <a:spLocks noGrp="1"/>
          </p:cNvSpPr>
          <p:nvPr>
            <p:ph idx="1"/>
          </p:nvPr>
        </p:nvSpPr>
        <p:spPr/>
        <p:txBody>
          <a:bodyPr>
            <a:normAutofit fontScale="92500" lnSpcReduction="20000"/>
          </a:bodyPr>
          <a:lstStyle/>
          <a:p>
            <a:r>
              <a:rPr lang="en-AU" dirty="0"/>
              <a:t>Server Side Logs from Lync Logging tool</a:t>
            </a:r>
          </a:p>
          <a:p>
            <a:r>
              <a:rPr lang="en-AU" dirty="0"/>
              <a:t>Use </a:t>
            </a:r>
            <a:r>
              <a:rPr lang="en-AU" dirty="0" err="1"/>
              <a:t>Snooper</a:t>
            </a:r>
            <a:r>
              <a:rPr lang="en-AU" dirty="0"/>
              <a:t> for reading </a:t>
            </a:r>
            <a:r>
              <a:rPr lang="en-AU" dirty="0" smtClean="0"/>
              <a:t>logs</a:t>
            </a:r>
            <a:endParaRPr lang="en-US" dirty="0" smtClean="0"/>
          </a:p>
          <a:p>
            <a:r>
              <a:rPr lang="en-US" dirty="0" smtClean="0"/>
              <a:t>Where </a:t>
            </a:r>
            <a:r>
              <a:rPr lang="en-US" dirty="0"/>
              <a:t>to get logs from</a:t>
            </a:r>
          </a:p>
          <a:p>
            <a:pPr lvl="1"/>
            <a:r>
              <a:rPr lang="en-US" dirty="0" smtClean="0"/>
              <a:t>Lync/Office </a:t>
            </a:r>
            <a:r>
              <a:rPr lang="en-US" dirty="0"/>
              <a:t>Communicator</a:t>
            </a:r>
          </a:p>
          <a:p>
            <a:pPr lvl="2"/>
            <a:r>
              <a:rPr lang="en-US" dirty="0"/>
              <a:t>Activate “Turn on logging in Lync”</a:t>
            </a:r>
          </a:p>
          <a:p>
            <a:pPr lvl="2"/>
            <a:r>
              <a:rPr lang="en-US" dirty="0"/>
              <a:t>Logs in “%</a:t>
            </a:r>
            <a:r>
              <a:rPr lang="en-US" dirty="0" err="1"/>
              <a:t>userprofile</a:t>
            </a:r>
            <a:r>
              <a:rPr lang="en-US" dirty="0"/>
              <a:t>%/tracing”</a:t>
            </a:r>
          </a:p>
          <a:p>
            <a:pPr lvl="1"/>
            <a:r>
              <a:rPr lang="en-US" dirty="0"/>
              <a:t>Live Meeting</a:t>
            </a:r>
          </a:p>
          <a:p>
            <a:pPr lvl="2"/>
            <a:r>
              <a:rPr lang="en-US" dirty="0"/>
              <a:t>HKEY_CURRENT_USER\Software\Microsoft\Tracing\</a:t>
            </a:r>
            <a:r>
              <a:rPr lang="en-US" dirty="0" err="1"/>
              <a:t>uccp</a:t>
            </a:r>
            <a:r>
              <a:rPr lang="en-US" dirty="0"/>
              <a:t>\LiveMeeting</a:t>
            </a:r>
          </a:p>
          <a:p>
            <a:pPr lvl="2"/>
            <a:r>
              <a:rPr lang="en-US" dirty="0"/>
              <a:t>"</a:t>
            </a:r>
            <a:r>
              <a:rPr lang="en-US" dirty="0" err="1"/>
              <a:t>EnableFileTracing</a:t>
            </a:r>
            <a:r>
              <a:rPr lang="en-US" dirty="0"/>
              <a:t>"= DWORD:00000001</a:t>
            </a:r>
          </a:p>
          <a:p>
            <a:pPr lvl="2"/>
            <a:r>
              <a:rPr lang="en-US" dirty="0"/>
              <a:t>Logs in “%</a:t>
            </a:r>
            <a:r>
              <a:rPr lang="en-US" dirty="0" err="1"/>
              <a:t>userprofile</a:t>
            </a:r>
            <a:r>
              <a:rPr lang="en-US" dirty="0"/>
              <a:t>%/tracing”</a:t>
            </a:r>
          </a:p>
          <a:p>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839820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 Review: Session Takeaways</a:t>
            </a:r>
            <a:endParaRPr lang="en-US" dirty="0">
              <a:solidFill>
                <a:schemeClr val="accent2"/>
              </a:solidFill>
            </a:endParaRPr>
          </a:p>
        </p:txBody>
      </p:sp>
      <p:sp>
        <p:nvSpPr>
          <p:cNvPr id="3" name="Text Placeholder 2"/>
          <p:cNvSpPr>
            <a:spLocks noGrp="1"/>
          </p:cNvSpPr>
          <p:nvPr>
            <p:ph idx="1"/>
          </p:nvPr>
        </p:nvSpPr>
        <p:spPr/>
        <p:txBody>
          <a:bodyPr>
            <a:normAutofit fontScale="85000" lnSpcReduction="20000"/>
          </a:bodyPr>
          <a:lstStyle/>
          <a:p>
            <a:r>
              <a:rPr lang="en-AU" dirty="0"/>
              <a:t>Protocols for establishing media</a:t>
            </a:r>
          </a:p>
          <a:p>
            <a:pPr lvl="1"/>
            <a:r>
              <a:rPr lang="en-AU" dirty="0"/>
              <a:t>NAT, ICE, STUN, TURN</a:t>
            </a:r>
          </a:p>
          <a:p>
            <a:pPr lvl="1"/>
            <a:r>
              <a:rPr lang="en-AU" dirty="0"/>
              <a:t>Address discovery process</a:t>
            </a:r>
            <a:endParaRPr lang="en-US" dirty="0"/>
          </a:p>
          <a:p>
            <a:r>
              <a:rPr lang="en-AU" dirty="0"/>
              <a:t>Deploying Lync Edge</a:t>
            </a:r>
          </a:p>
          <a:p>
            <a:pPr lvl="1"/>
            <a:r>
              <a:rPr lang="en-AU" dirty="0"/>
              <a:t>Topologies &amp; Architecture</a:t>
            </a:r>
          </a:p>
          <a:p>
            <a:pPr lvl="1"/>
            <a:r>
              <a:rPr lang="en-AU" dirty="0"/>
              <a:t>Load Balancing (DNS &amp; HLB)</a:t>
            </a:r>
          </a:p>
          <a:p>
            <a:r>
              <a:rPr lang="en-AU" dirty="0"/>
              <a:t>Reverse Proxy</a:t>
            </a:r>
          </a:p>
          <a:p>
            <a:r>
              <a:rPr lang="en-AU" dirty="0"/>
              <a:t>Authentication</a:t>
            </a:r>
          </a:p>
          <a:p>
            <a:r>
              <a:rPr lang="en-AU" dirty="0"/>
              <a:t>Security</a:t>
            </a:r>
          </a:p>
          <a:p>
            <a:r>
              <a:rPr lang="en-AU" dirty="0"/>
              <a:t>Federation</a:t>
            </a:r>
          </a:p>
          <a:p>
            <a:r>
              <a:rPr lang="en-AU" dirty="0"/>
              <a:t>Troubleshooting</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33137546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 Resources</a:t>
            </a:r>
          </a:p>
        </p:txBody>
      </p:sp>
      <p:sp>
        <p:nvSpPr>
          <p:cNvPr id="3" name="Content Placeholder 2"/>
          <p:cNvSpPr>
            <a:spLocks noGrp="1"/>
          </p:cNvSpPr>
          <p:nvPr>
            <p:ph idx="1"/>
          </p:nvPr>
        </p:nvSpPr>
        <p:spPr/>
        <p:txBody>
          <a:bodyPr/>
          <a:lstStyle/>
          <a:p>
            <a:r>
              <a:rPr lang="en-US" dirty="0">
                <a:solidFill>
                  <a:schemeClr val="bg1"/>
                </a:solidFill>
                <a:hlinkClick r:id="rId2"/>
              </a:rPr>
              <a:t>Planning for External User </a:t>
            </a:r>
            <a:r>
              <a:rPr lang="en-US" dirty="0" smtClean="0">
                <a:solidFill>
                  <a:schemeClr val="bg1"/>
                </a:solidFill>
                <a:hlinkClick r:id="rId2"/>
              </a:rPr>
              <a:t>Access</a:t>
            </a:r>
            <a:endParaRPr lang="en-US" dirty="0" smtClean="0">
              <a:solidFill>
                <a:schemeClr val="bg1"/>
              </a:solidFill>
            </a:endParaRPr>
          </a:p>
          <a:p>
            <a:pPr lvl="0"/>
            <a:r>
              <a:rPr lang="en-US" dirty="0">
                <a:solidFill>
                  <a:schemeClr val="bg1"/>
                </a:solidFill>
                <a:hlinkClick r:id="rId3"/>
              </a:rPr>
              <a:t>Protecting the Edge Server Against </a:t>
            </a:r>
            <a:r>
              <a:rPr lang="en-US" dirty="0" err="1">
                <a:solidFill>
                  <a:schemeClr val="bg1"/>
                </a:solidFill>
                <a:hlinkClick r:id="rId3"/>
              </a:rPr>
              <a:t>DoS</a:t>
            </a:r>
            <a:r>
              <a:rPr lang="en-US" dirty="0">
                <a:solidFill>
                  <a:schemeClr val="bg1"/>
                </a:solidFill>
                <a:hlinkClick r:id="rId3"/>
              </a:rPr>
              <a:t> and Password Brute-Force Attacks in Lync Server 2010</a:t>
            </a:r>
            <a:endParaRPr lang="en-US" dirty="0">
              <a:solidFill>
                <a:schemeClr val="bg1"/>
              </a:solidFill>
            </a:endParaRPr>
          </a:p>
          <a:p>
            <a:r>
              <a:rPr lang="en-US" dirty="0">
                <a:solidFill>
                  <a:schemeClr val="bg1"/>
                </a:solidFill>
                <a:hlinkClick r:id="rId4"/>
              </a:rPr>
              <a:t>Lync Server 2010 security guide</a:t>
            </a:r>
            <a:endParaRPr lang="en-US" dirty="0">
              <a:solidFill>
                <a:schemeClr val="bg1"/>
              </a:solidFill>
            </a:endParaRPr>
          </a:p>
          <a:p>
            <a:pPr lvl="0"/>
            <a:r>
              <a:rPr lang="en-US" dirty="0">
                <a:solidFill>
                  <a:schemeClr val="bg1"/>
                </a:solidFill>
                <a:hlinkClick r:id="rId5"/>
              </a:rPr>
              <a:t>Ports and Protocols for Internal Servers</a:t>
            </a:r>
            <a:endParaRPr lang="en-US" dirty="0">
              <a:solidFill>
                <a:schemeClr val="bg1"/>
              </a:solidFill>
            </a:endParaRPr>
          </a:p>
          <a:p>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5650015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 Resources</a:t>
            </a:r>
          </a:p>
        </p:txBody>
      </p:sp>
      <p:sp>
        <p:nvSpPr>
          <p:cNvPr id="3" name="Content Placeholder 2"/>
          <p:cNvSpPr>
            <a:spLocks noGrp="1"/>
          </p:cNvSpPr>
          <p:nvPr>
            <p:ph idx="1"/>
          </p:nvPr>
        </p:nvSpPr>
        <p:spPr/>
        <p:txBody>
          <a:bodyPr>
            <a:normAutofit fontScale="77500" lnSpcReduction="20000"/>
          </a:bodyPr>
          <a:lstStyle/>
          <a:p>
            <a:r>
              <a:rPr lang="en-US" sz="3600" u="sng" dirty="0">
                <a:hlinkClick r:id="rId2"/>
              </a:rPr>
              <a:t>Tech Center home page </a:t>
            </a:r>
            <a:endParaRPr lang="en-US" sz="3600" dirty="0"/>
          </a:p>
          <a:p>
            <a:r>
              <a:rPr lang="en-US" sz="3600" u="sng" dirty="0">
                <a:hlinkClick r:id="rId3"/>
              </a:rPr>
              <a:t>Technical Library</a:t>
            </a:r>
            <a:endParaRPr lang="en-US" sz="3600" u="sng" dirty="0"/>
          </a:p>
          <a:p>
            <a:endParaRPr lang="en-US" sz="3600" u="sng" dirty="0">
              <a:hlinkClick r:id=""/>
            </a:endParaRPr>
          </a:p>
          <a:p>
            <a:r>
              <a:rPr lang="en-US" sz="3600" u="sng" dirty="0">
                <a:hlinkClick r:id=""/>
              </a:rPr>
              <a:t>First </a:t>
            </a:r>
            <a:r>
              <a:rPr lang="en-US" sz="3600" u="sng" dirty="0">
                <a:hlinkClick r:id="rId4"/>
              </a:rPr>
              <a:t>Run videos </a:t>
            </a:r>
            <a:endParaRPr lang="en-US" sz="3600" dirty="0"/>
          </a:p>
          <a:p>
            <a:r>
              <a:rPr lang="en-US" sz="3600" u="sng" dirty="0">
                <a:hlinkClick r:id="rId5"/>
              </a:rPr>
              <a:t>Visio Protocol Flow poster</a:t>
            </a:r>
            <a:endParaRPr lang="en-US" sz="3600" dirty="0"/>
          </a:p>
          <a:p>
            <a:endParaRPr lang="en-US" sz="3600" dirty="0"/>
          </a:p>
          <a:p>
            <a:r>
              <a:rPr lang="en-US" sz="3600" u="sng" dirty="0">
                <a:hlinkClick r:id="rId6"/>
              </a:rPr>
              <a:t>Lync </a:t>
            </a:r>
            <a:r>
              <a:rPr lang="en-US" sz="3600" u="sng" dirty="0" err="1">
                <a:hlinkClick r:id="rId6"/>
              </a:rPr>
              <a:t>Powershell</a:t>
            </a:r>
            <a:r>
              <a:rPr lang="en-US" sz="3600" u="sng" dirty="0">
                <a:hlinkClick r:id="rId6"/>
              </a:rPr>
              <a:t> blog</a:t>
            </a:r>
            <a:endParaRPr lang="en-US" sz="3600" dirty="0"/>
          </a:p>
          <a:p>
            <a:r>
              <a:rPr lang="en-US" sz="3600" u="sng" dirty="0"/>
              <a:t>Next Hop </a:t>
            </a:r>
            <a:r>
              <a:rPr lang="en-US" sz="3600" u="sng" dirty="0" smtClean="0"/>
              <a:t>blog</a:t>
            </a:r>
          </a:p>
          <a:p>
            <a:r>
              <a:rPr lang="en-AU" sz="3600" u="sng" dirty="0" smtClean="0"/>
              <a:t>Next Hop Community: </a:t>
            </a:r>
            <a:r>
              <a:rPr lang="en-US" sz="3200" dirty="0">
                <a:hlinkClick r:id="rId7"/>
              </a:rPr>
              <a:t>http://nexthop.info</a:t>
            </a:r>
            <a:endParaRPr lang="en-US" sz="3600" dirty="0"/>
          </a:p>
          <a:p>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5" name="Picture 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2568" y="2118097"/>
            <a:ext cx="3419872" cy="3039095"/>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200" y="5373216"/>
            <a:ext cx="2382607" cy="303037"/>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84168" y="6165304"/>
            <a:ext cx="2808312" cy="469284"/>
          </a:xfrm>
          <a:prstGeom prst="rect">
            <a:avLst/>
          </a:prstGeom>
        </p:spPr>
      </p:pic>
    </p:spTree>
    <p:extLst>
      <p:ext uri="{BB962C8B-B14F-4D97-AF65-F5344CB8AC3E}">
        <p14:creationId xmlns:p14="http://schemas.microsoft.com/office/powerpoint/2010/main" val="3992745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Lync Server Edge scenarios</a:t>
            </a:r>
            <a:endParaRPr lang="en-US" dirty="0"/>
          </a:p>
        </p:txBody>
      </p:sp>
      <p:sp>
        <p:nvSpPr>
          <p:cNvPr id="3" name="Content Placeholder 2"/>
          <p:cNvSpPr>
            <a:spLocks noGrp="1"/>
          </p:cNvSpPr>
          <p:nvPr>
            <p:ph idx="1"/>
          </p:nvPr>
        </p:nvSpPr>
        <p:spPr/>
        <p:txBody>
          <a:bodyPr>
            <a:normAutofit fontScale="92500" lnSpcReduction="20000"/>
          </a:bodyPr>
          <a:lstStyle/>
          <a:p>
            <a:r>
              <a:rPr lang="en-AU" dirty="0"/>
              <a:t>External User Access</a:t>
            </a:r>
          </a:p>
          <a:p>
            <a:pPr lvl="1"/>
            <a:r>
              <a:rPr lang="en-AU" dirty="0"/>
              <a:t>Lync clients can transparently connect to the Lync Server deployment over the public Internet</a:t>
            </a:r>
          </a:p>
          <a:p>
            <a:r>
              <a:rPr lang="en-AU" dirty="0"/>
              <a:t>PIC</a:t>
            </a:r>
          </a:p>
          <a:p>
            <a:pPr lvl="1"/>
            <a:r>
              <a:rPr lang="en-AU" dirty="0"/>
              <a:t>Connecting with </a:t>
            </a:r>
            <a:r>
              <a:rPr lang="en-AU" dirty="0" smtClean="0"/>
              <a:t>public </a:t>
            </a:r>
            <a:r>
              <a:rPr lang="en-AU" dirty="0"/>
              <a:t>IM providers</a:t>
            </a:r>
          </a:p>
          <a:p>
            <a:r>
              <a:rPr lang="en-AU" dirty="0"/>
              <a:t>Conferencing with </a:t>
            </a:r>
            <a:r>
              <a:rPr lang="en-AU" dirty="0" smtClean="0"/>
              <a:t>anonymous/external </a:t>
            </a:r>
            <a:r>
              <a:rPr lang="en-AU" dirty="0"/>
              <a:t>users</a:t>
            </a:r>
          </a:p>
          <a:p>
            <a:r>
              <a:rPr lang="en-AU" dirty="0" smtClean="0"/>
              <a:t>Federation</a:t>
            </a:r>
            <a:endParaRPr lang="en-AU" dirty="0"/>
          </a:p>
          <a:p>
            <a:pPr lvl="1"/>
            <a:r>
              <a:rPr lang="en-AU" dirty="0"/>
              <a:t>Federation with other Enterprises</a:t>
            </a:r>
          </a:p>
          <a:p>
            <a:pPr lvl="1"/>
            <a:r>
              <a:rPr lang="en-AU" dirty="0"/>
              <a:t>IM&amp;P only, or</a:t>
            </a:r>
          </a:p>
          <a:p>
            <a:pPr lvl="1"/>
            <a:r>
              <a:rPr lang="en-AU" dirty="0"/>
              <a:t>All modalities A/V and Application Sharing</a:t>
            </a:r>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064449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Content</a:t>
            </a:r>
            <a:endParaRPr lang="en-US" dirty="0"/>
          </a:p>
        </p:txBody>
      </p:sp>
      <p:sp>
        <p:nvSpPr>
          <p:cNvPr id="11" name="Rectangle 10"/>
          <p:cNvSpPr/>
          <p:nvPr/>
        </p:nvSpPr>
        <p:spPr bwMode="auto">
          <a:xfrm>
            <a:off x="288854" y="1126463"/>
            <a:ext cx="8382000" cy="4524315"/>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AU" sz="2400" dirty="0" smtClean="0">
                <a:solidFill>
                  <a:schemeClr val="bg1"/>
                </a:solidFill>
              </a:rPr>
              <a:t>EXL202 </a:t>
            </a:r>
            <a:r>
              <a:rPr lang="en-AU" sz="2400" dirty="0">
                <a:solidFill>
                  <a:schemeClr val="bg1"/>
                </a:solidFill>
              </a:rPr>
              <a:t>| Microsoft Lync 2010: High Availability and Resiliency </a:t>
            </a:r>
          </a:p>
          <a:p>
            <a:pPr marL="460375" indent="-460375">
              <a:lnSpc>
                <a:spcPct val="90000"/>
              </a:lnSpc>
              <a:spcBef>
                <a:spcPct val="20000"/>
              </a:spcBef>
              <a:buSzPct val="90000"/>
              <a:buBlip>
                <a:blip r:embed="rId3"/>
              </a:buBlip>
            </a:pPr>
            <a:endParaRPr lang="en-AU" sz="2400" dirty="0">
              <a:solidFill>
                <a:schemeClr val="bg1"/>
              </a:solidFill>
            </a:endParaRPr>
          </a:p>
          <a:p>
            <a:pPr marL="460375" indent="-460375">
              <a:lnSpc>
                <a:spcPct val="90000"/>
              </a:lnSpc>
              <a:spcBef>
                <a:spcPct val="20000"/>
              </a:spcBef>
              <a:buSzPct val="90000"/>
              <a:buBlip>
                <a:blip r:embed="rId3"/>
              </a:buBlip>
            </a:pPr>
            <a:r>
              <a:rPr lang="en-AU" sz="2400" dirty="0">
                <a:solidFill>
                  <a:schemeClr val="bg1"/>
                </a:solidFill>
              </a:rPr>
              <a:t>EXL201 | Audio, Video and Web Conferencing Architecture and Experience </a:t>
            </a:r>
          </a:p>
          <a:p>
            <a:pPr marL="460375" indent="-460375">
              <a:lnSpc>
                <a:spcPct val="90000"/>
              </a:lnSpc>
              <a:spcBef>
                <a:spcPct val="20000"/>
              </a:spcBef>
              <a:buSzPct val="90000"/>
              <a:buBlip>
                <a:blip r:embed="rId3"/>
              </a:buBlip>
            </a:pPr>
            <a:endParaRPr lang="en-AU" sz="2400" dirty="0">
              <a:solidFill>
                <a:schemeClr val="bg1"/>
              </a:solidFill>
            </a:endParaRPr>
          </a:p>
          <a:p>
            <a:pPr marL="460375" indent="-460375">
              <a:lnSpc>
                <a:spcPct val="90000"/>
              </a:lnSpc>
              <a:spcBef>
                <a:spcPct val="20000"/>
              </a:spcBef>
              <a:buSzPct val="90000"/>
              <a:buBlip>
                <a:blip r:embed="rId3"/>
              </a:buBlip>
            </a:pPr>
            <a:r>
              <a:rPr lang="en-AU" sz="2400" dirty="0">
                <a:solidFill>
                  <a:schemeClr val="bg1"/>
                </a:solidFill>
              </a:rPr>
              <a:t>EXL305 | Microsoft Lync 2010: Lync and the Enterprise Network </a:t>
            </a:r>
          </a:p>
          <a:p>
            <a:pPr marL="460375" indent="-460375">
              <a:lnSpc>
                <a:spcPct val="90000"/>
              </a:lnSpc>
              <a:spcBef>
                <a:spcPct val="20000"/>
              </a:spcBef>
              <a:buSzPct val="90000"/>
              <a:buBlip>
                <a:blip r:embed="rId3"/>
              </a:buBlip>
            </a:pPr>
            <a:endParaRPr lang="en-AU" sz="2400" dirty="0">
              <a:solidFill>
                <a:schemeClr val="bg1"/>
              </a:solidFill>
            </a:endParaRPr>
          </a:p>
          <a:p>
            <a:pPr marL="460375" indent="-460375">
              <a:lnSpc>
                <a:spcPct val="90000"/>
              </a:lnSpc>
              <a:spcBef>
                <a:spcPct val="20000"/>
              </a:spcBef>
              <a:buSzPct val="90000"/>
              <a:buBlip>
                <a:blip r:embed="rId3"/>
              </a:buBlip>
            </a:pPr>
            <a:r>
              <a:rPr lang="en-AU" sz="2400" dirty="0">
                <a:solidFill>
                  <a:schemeClr val="bg1"/>
                </a:solidFill>
              </a:rPr>
              <a:t>EXL306 | Interoperability, Integration with Legacy Systems </a:t>
            </a:r>
          </a:p>
          <a:p>
            <a:pPr marL="460375" indent="-460375">
              <a:lnSpc>
                <a:spcPct val="90000"/>
              </a:lnSpc>
              <a:spcBef>
                <a:spcPct val="20000"/>
              </a:spcBef>
              <a:buSzPct val="90000"/>
              <a:buBlip>
                <a:blip r:embed="rId3"/>
              </a:buBlip>
            </a:pPr>
            <a:endParaRPr lang="en-AU" sz="2400" dirty="0">
              <a:solidFill>
                <a:schemeClr val="bg1"/>
              </a:solidFill>
            </a:endParaRPr>
          </a:p>
          <a:p>
            <a:pPr marL="460375" indent="-460375">
              <a:lnSpc>
                <a:spcPct val="90000"/>
              </a:lnSpc>
              <a:spcBef>
                <a:spcPct val="20000"/>
              </a:spcBef>
              <a:buSzPct val="90000"/>
              <a:buBlip>
                <a:blip r:embed="rId3"/>
              </a:buBlip>
            </a:pPr>
            <a:r>
              <a:rPr lang="en-AU" sz="2400" dirty="0">
                <a:solidFill>
                  <a:schemeClr val="bg1"/>
                </a:solidFill>
              </a:rPr>
              <a:t>EXL309 | Microsoft Lync 2010: How to go big with voice</a:t>
            </a:r>
            <a:endParaRPr lang="en-AU" sz="2400" dirty="0" smtClean="0">
              <a:solidFill>
                <a:schemeClr val="bg1"/>
              </a:solidFill>
            </a:endParaRPr>
          </a:p>
        </p:txBody>
      </p:sp>
    </p:spTree>
    <p:extLst>
      <p:ext uri="{BB962C8B-B14F-4D97-AF65-F5344CB8AC3E}">
        <p14:creationId xmlns:p14="http://schemas.microsoft.com/office/powerpoint/2010/main" val="334607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42238077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59456399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rgbClr val="F2F2F2"/>
                </a:solidFill>
                <a:hlinkClick r:id="rId4"/>
              </a:rPr>
              <a:t>www.msteched.com/Australia</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pPr marL="0" lvl="1"/>
            <a:r>
              <a:rPr lang="en-US" dirty="0">
                <a:solidFill>
                  <a:srgbClr val="F2F2F2"/>
                </a:solidFill>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rgbClr val="F2F2F2"/>
                </a:solidFill>
                <a:hlinkClick r:id="rId5"/>
              </a:rPr>
              <a:t>http</a:t>
            </a:r>
            <a:r>
              <a:rPr lang="en-US" sz="2000" dirty="0" smtClean="0">
                <a:solidFill>
                  <a:srgbClr val="F2F2F2"/>
                </a:solidFill>
                <a:hlinkClick r:id="rId5"/>
              </a:rPr>
              <a:t>://</a:t>
            </a:r>
            <a:r>
              <a:rPr lang="en-AU" sz="2000" dirty="0" smtClean="0">
                <a:solidFill>
                  <a:srgbClr val="F2F2F2"/>
                </a:solidFill>
                <a:hlinkClick r:id="rId5"/>
              </a:rPr>
              <a:t> technet.microsoft.com/en-au</a:t>
            </a:r>
            <a:r>
              <a:rPr lang="en-US" sz="2400" b="1" dirty="0" smtClean="0">
                <a:solidFill>
                  <a:srgbClr val="F2F2F2"/>
                </a:solidFill>
                <a:hlinkClick r:id="rId5"/>
              </a:rPr>
              <a:t>  </a:t>
            </a:r>
            <a:endParaRPr lang="en-US" sz="2400" dirty="0">
              <a:solidFill>
                <a:srgbClr val="F2F2F2"/>
              </a:solidFill>
            </a:endParaRPr>
          </a:p>
          <a:p>
            <a:pPr marL="0" lvl="1">
              <a:tabLst>
                <a:tab pos="1828800" algn="l"/>
              </a:tabLst>
            </a:pPr>
            <a:endParaRPr lang="en-US" dirty="0">
              <a:solidFill>
                <a:srgbClr val="F2F2F2"/>
              </a:solidFill>
            </a:endParaRPr>
          </a:p>
          <a:p>
            <a:pPr marL="0" lvl="1">
              <a:tabLst>
                <a:tab pos="1828800" algn="l"/>
              </a:tabLst>
            </a:pPr>
            <a:r>
              <a:rPr lang="en-US" dirty="0">
                <a:solidFill>
                  <a:srgbClr val="F2F2F2"/>
                </a:solidFill>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rgbClr val="F2F2F2"/>
                </a:solidFill>
                <a:hlinkClick r:id="rId8"/>
              </a:rPr>
              <a:t>http</a:t>
            </a:r>
            <a:r>
              <a:rPr lang="en-US" sz="2000" dirty="0" smtClean="0">
                <a:solidFill>
                  <a:srgbClr val="F2F2F2"/>
                </a:solidFill>
                <a:hlinkClick r:id="rId8"/>
              </a:rPr>
              <a:t>://</a:t>
            </a:r>
            <a:r>
              <a:rPr lang="en-AU" sz="2000" dirty="0" smtClean="0">
                <a:solidFill>
                  <a:srgbClr val="F2F2F2"/>
                </a:solidFill>
                <a:hlinkClick r:id="rId8"/>
              </a:rPr>
              <a:t>msdn.microsoft.com/en-au</a:t>
            </a:r>
            <a:endParaRPr lang="en-AU" sz="2000" dirty="0" smtClean="0">
              <a:solidFill>
                <a:srgbClr val="F2F2F2"/>
              </a:solidFill>
            </a:endParaRPr>
          </a:p>
          <a:p>
            <a:pPr>
              <a:spcBef>
                <a:spcPts val="600"/>
              </a:spcBef>
              <a:tabLst>
                <a:tab pos="1828800" algn="l"/>
              </a:tabLst>
            </a:pPr>
            <a:r>
              <a:rPr lang="en-US" sz="2400" b="1" dirty="0" smtClean="0">
                <a:solidFill>
                  <a:srgbClr val="F2F2F2"/>
                </a:solidFill>
              </a:rPr>
              <a:t> </a:t>
            </a:r>
            <a:endParaRPr lang="en-US" dirty="0">
              <a:solidFill>
                <a:srgbClr val="F2F2F2"/>
              </a:solidFill>
            </a:endParaRPr>
          </a:p>
          <a:p>
            <a:pPr marL="0" lvl="1">
              <a:tabLst>
                <a:tab pos="1828800" algn="l"/>
              </a:tabLst>
            </a:pPr>
            <a:r>
              <a:rPr lang="en-US" dirty="0">
                <a:solidFill>
                  <a:srgbClr val="F2F2F2"/>
                </a:solidFill>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rgbClr val="F2F2F2"/>
                </a:solidFill>
                <a:hlinkClick r:id="rId9"/>
              </a:rPr>
              <a:t>www.microsoft.com/australia/learning</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r>
              <a:rPr lang="en-US" dirty="0">
                <a:solidFill>
                  <a:srgbClr val="F2F2F2"/>
                </a:solidFill>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4347062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supported scenarios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1913717"/>
              </p:ext>
            </p:extLst>
          </p:nvPr>
        </p:nvGraphicFramePr>
        <p:xfrm>
          <a:off x="457200" y="1844824"/>
          <a:ext cx="8229600" cy="4084320"/>
        </p:xfrm>
        <a:graphic>
          <a:graphicData uri="http://schemas.openxmlformats.org/drawingml/2006/table">
            <a:tbl>
              <a:tblPr firstRow="1" bandRow="1">
                <a:tableStyleId>{5C22544A-7EE6-4342-B048-85BDC9FD1C3A}</a:tableStyleId>
              </a:tblPr>
              <a:tblGrid>
                <a:gridCol w="2386608"/>
                <a:gridCol w="1224136"/>
                <a:gridCol w="1327016"/>
                <a:gridCol w="1645920"/>
                <a:gridCol w="1645920"/>
              </a:tblGrid>
              <a:tr h="370840">
                <a:tc>
                  <a:txBody>
                    <a:bodyPr/>
                    <a:lstStyle/>
                    <a:p>
                      <a:r>
                        <a:rPr lang="en-US" sz="2400" noProof="0" dirty="0" smtClean="0">
                          <a:solidFill>
                            <a:schemeClr val="tx1"/>
                          </a:solidFill>
                        </a:rPr>
                        <a:t>Scenario</a:t>
                      </a:r>
                      <a:endParaRPr lang="en-US" sz="2400" noProof="0" dirty="0">
                        <a:solidFill>
                          <a:schemeClr val="tx1"/>
                        </a:solidFill>
                      </a:endParaRPr>
                    </a:p>
                  </a:txBody>
                  <a:tcPr marL="67584" marR="67584" marT="60960" marB="60960"/>
                </a:tc>
                <a:tc>
                  <a:txBody>
                    <a:bodyPr/>
                    <a:lstStyle/>
                    <a:p>
                      <a:r>
                        <a:rPr lang="en-US" sz="1800" noProof="0" dirty="0" smtClean="0">
                          <a:solidFill>
                            <a:schemeClr val="tx1"/>
                          </a:solidFill>
                        </a:rPr>
                        <a:t>Remote User</a:t>
                      </a:r>
                      <a:endParaRPr lang="en-US" sz="1800" noProof="0" dirty="0">
                        <a:solidFill>
                          <a:schemeClr val="tx1"/>
                        </a:solidFill>
                      </a:endParaRPr>
                    </a:p>
                  </a:txBody>
                  <a:tcPr marL="67584" marR="67584" marT="60960" marB="60960"/>
                </a:tc>
                <a:tc>
                  <a:txBody>
                    <a:bodyPr/>
                    <a:lstStyle/>
                    <a:p>
                      <a:r>
                        <a:rPr lang="en-US" sz="1800" noProof="0" dirty="0" smtClean="0">
                          <a:solidFill>
                            <a:schemeClr val="tx1"/>
                          </a:solidFill>
                        </a:rPr>
                        <a:t>Federated</a:t>
                      </a:r>
                      <a:endParaRPr lang="en-US" sz="1800" noProof="0" dirty="0">
                        <a:solidFill>
                          <a:schemeClr val="tx1"/>
                        </a:solidFill>
                      </a:endParaRPr>
                    </a:p>
                  </a:txBody>
                  <a:tcPr marL="67584" marR="67584" marT="60960" marB="60960"/>
                </a:tc>
                <a:tc>
                  <a:txBody>
                    <a:bodyPr/>
                    <a:lstStyle/>
                    <a:p>
                      <a:r>
                        <a:rPr lang="en-US" sz="1800" noProof="0" dirty="0" smtClean="0">
                          <a:solidFill>
                            <a:schemeClr val="tx1"/>
                          </a:solidFill>
                        </a:rPr>
                        <a:t>Anonymous</a:t>
                      </a:r>
                      <a:endParaRPr lang="en-US" sz="1800" noProof="0" dirty="0">
                        <a:solidFill>
                          <a:schemeClr val="tx1"/>
                        </a:solidFill>
                      </a:endParaRPr>
                    </a:p>
                  </a:txBody>
                  <a:tcPr marL="67584" marR="67584" marT="60960" marB="60960"/>
                </a:tc>
                <a:tc>
                  <a:txBody>
                    <a:bodyPr/>
                    <a:lstStyle/>
                    <a:p>
                      <a:r>
                        <a:rPr lang="en-US" sz="1800" noProof="0" dirty="0" smtClean="0">
                          <a:solidFill>
                            <a:schemeClr val="tx1"/>
                          </a:solidFill>
                        </a:rPr>
                        <a:t>PIC/</a:t>
                      </a:r>
                      <a:br>
                        <a:rPr lang="en-US" sz="1800" noProof="0" dirty="0" smtClean="0">
                          <a:solidFill>
                            <a:schemeClr val="tx1"/>
                          </a:solidFill>
                        </a:rPr>
                      </a:br>
                      <a:r>
                        <a:rPr lang="en-US" sz="1800" noProof="0" dirty="0" err="1" smtClean="0">
                          <a:solidFill>
                            <a:schemeClr val="tx1"/>
                          </a:solidFill>
                        </a:rPr>
                        <a:t>Interop</a:t>
                      </a:r>
                      <a:endParaRPr lang="en-US" sz="1800" noProof="0" dirty="0">
                        <a:solidFill>
                          <a:schemeClr val="tx1"/>
                        </a:solidFill>
                      </a:endParaRPr>
                    </a:p>
                  </a:txBody>
                  <a:tcPr marL="67584" marR="67584" marT="60960" marB="60960"/>
                </a:tc>
              </a:tr>
              <a:tr h="370840">
                <a:tc>
                  <a:txBody>
                    <a:bodyPr/>
                    <a:lstStyle/>
                    <a:p>
                      <a:r>
                        <a:rPr lang="en-US" sz="2400" noProof="0" dirty="0" smtClean="0"/>
                        <a:t>Presence</a:t>
                      </a:r>
                      <a:endParaRPr lang="en-US" sz="2400" noProof="0" dirty="0"/>
                    </a:p>
                  </a:txBody>
                  <a:tcPr marL="67584" marR="67584"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67584" marR="67584"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67584" marR="67584" marT="60960" marB="60960"/>
                </a:tc>
                <a:tc>
                  <a:txBody>
                    <a:bodyPr/>
                    <a:lstStyle/>
                    <a:p>
                      <a:endParaRPr lang="en-US" sz="2400" noProof="0">
                        <a:latin typeface="Wingdings" pitchFamily="2" charset="2"/>
                      </a:endParaRPr>
                    </a:p>
                  </a:txBody>
                  <a:tcPr marL="67584" marR="67584"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67584" marR="67584" marT="60960" marB="60960"/>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noProof="0" dirty="0" smtClean="0"/>
                        <a:t>IM Peer</a:t>
                      </a:r>
                      <a:r>
                        <a:rPr lang="en-US" sz="2400" baseline="0" noProof="0" dirty="0" smtClean="0"/>
                        <a:t>-to-Peer</a:t>
                      </a:r>
                      <a:endParaRPr lang="en-US" sz="2400" noProof="0" dirty="0"/>
                    </a:p>
                  </a:txBody>
                  <a:tcPr marL="67584" marR="67584"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67584" marR="67584"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67584" marR="67584" marT="60960" marB="6096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noProof="0" dirty="0" smtClean="0">
                        <a:latin typeface="Wingdings" pitchFamily="2" charset="2"/>
                      </a:endParaRPr>
                    </a:p>
                  </a:txBody>
                  <a:tcPr marL="67584" marR="67584"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67584" marR="67584" marT="60960" marB="60960"/>
                </a:tc>
              </a:tr>
              <a:tr h="370840">
                <a:tc>
                  <a:txBody>
                    <a:bodyPr/>
                    <a:lstStyle/>
                    <a:p>
                      <a:r>
                        <a:rPr lang="en-US" sz="2400" noProof="0" dirty="0" smtClean="0"/>
                        <a:t>IM conferencing</a:t>
                      </a:r>
                      <a:endParaRPr lang="en-US" sz="2400" noProof="0" dirty="0"/>
                    </a:p>
                  </a:txBody>
                  <a:tcPr marL="67584" marR="67584"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67584" marR="67584"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67584" marR="67584" marT="60960" marB="6096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noProof="0" dirty="0" smtClean="0">
                          <a:latin typeface="Wingdings" pitchFamily="2" charset="2"/>
                        </a:rPr>
                        <a:t>ü</a:t>
                      </a:r>
                    </a:p>
                  </a:txBody>
                  <a:tcPr marL="67584" marR="67584" marT="60960" marB="60960"/>
                </a:tc>
                <a:tc>
                  <a:txBody>
                    <a:bodyPr/>
                    <a:lstStyle/>
                    <a:p>
                      <a:endParaRPr lang="en-US" sz="2400" noProof="0">
                        <a:latin typeface="Wingdings" pitchFamily="2" charset="2"/>
                      </a:endParaRPr>
                    </a:p>
                  </a:txBody>
                  <a:tcPr marL="67584" marR="67584" marT="60960" marB="60960"/>
                </a:tc>
              </a:tr>
              <a:tr h="370840">
                <a:tc>
                  <a:txBody>
                    <a:bodyPr/>
                    <a:lstStyle/>
                    <a:p>
                      <a:r>
                        <a:rPr lang="en-US" sz="2400" noProof="0" dirty="0" smtClean="0"/>
                        <a:t>Collaboration</a:t>
                      </a:r>
                      <a:endParaRPr lang="en-US" sz="2400" baseline="0" noProof="0" dirty="0" smtClean="0"/>
                    </a:p>
                  </a:txBody>
                  <a:tcPr marL="67584" marR="67584"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67584" marR="67584"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67584" marR="67584"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67584" marR="67584" marT="60960" marB="60960"/>
                </a:tc>
                <a:tc>
                  <a:txBody>
                    <a:bodyPr/>
                    <a:lstStyle/>
                    <a:p>
                      <a:endParaRPr lang="en-US" sz="2400" noProof="0">
                        <a:latin typeface="Wingdings" pitchFamily="2" charset="2"/>
                      </a:endParaRPr>
                    </a:p>
                  </a:txBody>
                  <a:tcPr marL="67584" marR="67584" marT="60960" marB="60960"/>
                </a:tc>
              </a:tr>
              <a:tr h="370840">
                <a:tc>
                  <a:txBody>
                    <a:bodyPr/>
                    <a:lstStyle/>
                    <a:p>
                      <a:r>
                        <a:rPr lang="en-US" sz="2400" noProof="0" dirty="0" smtClean="0"/>
                        <a:t>A/V Peer-to-Peer</a:t>
                      </a:r>
                      <a:endParaRPr lang="en-US" sz="2400" noProof="0" dirty="0"/>
                    </a:p>
                  </a:txBody>
                  <a:tcPr marL="67584" marR="67584"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67584" marR="67584"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67584" marR="67584" marT="60960" marB="6096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noProof="0" dirty="0" smtClean="0">
                        <a:latin typeface="Wingdings" pitchFamily="2" charset="2"/>
                      </a:endParaRPr>
                    </a:p>
                  </a:txBody>
                  <a:tcPr marL="67584" marR="67584" marT="60960" marB="6096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noProof="0" dirty="0" smtClean="0">
                          <a:latin typeface="Wingdings" pitchFamily="2" charset="2"/>
                        </a:rPr>
                        <a:t>ü</a:t>
                      </a:r>
                      <a:r>
                        <a:rPr lang="en-US" sz="2400" kern="1200" baseline="0" noProof="0" dirty="0" smtClean="0">
                          <a:solidFill>
                            <a:schemeClr val="dk1"/>
                          </a:solidFill>
                          <a:latin typeface="+mn-lt"/>
                          <a:ea typeface="+mn-ea"/>
                          <a:cs typeface="+mn-cs"/>
                        </a:rPr>
                        <a:t> *</a:t>
                      </a:r>
                      <a:endParaRPr lang="en-US" sz="2400" kern="1200" noProof="0" dirty="0" smtClean="0">
                        <a:solidFill>
                          <a:schemeClr val="dk1"/>
                        </a:solidFill>
                        <a:latin typeface="+mn-lt"/>
                        <a:ea typeface="+mn-ea"/>
                        <a:cs typeface="+mn-cs"/>
                      </a:endParaRPr>
                    </a:p>
                  </a:txBody>
                  <a:tcPr marL="67584" marR="67584" marT="60960" marB="60960"/>
                </a:tc>
              </a:tr>
              <a:tr h="370840">
                <a:tc>
                  <a:txBody>
                    <a:bodyPr/>
                    <a:lstStyle/>
                    <a:p>
                      <a:r>
                        <a:rPr lang="en-US" sz="2400" noProof="0" dirty="0" smtClean="0"/>
                        <a:t>A/V Conferencing</a:t>
                      </a:r>
                      <a:endParaRPr lang="en-US" sz="2400" noProof="0" dirty="0"/>
                    </a:p>
                  </a:txBody>
                  <a:tcPr marL="67584" marR="67584"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67584" marR="67584"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67584" marR="67584"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67584" marR="67584" marT="60960" marB="6096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kern="1200" noProof="0" dirty="0" smtClean="0">
                        <a:solidFill>
                          <a:schemeClr val="dk1"/>
                        </a:solidFill>
                        <a:latin typeface="+mn-lt"/>
                        <a:ea typeface="+mn-ea"/>
                        <a:cs typeface="+mn-cs"/>
                      </a:endParaRPr>
                    </a:p>
                  </a:txBody>
                  <a:tcPr marL="67584" marR="67584" marT="60960" marB="60960"/>
                </a:tc>
              </a:tr>
              <a:tr h="370840">
                <a:tc>
                  <a:txBody>
                    <a:bodyPr/>
                    <a:lstStyle/>
                    <a:p>
                      <a:r>
                        <a:rPr lang="en-US" sz="2400" noProof="0" dirty="0" smtClean="0"/>
                        <a:t>File Transfer</a:t>
                      </a:r>
                      <a:endParaRPr lang="en-US" sz="2400" noProof="0" dirty="0"/>
                    </a:p>
                  </a:txBody>
                  <a:tcPr marL="67584" marR="67584"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67584" marR="67584"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67584" marR="67584" marT="60960" marB="60960"/>
                </a:tc>
                <a:tc>
                  <a:txBody>
                    <a:bodyPr/>
                    <a:lstStyle/>
                    <a:p>
                      <a:endParaRPr lang="en-US" sz="2400" noProof="0" dirty="0" smtClean="0">
                        <a:latin typeface="Wingdings" pitchFamily="2" charset="2"/>
                      </a:endParaRPr>
                    </a:p>
                  </a:txBody>
                  <a:tcPr marL="67584" marR="67584" marT="60960" marB="60960"/>
                </a:tc>
                <a:tc>
                  <a:txBody>
                    <a:bodyPr/>
                    <a:lstStyle/>
                    <a:p>
                      <a:endParaRPr lang="en-US" sz="2400" noProof="0" dirty="0">
                        <a:latin typeface="Wingdings" pitchFamily="2" charset="2"/>
                      </a:endParaRPr>
                    </a:p>
                  </a:txBody>
                  <a:tcPr marL="67584" marR="67584" marT="60960" marB="60960"/>
                </a:tc>
              </a:tr>
            </a:tbl>
          </a:graphicData>
        </a:graphic>
      </p:graphicFrame>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TextBox 5"/>
          <p:cNvSpPr txBox="1"/>
          <p:nvPr/>
        </p:nvSpPr>
        <p:spPr>
          <a:xfrm>
            <a:off x="5364088" y="6165304"/>
            <a:ext cx="3512308"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 Latest Windows Live Messenger</a:t>
            </a:r>
          </a:p>
        </p:txBody>
      </p:sp>
    </p:spTree>
    <p:extLst>
      <p:ext uri="{BB962C8B-B14F-4D97-AF65-F5344CB8AC3E}">
        <p14:creationId xmlns:p14="http://schemas.microsoft.com/office/powerpoint/2010/main" val="60910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Straight Connector 128"/>
          <p:cNvCxnSpPr/>
          <p:nvPr/>
        </p:nvCxnSpPr>
        <p:spPr>
          <a:xfrm flipH="1" flipV="1">
            <a:off x="1412444" y="3059017"/>
            <a:ext cx="2562875" cy="105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Cloud 153"/>
          <p:cNvSpPr/>
          <p:nvPr/>
        </p:nvSpPr>
        <p:spPr bwMode="auto">
          <a:xfrm rot="16200000">
            <a:off x="-619238" y="1498487"/>
            <a:ext cx="3208276" cy="1845607"/>
          </a:xfrm>
          <a:prstGeom prst="cloud">
            <a:avLst/>
          </a:prstGeom>
          <a:solidFill>
            <a:srgbClr val="FFC0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56" name="TextBox 155"/>
          <p:cNvSpPr txBox="1"/>
          <p:nvPr/>
        </p:nvSpPr>
        <p:spPr>
          <a:xfrm>
            <a:off x="89440" y="1816948"/>
            <a:ext cx="1674248" cy="1107996"/>
          </a:xfrm>
          <a:prstGeom prst="rect">
            <a:avLst/>
          </a:prstGeom>
          <a:noFill/>
        </p:spPr>
        <p:txBody>
          <a:bodyPr wrap="square" lIns="0" tIns="0" rIns="0" bIns="0" rtlCol="0">
            <a:spAutoFit/>
          </a:bodyPr>
          <a:lstStyle/>
          <a:p>
            <a:pPr algn="ctr"/>
            <a:r>
              <a:rPr lang="en-US" dirty="0" smtClean="0">
                <a:solidFill>
                  <a:srgbClr val="C00000"/>
                </a:solidFill>
              </a:rPr>
              <a:t>Remote, Federated</a:t>
            </a:r>
          </a:p>
          <a:p>
            <a:pPr algn="ctr"/>
            <a:r>
              <a:rPr lang="en-US" dirty="0" smtClean="0">
                <a:solidFill>
                  <a:srgbClr val="C00000"/>
                </a:solidFill>
              </a:rPr>
              <a:t>and anonymous users</a:t>
            </a:r>
          </a:p>
        </p:txBody>
      </p:sp>
      <p:cxnSp>
        <p:nvCxnSpPr>
          <p:cNvPr id="139" name="Straight Connector 138"/>
          <p:cNvCxnSpPr/>
          <p:nvPr/>
        </p:nvCxnSpPr>
        <p:spPr>
          <a:xfrm>
            <a:off x="2376830" y="4299853"/>
            <a:ext cx="0" cy="16680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2376831" y="5133879"/>
            <a:ext cx="28052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7056767" y="4204015"/>
            <a:ext cx="6231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7013826" y="3413170"/>
            <a:ext cx="6231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4491386" y="3487834"/>
            <a:ext cx="6231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013826" y="4381031"/>
            <a:ext cx="0" cy="95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976075" y="1501620"/>
            <a:ext cx="42976" cy="3767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071105" y="4334752"/>
            <a:ext cx="0" cy="95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2376831" y="4272306"/>
            <a:ext cx="2817037" cy="275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ounded Rectangle 116"/>
          <p:cNvSpPr/>
          <p:nvPr/>
        </p:nvSpPr>
        <p:spPr bwMode="auto">
          <a:xfrm>
            <a:off x="7545431" y="3946152"/>
            <a:ext cx="1519290" cy="975079"/>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3" name="Rounded Rectangle 112"/>
          <p:cNvSpPr/>
          <p:nvPr/>
        </p:nvSpPr>
        <p:spPr bwMode="auto">
          <a:xfrm>
            <a:off x="7545431" y="2844952"/>
            <a:ext cx="1519290" cy="975079"/>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7" name="Rounded Rectangle 96"/>
          <p:cNvSpPr/>
          <p:nvPr/>
        </p:nvSpPr>
        <p:spPr bwMode="auto">
          <a:xfrm>
            <a:off x="4485252" y="804123"/>
            <a:ext cx="3434663" cy="1393372"/>
          </a:xfrm>
          <a:prstGeom prst="roundRect">
            <a:avLst/>
          </a:prstGeom>
          <a:solidFill>
            <a:schemeClr val="accent3">
              <a:lumMod val="60000"/>
              <a:lumOff val="4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91" name="Straight Connector 90"/>
          <p:cNvCxnSpPr/>
          <p:nvPr/>
        </p:nvCxnSpPr>
        <p:spPr>
          <a:xfrm flipH="1" flipV="1">
            <a:off x="2376830" y="5967908"/>
            <a:ext cx="2637738" cy="517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bwMode="auto">
          <a:xfrm>
            <a:off x="4882268" y="3145099"/>
            <a:ext cx="2352804" cy="1393372"/>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2074" name="Picture 26" descr="C:\Users\tbinder\Pictures\Lync_F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342" y="3336968"/>
            <a:ext cx="512666" cy="83571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5037819" y="4166330"/>
            <a:ext cx="909480" cy="276999"/>
          </a:xfrm>
          <a:prstGeom prst="rect">
            <a:avLst/>
          </a:prstGeom>
          <a:noFill/>
        </p:spPr>
        <p:txBody>
          <a:bodyPr wrap="none" lIns="0" tIns="0" rIns="0" bIns="0" rtlCol="0">
            <a:spAutoFit/>
          </a:bodyPr>
          <a:lstStyle/>
          <a:p>
            <a:r>
              <a:rPr lang="de-AT" dirty="0" smtClean="0">
                <a:solidFill>
                  <a:schemeClr val="bg1"/>
                </a:solidFill>
              </a:rPr>
              <a:t>Front End</a:t>
            </a:r>
            <a:endParaRPr lang="en-US" dirty="0" err="1" smtClean="0">
              <a:solidFill>
                <a:schemeClr val="bg1"/>
              </a:solidFill>
            </a:endParaRPr>
          </a:p>
        </p:txBody>
      </p:sp>
      <p:pic>
        <p:nvPicPr>
          <p:cNvPr id="2071" name="Picture 23" descr="C:\Users\tbinder\Pictures\Lync_d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4023" y="3336968"/>
            <a:ext cx="560283" cy="82936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6339629" y="4161353"/>
            <a:ext cx="846386" cy="276999"/>
          </a:xfrm>
          <a:prstGeom prst="rect">
            <a:avLst/>
          </a:prstGeom>
          <a:noFill/>
        </p:spPr>
        <p:txBody>
          <a:bodyPr wrap="none" lIns="0" tIns="0" rIns="0" bIns="0" rtlCol="0">
            <a:spAutoFit/>
          </a:bodyPr>
          <a:lstStyle/>
          <a:p>
            <a:r>
              <a:rPr lang="de-AT" dirty="0" smtClean="0">
                <a:solidFill>
                  <a:schemeClr val="bg1"/>
                </a:solidFill>
              </a:rPr>
              <a:t>Back End</a:t>
            </a:r>
            <a:endParaRPr lang="en-US" dirty="0" err="1" smtClean="0">
              <a:solidFill>
                <a:schemeClr val="bg1"/>
              </a:solidFill>
            </a:endParaRPr>
          </a:p>
        </p:txBody>
      </p:sp>
      <p:pic>
        <p:nvPicPr>
          <p:cNvPr id="2077" name="Picture 29" descr="C:\Users\tbinder\Pictures\Lync_m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7906" y="2937111"/>
            <a:ext cx="506317" cy="8293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8100727" y="3213293"/>
            <a:ext cx="935769" cy="246221"/>
          </a:xfrm>
          <a:prstGeom prst="rect">
            <a:avLst/>
          </a:prstGeom>
          <a:noFill/>
        </p:spPr>
        <p:txBody>
          <a:bodyPr wrap="none" lIns="0" tIns="0" rIns="0" bIns="0" rtlCol="0">
            <a:spAutoFit/>
          </a:bodyPr>
          <a:lstStyle/>
          <a:p>
            <a:r>
              <a:rPr lang="de-AT" sz="1600" dirty="0" smtClean="0">
                <a:solidFill>
                  <a:schemeClr val="bg1"/>
                </a:solidFill>
              </a:rPr>
              <a:t>Monitoring</a:t>
            </a:r>
            <a:endParaRPr lang="en-US" sz="1600" dirty="0" err="1" smtClean="0">
              <a:solidFill>
                <a:schemeClr val="bg1"/>
              </a:solidFill>
            </a:endParaRPr>
          </a:p>
        </p:txBody>
      </p:sp>
      <p:pic>
        <p:nvPicPr>
          <p:cNvPr id="2083" name="Picture 35" descr="C:\Users\tbinder\Pictures\Lync_Arc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7906" y="4015979"/>
            <a:ext cx="540004" cy="85505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8177909" y="4305007"/>
            <a:ext cx="771237" cy="246221"/>
          </a:xfrm>
          <a:prstGeom prst="rect">
            <a:avLst/>
          </a:prstGeom>
          <a:noFill/>
        </p:spPr>
        <p:txBody>
          <a:bodyPr wrap="none" lIns="0" tIns="0" rIns="0" bIns="0" rtlCol="0">
            <a:spAutoFit/>
          </a:bodyPr>
          <a:lstStyle/>
          <a:p>
            <a:r>
              <a:rPr lang="de-AT" sz="1600" dirty="0" smtClean="0">
                <a:solidFill>
                  <a:schemeClr val="bg1"/>
                </a:solidFill>
              </a:rPr>
              <a:t>Archiving</a:t>
            </a:r>
            <a:endParaRPr lang="en-US" sz="1600" dirty="0" err="1" smtClean="0">
              <a:solidFill>
                <a:schemeClr val="bg1"/>
              </a:solidFill>
            </a:endParaRPr>
          </a:p>
        </p:txBody>
      </p:sp>
      <p:sp>
        <p:nvSpPr>
          <p:cNvPr id="81" name="Rounded Rectangle 80"/>
          <p:cNvSpPr/>
          <p:nvPr/>
        </p:nvSpPr>
        <p:spPr bwMode="auto">
          <a:xfrm>
            <a:off x="2144610" y="817157"/>
            <a:ext cx="1491286" cy="2937666"/>
          </a:xfrm>
          <a:prstGeom prst="roundRect">
            <a:avLst/>
          </a:prstGeom>
          <a:solidFill>
            <a:srgbClr val="FFC0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2075" name="Picture 27" descr="C:\Users\tbinder\Pictures\Lync_firewal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4802" y="2010658"/>
            <a:ext cx="426958" cy="7807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7" descr="C:\Users\tbinder\Pictures\Lync_firewal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0234" y="2012419"/>
            <a:ext cx="426958" cy="7807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5" descr="C:\Users\tbinder\Pictures\Lync_Edg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485" y="2449376"/>
            <a:ext cx="506317" cy="844173"/>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2339752" y="3296017"/>
            <a:ext cx="1107034" cy="276999"/>
          </a:xfrm>
          <a:prstGeom prst="rect">
            <a:avLst/>
          </a:prstGeom>
          <a:noFill/>
        </p:spPr>
        <p:txBody>
          <a:bodyPr wrap="none" lIns="0" tIns="0" rIns="0" bIns="0" rtlCol="0">
            <a:spAutoFit/>
          </a:bodyPr>
          <a:lstStyle/>
          <a:p>
            <a:r>
              <a:rPr lang="de-AT" dirty="0" smtClean="0">
                <a:solidFill>
                  <a:srgbClr val="C00000"/>
                </a:solidFill>
              </a:rPr>
              <a:t>Edge Server</a:t>
            </a:r>
            <a:endParaRPr lang="en-US" dirty="0" err="1" smtClean="0">
              <a:solidFill>
                <a:srgbClr val="C00000"/>
              </a:solidFill>
            </a:endParaRPr>
          </a:p>
        </p:txBody>
      </p:sp>
      <p:pic>
        <p:nvPicPr>
          <p:cNvPr id="57" name="Picture 31" descr="C:\Users\tbinder\Pictures\Lync_R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4485" y="1268760"/>
            <a:ext cx="506317" cy="941495"/>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2261031" y="980728"/>
            <a:ext cx="1302857" cy="276999"/>
          </a:xfrm>
          <a:prstGeom prst="rect">
            <a:avLst/>
          </a:prstGeom>
          <a:noFill/>
        </p:spPr>
        <p:txBody>
          <a:bodyPr wrap="none" lIns="0" tIns="0" rIns="0" bIns="0" rtlCol="0">
            <a:spAutoFit/>
          </a:bodyPr>
          <a:lstStyle/>
          <a:p>
            <a:r>
              <a:rPr lang="de-AT" dirty="0" smtClean="0">
                <a:solidFill>
                  <a:srgbClr val="C00000"/>
                </a:solidFill>
              </a:rPr>
              <a:t>Reverse Proxy</a:t>
            </a:r>
            <a:endParaRPr lang="en-US" dirty="0" err="1" smtClean="0">
              <a:solidFill>
                <a:srgbClr val="C00000"/>
              </a:solidFill>
            </a:endParaRPr>
          </a:p>
        </p:txBody>
      </p:sp>
      <p:sp>
        <p:nvSpPr>
          <p:cNvPr id="103" name="Rounded Rectangle 102"/>
          <p:cNvSpPr/>
          <p:nvPr/>
        </p:nvSpPr>
        <p:spPr bwMode="auto">
          <a:xfrm>
            <a:off x="4612888" y="4886355"/>
            <a:ext cx="907787" cy="1466873"/>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60" name="Picture 28" descr="C:\Users\tbinder\Pictures\Lync_Me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1708" y="4894406"/>
            <a:ext cx="585678" cy="861098"/>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4637338" y="5742661"/>
            <a:ext cx="858888" cy="492443"/>
          </a:xfrm>
          <a:prstGeom prst="rect">
            <a:avLst/>
          </a:prstGeom>
          <a:noFill/>
        </p:spPr>
        <p:txBody>
          <a:bodyPr wrap="none" lIns="0" tIns="0" rIns="0" bIns="0" rtlCol="0">
            <a:spAutoFit/>
          </a:bodyPr>
          <a:lstStyle/>
          <a:p>
            <a:pPr algn="ctr"/>
            <a:r>
              <a:rPr lang="de-AT" sz="1600" dirty="0" smtClean="0">
                <a:solidFill>
                  <a:schemeClr val="bg1"/>
                </a:solidFill>
              </a:rPr>
              <a:t>Mediation</a:t>
            </a:r>
          </a:p>
          <a:p>
            <a:pPr algn="ctr"/>
            <a:r>
              <a:rPr lang="de-AT" sz="1600" dirty="0" smtClean="0">
                <a:solidFill>
                  <a:schemeClr val="bg1"/>
                </a:solidFill>
              </a:rPr>
              <a:t>Server</a:t>
            </a:r>
            <a:endParaRPr lang="en-US" sz="1600" dirty="0" err="1" smtClean="0">
              <a:solidFill>
                <a:schemeClr val="bg1"/>
              </a:solidFill>
            </a:endParaRPr>
          </a:p>
        </p:txBody>
      </p:sp>
      <p:sp>
        <p:nvSpPr>
          <p:cNvPr id="100" name="Rounded Rectangle 99"/>
          <p:cNvSpPr/>
          <p:nvPr/>
        </p:nvSpPr>
        <p:spPr bwMode="auto">
          <a:xfrm>
            <a:off x="5604777" y="4876922"/>
            <a:ext cx="907787" cy="1474167"/>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66" name="Picture 36" descr="C:\Users\tbinder\Pictures\Lync_ExUM.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2698" y="4894407"/>
            <a:ext cx="597278" cy="85505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5663246" y="5742661"/>
            <a:ext cx="827214" cy="492443"/>
          </a:xfrm>
          <a:prstGeom prst="rect">
            <a:avLst/>
          </a:prstGeom>
          <a:noFill/>
        </p:spPr>
        <p:txBody>
          <a:bodyPr wrap="none" lIns="0" tIns="0" rIns="0" bIns="0" rtlCol="0">
            <a:spAutoFit/>
          </a:bodyPr>
          <a:lstStyle/>
          <a:p>
            <a:r>
              <a:rPr lang="de-AT" sz="1600" dirty="0" smtClean="0">
                <a:solidFill>
                  <a:schemeClr val="bg1"/>
                </a:solidFill>
              </a:rPr>
              <a:t>Exchange </a:t>
            </a:r>
          </a:p>
          <a:p>
            <a:pPr algn="ctr"/>
            <a:r>
              <a:rPr lang="de-AT" sz="1600" dirty="0" smtClean="0">
                <a:solidFill>
                  <a:schemeClr val="bg1"/>
                </a:solidFill>
              </a:rPr>
              <a:t>UM</a:t>
            </a:r>
            <a:endParaRPr lang="en-US" sz="1600" dirty="0" err="1" smtClean="0">
              <a:solidFill>
                <a:schemeClr val="bg1"/>
              </a:solidFill>
            </a:endParaRPr>
          </a:p>
        </p:txBody>
      </p:sp>
      <p:sp>
        <p:nvSpPr>
          <p:cNvPr id="102" name="Rounded Rectangle 101"/>
          <p:cNvSpPr/>
          <p:nvPr/>
        </p:nvSpPr>
        <p:spPr bwMode="auto">
          <a:xfrm>
            <a:off x="6602873" y="4850032"/>
            <a:ext cx="907787" cy="1501056"/>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68" name="Picture 22" descr="C:\Users\tbinder\Pictures\Lync_AV.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91621" y="4883520"/>
            <a:ext cx="517428" cy="8209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6615634" y="5742661"/>
            <a:ext cx="869405" cy="492443"/>
          </a:xfrm>
          <a:prstGeom prst="rect">
            <a:avLst/>
          </a:prstGeom>
          <a:noFill/>
        </p:spPr>
        <p:txBody>
          <a:bodyPr wrap="none" lIns="0" tIns="0" rIns="0" bIns="0" rtlCol="0">
            <a:spAutoFit/>
          </a:bodyPr>
          <a:lstStyle/>
          <a:p>
            <a:pPr algn="ctr"/>
            <a:r>
              <a:rPr lang="de-AT" sz="1600" dirty="0" smtClean="0">
                <a:solidFill>
                  <a:schemeClr val="bg1"/>
                </a:solidFill>
              </a:rPr>
              <a:t>AV </a:t>
            </a:r>
          </a:p>
          <a:p>
            <a:pPr algn="ctr"/>
            <a:r>
              <a:rPr lang="de-AT" sz="1600" spc="-150" dirty="0" smtClean="0">
                <a:solidFill>
                  <a:schemeClr val="bg1"/>
                </a:solidFill>
              </a:rPr>
              <a:t>Conferencing</a:t>
            </a:r>
            <a:endParaRPr lang="en-US" sz="1600" spc="-150" dirty="0" smtClean="0">
              <a:solidFill>
                <a:schemeClr val="bg1"/>
              </a:solidFill>
            </a:endParaRPr>
          </a:p>
        </p:txBody>
      </p:sp>
      <p:sp>
        <p:nvSpPr>
          <p:cNvPr id="96" name="Rounded Rectangle 95"/>
          <p:cNvSpPr/>
          <p:nvPr/>
        </p:nvSpPr>
        <p:spPr bwMode="auto">
          <a:xfrm>
            <a:off x="3828772" y="2362330"/>
            <a:ext cx="907787" cy="1393372"/>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73" name="Picture 24" descr="C:\Users\tbinder\Pictures\Lync_Di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69890" y="2532727"/>
            <a:ext cx="433307" cy="812436"/>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3923928" y="3368438"/>
            <a:ext cx="762581" cy="276999"/>
          </a:xfrm>
          <a:prstGeom prst="rect">
            <a:avLst/>
          </a:prstGeom>
          <a:noFill/>
        </p:spPr>
        <p:txBody>
          <a:bodyPr wrap="none" lIns="0" tIns="0" rIns="0" bIns="0" rtlCol="0">
            <a:spAutoFit/>
          </a:bodyPr>
          <a:lstStyle/>
          <a:p>
            <a:r>
              <a:rPr lang="de-AT" dirty="0" smtClean="0">
                <a:solidFill>
                  <a:schemeClr val="bg1"/>
                </a:solidFill>
              </a:rPr>
              <a:t>Director</a:t>
            </a:r>
            <a:endParaRPr lang="en-US" dirty="0" smtClean="0">
              <a:solidFill>
                <a:schemeClr val="bg1"/>
              </a:solidFill>
            </a:endParaRPr>
          </a:p>
        </p:txBody>
      </p:sp>
      <p:sp>
        <p:nvSpPr>
          <p:cNvPr id="109" name="Rounded Rectangle 108"/>
          <p:cNvSpPr/>
          <p:nvPr/>
        </p:nvSpPr>
        <p:spPr bwMode="auto">
          <a:xfrm>
            <a:off x="2964408" y="5724301"/>
            <a:ext cx="1264956" cy="764210"/>
          </a:xfrm>
          <a:prstGeom prst="roundRect">
            <a:avLst/>
          </a:prstGeom>
          <a:solidFill>
            <a:srgbClr val="00B0F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76" name="Picture 32" descr="C:\Users\tbinder\Pictures\Lync_SBC.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96731" y="5744618"/>
            <a:ext cx="499968" cy="723576"/>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3045083" y="5967908"/>
            <a:ext cx="816121" cy="276999"/>
          </a:xfrm>
          <a:prstGeom prst="rect">
            <a:avLst/>
          </a:prstGeom>
          <a:noFill/>
        </p:spPr>
        <p:txBody>
          <a:bodyPr wrap="none" lIns="0" tIns="0" rIns="0" bIns="0" rtlCol="0">
            <a:spAutoFit/>
          </a:bodyPr>
          <a:lstStyle/>
          <a:p>
            <a:r>
              <a:rPr lang="de-AT" dirty="0" smtClean="0">
                <a:solidFill>
                  <a:schemeClr val="bg1"/>
                </a:solidFill>
              </a:rPr>
              <a:t>Gateway</a:t>
            </a:r>
            <a:endParaRPr lang="en-US" dirty="0" err="1" smtClean="0">
              <a:solidFill>
                <a:schemeClr val="bg1"/>
              </a:solidFill>
            </a:endParaRPr>
          </a:p>
        </p:txBody>
      </p:sp>
      <p:sp>
        <p:nvSpPr>
          <p:cNvPr id="101" name="Rounded Rectangle 100"/>
          <p:cNvSpPr/>
          <p:nvPr/>
        </p:nvSpPr>
        <p:spPr bwMode="auto">
          <a:xfrm>
            <a:off x="2964408" y="4836350"/>
            <a:ext cx="1264956" cy="764210"/>
          </a:xfrm>
          <a:prstGeom prst="roundRect">
            <a:avLst/>
          </a:prstGeom>
          <a:solidFill>
            <a:srgbClr val="00B0F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79" name="Picture 32" descr="C:\Users\tbinder\Pictures\Lync_SBC.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8685" y="4896214"/>
            <a:ext cx="499968" cy="723576"/>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3203848" y="5119504"/>
            <a:ext cx="354264" cy="276999"/>
          </a:xfrm>
          <a:prstGeom prst="rect">
            <a:avLst/>
          </a:prstGeom>
          <a:noFill/>
        </p:spPr>
        <p:txBody>
          <a:bodyPr wrap="none" lIns="0" tIns="0" rIns="0" bIns="0" rtlCol="0">
            <a:spAutoFit/>
          </a:bodyPr>
          <a:lstStyle/>
          <a:p>
            <a:pPr algn="r"/>
            <a:r>
              <a:rPr lang="de-AT" dirty="0" smtClean="0">
                <a:solidFill>
                  <a:schemeClr val="bg1"/>
                </a:solidFill>
              </a:rPr>
              <a:t>SBC</a:t>
            </a:r>
            <a:endParaRPr lang="en-US" dirty="0" err="1" smtClean="0">
              <a:solidFill>
                <a:schemeClr val="bg1"/>
              </a:solidFill>
            </a:endParaRPr>
          </a:p>
        </p:txBody>
      </p:sp>
      <p:sp>
        <p:nvSpPr>
          <p:cNvPr id="92" name="Cloud 91"/>
          <p:cNvSpPr/>
          <p:nvPr/>
        </p:nvSpPr>
        <p:spPr bwMode="auto">
          <a:xfrm>
            <a:off x="1088586" y="4582006"/>
            <a:ext cx="1580650" cy="1455829"/>
          </a:xfrm>
          <a:prstGeom prst="cloud">
            <a:avLst/>
          </a:prstGeom>
          <a:solidFill>
            <a:srgbClr val="00B0F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PSTN</a:t>
            </a:r>
            <a:endParaRPr lang="en-US" sz="2200" dirty="0">
              <a:gradFill>
                <a:gsLst>
                  <a:gs pos="0">
                    <a:srgbClr val="FFFFFF"/>
                  </a:gs>
                  <a:gs pos="100000">
                    <a:srgbClr val="FFFFFF"/>
                  </a:gs>
                </a:gsLst>
                <a:lin ang="5400000" scaled="0"/>
              </a:gradFill>
            </a:endParaRPr>
          </a:p>
        </p:txBody>
      </p:sp>
      <p:sp>
        <p:nvSpPr>
          <p:cNvPr id="134" name="Rounded Rectangle 133"/>
          <p:cNvSpPr/>
          <p:nvPr/>
        </p:nvSpPr>
        <p:spPr bwMode="auto">
          <a:xfrm>
            <a:off x="2974157" y="3965565"/>
            <a:ext cx="1264956" cy="764210"/>
          </a:xfrm>
          <a:prstGeom prst="roundRect">
            <a:avLst/>
          </a:prstGeom>
          <a:solidFill>
            <a:srgbClr val="00B0F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36" name="Picture 32" descr="C:\Users\tbinder\Pictures\Lync_SBC.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8434" y="4025429"/>
            <a:ext cx="499968" cy="723576"/>
          </a:xfrm>
          <a:prstGeom prst="rect">
            <a:avLst/>
          </a:prstGeom>
          <a:noFill/>
          <a:extLst>
            <a:ext uri="{909E8E84-426E-40DD-AFC4-6F175D3DCCD1}">
              <a14:hiddenFill xmlns:a14="http://schemas.microsoft.com/office/drawing/2010/main">
                <a:solidFill>
                  <a:srgbClr val="FFFFFF"/>
                </a:solidFill>
              </a14:hiddenFill>
            </a:ext>
          </a:extLst>
        </p:spPr>
      </p:pic>
      <p:sp>
        <p:nvSpPr>
          <p:cNvPr id="137" name="TextBox 136"/>
          <p:cNvSpPr txBox="1"/>
          <p:nvPr/>
        </p:nvSpPr>
        <p:spPr>
          <a:xfrm>
            <a:off x="3206225" y="4248719"/>
            <a:ext cx="361637" cy="276999"/>
          </a:xfrm>
          <a:prstGeom prst="rect">
            <a:avLst/>
          </a:prstGeom>
          <a:noFill/>
        </p:spPr>
        <p:txBody>
          <a:bodyPr wrap="none" lIns="0" tIns="0" rIns="0" bIns="0" rtlCol="0">
            <a:spAutoFit/>
          </a:bodyPr>
          <a:lstStyle/>
          <a:p>
            <a:pPr algn="r"/>
            <a:r>
              <a:rPr lang="de-AT" dirty="0" smtClean="0">
                <a:solidFill>
                  <a:schemeClr val="bg1"/>
                </a:solidFill>
              </a:rPr>
              <a:t>SBA</a:t>
            </a:r>
            <a:endParaRPr lang="en-US" dirty="0" err="1" smtClean="0">
              <a:solidFill>
                <a:schemeClr val="bg1"/>
              </a:solidFill>
            </a:endParaRPr>
          </a:p>
        </p:txBody>
      </p:sp>
      <p:pic>
        <p:nvPicPr>
          <p:cNvPr id="155" name="Picture 4" descr="C:\Users\tbinder\Pictures\Lync_R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2137" y="2641191"/>
            <a:ext cx="679543" cy="1046677"/>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4" descr="C:\Users\tbinder\Pictures\Lync_R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91480" y="977472"/>
            <a:ext cx="679543" cy="104667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8753" y="1268759"/>
            <a:ext cx="430286" cy="42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539916" y="917836"/>
            <a:ext cx="575700" cy="926988"/>
            <a:chOff x="272506" y="1139303"/>
            <a:chExt cx="575700" cy="926988"/>
          </a:xfrm>
        </p:grpSpPr>
        <p:pic>
          <p:nvPicPr>
            <p:cNvPr id="150" name="Picture 2" descr="C:\Users\tbinder\Pictures\Lync_LWA.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2506" y="1139303"/>
              <a:ext cx="575700" cy="92698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3284" y="1645751"/>
              <a:ext cx="384922" cy="37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207622" y="2807762"/>
            <a:ext cx="691970" cy="888569"/>
            <a:chOff x="207622" y="2807762"/>
            <a:chExt cx="691970" cy="888569"/>
          </a:xfrm>
        </p:grpSpPr>
        <p:pic>
          <p:nvPicPr>
            <p:cNvPr id="151" name="Picture 3" descr="C:\Users\tbinder\Pictures\Lync_phon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7622" y="2807762"/>
              <a:ext cx="669556" cy="88856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7170" y="3356992"/>
              <a:ext cx="312422" cy="30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6" name="Group 85"/>
          <p:cNvGrpSpPr/>
          <p:nvPr/>
        </p:nvGrpSpPr>
        <p:grpSpPr>
          <a:xfrm>
            <a:off x="5446415" y="1016761"/>
            <a:ext cx="575700" cy="926988"/>
            <a:chOff x="272506" y="1139303"/>
            <a:chExt cx="575700" cy="926988"/>
          </a:xfrm>
        </p:grpSpPr>
        <p:pic>
          <p:nvPicPr>
            <p:cNvPr id="87" name="Picture 2" descr="C:\Users\tbinder\Pictures\Lync_LWA.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2506" y="1139303"/>
              <a:ext cx="575700" cy="92698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3284" y="1645751"/>
              <a:ext cx="384922" cy="37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0" name="Group 89"/>
          <p:cNvGrpSpPr/>
          <p:nvPr/>
        </p:nvGrpSpPr>
        <p:grpSpPr>
          <a:xfrm>
            <a:off x="6202583" y="1057335"/>
            <a:ext cx="691970" cy="888569"/>
            <a:chOff x="207622" y="2807762"/>
            <a:chExt cx="691970" cy="888569"/>
          </a:xfrm>
        </p:grpSpPr>
        <p:pic>
          <p:nvPicPr>
            <p:cNvPr id="93" name="Picture 3" descr="C:\Users\tbinder\Pictures\Lync_phon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7622" y="2807762"/>
              <a:ext cx="669556" cy="88856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7170" y="3356992"/>
              <a:ext cx="312422" cy="30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9618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Why should I care?</a:t>
            </a:r>
          </a:p>
        </p:txBody>
      </p:sp>
      <p:sp>
        <p:nvSpPr>
          <p:cNvPr id="5" name="Text Placeholder 4"/>
          <p:cNvSpPr>
            <a:spLocks noGrp="1"/>
          </p:cNvSpPr>
          <p:nvPr>
            <p:ph type="body" sz="quarter" idx="10"/>
          </p:nvPr>
        </p:nvSpPr>
        <p:spPr/>
        <p:txBody>
          <a:bodyPr/>
          <a:lstStyle/>
          <a:p>
            <a:r>
              <a:rPr lang="en-US" dirty="0"/>
              <a:t>Traversing NATs</a:t>
            </a:r>
          </a:p>
          <a:p>
            <a:endParaRPr lang="en-US" dirty="0"/>
          </a:p>
        </p:txBody>
      </p:sp>
      <p:sp>
        <p:nvSpPr>
          <p:cNvPr id="2" name="Footer Placeholder 1"/>
          <p:cNvSpPr>
            <a:spLocks noGrp="1"/>
          </p:cNvSpPr>
          <p:nvPr>
            <p:ph type="ftr" sz="quarter" idx="4294967295"/>
          </p:nvPr>
        </p:nvSpPr>
        <p:spPr>
          <a:xfrm>
            <a:off x="0" y="6356350"/>
            <a:ext cx="2895600" cy="365125"/>
          </a:xfrm>
        </p:spPr>
        <p:txBody>
          <a:bodyPr/>
          <a:lstStyle/>
          <a:p>
            <a:r>
              <a:rPr lang="en-AU" smtClean="0"/>
              <a:t>(c) 2011 Microsoft. All rights reserved.</a:t>
            </a:r>
            <a:endParaRPr lang="en-AU"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84943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a:t>More Terms &amp; Acronyms</a:t>
            </a:r>
            <a:endParaRPr lang="en-US" dirty="0"/>
          </a:p>
        </p:txBody>
      </p:sp>
      <p:sp>
        <p:nvSpPr>
          <p:cNvPr id="6" name="Content Placeholder 5"/>
          <p:cNvSpPr>
            <a:spLocks noGrp="1"/>
          </p:cNvSpPr>
          <p:nvPr>
            <p:ph idx="1"/>
          </p:nvPr>
        </p:nvSpPr>
        <p:spPr/>
        <p:txBody>
          <a:bodyPr>
            <a:normAutofit fontScale="85000" lnSpcReduction="10000"/>
          </a:bodyPr>
          <a:lstStyle/>
          <a:p>
            <a:r>
              <a:rPr lang="de-DE" dirty="0"/>
              <a:t>Candidate</a:t>
            </a:r>
          </a:p>
          <a:p>
            <a:pPr lvl="1"/>
            <a:r>
              <a:rPr lang="de-DE" dirty="0"/>
              <a:t>Possible combination of IP address and port for media channel</a:t>
            </a:r>
            <a:endParaRPr lang="en-US" dirty="0"/>
          </a:p>
          <a:p>
            <a:r>
              <a:rPr lang="en-US" dirty="0"/>
              <a:t>NAT</a:t>
            </a:r>
          </a:p>
          <a:p>
            <a:pPr lvl="1"/>
            <a:r>
              <a:rPr lang="en-US" dirty="0"/>
              <a:t>Network Address Translation</a:t>
            </a:r>
          </a:p>
          <a:p>
            <a:r>
              <a:rPr lang="en-US" dirty="0"/>
              <a:t>TURN</a:t>
            </a:r>
          </a:p>
          <a:p>
            <a:pPr lvl="1"/>
            <a:r>
              <a:rPr lang="de-DE" dirty="0"/>
              <a:t>Traversal Using Relay NAT</a:t>
            </a:r>
          </a:p>
          <a:p>
            <a:r>
              <a:rPr lang="de-DE" dirty="0"/>
              <a:t>STUN</a:t>
            </a:r>
          </a:p>
          <a:p>
            <a:pPr lvl="1"/>
            <a:r>
              <a:rPr lang="en-US" dirty="0"/>
              <a:t>Simple Traversal of UDP through NAT</a:t>
            </a:r>
            <a:endParaRPr lang="de-DE" dirty="0"/>
          </a:p>
          <a:p>
            <a:pPr lvl="1"/>
            <a:r>
              <a:rPr lang="de-DE" dirty="0"/>
              <a:t>Session Traversal Utilities for </a:t>
            </a:r>
            <a:r>
              <a:rPr lang="de-DE" dirty="0" smtClean="0"/>
              <a:t>NAT</a:t>
            </a:r>
          </a:p>
          <a:p>
            <a:r>
              <a:rPr lang="en-US" dirty="0"/>
              <a:t>ICE </a:t>
            </a:r>
            <a:endParaRPr lang="en-US" dirty="0" smtClean="0"/>
          </a:p>
          <a:p>
            <a:pPr lvl="1"/>
            <a:r>
              <a:rPr lang="en-AU" dirty="0" smtClean="0"/>
              <a:t>Interactive Connectivity Establishment</a:t>
            </a:r>
            <a:endParaRPr lang="en-US" dirty="0" smtClean="0"/>
          </a:p>
          <a:p>
            <a:pPr lvl="1"/>
            <a:r>
              <a:rPr lang="en-US" dirty="0" smtClean="0"/>
              <a:t>Exchanges </a:t>
            </a:r>
            <a:r>
              <a:rPr lang="en-US" dirty="0"/>
              <a:t>candidates </a:t>
            </a:r>
            <a:r>
              <a:rPr lang="en-US" dirty="0" smtClean="0"/>
              <a:t>and </a:t>
            </a:r>
            <a:r>
              <a:rPr lang="en-US" dirty="0"/>
              <a:t>determines optimal media path</a:t>
            </a:r>
          </a:p>
          <a:p>
            <a:pPr lvl="1"/>
            <a:endParaRPr lang="en-US" dirty="0"/>
          </a:p>
          <a:p>
            <a:endParaRPr lang="en-US" dirty="0"/>
          </a:p>
        </p:txBody>
      </p:sp>
    </p:spTree>
    <p:extLst>
      <p:ext uri="{BB962C8B-B14F-4D97-AF65-F5344CB8AC3E}">
        <p14:creationId xmlns:p14="http://schemas.microsoft.com/office/powerpoint/2010/main" val="401835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4.4"/>
</p:tagLst>
</file>

<file path=ppt/tags/tag2.xml><?xml version="1.0" encoding="utf-8"?>
<p:tagLst xmlns:a="http://schemas.openxmlformats.org/drawingml/2006/main" xmlns:r="http://schemas.openxmlformats.org/officeDocument/2006/relationships" xmlns:p="http://schemas.openxmlformats.org/presentationml/2006/main">
  <p:tag name="TIMING" val="|7.2|17.2"/>
</p:tagLst>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3514</Words>
  <Application>Microsoft Office PowerPoint</Application>
  <PresentationFormat>On-screen Show (4:3)</PresentationFormat>
  <Paragraphs>973</Paragraphs>
  <Slides>53</Slides>
  <Notes>30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57" baseType="lpstr">
      <vt:lpstr>Office Theme</vt:lpstr>
      <vt:lpstr>1_Office Theme</vt:lpstr>
      <vt:lpstr>2_Office Theme</vt:lpstr>
      <vt:lpstr>Visio</vt:lpstr>
      <vt:lpstr>PowerPoint Presentation</vt:lpstr>
      <vt:lpstr>Setting Up and Deploying Microsoft Lync Server 2010 Edge Servers</vt:lpstr>
      <vt:lpstr>Agenda  ‘what makes this session interesting’</vt:lpstr>
      <vt:lpstr>Objective &amp; what you should already know</vt:lpstr>
      <vt:lpstr>Lync Server Edge scenarios</vt:lpstr>
      <vt:lpstr>Edge supported scenarios</vt:lpstr>
      <vt:lpstr>PowerPoint Presentation</vt:lpstr>
      <vt:lpstr>Why should I care?</vt:lpstr>
      <vt:lpstr>More Terms &amp; Acronyms</vt:lpstr>
      <vt:lpstr>Home NATs</vt:lpstr>
      <vt:lpstr>Corporate Firewalls</vt:lpstr>
      <vt:lpstr>Why is NAT Traversal a problem?</vt:lpstr>
      <vt:lpstr>Solution – STUN, TURN, ICE </vt:lpstr>
      <vt:lpstr>How to establish connections across Firewalls</vt:lpstr>
      <vt:lpstr>Address Discovery (AV) </vt:lpstr>
      <vt:lpstr>Address Discovery (Desktop Sharing)</vt:lpstr>
      <vt:lpstr>Address Exchange</vt:lpstr>
      <vt:lpstr>Lync Candidate Demo</vt:lpstr>
      <vt:lpstr>What Reference Architectures can I use?</vt:lpstr>
      <vt:lpstr>Common Firewall topologies</vt:lpstr>
      <vt:lpstr>Edge &amp; IP: Private vs Public vs NAT</vt:lpstr>
      <vt:lpstr>Single IP address Edge with NAT</vt:lpstr>
      <vt:lpstr>Multiple IP address Edge using NAT</vt:lpstr>
      <vt:lpstr>What Load Balancing options are available?</vt:lpstr>
      <vt:lpstr>DNS Load Balanced Edge using NAT </vt:lpstr>
      <vt:lpstr>Hardware Load Balanced Edge</vt:lpstr>
      <vt:lpstr>DNS Load Balancing and Interop/Migration</vt:lpstr>
      <vt:lpstr>Adding Edge using Lync Topology Builder</vt:lpstr>
      <vt:lpstr>Why do you need it?</vt:lpstr>
      <vt:lpstr>Reverse Proxy and external access</vt:lpstr>
      <vt:lpstr>Reverse Proxy and external access</vt:lpstr>
      <vt:lpstr>How do clients establish A/V connections?</vt:lpstr>
      <vt:lpstr>Credentials for remote client </vt:lpstr>
      <vt:lpstr>How do I secure my Edge Server?</vt:lpstr>
      <vt:lpstr>Tips to secure my Edge Servers</vt:lpstr>
      <vt:lpstr>Secure Communications in Lync Can someone sniff the packets and access my IM/audio/video/data?</vt:lpstr>
      <vt:lpstr>Which ports do I really need to open?</vt:lpstr>
      <vt:lpstr>Port Requirements for Audio/Video</vt:lpstr>
      <vt:lpstr>A/V Federation 2007-2007</vt:lpstr>
      <vt:lpstr>A/V Federation R2 Tunnel Mode</vt:lpstr>
      <vt:lpstr>A/V Federation R2-2007 Interop</vt:lpstr>
      <vt:lpstr>A/V Federation Lync</vt:lpstr>
      <vt:lpstr>50,000 Port Range minimum requirements</vt:lpstr>
      <vt:lpstr>Where do I start?</vt:lpstr>
      <vt:lpstr>Troubleshooting</vt:lpstr>
      <vt:lpstr>Logs</vt:lpstr>
      <vt:lpstr>In Review: Session Takeaways</vt:lpstr>
      <vt:lpstr>Track Resources</vt:lpstr>
      <vt:lpstr>Track Resources</vt:lpstr>
      <vt:lpstr>Related Content</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2011-09-02T01:55:11Z</dcterms:created>
  <dcterms:modified xsi:type="dcterms:W3CDTF">2011-09-02T01:55:21Z</dcterms:modified>
</cp:coreProperties>
</file>