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80" r:id="rId3"/>
  </p:sldMasterIdLst>
  <p:notesMasterIdLst>
    <p:notesMasterId r:id="rId37"/>
  </p:notesMasterIdLst>
  <p:sldIdLst>
    <p:sldId id="311" r:id="rId4"/>
    <p:sldId id="312" r:id="rId5"/>
    <p:sldId id="286" r:id="rId6"/>
    <p:sldId id="287" r:id="rId7"/>
    <p:sldId id="288" r:id="rId8"/>
    <p:sldId id="291" r:id="rId9"/>
    <p:sldId id="292" r:id="rId10"/>
    <p:sldId id="293" r:id="rId11"/>
    <p:sldId id="294" r:id="rId12"/>
    <p:sldId id="290" r:id="rId13"/>
    <p:sldId id="284" r:id="rId14"/>
    <p:sldId id="285"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282" r:id="rId31"/>
    <p:sldId id="310" r:id="rId32"/>
    <p:sldId id="314" r:id="rId33"/>
    <p:sldId id="315" r:id="rId34"/>
    <p:sldId id="316" r:id="rId35"/>
    <p:sldId id="31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6" autoAdjust="0"/>
    <p:restoredTop sz="88800" autoAdjust="0"/>
  </p:normalViewPr>
  <p:slideViewPr>
    <p:cSldViewPr>
      <p:cViewPr>
        <p:scale>
          <a:sx n="57" d="100"/>
          <a:sy n="57" d="100"/>
        </p:scale>
        <p:origin x="-486"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23</a:t>
            </a:fld>
            <a:endParaRPr lang="en-AU" dirty="0"/>
          </a:p>
        </p:txBody>
      </p:sp>
    </p:spTree>
    <p:extLst>
      <p:ext uri="{BB962C8B-B14F-4D97-AF65-F5344CB8AC3E}">
        <p14:creationId xmlns:p14="http://schemas.microsoft.com/office/powerpoint/2010/main" val="297993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26</a:t>
            </a:fld>
            <a:endParaRPr lang="en-AU" dirty="0"/>
          </a:p>
        </p:txBody>
      </p:sp>
    </p:spTree>
    <p:extLst>
      <p:ext uri="{BB962C8B-B14F-4D97-AF65-F5344CB8AC3E}">
        <p14:creationId xmlns:p14="http://schemas.microsoft.com/office/powerpoint/2010/main" val="297993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28</a:t>
            </a:fld>
            <a:endParaRPr lang="en-AU" dirty="0"/>
          </a:p>
        </p:txBody>
      </p:sp>
    </p:spTree>
    <p:extLst>
      <p:ext uri="{BB962C8B-B14F-4D97-AF65-F5344CB8AC3E}">
        <p14:creationId xmlns:p14="http://schemas.microsoft.com/office/powerpoint/2010/main" val="92262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848766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2:44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848766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01765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6</a:t>
            </a:fld>
            <a:endParaRPr lang="en-AU" dirty="0"/>
          </a:p>
        </p:txBody>
      </p:sp>
    </p:spTree>
    <p:extLst>
      <p:ext uri="{BB962C8B-B14F-4D97-AF65-F5344CB8AC3E}">
        <p14:creationId xmlns:p14="http://schemas.microsoft.com/office/powerpoint/2010/main" val="297993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8</a:t>
            </a:fld>
            <a:endParaRPr lang="en-AU" dirty="0"/>
          </a:p>
        </p:txBody>
      </p:sp>
    </p:spTree>
    <p:extLst>
      <p:ext uri="{BB962C8B-B14F-4D97-AF65-F5344CB8AC3E}">
        <p14:creationId xmlns:p14="http://schemas.microsoft.com/office/powerpoint/2010/main" val="297993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11</a:t>
            </a:fld>
            <a:endParaRPr lang="en-AU" dirty="0"/>
          </a:p>
        </p:txBody>
      </p:sp>
    </p:spTree>
    <p:extLst>
      <p:ext uri="{BB962C8B-B14F-4D97-AF65-F5344CB8AC3E}">
        <p14:creationId xmlns:p14="http://schemas.microsoft.com/office/powerpoint/2010/main" val="297993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14</a:t>
            </a:fld>
            <a:endParaRPr lang="en-AU" dirty="0"/>
          </a:p>
        </p:txBody>
      </p:sp>
    </p:spTree>
    <p:extLst>
      <p:ext uri="{BB962C8B-B14F-4D97-AF65-F5344CB8AC3E}">
        <p14:creationId xmlns:p14="http://schemas.microsoft.com/office/powerpoint/2010/main" val="297993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17</a:t>
            </a:fld>
            <a:endParaRPr lang="en-AU" dirty="0"/>
          </a:p>
        </p:txBody>
      </p:sp>
    </p:spTree>
    <p:extLst>
      <p:ext uri="{BB962C8B-B14F-4D97-AF65-F5344CB8AC3E}">
        <p14:creationId xmlns:p14="http://schemas.microsoft.com/office/powerpoint/2010/main" val="297993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20</a:t>
            </a:fld>
            <a:endParaRPr lang="en-AU" dirty="0"/>
          </a:p>
        </p:txBody>
      </p:sp>
    </p:spTree>
    <p:extLst>
      <p:ext uri="{BB962C8B-B14F-4D97-AF65-F5344CB8AC3E}">
        <p14:creationId xmlns:p14="http://schemas.microsoft.com/office/powerpoint/2010/main" val="297993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92748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1508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625246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64666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00366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880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2713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860037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477973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98621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89120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4058277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88806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542101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hyperlink" Target="http://technet.microsoft.com/en-au" TargetMode="External"/><Relationship Id="rId10" Type="http://schemas.openxmlformats.org/officeDocument/2006/relationships/image" Target="../media/image27.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19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Prototyping the User Interface</a:t>
            </a:r>
            <a:endParaRPr lang="en-AU" dirty="0"/>
          </a:p>
        </p:txBody>
      </p:sp>
      <p:sp>
        <p:nvSpPr>
          <p:cNvPr id="6" name="Content Placeholder 5"/>
          <p:cNvSpPr>
            <a:spLocks noGrp="1"/>
          </p:cNvSpPr>
          <p:nvPr>
            <p:ph idx="1"/>
          </p:nvPr>
        </p:nvSpPr>
        <p:spPr/>
        <p:txBody>
          <a:bodyPr/>
          <a:lstStyle/>
          <a:p>
            <a:r>
              <a:rPr lang="en-AU" smtClean="0"/>
              <a:t>Often business stakeholders have a vision for what they want the app to look like and what the experience should be</a:t>
            </a:r>
          </a:p>
          <a:p>
            <a:r>
              <a:rPr lang="en-AU" smtClean="0"/>
              <a:t>Rarely can they put it into words until after you’ve built screens. Then they can tell you everything that’s wrong with your version.</a:t>
            </a:r>
          </a:p>
          <a:p>
            <a:r>
              <a:rPr lang="en-AU" smtClean="0"/>
              <a:t>Wouldn’t it be nice if we could use a familiar tool to rapidly create a visual prototype?</a:t>
            </a:r>
          </a:p>
          <a:p>
            <a:endParaRPr lang="en-AU" dirty="0"/>
          </a:p>
        </p:txBody>
      </p:sp>
      <p:sp>
        <p:nvSpPr>
          <p:cNvPr id="7" name="Date Placeholder 6"/>
          <p:cNvSpPr>
            <a:spLocks noGrp="1"/>
          </p:cNvSpPr>
          <p:nvPr>
            <p:ph type="dt" sz="half" idx="10"/>
          </p:nvPr>
        </p:nvSpPr>
        <p:spPr/>
        <p:txBody>
          <a:bodyPr/>
          <a:lstStyle/>
          <a:p>
            <a:endParaRPr lang="en-AU"/>
          </a:p>
        </p:txBody>
      </p:sp>
    </p:spTree>
    <p:extLst>
      <p:ext uri="{BB962C8B-B14F-4D97-AF65-F5344CB8AC3E}">
        <p14:creationId xmlns:p14="http://schemas.microsoft.com/office/powerpoint/2010/main" val="94551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Virtuous Cycle</a:t>
            </a:r>
            <a:endParaRPr lang="en-AU" dirty="0"/>
          </a:p>
        </p:txBody>
      </p:sp>
      <p:sp>
        <p:nvSpPr>
          <p:cNvPr id="5" name="Rectangle 4"/>
          <p:cNvSpPr/>
          <p:nvPr/>
        </p:nvSpPr>
        <p:spPr>
          <a:xfrm>
            <a:off x="0" y="1495203"/>
            <a:ext cx="9144000" cy="5362797"/>
          </a:xfrm>
          <a:prstGeom prst="rect">
            <a:avLst/>
          </a:prstGeom>
          <a:gradFill>
            <a:gsLst>
              <a:gs pos="0">
                <a:schemeClr val="accent6">
                  <a:lumMod val="50000"/>
                </a:schemeClr>
              </a:gs>
              <a:gs pos="53000">
                <a:schemeClr val="accent6">
                  <a:lumMod val="75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480" y="1659145"/>
            <a:ext cx="61023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07504" y="1498601"/>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61" name="TextBox 60"/>
          <p:cNvSpPr txBox="1"/>
          <p:nvPr/>
        </p:nvSpPr>
        <p:spPr>
          <a:xfrm>
            <a:off x="7308304" y="1559206"/>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
        <p:nvSpPr>
          <p:cNvPr id="22" name="Rounded Rectangle 21"/>
          <p:cNvSpPr/>
          <p:nvPr/>
        </p:nvSpPr>
        <p:spPr bwMode="auto">
          <a:xfrm>
            <a:off x="1547664" y="196363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Backlog Management</a:t>
            </a:r>
          </a:p>
        </p:txBody>
      </p:sp>
      <p:pic>
        <p:nvPicPr>
          <p:cNvPr id="2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446" y="196363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bwMode="auto">
          <a:xfrm>
            <a:off x="467544" y="333178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000" dirty="0" smtClean="0">
                <a:solidFill>
                  <a:schemeClr val="tx1">
                    <a:alpha val="99000"/>
                  </a:schemeClr>
                </a:solidFill>
              </a:rPr>
              <a:t>Sprint Planning</a:t>
            </a:r>
            <a:br>
              <a:rPr lang="en-AU" sz="1000" dirty="0" smtClean="0">
                <a:solidFill>
                  <a:schemeClr val="tx1">
                    <a:alpha val="99000"/>
                  </a:schemeClr>
                </a:solidFill>
              </a:rPr>
            </a:br>
            <a:r>
              <a:rPr lang="en-AU" sz="1000" dirty="0" smtClean="0">
                <a:solidFill>
                  <a:schemeClr val="tx1">
                    <a:alpha val="99000"/>
                  </a:schemeClr>
                </a:solidFill>
              </a:rPr>
              <a:t>&amp; Execution</a:t>
            </a:r>
          </a:p>
        </p:txBody>
      </p:sp>
      <p:pic>
        <p:nvPicPr>
          <p:cNvPr id="2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333178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467544" y="422108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Personalised</a:t>
            </a:r>
            <a:br>
              <a:rPr lang="en-AU" sz="1100" dirty="0" smtClean="0">
                <a:solidFill>
                  <a:schemeClr val="tx1">
                    <a:alpha val="99000"/>
                  </a:schemeClr>
                </a:solidFill>
              </a:rPr>
            </a:br>
            <a:r>
              <a:rPr lang="en-AU" sz="1100" dirty="0" smtClean="0">
                <a:solidFill>
                  <a:schemeClr val="tx1">
                    <a:alpha val="99000"/>
                  </a:schemeClr>
                </a:solidFill>
              </a:rPr>
              <a:t>Productivity</a:t>
            </a:r>
          </a:p>
        </p:txBody>
      </p:sp>
      <p:pic>
        <p:nvPicPr>
          <p:cNvPr id="27"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4221088"/>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bwMode="auto">
          <a:xfrm>
            <a:off x="1709937" y="592407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Feedback</a:t>
            </a:r>
            <a:br>
              <a:rPr lang="en-AU" sz="1100" dirty="0" smtClean="0">
                <a:solidFill>
                  <a:schemeClr val="tx1">
                    <a:alpha val="99000"/>
                  </a:schemeClr>
                </a:solidFill>
              </a:rPr>
            </a:br>
            <a:r>
              <a:rPr lang="en-AU" sz="1100" dirty="0" smtClean="0">
                <a:solidFill>
                  <a:schemeClr val="tx1">
                    <a:alpha val="99000"/>
                  </a:schemeClr>
                </a:solidFill>
              </a:rPr>
              <a:t>Client</a:t>
            </a:r>
          </a:p>
        </p:txBody>
      </p:sp>
      <p:pic>
        <p:nvPicPr>
          <p:cNvPr id="29"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719" y="592407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7470577" y="580526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SCOM &amp; TFS</a:t>
            </a:r>
            <a:br>
              <a:rPr lang="en-AU" sz="1100" dirty="0" smtClean="0">
                <a:solidFill>
                  <a:schemeClr val="tx1">
                    <a:alpha val="99000"/>
                  </a:schemeClr>
                </a:solidFill>
              </a:rPr>
            </a:br>
            <a:r>
              <a:rPr lang="en-AU" sz="1100" dirty="0" smtClean="0">
                <a:solidFill>
                  <a:schemeClr val="tx1">
                    <a:alpha val="99000"/>
                  </a:schemeClr>
                </a:solidFill>
              </a:rPr>
              <a:t>Integration</a:t>
            </a:r>
          </a:p>
        </p:txBody>
      </p:sp>
      <p:pic>
        <p:nvPicPr>
          <p:cNvPr id="31"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59" y="580526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7902625" y="3789041"/>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err="1" smtClean="0">
                <a:solidFill>
                  <a:schemeClr val="tx1">
                    <a:alpha val="99000"/>
                  </a:schemeClr>
                </a:solidFill>
              </a:rPr>
              <a:t>IntelliTrace</a:t>
            </a:r>
            <a:r>
              <a:rPr lang="en-AU" sz="1100" dirty="0" smtClean="0">
                <a:solidFill>
                  <a:schemeClr val="tx1">
                    <a:alpha val="99000"/>
                  </a:schemeClr>
                </a:solidFill>
              </a:rPr>
              <a:t/>
            </a:r>
            <a:br>
              <a:rPr lang="en-AU" sz="1100" dirty="0" smtClean="0">
                <a:solidFill>
                  <a:schemeClr val="tx1">
                    <a:alpha val="99000"/>
                  </a:schemeClr>
                </a:solidFill>
              </a:rPr>
            </a:br>
            <a:r>
              <a:rPr lang="en-AU" sz="1100" dirty="0" smtClean="0">
                <a:solidFill>
                  <a:schemeClr val="tx1">
                    <a:alpha val="99000"/>
                  </a:schemeClr>
                </a:solidFill>
              </a:rPr>
              <a:t>in production</a:t>
            </a:r>
          </a:p>
        </p:txBody>
      </p:sp>
      <p:pic>
        <p:nvPicPr>
          <p:cNvPr id="3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407" y="3789040"/>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6246441" y="1747609"/>
            <a:ext cx="1061863" cy="74528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Story Boarding</a:t>
            </a:r>
          </a:p>
        </p:txBody>
      </p:sp>
      <p:pic>
        <p:nvPicPr>
          <p:cNvPr id="3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23" y="1747608"/>
            <a:ext cx="304041" cy="30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07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Storyboarding</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ectangle 5"/>
          <p:cNvSpPr/>
          <p:nvPr/>
        </p:nvSpPr>
        <p:spPr>
          <a:xfrm>
            <a:off x="0" y="1556792"/>
            <a:ext cx="9144000" cy="53012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7071"/>
            <a:ext cx="914241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067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Managing the Backlog</a:t>
            </a:r>
          </a:p>
        </p:txBody>
      </p:sp>
      <p:sp>
        <p:nvSpPr>
          <p:cNvPr id="6" name="Content Placeholder 5"/>
          <p:cNvSpPr>
            <a:spLocks noGrp="1"/>
          </p:cNvSpPr>
          <p:nvPr>
            <p:ph idx="1"/>
          </p:nvPr>
        </p:nvSpPr>
        <p:spPr/>
        <p:txBody>
          <a:bodyPr>
            <a:normAutofit fontScale="92500" lnSpcReduction="20000"/>
          </a:bodyPr>
          <a:lstStyle/>
          <a:p>
            <a:r>
              <a:rPr lang="en-AU" dirty="0"/>
              <a:t>Managing the backlog is a continuous task that requires us to be able to see the backlog and easily manipulate it</a:t>
            </a:r>
          </a:p>
          <a:p>
            <a:r>
              <a:rPr lang="en-AU" dirty="0"/>
              <a:t>Prioritisation is something that involves effort to keep up with ever changing business priorities</a:t>
            </a:r>
          </a:p>
          <a:p>
            <a:r>
              <a:rPr lang="en-AU" dirty="0"/>
              <a:t>Managing the backlog and changing priorities in Visual Studio 2010 wasn’t quite as smooth as it should have been.</a:t>
            </a:r>
          </a:p>
          <a:p>
            <a:r>
              <a:rPr lang="en-AU" dirty="0"/>
              <a:t>Wouldn’t it be nice to have a rich graphical experience that utilises drag and drop for our backlog work?</a:t>
            </a:r>
          </a:p>
          <a:p>
            <a:endParaRPr lang="en-AU" dirty="0"/>
          </a:p>
        </p:txBody>
      </p:sp>
      <p:sp>
        <p:nvSpPr>
          <p:cNvPr id="7" name="Date Placeholder 6"/>
          <p:cNvSpPr>
            <a:spLocks noGrp="1"/>
          </p:cNvSpPr>
          <p:nvPr>
            <p:ph type="dt" sz="half" idx="10"/>
          </p:nvPr>
        </p:nvSpPr>
        <p:spPr/>
        <p:txBody>
          <a:bodyPr/>
          <a:lstStyle/>
          <a:p>
            <a:endParaRPr lang="en-AU"/>
          </a:p>
        </p:txBody>
      </p:sp>
    </p:spTree>
    <p:extLst>
      <p:ext uri="{BB962C8B-B14F-4D97-AF65-F5344CB8AC3E}">
        <p14:creationId xmlns:p14="http://schemas.microsoft.com/office/powerpoint/2010/main" val="106602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Virtuous Cycle</a:t>
            </a:r>
            <a:endParaRPr lang="en-AU" dirty="0"/>
          </a:p>
        </p:txBody>
      </p:sp>
      <p:sp>
        <p:nvSpPr>
          <p:cNvPr id="5" name="Rectangle 4"/>
          <p:cNvSpPr/>
          <p:nvPr/>
        </p:nvSpPr>
        <p:spPr>
          <a:xfrm>
            <a:off x="0" y="1495203"/>
            <a:ext cx="9144000" cy="5362797"/>
          </a:xfrm>
          <a:prstGeom prst="rect">
            <a:avLst/>
          </a:prstGeom>
          <a:gradFill>
            <a:gsLst>
              <a:gs pos="0">
                <a:schemeClr val="accent6">
                  <a:lumMod val="50000"/>
                </a:schemeClr>
              </a:gs>
              <a:gs pos="53000">
                <a:schemeClr val="accent6">
                  <a:lumMod val="75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480" y="1659145"/>
            <a:ext cx="61023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07504" y="1498601"/>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61" name="TextBox 60"/>
          <p:cNvSpPr txBox="1"/>
          <p:nvPr/>
        </p:nvSpPr>
        <p:spPr>
          <a:xfrm>
            <a:off x="7308304" y="1559206"/>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
        <p:nvSpPr>
          <p:cNvPr id="22" name="Rounded Rectangle 21"/>
          <p:cNvSpPr/>
          <p:nvPr/>
        </p:nvSpPr>
        <p:spPr bwMode="auto">
          <a:xfrm>
            <a:off x="1547664" y="1963633"/>
            <a:ext cx="1061863" cy="74528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Backlog Management</a:t>
            </a:r>
          </a:p>
        </p:txBody>
      </p:sp>
      <p:pic>
        <p:nvPicPr>
          <p:cNvPr id="2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446" y="196363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bwMode="auto">
          <a:xfrm>
            <a:off x="467544" y="333178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000" dirty="0" smtClean="0">
                <a:solidFill>
                  <a:schemeClr val="tx1">
                    <a:alpha val="99000"/>
                  </a:schemeClr>
                </a:solidFill>
              </a:rPr>
              <a:t>Sprint Planning</a:t>
            </a:r>
            <a:br>
              <a:rPr lang="en-AU" sz="1000" dirty="0" smtClean="0">
                <a:solidFill>
                  <a:schemeClr val="tx1">
                    <a:alpha val="99000"/>
                  </a:schemeClr>
                </a:solidFill>
              </a:rPr>
            </a:br>
            <a:r>
              <a:rPr lang="en-AU" sz="1000" dirty="0" smtClean="0">
                <a:solidFill>
                  <a:schemeClr val="tx1">
                    <a:alpha val="99000"/>
                  </a:schemeClr>
                </a:solidFill>
              </a:rPr>
              <a:t>&amp; Execution</a:t>
            </a:r>
          </a:p>
        </p:txBody>
      </p:sp>
      <p:pic>
        <p:nvPicPr>
          <p:cNvPr id="2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333178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467544" y="422108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Personalised</a:t>
            </a:r>
            <a:br>
              <a:rPr lang="en-AU" sz="1100" dirty="0" smtClean="0">
                <a:solidFill>
                  <a:schemeClr val="tx1">
                    <a:alpha val="99000"/>
                  </a:schemeClr>
                </a:solidFill>
              </a:rPr>
            </a:br>
            <a:r>
              <a:rPr lang="en-AU" sz="1100" dirty="0" smtClean="0">
                <a:solidFill>
                  <a:schemeClr val="tx1">
                    <a:alpha val="99000"/>
                  </a:schemeClr>
                </a:solidFill>
              </a:rPr>
              <a:t>Productivity</a:t>
            </a:r>
          </a:p>
        </p:txBody>
      </p:sp>
      <p:pic>
        <p:nvPicPr>
          <p:cNvPr id="27"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4221088"/>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bwMode="auto">
          <a:xfrm>
            <a:off x="1709937" y="592407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Feedback</a:t>
            </a:r>
            <a:br>
              <a:rPr lang="en-AU" sz="1100" dirty="0" smtClean="0">
                <a:solidFill>
                  <a:schemeClr val="tx1">
                    <a:alpha val="99000"/>
                  </a:schemeClr>
                </a:solidFill>
              </a:rPr>
            </a:br>
            <a:r>
              <a:rPr lang="en-AU" sz="1100" dirty="0" smtClean="0">
                <a:solidFill>
                  <a:schemeClr val="tx1">
                    <a:alpha val="99000"/>
                  </a:schemeClr>
                </a:solidFill>
              </a:rPr>
              <a:t>Client</a:t>
            </a:r>
          </a:p>
        </p:txBody>
      </p:sp>
      <p:pic>
        <p:nvPicPr>
          <p:cNvPr id="29"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719" y="592407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7470577" y="580526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SCOM &amp; TFS</a:t>
            </a:r>
            <a:br>
              <a:rPr lang="en-AU" sz="1100" dirty="0" smtClean="0">
                <a:solidFill>
                  <a:schemeClr val="tx1">
                    <a:alpha val="99000"/>
                  </a:schemeClr>
                </a:solidFill>
              </a:rPr>
            </a:br>
            <a:r>
              <a:rPr lang="en-AU" sz="1100" dirty="0" smtClean="0">
                <a:solidFill>
                  <a:schemeClr val="tx1">
                    <a:alpha val="99000"/>
                  </a:schemeClr>
                </a:solidFill>
              </a:rPr>
              <a:t>Integration</a:t>
            </a:r>
          </a:p>
        </p:txBody>
      </p:sp>
      <p:pic>
        <p:nvPicPr>
          <p:cNvPr id="31"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59" y="580526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7902625" y="3789041"/>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err="1" smtClean="0">
                <a:solidFill>
                  <a:schemeClr val="tx1">
                    <a:alpha val="99000"/>
                  </a:schemeClr>
                </a:solidFill>
              </a:rPr>
              <a:t>IntelliTrace</a:t>
            </a:r>
            <a:r>
              <a:rPr lang="en-AU" sz="1100" dirty="0" smtClean="0">
                <a:solidFill>
                  <a:schemeClr val="tx1">
                    <a:alpha val="99000"/>
                  </a:schemeClr>
                </a:solidFill>
              </a:rPr>
              <a:t/>
            </a:r>
            <a:br>
              <a:rPr lang="en-AU" sz="1100" dirty="0" smtClean="0">
                <a:solidFill>
                  <a:schemeClr val="tx1">
                    <a:alpha val="99000"/>
                  </a:schemeClr>
                </a:solidFill>
              </a:rPr>
            </a:br>
            <a:r>
              <a:rPr lang="en-AU" sz="1100" dirty="0" smtClean="0">
                <a:solidFill>
                  <a:schemeClr val="tx1">
                    <a:alpha val="99000"/>
                  </a:schemeClr>
                </a:solidFill>
              </a:rPr>
              <a:t>in production</a:t>
            </a:r>
          </a:p>
        </p:txBody>
      </p:sp>
      <p:pic>
        <p:nvPicPr>
          <p:cNvPr id="3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407" y="3789040"/>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6246441" y="174760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Story Boarding</a:t>
            </a:r>
          </a:p>
        </p:txBody>
      </p:sp>
      <p:pic>
        <p:nvPicPr>
          <p:cNvPr id="3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23" y="1747608"/>
            <a:ext cx="304041" cy="30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305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Backlog Management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ectangle 5"/>
          <p:cNvSpPr/>
          <p:nvPr/>
        </p:nvSpPr>
        <p:spPr>
          <a:xfrm>
            <a:off x="0" y="1554335"/>
            <a:ext cx="9144000" cy="53012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p:txBody>
          <a:bodyPr/>
          <a:lstStyle/>
          <a:p>
            <a:endParaRPr lang="en-A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 y="1628800"/>
            <a:ext cx="901858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208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Sprint Planning</a:t>
            </a:r>
          </a:p>
        </p:txBody>
      </p:sp>
      <p:sp>
        <p:nvSpPr>
          <p:cNvPr id="6" name="Content Placeholder 5"/>
          <p:cNvSpPr>
            <a:spLocks noGrp="1"/>
          </p:cNvSpPr>
          <p:nvPr>
            <p:ph idx="1"/>
          </p:nvPr>
        </p:nvSpPr>
        <p:spPr/>
        <p:txBody>
          <a:bodyPr>
            <a:normAutofit fontScale="92500" lnSpcReduction="20000"/>
          </a:bodyPr>
          <a:lstStyle/>
          <a:p>
            <a:r>
              <a:rPr lang="en-AU" dirty="0"/>
              <a:t>Sprint planning is a time consuming task that requires access to a range of information to do it well</a:t>
            </a:r>
          </a:p>
          <a:p>
            <a:r>
              <a:rPr lang="en-AU" dirty="0"/>
              <a:t>We need to manage our team members and take into consideration their capacity and any leave requirements</a:t>
            </a:r>
          </a:p>
          <a:p>
            <a:r>
              <a:rPr lang="en-AU" dirty="0"/>
              <a:t>We need to monitor progress in real time and often make adjustments on the fly</a:t>
            </a:r>
          </a:p>
          <a:p>
            <a:r>
              <a:rPr lang="en-AU" dirty="0"/>
              <a:t>Wouldn’t it be nice if we had a convenient graphical way to manage our sprint planning?</a:t>
            </a:r>
          </a:p>
          <a:p>
            <a:endParaRPr lang="en-AU" dirty="0"/>
          </a:p>
        </p:txBody>
      </p:sp>
      <p:sp>
        <p:nvSpPr>
          <p:cNvPr id="7" name="Date Placeholder 6"/>
          <p:cNvSpPr>
            <a:spLocks noGrp="1"/>
          </p:cNvSpPr>
          <p:nvPr>
            <p:ph type="dt" sz="half" idx="10"/>
          </p:nvPr>
        </p:nvSpPr>
        <p:spPr/>
        <p:txBody>
          <a:bodyPr/>
          <a:lstStyle/>
          <a:p>
            <a:endParaRPr lang="en-AU"/>
          </a:p>
        </p:txBody>
      </p:sp>
    </p:spTree>
    <p:extLst>
      <p:ext uri="{BB962C8B-B14F-4D97-AF65-F5344CB8AC3E}">
        <p14:creationId xmlns:p14="http://schemas.microsoft.com/office/powerpoint/2010/main" val="123016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Virtuous Cycle</a:t>
            </a:r>
            <a:endParaRPr lang="en-AU" dirty="0"/>
          </a:p>
        </p:txBody>
      </p:sp>
      <p:sp>
        <p:nvSpPr>
          <p:cNvPr id="5" name="Rectangle 4"/>
          <p:cNvSpPr/>
          <p:nvPr/>
        </p:nvSpPr>
        <p:spPr>
          <a:xfrm>
            <a:off x="0" y="1495203"/>
            <a:ext cx="9144000" cy="5362797"/>
          </a:xfrm>
          <a:prstGeom prst="rect">
            <a:avLst/>
          </a:prstGeom>
          <a:gradFill>
            <a:gsLst>
              <a:gs pos="0">
                <a:schemeClr val="accent6">
                  <a:lumMod val="50000"/>
                </a:schemeClr>
              </a:gs>
              <a:gs pos="53000">
                <a:schemeClr val="accent6">
                  <a:lumMod val="75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480" y="1659145"/>
            <a:ext cx="61023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07504" y="1498601"/>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61" name="TextBox 60"/>
          <p:cNvSpPr txBox="1"/>
          <p:nvPr/>
        </p:nvSpPr>
        <p:spPr>
          <a:xfrm>
            <a:off x="7308304" y="1559206"/>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
        <p:nvSpPr>
          <p:cNvPr id="22" name="Rounded Rectangle 21"/>
          <p:cNvSpPr/>
          <p:nvPr/>
        </p:nvSpPr>
        <p:spPr bwMode="auto">
          <a:xfrm>
            <a:off x="1547664" y="196363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Backlog Management</a:t>
            </a:r>
          </a:p>
        </p:txBody>
      </p:sp>
      <p:pic>
        <p:nvPicPr>
          <p:cNvPr id="2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446" y="196363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bwMode="auto">
          <a:xfrm>
            <a:off x="467544" y="3331785"/>
            <a:ext cx="1061863" cy="74528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a:r>
              <a:rPr lang="en-AU" sz="1000" dirty="0" smtClean="0">
                <a:solidFill>
                  <a:schemeClr val="tx1">
                    <a:alpha val="99000"/>
                  </a:schemeClr>
                </a:solidFill>
              </a:rPr>
              <a:t>Sprint Planning</a:t>
            </a:r>
            <a:br>
              <a:rPr lang="en-AU" sz="1000" dirty="0" smtClean="0">
                <a:solidFill>
                  <a:schemeClr val="tx1">
                    <a:alpha val="99000"/>
                  </a:schemeClr>
                </a:solidFill>
              </a:rPr>
            </a:br>
            <a:r>
              <a:rPr lang="en-AU" sz="1000" dirty="0" smtClean="0">
                <a:solidFill>
                  <a:schemeClr val="tx1">
                    <a:alpha val="99000"/>
                  </a:schemeClr>
                </a:solidFill>
              </a:rPr>
              <a:t>&amp; Execution</a:t>
            </a:r>
          </a:p>
        </p:txBody>
      </p:sp>
      <p:pic>
        <p:nvPicPr>
          <p:cNvPr id="2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333178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467544" y="422108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Personalised</a:t>
            </a:r>
            <a:br>
              <a:rPr lang="en-AU" sz="1100" dirty="0" smtClean="0">
                <a:solidFill>
                  <a:schemeClr val="tx1">
                    <a:alpha val="99000"/>
                  </a:schemeClr>
                </a:solidFill>
              </a:rPr>
            </a:br>
            <a:r>
              <a:rPr lang="en-AU" sz="1100" dirty="0" smtClean="0">
                <a:solidFill>
                  <a:schemeClr val="tx1">
                    <a:alpha val="99000"/>
                  </a:schemeClr>
                </a:solidFill>
              </a:rPr>
              <a:t>Productivity</a:t>
            </a:r>
          </a:p>
        </p:txBody>
      </p:sp>
      <p:pic>
        <p:nvPicPr>
          <p:cNvPr id="27"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4221088"/>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bwMode="auto">
          <a:xfrm>
            <a:off x="1709937" y="592407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Feedback</a:t>
            </a:r>
            <a:br>
              <a:rPr lang="en-AU" sz="1100" dirty="0" smtClean="0">
                <a:solidFill>
                  <a:schemeClr val="tx1">
                    <a:alpha val="99000"/>
                  </a:schemeClr>
                </a:solidFill>
              </a:rPr>
            </a:br>
            <a:r>
              <a:rPr lang="en-AU" sz="1100" dirty="0" smtClean="0">
                <a:solidFill>
                  <a:schemeClr val="tx1">
                    <a:alpha val="99000"/>
                  </a:schemeClr>
                </a:solidFill>
              </a:rPr>
              <a:t>Client</a:t>
            </a:r>
          </a:p>
        </p:txBody>
      </p:sp>
      <p:pic>
        <p:nvPicPr>
          <p:cNvPr id="29"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719" y="592407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7470577" y="580526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SCOM &amp; TFS</a:t>
            </a:r>
            <a:br>
              <a:rPr lang="en-AU" sz="1100" dirty="0" smtClean="0">
                <a:solidFill>
                  <a:schemeClr val="tx1">
                    <a:alpha val="99000"/>
                  </a:schemeClr>
                </a:solidFill>
              </a:rPr>
            </a:br>
            <a:r>
              <a:rPr lang="en-AU" sz="1100" dirty="0" smtClean="0">
                <a:solidFill>
                  <a:schemeClr val="tx1">
                    <a:alpha val="99000"/>
                  </a:schemeClr>
                </a:solidFill>
              </a:rPr>
              <a:t>Integration</a:t>
            </a:r>
          </a:p>
        </p:txBody>
      </p:sp>
      <p:pic>
        <p:nvPicPr>
          <p:cNvPr id="31"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59" y="580526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7902625" y="3789041"/>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err="1" smtClean="0">
                <a:solidFill>
                  <a:schemeClr val="tx1">
                    <a:alpha val="99000"/>
                  </a:schemeClr>
                </a:solidFill>
              </a:rPr>
              <a:t>IntelliTrace</a:t>
            </a:r>
            <a:r>
              <a:rPr lang="en-AU" sz="1100" dirty="0" smtClean="0">
                <a:solidFill>
                  <a:schemeClr val="tx1">
                    <a:alpha val="99000"/>
                  </a:schemeClr>
                </a:solidFill>
              </a:rPr>
              <a:t/>
            </a:r>
            <a:br>
              <a:rPr lang="en-AU" sz="1100" dirty="0" smtClean="0">
                <a:solidFill>
                  <a:schemeClr val="tx1">
                    <a:alpha val="99000"/>
                  </a:schemeClr>
                </a:solidFill>
              </a:rPr>
            </a:br>
            <a:r>
              <a:rPr lang="en-AU" sz="1100" dirty="0" smtClean="0">
                <a:solidFill>
                  <a:schemeClr val="tx1">
                    <a:alpha val="99000"/>
                  </a:schemeClr>
                </a:solidFill>
              </a:rPr>
              <a:t>in production</a:t>
            </a:r>
          </a:p>
        </p:txBody>
      </p:sp>
      <p:pic>
        <p:nvPicPr>
          <p:cNvPr id="3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407" y="3789040"/>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6246441" y="174760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Story Boarding</a:t>
            </a:r>
          </a:p>
        </p:txBody>
      </p:sp>
      <p:pic>
        <p:nvPicPr>
          <p:cNvPr id="3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23" y="1747608"/>
            <a:ext cx="304041" cy="30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68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Sprint Planning &amp; Execution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ectangle 5"/>
          <p:cNvSpPr/>
          <p:nvPr/>
        </p:nvSpPr>
        <p:spPr>
          <a:xfrm>
            <a:off x="0" y="1554335"/>
            <a:ext cx="9144000" cy="53012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Sprint Planning and Execution 1024.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7504" y="1628800"/>
            <a:ext cx="8960764" cy="5040560"/>
          </a:xfrm>
        </p:spPr>
      </p:pic>
    </p:spTree>
    <p:extLst>
      <p:ext uri="{BB962C8B-B14F-4D97-AF65-F5344CB8AC3E}">
        <p14:creationId xmlns:p14="http://schemas.microsoft.com/office/powerpoint/2010/main" val="51752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6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Personalised productivity</a:t>
            </a:r>
          </a:p>
        </p:txBody>
      </p:sp>
      <p:sp>
        <p:nvSpPr>
          <p:cNvPr id="6" name="Content Placeholder 5"/>
          <p:cNvSpPr>
            <a:spLocks noGrp="1"/>
          </p:cNvSpPr>
          <p:nvPr>
            <p:ph idx="1"/>
          </p:nvPr>
        </p:nvSpPr>
        <p:spPr/>
        <p:txBody>
          <a:bodyPr>
            <a:normAutofit fontScale="85000" lnSpcReduction="20000"/>
          </a:bodyPr>
          <a:lstStyle/>
          <a:p>
            <a:r>
              <a:rPr lang="en-AU" dirty="0"/>
              <a:t>Developers need to see their work in progress and to Do items easily</a:t>
            </a:r>
          </a:p>
          <a:p>
            <a:r>
              <a:rPr lang="en-AU" dirty="0"/>
              <a:t>Developers are often interrupted when they are doing their work. This context switching is expensive</a:t>
            </a:r>
          </a:p>
          <a:p>
            <a:r>
              <a:rPr lang="en-AU" dirty="0"/>
              <a:t>Developers want better ways to manage their unit testing and more freedom to choose as well</a:t>
            </a:r>
          </a:p>
          <a:p>
            <a:r>
              <a:rPr lang="en-AU" dirty="0"/>
              <a:t>Code reviews are critical to delivering high quality software</a:t>
            </a:r>
          </a:p>
          <a:p>
            <a:r>
              <a:rPr lang="en-AU" dirty="0"/>
              <a:t>Duplication in code is a form of technical debt</a:t>
            </a:r>
          </a:p>
          <a:p>
            <a:r>
              <a:rPr lang="en-AU" dirty="0"/>
              <a:t>Ouch! Wouldn’t it be nice if there was something in Visual Studio </a:t>
            </a:r>
            <a:r>
              <a:rPr lang="en-AU" dirty="0" err="1"/>
              <a:t>vNext</a:t>
            </a:r>
            <a:r>
              <a:rPr lang="en-AU" dirty="0"/>
              <a:t> just for developers?</a:t>
            </a:r>
          </a:p>
          <a:p>
            <a:endParaRPr lang="en-AU" dirty="0"/>
          </a:p>
        </p:txBody>
      </p:sp>
      <p:sp>
        <p:nvSpPr>
          <p:cNvPr id="7" name="Date Placeholder 6"/>
          <p:cNvSpPr>
            <a:spLocks noGrp="1"/>
          </p:cNvSpPr>
          <p:nvPr>
            <p:ph type="dt" sz="half" idx="10"/>
          </p:nvPr>
        </p:nvSpPr>
        <p:spPr/>
        <p:txBody>
          <a:bodyPr/>
          <a:lstStyle/>
          <a:p>
            <a:endParaRPr lang="en-AU"/>
          </a:p>
        </p:txBody>
      </p:sp>
    </p:spTree>
    <p:extLst>
      <p:ext uri="{BB962C8B-B14F-4D97-AF65-F5344CB8AC3E}">
        <p14:creationId xmlns:p14="http://schemas.microsoft.com/office/powerpoint/2010/main" val="338670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Visual Studio </a:t>
            </a:r>
            <a:r>
              <a:rPr lang="en-US" dirty="0" err="1" smtClean="0"/>
              <a:t>vnext</a:t>
            </a:r>
            <a:r>
              <a:rPr lang="en-US" dirty="0" smtClean="0"/>
              <a:t> directions</a:t>
            </a:r>
            <a:endParaRPr lang="en-AU" dirty="0"/>
          </a:p>
        </p:txBody>
      </p:sp>
      <p:sp>
        <p:nvSpPr>
          <p:cNvPr id="3" name="Text Placeholder 2"/>
          <p:cNvSpPr>
            <a:spLocks noGrp="1"/>
          </p:cNvSpPr>
          <p:nvPr>
            <p:ph type="body" idx="1"/>
          </p:nvPr>
        </p:nvSpPr>
        <p:spPr/>
        <p:txBody>
          <a:bodyPr/>
          <a:lstStyle/>
          <a:p>
            <a:pPr lvl="0">
              <a:defRPr/>
            </a:pPr>
            <a:r>
              <a:rPr lang="en-US" b="1" dirty="0" smtClean="0"/>
              <a:t>Anthony Borton</a:t>
            </a:r>
          </a:p>
          <a:p>
            <a:pPr lvl="0">
              <a:defRPr/>
            </a:pPr>
            <a:r>
              <a:rPr lang="en-US" dirty="0" smtClean="0"/>
              <a:t>ALM Consultant/Trainer</a:t>
            </a:r>
          </a:p>
          <a:p>
            <a:pPr lvl="0">
              <a:defRPr/>
            </a:pPr>
            <a:r>
              <a:rPr lang="en-US" dirty="0" smtClean="0"/>
              <a:t>Enhance ALM Pty Ltd</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DEV309</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4" name="TextBox 3"/>
          <p:cNvSpPr txBox="1"/>
          <p:nvPr/>
        </p:nvSpPr>
        <p:spPr>
          <a:xfrm>
            <a:off x="7452320" y="50334"/>
            <a:ext cx="1570969" cy="646331"/>
          </a:xfrm>
          <a:prstGeom prst="rect">
            <a:avLst/>
          </a:prstGeom>
          <a:noFill/>
        </p:spPr>
        <p:txBody>
          <a:bodyPr wrap="square" rtlCol="0">
            <a:spAutoFit/>
          </a:bodyPr>
          <a:lstStyle/>
          <a:p>
            <a:r>
              <a:rPr lang="en-AU" dirty="0" smtClean="0">
                <a:solidFill>
                  <a:schemeClr val="bg1"/>
                </a:solidFill>
              </a:rPr>
              <a:t>#</a:t>
            </a:r>
            <a:r>
              <a:rPr lang="en-AU" dirty="0" err="1" smtClean="0">
                <a:solidFill>
                  <a:schemeClr val="bg1"/>
                </a:solidFill>
              </a:rPr>
              <a:t>auteched</a:t>
            </a:r>
            <a:endParaRPr lang="en-AU" dirty="0" smtClean="0">
              <a:solidFill>
                <a:schemeClr val="bg1"/>
              </a:solidFill>
            </a:endParaRPr>
          </a:p>
          <a:p>
            <a:r>
              <a:rPr lang="en-AU" dirty="0" smtClean="0">
                <a:solidFill>
                  <a:schemeClr val="bg1"/>
                </a:solidFill>
              </a:rPr>
              <a:t>#dev309</a:t>
            </a:r>
            <a:endParaRPr lang="en-AU" dirty="0">
              <a:solidFill>
                <a:schemeClr val="bg1"/>
              </a:solidFill>
            </a:endParaRPr>
          </a:p>
        </p:txBody>
      </p:sp>
    </p:spTree>
    <p:extLst>
      <p:ext uri="{BB962C8B-B14F-4D97-AF65-F5344CB8AC3E}">
        <p14:creationId xmlns:p14="http://schemas.microsoft.com/office/powerpoint/2010/main" val="3186380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Virtuous Cycle</a:t>
            </a:r>
            <a:endParaRPr lang="en-AU" dirty="0"/>
          </a:p>
        </p:txBody>
      </p:sp>
      <p:sp>
        <p:nvSpPr>
          <p:cNvPr id="5" name="Rectangle 4"/>
          <p:cNvSpPr/>
          <p:nvPr/>
        </p:nvSpPr>
        <p:spPr>
          <a:xfrm>
            <a:off x="0" y="1495203"/>
            <a:ext cx="9144000" cy="5362797"/>
          </a:xfrm>
          <a:prstGeom prst="rect">
            <a:avLst/>
          </a:prstGeom>
          <a:gradFill>
            <a:gsLst>
              <a:gs pos="0">
                <a:schemeClr val="accent6">
                  <a:lumMod val="50000"/>
                </a:schemeClr>
              </a:gs>
              <a:gs pos="53000">
                <a:schemeClr val="accent6">
                  <a:lumMod val="75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480" y="1659145"/>
            <a:ext cx="61023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07504" y="1498601"/>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61" name="TextBox 60"/>
          <p:cNvSpPr txBox="1"/>
          <p:nvPr/>
        </p:nvSpPr>
        <p:spPr>
          <a:xfrm>
            <a:off x="7308304" y="1559206"/>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
        <p:nvSpPr>
          <p:cNvPr id="22" name="Rounded Rectangle 21"/>
          <p:cNvSpPr/>
          <p:nvPr/>
        </p:nvSpPr>
        <p:spPr bwMode="auto">
          <a:xfrm>
            <a:off x="1547664" y="196363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Backlog Management</a:t>
            </a:r>
          </a:p>
        </p:txBody>
      </p:sp>
      <p:pic>
        <p:nvPicPr>
          <p:cNvPr id="2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446" y="196363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bwMode="auto">
          <a:xfrm>
            <a:off x="467544" y="333178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000" dirty="0" smtClean="0">
                <a:solidFill>
                  <a:schemeClr val="tx1">
                    <a:alpha val="99000"/>
                  </a:schemeClr>
                </a:solidFill>
              </a:rPr>
              <a:t>Sprint Planning</a:t>
            </a:r>
            <a:br>
              <a:rPr lang="en-AU" sz="1000" dirty="0" smtClean="0">
                <a:solidFill>
                  <a:schemeClr val="tx1">
                    <a:alpha val="99000"/>
                  </a:schemeClr>
                </a:solidFill>
              </a:rPr>
            </a:br>
            <a:r>
              <a:rPr lang="en-AU" sz="1000" dirty="0" smtClean="0">
                <a:solidFill>
                  <a:schemeClr val="tx1">
                    <a:alpha val="99000"/>
                  </a:schemeClr>
                </a:solidFill>
              </a:rPr>
              <a:t>&amp; Execution</a:t>
            </a:r>
          </a:p>
        </p:txBody>
      </p:sp>
      <p:pic>
        <p:nvPicPr>
          <p:cNvPr id="2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333178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467544" y="4221089"/>
            <a:ext cx="1061863" cy="74528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Personalised</a:t>
            </a:r>
            <a:br>
              <a:rPr lang="en-AU" sz="1100" dirty="0" smtClean="0">
                <a:solidFill>
                  <a:schemeClr val="tx1">
                    <a:alpha val="99000"/>
                  </a:schemeClr>
                </a:solidFill>
              </a:rPr>
            </a:br>
            <a:r>
              <a:rPr lang="en-AU" sz="1100" dirty="0" smtClean="0">
                <a:solidFill>
                  <a:schemeClr val="tx1">
                    <a:alpha val="99000"/>
                  </a:schemeClr>
                </a:solidFill>
              </a:rPr>
              <a:t>Productivity</a:t>
            </a:r>
          </a:p>
        </p:txBody>
      </p:sp>
      <p:pic>
        <p:nvPicPr>
          <p:cNvPr id="27"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4221088"/>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bwMode="auto">
          <a:xfrm>
            <a:off x="1709937" y="592407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Feedback</a:t>
            </a:r>
            <a:br>
              <a:rPr lang="en-AU" sz="1100" dirty="0" smtClean="0">
                <a:solidFill>
                  <a:schemeClr val="tx1">
                    <a:alpha val="99000"/>
                  </a:schemeClr>
                </a:solidFill>
              </a:rPr>
            </a:br>
            <a:r>
              <a:rPr lang="en-AU" sz="1100" dirty="0" smtClean="0">
                <a:solidFill>
                  <a:schemeClr val="tx1">
                    <a:alpha val="99000"/>
                  </a:schemeClr>
                </a:solidFill>
              </a:rPr>
              <a:t>Client</a:t>
            </a:r>
          </a:p>
        </p:txBody>
      </p:sp>
      <p:pic>
        <p:nvPicPr>
          <p:cNvPr id="29"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719" y="592407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7470577" y="580526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SCOM &amp; TFS</a:t>
            </a:r>
            <a:br>
              <a:rPr lang="en-AU" sz="1100" dirty="0" smtClean="0">
                <a:solidFill>
                  <a:schemeClr val="tx1">
                    <a:alpha val="99000"/>
                  </a:schemeClr>
                </a:solidFill>
              </a:rPr>
            </a:br>
            <a:r>
              <a:rPr lang="en-AU" sz="1100" dirty="0" smtClean="0">
                <a:solidFill>
                  <a:schemeClr val="tx1">
                    <a:alpha val="99000"/>
                  </a:schemeClr>
                </a:solidFill>
              </a:rPr>
              <a:t>Integration</a:t>
            </a:r>
          </a:p>
        </p:txBody>
      </p:sp>
      <p:pic>
        <p:nvPicPr>
          <p:cNvPr id="31"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59" y="580526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7902625" y="3789041"/>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err="1" smtClean="0">
                <a:solidFill>
                  <a:schemeClr val="tx1">
                    <a:alpha val="99000"/>
                  </a:schemeClr>
                </a:solidFill>
              </a:rPr>
              <a:t>IntelliTrace</a:t>
            </a:r>
            <a:r>
              <a:rPr lang="en-AU" sz="1100" dirty="0" smtClean="0">
                <a:solidFill>
                  <a:schemeClr val="tx1">
                    <a:alpha val="99000"/>
                  </a:schemeClr>
                </a:solidFill>
              </a:rPr>
              <a:t/>
            </a:r>
            <a:br>
              <a:rPr lang="en-AU" sz="1100" dirty="0" smtClean="0">
                <a:solidFill>
                  <a:schemeClr val="tx1">
                    <a:alpha val="99000"/>
                  </a:schemeClr>
                </a:solidFill>
              </a:rPr>
            </a:br>
            <a:r>
              <a:rPr lang="en-AU" sz="1100" dirty="0" smtClean="0">
                <a:solidFill>
                  <a:schemeClr val="tx1">
                    <a:alpha val="99000"/>
                  </a:schemeClr>
                </a:solidFill>
              </a:rPr>
              <a:t>in production</a:t>
            </a:r>
          </a:p>
        </p:txBody>
      </p:sp>
      <p:pic>
        <p:nvPicPr>
          <p:cNvPr id="3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407" y="3789040"/>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6246441" y="174760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Story Boarding</a:t>
            </a:r>
          </a:p>
        </p:txBody>
      </p:sp>
      <p:pic>
        <p:nvPicPr>
          <p:cNvPr id="3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23" y="1747608"/>
            <a:ext cx="304041" cy="30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80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Personalised Productivity</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ectangle 5"/>
          <p:cNvSpPr/>
          <p:nvPr/>
        </p:nvSpPr>
        <p:spPr>
          <a:xfrm>
            <a:off x="0" y="1554335"/>
            <a:ext cx="9144000" cy="53012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p:txBody>
          <a:bodyP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 y="1628800"/>
            <a:ext cx="904716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496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Continuous Stakeholder Feedback</a:t>
            </a:r>
          </a:p>
        </p:txBody>
      </p:sp>
      <p:sp>
        <p:nvSpPr>
          <p:cNvPr id="6" name="Content Placeholder 5"/>
          <p:cNvSpPr>
            <a:spLocks noGrp="1"/>
          </p:cNvSpPr>
          <p:nvPr>
            <p:ph idx="1"/>
          </p:nvPr>
        </p:nvSpPr>
        <p:spPr/>
        <p:txBody>
          <a:bodyPr>
            <a:normAutofit fontScale="92500" lnSpcReduction="10000"/>
          </a:bodyPr>
          <a:lstStyle/>
          <a:p>
            <a:r>
              <a:rPr lang="en-AU" dirty="0"/>
              <a:t>Constant and actionable feedback from your customers is very important to ensure you deliver exactly what they require</a:t>
            </a:r>
          </a:p>
          <a:p>
            <a:r>
              <a:rPr lang="en-AU" dirty="0"/>
              <a:t>Stakeholders often see “bugs” that are not necessarily caught by testers</a:t>
            </a:r>
          </a:p>
          <a:p>
            <a:r>
              <a:rPr lang="en-AU" dirty="0"/>
              <a:t>Getting feedback by email or even a phone call is “OK” but there’s got to be something better.</a:t>
            </a:r>
          </a:p>
          <a:p>
            <a:r>
              <a:rPr lang="en-AU" dirty="0"/>
              <a:t>Wouldn’t it be great if you had a tool just for collecting great actionable feedback?</a:t>
            </a:r>
          </a:p>
          <a:p>
            <a:endParaRPr lang="en-AU" dirty="0"/>
          </a:p>
        </p:txBody>
      </p:sp>
      <p:sp>
        <p:nvSpPr>
          <p:cNvPr id="7" name="Date Placeholder 6"/>
          <p:cNvSpPr>
            <a:spLocks noGrp="1"/>
          </p:cNvSpPr>
          <p:nvPr>
            <p:ph type="dt" sz="half" idx="10"/>
          </p:nvPr>
        </p:nvSpPr>
        <p:spPr/>
        <p:txBody>
          <a:bodyPr/>
          <a:lstStyle/>
          <a:p>
            <a:endParaRPr lang="en-AU"/>
          </a:p>
        </p:txBody>
      </p:sp>
    </p:spTree>
    <p:extLst>
      <p:ext uri="{BB962C8B-B14F-4D97-AF65-F5344CB8AC3E}">
        <p14:creationId xmlns:p14="http://schemas.microsoft.com/office/powerpoint/2010/main" val="212802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Virtuous Cycle</a:t>
            </a:r>
            <a:endParaRPr lang="en-AU" dirty="0"/>
          </a:p>
        </p:txBody>
      </p:sp>
      <p:sp>
        <p:nvSpPr>
          <p:cNvPr id="5" name="Rectangle 4"/>
          <p:cNvSpPr/>
          <p:nvPr/>
        </p:nvSpPr>
        <p:spPr>
          <a:xfrm>
            <a:off x="0" y="1495203"/>
            <a:ext cx="9144000" cy="5362797"/>
          </a:xfrm>
          <a:prstGeom prst="rect">
            <a:avLst/>
          </a:prstGeom>
          <a:gradFill>
            <a:gsLst>
              <a:gs pos="0">
                <a:schemeClr val="accent6">
                  <a:lumMod val="50000"/>
                </a:schemeClr>
              </a:gs>
              <a:gs pos="53000">
                <a:schemeClr val="accent6">
                  <a:lumMod val="75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480" y="1659145"/>
            <a:ext cx="61023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07504" y="1498601"/>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61" name="TextBox 60"/>
          <p:cNvSpPr txBox="1"/>
          <p:nvPr/>
        </p:nvSpPr>
        <p:spPr>
          <a:xfrm>
            <a:off x="7308304" y="1559206"/>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
        <p:nvSpPr>
          <p:cNvPr id="22" name="Rounded Rectangle 21"/>
          <p:cNvSpPr/>
          <p:nvPr/>
        </p:nvSpPr>
        <p:spPr bwMode="auto">
          <a:xfrm>
            <a:off x="1547664" y="196363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Backlog Management</a:t>
            </a:r>
          </a:p>
        </p:txBody>
      </p:sp>
      <p:pic>
        <p:nvPicPr>
          <p:cNvPr id="2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446" y="196363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bwMode="auto">
          <a:xfrm>
            <a:off x="467544" y="333178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000" dirty="0" smtClean="0">
                <a:solidFill>
                  <a:schemeClr val="tx1">
                    <a:alpha val="99000"/>
                  </a:schemeClr>
                </a:solidFill>
              </a:rPr>
              <a:t>Sprint Planning</a:t>
            </a:r>
            <a:br>
              <a:rPr lang="en-AU" sz="1000" dirty="0" smtClean="0">
                <a:solidFill>
                  <a:schemeClr val="tx1">
                    <a:alpha val="99000"/>
                  </a:schemeClr>
                </a:solidFill>
              </a:rPr>
            </a:br>
            <a:r>
              <a:rPr lang="en-AU" sz="1000" dirty="0" smtClean="0">
                <a:solidFill>
                  <a:schemeClr val="tx1">
                    <a:alpha val="99000"/>
                  </a:schemeClr>
                </a:solidFill>
              </a:rPr>
              <a:t>&amp; Execution</a:t>
            </a:r>
          </a:p>
        </p:txBody>
      </p:sp>
      <p:pic>
        <p:nvPicPr>
          <p:cNvPr id="2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333178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467544" y="422108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Personalised</a:t>
            </a:r>
            <a:br>
              <a:rPr lang="en-AU" sz="1100" dirty="0" smtClean="0">
                <a:solidFill>
                  <a:schemeClr val="tx1">
                    <a:alpha val="99000"/>
                  </a:schemeClr>
                </a:solidFill>
              </a:rPr>
            </a:br>
            <a:r>
              <a:rPr lang="en-AU" sz="1100" dirty="0" smtClean="0">
                <a:solidFill>
                  <a:schemeClr val="tx1">
                    <a:alpha val="99000"/>
                  </a:schemeClr>
                </a:solidFill>
              </a:rPr>
              <a:t>Productivity</a:t>
            </a:r>
          </a:p>
        </p:txBody>
      </p:sp>
      <p:pic>
        <p:nvPicPr>
          <p:cNvPr id="27"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4221088"/>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bwMode="auto">
          <a:xfrm>
            <a:off x="1709937" y="5924073"/>
            <a:ext cx="1061863" cy="74528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Feedback</a:t>
            </a:r>
            <a:br>
              <a:rPr lang="en-AU" sz="1100" dirty="0" smtClean="0">
                <a:solidFill>
                  <a:schemeClr val="tx1">
                    <a:alpha val="99000"/>
                  </a:schemeClr>
                </a:solidFill>
              </a:rPr>
            </a:br>
            <a:r>
              <a:rPr lang="en-AU" sz="1100" dirty="0" smtClean="0">
                <a:solidFill>
                  <a:schemeClr val="tx1">
                    <a:alpha val="99000"/>
                  </a:schemeClr>
                </a:solidFill>
              </a:rPr>
              <a:t>Client</a:t>
            </a:r>
          </a:p>
        </p:txBody>
      </p:sp>
      <p:pic>
        <p:nvPicPr>
          <p:cNvPr id="29"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719" y="592407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7470577" y="580526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SCOM &amp; TFS</a:t>
            </a:r>
            <a:br>
              <a:rPr lang="en-AU" sz="1100" dirty="0" smtClean="0">
                <a:solidFill>
                  <a:schemeClr val="tx1">
                    <a:alpha val="99000"/>
                  </a:schemeClr>
                </a:solidFill>
              </a:rPr>
            </a:br>
            <a:r>
              <a:rPr lang="en-AU" sz="1100" dirty="0" smtClean="0">
                <a:solidFill>
                  <a:schemeClr val="tx1">
                    <a:alpha val="99000"/>
                  </a:schemeClr>
                </a:solidFill>
              </a:rPr>
              <a:t>Integration</a:t>
            </a:r>
          </a:p>
        </p:txBody>
      </p:sp>
      <p:pic>
        <p:nvPicPr>
          <p:cNvPr id="31"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59" y="580526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7902625" y="3789041"/>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err="1" smtClean="0">
                <a:solidFill>
                  <a:schemeClr val="tx1">
                    <a:alpha val="99000"/>
                  </a:schemeClr>
                </a:solidFill>
              </a:rPr>
              <a:t>IntelliTrace</a:t>
            </a:r>
            <a:r>
              <a:rPr lang="en-AU" sz="1100" dirty="0" smtClean="0">
                <a:solidFill>
                  <a:schemeClr val="tx1">
                    <a:alpha val="99000"/>
                  </a:schemeClr>
                </a:solidFill>
              </a:rPr>
              <a:t/>
            </a:r>
            <a:br>
              <a:rPr lang="en-AU" sz="1100" dirty="0" smtClean="0">
                <a:solidFill>
                  <a:schemeClr val="tx1">
                    <a:alpha val="99000"/>
                  </a:schemeClr>
                </a:solidFill>
              </a:rPr>
            </a:br>
            <a:r>
              <a:rPr lang="en-AU" sz="1100" dirty="0" smtClean="0">
                <a:solidFill>
                  <a:schemeClr val="tx1">
                    <a:alpha val="99000"/>
                  </a:schemeClr>
                </a:solidFill>
              </a:rPr>
              <a:t>in production</a:t>
            </a:r>
          </a:p>
        </p:txBody>
      </p:sp>
      <p:pic>
        <p:nvPicPr>
          <p:cNvPr id="3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407" y="3789040"/>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6246441" y="174760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Story Boarding</a:t>
            </a:r>
          </a:p>
        </p:txBody>
      </p:sp>
      <p:pic>
        <p:nvPicPr>
          <p:cNvPr id="3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23" y="1747608"/>
            <a:ext cx="304041" cy="30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466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Feedback Client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ectangle 5"/>
          <p:cNvSpPr/>
          <p:nvPr/>
        </p:nvSpPr>
        <p:spPr>
          <a:xfrm>
            <a:off x="0" y="1554335"/>
            <a:ext cx="9144000" cy="53012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p:txBody>
          <a:bodyPr/>
          <a:lstStyle/>
          <a:p>
            <a:endParaRPr lang="en-A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 y="1554335"/>
            <a:ext cx="8942387"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023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Operational Support</a:t>
            </a:r>
            <a:endParaRPr lang="en-AU" dirty="0"/>
          </a:p>
        </p:txBody>
      </p:sp>
      <p:sp>
        <p:nvSpPr>
          <p:cNvPr id="6" name="Content Placeholder 5"/>
          <p:cNvSpPr>
            <a:spLocks noGrp="1"/>
          </p:cNvSpPr>
          <p:nvPr>
            <p:ph idx="1"/>
          </p:nvPr>
        </p:nvSpPr>
        <p:spPr/>
        <p:txBody>
          <a:bodyPr>
            <a:normAutofit lnSpcReduction="10000"/>
          </a:bodyPr>
          <a:lstStyle/>
          <a:p>
            <a:r>
              <a:rPr lang="en-AU" dirty="0"/>
              <a:t>Once you’ve deployed to Production, we’re not done</a:t>
            </a:r>
          </a:p>
          <a:p>
            <a:r>
              <a:rPr lang="en-AU" dirty="0"/>
              <a:t>How do we get information from our operations staff?</a:t>
            </a:r>
          </a:p>
          <a:p>
            <a:r>
              <a:rPr lang="en-AU" dirty="0"/>
              <a:t>How do we manage communication and convey status between the teams?</a:t>
            </a:r>
          </a:p>
          <a:p>
            <a:r>
              <a:rPr lang="en-AU" dirty="0"/>
              <a:t>Wouldn’t it be nice if we could work better between our development teams and our operations teams?</a:t>
            </a:r>
          </a:p>
          <a:p>
            <a:endParaRPr lang="en-AU" dirty="0"/>
          </a:p>
        </p:txBody>
      </p:sp>
      <p:sp>
        <p:nvSpPr>
          <p:cNvPr id="7" name="Date Placeholder 6"/>
          <p:cNvSpPr>
            <a:spLocks noGrp="1"/>
          </p:cNvSpPr>
          <p:nvPr>
            <p:ph type="dt" sz="half" idx="10"/>
          </p:nvPr>
        </p:nvSpPr>
        <p:spPr/>
        <p:txBody>
          <a:bodyPr/>
          <a:lstStyle/>
          <a:p>
            <a:endParaRPr lang="en-AU"/>
          </a:p>
        </p:txBody>
      </p:sp>
    </p:spTree>
    <p:extLst>
      <p:ext uri="{BB962C8B-B14F-4D97-AF65-F5344CB8AC3E}">
        <p14:creationId xmlns:p14="http://schemas.microsoft.com/office/powerpoint/2010/main" val="241372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Virtuous Cycle</a:t>
            </a:r>
            <a:endParaRPr lang="en-AU" dirty="0"/>
          </a:p>
        </p:txBody>
      </p:sp>
      <p:sp>
        <p:nvSpPr>
          <p:cNvPr id="5" name="Rectangle 4"/>
          <p:cNvSpPr/>
          <p:nvPr/>
        </p:nvSpPr>
        <p:spPr>
          <a:xfrm>
            <a:off x="0" y="1495203"/>
            <a:ext cx="9144000" cy="5362797"/>
          </a:xfrm>
          <a:prstGeom prst="rect">
            <a:avLst/>
          </a:prstGeom>
          <a:gradFill>
            <a:gsLst>
              <a:gs pos="0">
                <a:schemeClr val="accent6">
                  <a:lumMod val="50000"/>
                </a:schemeClr>
              </a:gs>
              <a:gs pos="53000">
                <a:schemeClr val="accent6">
                  <a:lumMod val="75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480" y="1659145"/>
            <a:ext cx="61023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07504" y="1498601"/>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61" name="TextBox 60"/>
          <p:cNvSpPr txBox="1"/>
          <p:nvPr/>
        </p:nvSpPr>
        <p:spPr>
          <a:xfrm>
            <a:off x="7308304" y="1559206"/>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
        <p:nvSpPr>
          <p:cNvPr id="22" name="Rounded Rectangle 21"/>
          <p:cNvSpPr/>
          <p:nvPr/>
        </p:nvSpPr>
        <p:spPr bwMode="auto">
          <a:xfrm>
            <a:off x="1547664" y="196363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Backlog Management</a:t>
            </a:r>
          </a:p>
        </p:txBody>
      </p:sp>
      <p:pic>
        <p:nvPicPr>
          <p:cNvPr id="2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446" y="196363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bwMode="auto">
          <a:xfrm>
            <a:off x="467544" y="333178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000" dirty="0" smtClean="0">
                <a:solidFill>
                  <a:schemeClr val="tx1">
                    <a:alpha val="99000"/>
                  </a:schemeClr>
                </a:solidFill>
              </a:rPr>
              <a:t>Sprint Planning</a:t>
            </a:r>
            <a:br>
              <a:rPr lang="en-AU" sz="1000" dirty="0" smtClean="0">
                <a:solidFill>
                  <a:schemeClr val="tx1">
                    <a:alpha val="99000"/>
                  </a:schemeClr>
                </a:solidFill>
              </a:rPr>
            </a:br>
            <a:r>
              <a:rPr lang="en-AU" sz="1000" dirty="0" smtClean="0">
                <a:solidFill>
                  <a:schemeClr val="tx1">
                    <a:alpha val="99000"/>
                  </a:schemeClr>
                </a:solidFill>
              </a:rPr>
              <a:t>&amp; Execution</a:t>
            </a:r>
          </a:p>
        </p:txBody>
      </p:sp>
      <p:pic>
        <p:nvPicPr>
          <p:cNvPr id="2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333178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467544" y="422108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Personalised</a:t>
            </a:r>
            <a:br>
              <a:rPr lang="en-AU" sz="1100" dirty="0" smtClean="0">
                <a:solidFill>
                  <a:schemeClr val="tx1">
                    <a:alpha val="99000"/>
                  </a:schemeClr>
                </a:solidFill>
              </a:rPr>
            </a:br>
            <a:r>
              <a:rPr lang="en-AU" sz="1100" dirty="0" smtClean="0">
                <a:solidFill>
                  <a:schemeClr val="tx1">
                    <a:alpha val="99000"/>
                  </a:schemeClr>
                </a:solidFill>
              </a:rPr>
              <a:t>Productivity</a:t>
            </a:r>
          </a:p>
        </p:txBody>
      </p:sp>
      <p:pic>
        <p:nvPicPr>
          <p:cNvPr id="27"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4221088"/>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bwMode="auto">
          <a:xfrm>
            <a:off x="1709937" y="592407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Feedback</a:t>
            </a:r>
            <a:br>
              <a:rPr lang="en-AU" sz="1100" dirty="0" smtClean="0">
                <a:solidFill>
                  <a:schemeClr val="tx1">
                    <a:alpha val="99000"/>
                  </a:schemeClr>
                </a:solidFill>
              </a:rPr>
            </a:br>
            <a:r>
              <a:rPr lang="en-AU" sz="1100" dirty="0" smtClean="0">
                <a:solidFill>
                  <a:schemeClr val="tx1">
                    <a:alpha val="99000"/>
                  </a:schemeClr>
                </a:solidFill>
              </a:rPr>
              <a:t>Client</a:t>
            </a:r>
          </a:p>
        </p:txBody>
      </p:sp>
      <p:pic>
        <p:nvPicPr>
          <p:cNvPr id="29"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719" y="592407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7470577" y="5805265"/>
            <a:ext cx="1061863" cy="74528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SCOM &amp; TFS</a:t>
            </a:r>
            <a:br>
              <a:rPr lang="en-AU" sz="1100" dirty="0" smtClean="0">
                <a:solidFill>
                  <a:schemeClr val="tx1">
                    <a:alpha val="99000"/>
                  </a:schemeClr>
                </a:solidFill>
              </a:rPr>
            </a:br>
            <a:r>
              <a:rPr lang="en-AU" sz="1100" dirty="0" smtClean="0">
                <a:solidFill>
                  <a:schemeClr val="tx1">
                    <a:alpha val="99000"/>
                  </a:schemeClr>
                </a:solidFill>
              </a:rPr>
              <a:t>Integration</a:t>
            </a:r>
          </a:p>
        </p:txBody>
      </p:sp>
      <p:pic>
        <p:nvPicPr>
          <p:cNvPr id="31"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59" y="580526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7902625" y="3789041"/>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err="1" smtClean="0">
                <a:solidFill>
                  <a:schemeClr val="tx1">
                    <a:alpha val="99000"/>
                  </a:schemeClr>
                </a:solidFill>
              </a:rPr>
              <a:t>IntelliTrace</a:t>
            </a:r>
            <a:r>
              <a:rPr lang="en-AU" sz="1100" dirty="0" smtClean="0">
                <a:solidFill>
                  <a:schemeClr val="tx1">
                    <a:alpha val="99000"/>
                  </a:schemeClr>
                </a:solidFill>
              </a:rPr>
              <a:t/>
            </a:r>
            <a:br>
              <a:rPr lang="en-AU" sz="1100" dirty="0" smtClean="0">
                <a:solidFill>
                  <a:schemeClr val="tx1">
                    <a:alpha val="99000"/>
                  </a:schemeClr>
                </a:solidFill>
              </a:rPr>
            </a:br>
            <a:r>
              <a:rPr lang="en-AU" sz="1100" dirty="0" smtClean="0">
                <a:solidFill>
                  <a:schemeClr val="tx1">
                    <a:alpha val="99000"/>
                  </a:schemeClr>
                </a:solidFill>
              </a:rPr>
              <a:t>in production</a:t>
            </a:r>
          </a:p>
        </p:txBody>
      </p:sp>
      <p:pic>
        <p:nvPicPr>
          <p:cNvPr id="3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407" y="3789040"/>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6246441" y="174760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Story Boarding</a:t>
            </a:r>
          </a:p>
        </p:txBody>
      </p:sp>
      <p:pic>
        <p:nvPicPr>
          <p:cNvPr id="3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23" y="1747608"/>
            <a:ext cx="304041" cy="30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08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SCOM and TFS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ectangle 5"/>
          <p:cNvSpPr/>
          <p:nvPr/>
        </p:nvSpPr>
        <p:spPr>
          <a:xfrm>
            <a:off x="0" y="1554335"/>
            <a:ext cx="9144000" cy="53012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p:txBody>
          <a:bodyPr/>
          <a:lstStyle/>
          <a:p>
            <a:endParaRPr lang="en-A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 y="1647476"/>
            <a:ext cx="9047163"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790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Recap</a:t>
            </a:r>
            <a:endParaRPr lang="en-AU" dirty="0"/>
          </a:p>
        </p:txBody>
      </p:sp>
      <p:sp>
        <p:nvSpPr>
          <p:cNvPr id="3" name="Content Placeholder 2"/>
          <p:cNvSpPr>
            <a:spLocks noGrp="1"/>
          </p:cNvSpPr>
          <p:nvPr>
            <p:ph idx="1"/>
          </p:nvPr>
        </p:nvSpPr>
        <p:spPr/>
        <p:txBody>
          <a:bodyPr>
            <a:normAutofit fontScale="85000" lnSpcReduction="10000"/>
          </a:bodyPr>
          <a:lstStyle/>
          <a:p>
            <a:r>
              <a:rPr lang="en-US" dirty="0" smtClean="0"/>
              <a:t>Actionable </a:t>
            </a:r>
            <a:r>
              <a:rPr lang="en-US" dirty="0"/>
              <a:t>Incident</a:t>
            </a:r>
          </a:p>
          <a:p>
            <a:pPr lvl="1"/>
            <a:r>
              <a:rPr lang="en-US" dirty="0" err="1"/>
              <a:t>IntelliTrace</a:t>
            </a:r>
            <a:r>
              <a:rPr lang="en-US" dirty="0"/>
              <a:t> in Production</a:t>
            </a:r>
          </a:p>
          <a:p>
            <a:r>
              <a:rPr lang="en-US" dirty="0"/>
              <a:t>Managing the Backlog</a:t>
            </a:r>
          </a:p>
          <a:p>
            <a:pPr lvl="1"/>
            <a:r>
              <a:rPr lang="en-US" dirty="0"/>
              <a:t>Storyboarding, Managing Priorities</a:t>
            </a:r>
          </a:p>
          <a:p>
            <a:r>
              <a:rPr lang="en-US" dirty="0"/>
              <a:t>Sprint Planning</a:t>
            </a:r>
          </a:p>
          <a:p>
            <a:pPr lvl="1"/>
            <a:r>
              <a:rPr lang="en-US" dirty="0"/>
              <a:t>Capacity, Sprint </a:t>
            </a:r>
            <a:r>
              <a:rPr lang="en-US" dirty="0" err="1"/>
              <a:t>Burndown</a:t>
            </a:r>
            <a:endParaRPr lang="en-US" dirty="0"/>
          </a:p>
          <a:p>
            <a:r>
              <a:rPr lang="en-US" dirty="0"/>
              <a:t>Sprint Execution</a:t>
            </a:r>
          </a:p>
          <a:p>
            <a:pPr lvl="1"/>
            <a:r>
              <a:rPr lang="en-US" dirty="0"/>
              <a:t>Context switching, My Work, Unit Testing, Code Clone &amp; Review</a:t>
            </a:r>
          </a:p>
          <a:p>
            <a:r>
              <a:rPr lang="en-US" dirty="0"/>
              <a:t>Continuous Stakeholder Feedback</a:t>
            </a:r>
          </a:p>
          <a:p>
            <a:r>
              <a:rPr lang="en-US" dirty="0"/>
              <a:t>Operational Support</a:t>
            </a:r>
          </a:p>
        </p:txBody>
      </p:sp>
    </p:spTree>
    <p:extLst>
      <p:ext uri="{BB962C8B-B14F-4D97-AF65-F5344CB8AC3E}">
        <p14:creationId xmlns:p14="http://schemas.microsoft.com/office/powerpoint/2010/main" val="2544059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Call to Action</a:t>
            </a:r>
            <a:endParaRPr lang="en-AU" dirty="0"/>
          </a:p>
        </p:txBody>
      </p:sp>
      <p:grpSp>
        <p:nvGrpSpPr>
          <p:cNvPr id="7" name="Group 6"/>
          <p:cNvGrpSpPr/>
          <p:nvPr/>
        </p:nvGrpSpPr>
        <p:grpSpPr>
          <a:xfrm>
            <a:off x="220680" y="2209800"/>
            <a:ext cx="7887115" cy="400110"/>
            <a:chOff x="220680" y="2209800"/>
            <a:chExt cx="7887115" cy="400110"/>
          </a:xfrm>
        </p:grpSpPr>
        <p:sp>
          <p:nvSpPr>
            <p:cNvPr id="5" name="Rectangle 4"/>
            <p:cNvSpPr/>
            <p:nvPr/>
          </p:nvSpPr>
          <p:spPr bwMode="auto">
            <a:xfrm>
              <a:off x="220680" y="2219355"/>
              <a:ext cx="129065" cy="38100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TextBox 5"/>
            <p:cNvSpPr txBox="1"/>
            <p:nvPr/>
          </p:nvSpPr>
          <p:spPr>
            <a:xfrm>
              <a:off x="531769" y="2209800"/>
              <a:ext cx="7576026" cy="400110"/>
            </a:xfrm>
            <a:prstGeom prst="rect">
              <a:avLst/>
            </a:prstGeom>
            <a:noFill/>
          </p:spPr>
          <p:txBody>
            <a:bodyPr wrap="square" lIns="0" tIns="0" rIns="0" bIns="0" rtlCol="0">
              <a:spAutoFit/>
            </a:bodyPr>
            <a:lstStyle/>
            <a:p>
              <a:pPr defTabSz="460858" fontAlgn="base">
                <a:spcBef>
                  <a:spcPct val="0"/>
                </a:spcBef>
                <a:spcAft>
                  <a:spcPct val="0"/>
                </a:spcAft>
              </a:pPr>
              <a:r>
                <a:rPr lang="en-US" sz="2600" dirty="0">
                  <a:solidFill>
                    <a:srgbClr val="7030A0"/>
                  </a:solidFill>
                  <a:sym typeface="Gill Sans" charset="0"/>
                </a:rPr>
                <a:t>Get </a:t>
              </a:r>
              <a:r>
                <a:rPr lang="en-US" sz="2600" dirty="0" smtClean="0">
                  <a:solidFill>
                    <a:srgbClr val="7030A0"/>
                  </a:solidFill>
                  <a:sym typeface="Gill Sans" charset="0"/>
                </a:rPr>
                <a:t>Visual Studio </a:t>
              </a:r>
              <a:r>
                <a:rPr lang="en-US" sz="2600" dirty="0">
                  <a:solidFill>
                    <a:srgbClr val="7030A0"/>
                  </a:solidFill>
                  <a:sym typeface="Gill Sans" charset="0"/>
                </a:rPr>
                <a:t>2010 </a:t>
              </a:r>
              <a:r>
                <a:rPr lang="en-US" sz="2600" dirty="0" smtClean="0">
                  <a:solidFill>
                    <a:srgbClr val="7030A0"/>
                  </a:solidFill>
                  <a:sym typeface="Gill Sans" charset="0"/>
                </a:rPr>
                <a:t>w/ Team Foundation Server</a:t>
              </a:r>
              <a:endParaRPr lang="en-US" sz="2600" dirty="0">
                <a:solidFill>
                  <a:srgbClr val="7030A0"/>
                </a:solidFill>
                <a:sym typeface="Gill Sans" charset="0"/>
              </a:endParaRPr>
            </a:p>
          </p:txBody>
        </p:sp>
      </p:grpSp>
      <p:grpSp>
        <p:nvGrpSpPr>
          <p:cNvPr id="10" name="Group 9"/>
          <p:cNvGrpSpPr/>
          <p:nvPr/>
        </p:nvGrpSpPr>
        <p:grpSpPr>
          <a:xfrm>
            <a:off x="220680" y="2832705"/>
            <a:ext cx="7887115" cy="400110"/>
            <a:chOff x="220680" y="2832705"/>
            <a:chExt cx="7887115" cy="400110"/>
          </a:xfrm>
        </p:grpSpPr>
        <p:sp>
          <p:nvSpPr>
            <p:cNvPr id="8" name="Rectangle 7"/>
            <p:cNvSpPr/>
            <p:nvPr/>
          </p:nvSpPr>
          <p:spPr bwMode="auto">
            <a:xfrm>
              <a:off x="220680" y="2842260"/>
              <a:ext cx="129065" cy="38100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9" name="TextBox 8"/>
            <p:cNvSpPr txBox="1"/>
            <p:nvPr/>
          </p:nvSpPr>
          <p:spPr>
            <a:xfrm>
              <a:off x="531769" y="2832705"/>
              <a:ext cx="7576026" cy="400110"/>
            </a:xfrm>
            <a:prstGeom prst="rect">
              <a:avLst/>
            </a:prstGeom>
            <a:noFill/>
          </p:spPr>
          <p:txBody>
            <a:bodyPr wrap="square" lIns="0" tIns="0" rIns="0" bIns="0" rtlCol="0">
              <a:spAutoFit/>
            </a:bodyPr>
            <a:lstStyle/>
            <a:p>
              <a:pPr defTabSz="460858" fontAlgn="base">
                <a:spcBef>
                  <a:spcPct val="0"/>
                </a:spcBef>
                <a:spcAft>
                  <a:spcPct val="0"/>
                </a:spcAft>
              </a:pPr>
              <a:r>
                <a:rPr lang="en-US" sz="2600" dirty="0">
                  <a:solidFill>
                    <a:srgbClr val="7030A0"/>
                  </a:solidFill>
                  <a:sym typeface="Gill Sans" charset="0"/>
                </a:rPr>
                <a:t>Get or Renew Your MSDN Subscription</a:t>
              </a:r>
            </a:p>
          </p:txBody>
        </p:sp>
      </p:grpSp>
      <p:grpSp>
        <p:nvGrpSpPr>
          <p:cNvPr id="13" name="Group 12"/>
          <p:cNvGrpSpPr/>
          <p:nvPr/>
        </p:nvGrpSpPr>
        <p:grpSpPr>
          <a:xfrm>
            <a:off x="220680" y="3455610"/>
            <a:ext cx="7887115" cy="400110"/>
            <a:chOff x="220680" y="3455610"/>
            <a:chExt cx="7887115" cy="400110"/>
          </a:xfrm>
        </p:grpSpPr>
        <p:sp>
          <p:nvSpPr>
            <p:cNvPr id="11" name="Rectangle 10"/>
            <p:cNvSpPr/>
            <p:nvPr/>
          </p:nvSpPr>
          <p:spPr bwMode="auto">
            <a:xfrm>
              <a:off x="220680" y="3465165"/>
              <a:ext cx="129065" cy="38100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2" name="TextBox 11"/>
            <p:cNvSpPr txBox="1"/>
            <p:nvPr/>
          </p:nvSpPr>
          <p:spPr>
            <a:xfrm>
              <a:off x="531769" y="3455610"/>
              <a:ext cx="7576026" cy="400110"/>
            </a:xfrm>
            <a:prstGeom prst="rect">
              <a:avLst/>
            </a:prstGeom>
            <a:noFill/>
          </p:spPr>
          <p:txBody>
            <a:bodyPr wrap="square" lIns="0" tIns="0" rIns="0" bIns="0" rtlCol="0">
              <a:spAutoFit/>
            </a:bodyPr>
            <a:lstStyle/>
            <a:p>
              <a:pPr defTabSz="460858" fontAlgn="base">
                <a:spcBef>
                  <a:spcPct val="0"/>
                </a:spcBef>
                <a:spcAft>
                  <a:spcPct val="0"/>
                </a:spcAft>
              </a:pPr>
              <a:r>
                <a:rPr lang="en-US" sz="2600" dirty="0">
                  <a:solidFill>
                    <a:srgbClr val="7030A0"/>
                  </a:solidFill>
                  <a:sym typeface="Gill Sans" charset="0"/>
                </a:rPr>
                <a:t>Download the </a:t>
              </a:r>
              <a:r>
                <a:rPr lang="en-US" sz="2600" dirty="0" smtClean="0">
                  <a:solidFill>
                    <a:srgbClr val="7030A0"/>
                  </a:solidFill>
                  <a:sym typeface="Gill Sans" charset="0"/>
                </a:rPr>
                <a:t>System Center Connector </a:t>
              </a:r>
              <a:r>
                <a:rPr lang="en-US" sz="2600" dirty="0">
                  <a:solidFill>
                    <a:srgbClr val="7030A0"/>
                  </a:solidFill>
                  <a:sym typeface="Gill Sans" charset="0"/>
                </a:rPr>
                <a:t>CTP</a:t>
              </a:r>
            </a:p>
          </p:txBody>
        </p:sp>
      </p:grpSp>
      <p:grpSp>
        <p:nvGrpSpPr>
          <p:cNvPr id="16" name="Group 15"/>
          <p:cNvGrpSpPr/>
          <p:nvPr/>
        </p:nvGrpSpPr>
        <p:grpSpPr>
          <a:xfrm>
            <a:off x="220680" y="4078514"/>
            <a:ext cx="7887115" cy="400110"/>
            <a:chOff x="220680" y="4078514"/>
            <a:chExt cx="7887115" cy="400110"/>
          </a:xfrm>
        </p:grpSpPr>
        <p:sp>
          <p:nvSpPr>
            <p:cNvPr id="14" name="Rectangle 13"/>
            <p:cNvSpPr/>
            <p:nvPr/>
          </p:nvSpPr>
          <p:spPr bwMode="auto">
            <a:xfrm>
              <a:off x="220680" y="4088069"/>
              <a:ext cx="129065" cy="38100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TextBox 14"/>
            <p:cNvSpPr txBox="1"/>
            <p:nvPr/>
          </p:nvSpPr>
          <p:spPr>
            <a:xfrm>
              <a:off x="531769" y="4078514"/>
              <a:ext cx="7576026" cy="400110"/>
            </a:xfrm>
            <a:prstGeom prst="rect">
              <a:avLst/>
            </a:prstGeom>
            <a:noFill/>
          </p:spPr>
          <p:txBody>
            <a:bodyPr wrap="square" lIns="0" tIns="0" rIns="0" bIns="0" rtlCol="0">
              <a:spAutoFit/>
            </a:bodyPr>
            <a:lstStyle/>
            <a:p>
              <a:pPr defTabSz="460858" fontAlgn="base">
                <a:spcBef>
                  <a:spcPct val="0"/>
                </a:spcBef>
                <a:spcAft>
                  <a:spcPct val="0"/>
                </a:spcAft>
              </a:pPr>
              <a:r>
                <a:rPr lang="en-US" sz="2600" dirty="0" smtClean="0">
                  <a:solidFill>
                    <a:srgbClr val="7030A0"/>
                  </a:solidFill>
                  <a:sym typeface="Gill Sans" charset="0"/>
                </a:rPr>
                <a:t>Get the whitepaper on Zander’s Blog</a:t>
              </a:r>
              <a:endParaRPr lang="en-US" sz="2600" dirty="0">
                <a:solidFill>
                  <a:srgbClr val="7030A0"/>
                </a:solidFill>
                <a:sym typeface="Gill Sans" charset="0"/>
              </a:endParaRPr>
            </a:p>
          </p:txBody>
        </p:sp>
      </p:grpSp>
      <p:grpSp>
        <p:nvGrpSpPr>
          <p:cNvPr id="19" name="Group 18"/>
          <p:cNvGrpSpPr/>
          <p:nvPr/>
        </p:nvGrpSpPr>
        <p:grpSpPr>
          <a:xfrm>
            <a:off x="227012" y="4629090"/>
            <a:ext cx="7887115" cy="1600438"/>
            <a:chOff x="227012" y="4629090"/>
            <a:chExt cx="7887115" cy="1600438"/>
          </a:xfrm>
        </p:grpSpPr>
        <p:sp>
          <p:nvSpPr>
            <p:cNvPr id="17" name="Rectangle 16"/>
            <p:cNvSpPr/>
            <p:nvPr/>
          </p:nvSpPr>
          <p:spPr bwMode="auto">
            <a:xfrm>
              <a:off x="227012" y="4638645"/>
              <a:ext cx="129065" cy="38100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TextBox 17"/>
            <p:cNvSpPr txBox="1"/>
            <p:nvPr/>
          </p:nvSpPr>
          <p:spPr>
            <a:xfrm>
              <a:off x="538101" y="4629090"/>
              <a:ext cx="7576026" cy="1600438"/>
            </a:xfrm>
            <a:prstGeom prst="rect">
              <a:avLst/>
            </a:prstGeom>
            <a:noFill/>
          </p:spPr>
          <p:txBody>
            <a:bodyPr wrap="square" lIns="0" tIns="0" rIns="0" bIns="0" rtlCol="0">
              <a:spAutoFit/>
            </a:bodyPr>
            <a:lstStyle/>
            <a:p>
              <a:pPr defTabSz="460858" fontAlgn="base">
                <a:spcBef>
                  <a:spcPct val="0"/>
                </a:spcBef>
                <a:spcAft>
                  <a:spcPct val="0"/>
                </a:spcAft>
              </a:pPr>
              <a:r>
                <a:rPr lang="en-US" sz="2600" dirty="0" smtClean="0">
                  <a:solidFill>
                    <a:srgbClr val="7030A0"/>
                  </a:solidFill>
                  <a:sym typeface="Gill Sans" charset="0"/>
                </a:rPr>
                <a:t>Stay Informed by following these blogs:</a:t>
              </a:r>
            </a:p>
            <a:p>
              <a:pPr marL="457200" indent="-457200" defTabSz="460858" fontAlgn="base">
                <a:spcBef>
                  <a:spcPct val="0"/>
                </a:spcBef>
                <a:spcAft>
                  <a:spcPct val="0"/>
                </a:spcAft>
                <a:buFont typeface="Arial" pitchFamily="34" charset="0"/>
                <a:buChar char="•"/>
              </a:pPr>
              <a:r>
                <a:rPr lang="en-US" sz="2600" dirty="0" smtClean="0">
                  <a:solidFill>
                    <a:srgbClr val="7030A0"/>
                  </a:solidFill>
                  <a:sym typeface="Gill Sans" charset="0"/>
                </a:rPr>
                <a:t>Jason Zander</a:t>
              </a:r>
            </a:p>
            <a:p>
              <a:pPr marL="457200" indent="-457200" defTabSz="460858" fontAlgn="base">
                <a:spcBef>
                  <a:spcPct val="0"/>
                </a:spcBef>
                <a:spcAft>
                  <a:spcPct val="0"/>
                </a:spcAft>
                <a:buFont typeface="Arial" pitchFamily="34" charset="0"/>
                <a:buChar char="•"/>
              </a:pPr>
              <a:r>
                <a:rPr lang="en-US" sz="2600" dirty="0" smtClean="0">
                  <a:solidFill>
                    <a:srgbClr val="7030A0"/>
                  </a:solidFill>
                  <a:sym typeface="Gill Sans" charset="0"/>
                </a:rPr>
                <a:t>Brian Harry</a:t>
              </a:r>
            </a:p>
            <a:p>
              <a:pPr marL="457200" indent="-457200" defTabSz="460858" fontAlgn="base">
                <a:spcBef>
                  <a:spcPct val="0"/>
                </a:spcBef>
                <a:spcAft>
                  <a:spcPct val="0"/>
                </a:spcAft>
                <a:buFont typeface="Arial" pitchFamily="34" charset="0"/>
                <a:buChar char="•"/>
              </a:pPr>
              <a:r>
                <a:rPr lang="en-US" sz="2600" dirty="0" smtClean="0">
                  <a:solidFill>
                    <a:srgbClr val="7030A0"/>
                  </a:solidFill>
                  <a:sym typeface="Gill Sans" charset="0"/>
                </a:rPr>
                <a:t>Cameron Skinner</a:t>
              </a:r>
              <a:endParaRPr lang="en-US" sz="2600" dirty="0">
                <a:solidFill>
                  <a:srgbClr val="7030A0"/>
                </a:solidFill>
                <a:sym typeface="Gill Sans" charset="0"/>
              </a:endParaRPr>
            </a:p>
          </p:txBody>
        </p:sp>
      </p:grpSp>
    </p:spTree>
    <p:extLst>
      <p:ext uri="{BB962C8B-B14F-4D97-AF65-F5344CB8AC3E}">
        <p14:creationId xmlns:p14="http://schemas.microsoft.com/office/powerpoint/2010/main" val="55345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Anthony Borton</a:t>
            </a:r>
            <a:endParaRPr lang="en-GB" dirty="0"/>
          </a:p>
        </p:txBody>
      </p:sp>
      <p:sp>
        <p:nvSpPr>
          <p:cNvPr id="3" name="Text Placeholder 2"/>
          <p:cNvSpPr>
            <a:spLocks noGrp="1"/>
          </p:cNvSpPr>
          <p:nvPr>
            <p:ph type="body" sz="quarter" idx="4294967295"/>
          </p:nvPr>
        </p:nvSpPr>
        <p:spPr>
          <a:xfrm>
            <a:off x="779463" y="1554163"/>
            <a:ext cx="8364537" cy="3841750"/>
          </a:xfrm>
        </p:spPr>
        <p:txBody>
          <a:bodyPr>
            <a:normAutofit fontScale="92500" lnSpcReduction="10000"/>
          </a:bodyPr>
          <a:lstStyle/>
          <a:p>
            <a:pPr>
              <a:spcBef>
                <a:spcPts val="2400"/>
              </a:spcBef>
              <a:spcAft>
                <a:spcPts val="2400"/>
              </a:spcAft>
              <a:buNone/>
            </a:pPr>
            <a:r>
              <a:rPr lang="en-GB" sz="3600" dirty="0" smtClean="0"/>
              <a:t>anthonyb@enhancealm.com.au</a:t>
            </a:r>
            <a:endParaRPr lang="en-GB" sz="3600" dirty="0"/>
          </a:p>
          <a:p>
            <a:pPr>
              <a:spcBef>
                <a:spcPts val="2400"/>
              </a:spcBef>
              <a:spcAft>
                <a:spcPts val="2400"/>
              </a:spcAft>
              <a:buNone/>
            </a:pPr>
            <a:r>
              <a:rPr lang="en-GB" sz="3600" dirty="0" smtClean="0"/>
              <a:t>@</a:t>
            </a:r>
            <a:r>
              <a:rPr lang="en-GB" sz="3600" dirty="0" err="1" smtClean="0"/>
              <a:t>anthonyborton</a:t>
            </a:r>
            <a:endParaRPr lang="en-GB" sz="3600" dirty="0"/>
          </a:p>
          <a:p>
            <a:pPr>
              <a:spcBef>
                <a:spcPts val="2400"/>
              </a:spcBef>
              <a:spcAft>
                <a:spcPts val="2400"/>
              </a:spcAft>
              <a:buNone/>
            </a:pPr>
            <a:r>
              <a:rPr lang="en-GB" sz="3600" dirty="0"/>
              <a:t>http://</a:t>
            </a:r>
            <a:r>
              <a:rPr lang="en-GB" sz="3600" dirty="0" smtClean="0"/>
              <a:t>www.enhancealm.com.au</a:t>
            </a:r>
            <a:endParaRPr lang="en-GB" sz="3600" dirty="0"/>
          </a:p>
          <a:p>
            <a:pPr>
              <a:spcBef>
                <a:spcPts val="2400"/>
              </a:spcBef>
              <a:spcAft>
                <a:spcPts val="2400"/>
              </a:spcAft>
              <a:buNone/>
            </a:pPr>
            <a:r>
              <a:rPr lang="en-GB" sz="3600" dirty="0"/>
              <a:t>http://</a:t>
            </a:r>
            <a:r>
              <a:rPr lang="en-GB" sz="3600" dirty="0" smtClean="0"/>
              <a:t>www.myalmblog.com</a:t>
            </a:r>
            <a:endParaRPr lang="en-GB" sz="3600" dirty="0"/>
          </a:p>
        </p:txBody>
      </p:sp>
      <p:pic>
        <p:nvPicPr>
          <p:cNvPr id="5" name="Picture 19" descr="D:\Pennie's documents\MS Image\NEWFeb15\Windows_Vista_Icons_ for_Marketing_use\EmailMessag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67206" y="1564291"/>
            <a:ext cx="544692" cy="572560"/>
          </a:xfrm>
          <a:prstGeom prst="rect">
            <a:avLst/>
          </a:prstGeom>
          <a:ln>
            <a:noFill/>
          </a:ln>
          <a:effectLst>
            <a:outerShdw blurRad="190500" algn="tl" rotWithShape="0">
              <a:srgbClr val="000000">
                <a:alpha val="70000"/>
              </a:srgbClr>
            </a:outerShdw>
          </a:effectLst>
        </p:spPr>
      </p:pic>
      <p:pic>
        <p:nvPicPr>
          <p:cNvPr id="6" name="Picture 5" descr="glob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6358" y="3707133"/>
            <a:ext cx="526389" cy="55517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2642" y="2573068"/>
            <a:ext cx="573820" cy="62975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8483" y="413860"/>
            <a:ext cx="1446305" cy="1722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267577" y="2573068"/>
            <a:ext cx="1588115" cy="661586"/>
          </a:xfrm>
          <a:prstGeom prst="rect">
            <a:avLst/>
          </a:prstGeom>
        </p:spPr>
      </p:pic>
      <p:pic>
        <p:nvPicPr>
          <p:cNvPr id="16" name="Picture 15" descr="glob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6358" y="4799184"/>
            <a:ext cx="526389" cy="555170"/>
          </a:xfrm>
          <a:prstGeom prst="rect">
            <a:avLst/>
          </a:prstGeom>
          <a:ln>
            <a:noFill/>
          </a:ln>
          <a:effectLst>
            <a:outerShdw blurRad="190500" algn="tl" rotWithShape="0">
              <a:srgbClr val="000000">
                <a:alpha val="70000"/>
              </a:srgbClr>
            </a:outerShdw>
          </a:effectLst>
        </p:spPr>
      </p:pic>
      <p:sp>
        <p:nvSpPr>
          <p:cNvPr id="18" name="Rounded Rectangle 17"/>
          <p:cNvSpPr/>
          <p:nvPr/>
        </p:nvSpPr>
        <p:spPr>
          <a:xfrm>
            <a:off x="5940152" y="5229200"/>
            <a:ext cx="3096344" cy="151216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2051" y="5445224"/>
            <a:ext cx="3016391" cy="1127376"/>
          </a:xfrm>
          <a:prstGeom prst="rect">
            <a:avLst/>
          </a:prstGeom>
        </p:spPr>
      </p:pic>
    </p:spTree>
    <p:extLst>
      <p:ext uri="{BB962C8B-B14F-4D97-AF65-F5344CB8AC3E}">
        <p14:creationId xmlns:p14="http://schemas.microsoft.com/office/powerpoint/2010/main" val="57843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Text Placeholder 2"/>
          <p:cNvSpPr>
            <a:spLocks noGrp="1"/>
          </p:cNvSpPr>
          <p:nvPr>
            <p:ph type="body" sz="quarter" idx="4294967295"/>
          </p:nvPr>
        </p:nvSpPr>
        <p:spPr>
          <a:xfrm>
            <a:off x="779463" y="1554163"/>
            <a:ext cx="8364537" cy="3841750"/>
          </a:xfrm>
        </p:spPr>
        <p:txBody>
          <a:bodyPr>
            <a:normAutofit fontScale="92500" lnSpcReduction="10000"/>
          </a:bodyPr>
          <a:lstStyle/>
          <a:p>
            <a:pPr>
              <a:spcBef>
                <a:spcPts val="2400"/>
              </a:spcBef>
              <a:spcAft>
                <a:spcPts val="2400"/>
              </a:spcAft>
              <a:buNone/>
            </a:pPr>
            <a:r>
              <a:rPr lang="en-GB" sz="3600" dirty="0" smtClean="0"/>
              <a:t>anthonyb@enhancealm.com.au</a:t>
            </a:r>
            <a:endParaRPr lang="en-GB" sz="3600" dirty="0"/>
          </a:p>
          <a:p>
            <a:pPr>
              <a:spcBef>
                <a:spcPts val="2400"/>
              </a:spcBef>
              <a:spcAft>
                <a:spcPts val="2400"/>
              </a:spcAft>
              <a:buNone/>
            </a:pPr>
            <a:r>
              <a:rPr lang="en-GB" sz="3600" dirty="0" smtClean="0"/>
              <a:t>@</a:t>
            </a:r>
            <a:r>
              <a:rPr lang="en-GB" sz="3600" dirty="0" err="1" smtClean="0"/>
              <a:t>anthonyborton</a:t>
            </a:r>
            <a:endParaRPr lang="en-GB" sz="3600" dirty="0"/>
          </a:p>
          <a:p>
            <a:pPr>
              <a:spcBef>
                <a:spcPts val="2400"/>
              </a:spcBef>
              <a:spcAft>
                <a:spcPts val="2400"/>
              </a:spcAft>
              <a:buNone/>
            </a:pPr>
            <a:r>
              <a:rPr lang="en-GB" sz="3600" dirty="0"/>
              <a:t>http://</a:t>
            </a:r>
            <a:r>
              <a:rPr lang="en-GB" sz="3600" dirty="0" smtClean="0"/>
              <a:t>www.enhancealm.com.au</a:t>
            </a:r>
            <a:endParaRPr lang="en-GB" sz="3600" dirty="0"/>
          </a:p>
          <a:p>
            <a:pPr>
              <a:spcBef>
                <a:spcPts val="2400"/>
              </a:spcBef>
              <a:spcAft>
                <a:spcPts val="2400"/>
              </a:spcAft>
              <a:buNone/>
            </a:pPr>
            <a:r>
              <a:rPr lang="en-GB" sz="3600" dirty="0"/>
              <a:t>http://</a:t>
            </a:r>
            <a:r>
              <a:rPr lang="en-GB" sz="3600" dirty="0" smtClean="0"/>
              <a:t>www.myalmblog.com</a:t>
            </a:r>
            <a:endParaRPr lang="en-GB" sz="3600" dirty="0"/>
          </a:p>
        </p:txBody>
      </p:sp>
      <p:pic>
        <p:nvPicPr>
          <p:cNvPr id="5" name="Picture 19" descr="D:\Pennie's documents\MS Image\NEWFeb15\Windows_Vista_Icons_ for_Marketing_use\EmailMessag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67206" y="1564291"/>
            <a:ext cx="544692" cy="572560"/>
          </a:xfrm>
          <a:prstGeom prst="rect">
            <a:avLst/>
          </a:prstGeom>
          <a:ln>
            <a:noFill/>
          </a:ln>
          <a:effectLst>
            <a:outerShdw blurRad="190500" algn="tl" rotWithShape="0">
              <a:srgbClr val="000000">
                <a:alpha val="70000"/>
              </a:srgbClr>
            </a:outerShdw>
          </a:effectLst>
        </p:spPr>
      </p:pic>
      <p:pic>
        <p:nvPicPr>
          <p:cNvPr id="6" name="Picture 5" descr="glob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6358" y="3707133"/>
            <a:ext cx="526389" cy="55517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2642" y="2573068"/>
            <a:ext cx="573820" cy="62975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8483" y="413860"/>
            <a:ext cx="1446305" cy="1722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267577" y="2573068"/>
            <a:ext cx="1588115" cy="661586"/>
          </a:xfrm>
          <a:prstGeom prst="rect">
            <a:avLst/>
          </a:prstGeom>
        </p:spPr>
      </p:pic>
      <p:pic>
        <p:nvPicPr>
          <p:cNvPr id="16" name="Picture 15" descr="globe.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6358" y="4799184"/>
            <a:ext cx="526389" cy="555170"/>
          </a:xfrm>
          <a:prstGeom prst="rect">
            <a:avLst/>
          </a:prstGeom>
          <a:ln>
            <a:noFill/>
          </a:ln>
          <a:effectLst>
            <a:outerShdw blurRad="190500" algn="tl" rotWithShape="0">
              <a:srgbClr val="000000">
                <a:alpha val="70000"/>
              </a:srgbClr>
            </a:outerShdw>
          </a:effectLst>
        </p:spPr>
      </p:pic>
      <p:sp>
        <p:nvSpPr>
          <p:cNvPr id="18" name="Rounded Rectangle 17"/>
          <p:cNvSpPr/>
          <p:nvPr/>
        </p:nvSpPr>
        <p:spPr>
          <a:xfrm>
            <a:off x="5940152" y="5229200"/>
            <a:ext cx="3096344" cy="151216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2051" y="5445224"/>
            <a:ext cx="3016391" cy="1127376"/>
          </a:xfrm>
          <a:prstGeom prst="rect">
            <a:avLst/>
          </a:prstGeom>
        </p:spPr>
      </p:pic>
    </p:spTree>
    <p:extLst>
      <p:ext uri="{BB962C8B-B14F-4D97-AF65-F5344CB8AC3E}">
        <p14:creationId xmlns:p14="http://schemas.microsoft.com/office/powerpoint/2010/main" val="284417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Where are the bits?</a:t>
            </a:r>
            <a:endParaRPr lang="en-AU" dirty="0"/>
          </a:p>
        </p:txBody>
      </p:sp>
      <p:sp>
        <p:nvSpPr>
          <p:cNvPr id="12" name="Content Placeholder 11"/>
          <p:cNvSpPr>
            <a:spLocks noGrp="1"/>
          </p:cNvSpPr>
          <p:nvPr>
            <p:ph idx="1"/>
          </p:nvPr>
        </p:nvSpPr>
        <p:spPr/>
        <p:txBody>
          <a:bodyPr/>
          <a:lstStyle/>
          <a:p>
            <a:endParaRPr lang="en-AU" dirty="0"/>
          </a:p>
        </p:txBody>
      </p:sp>
      <p:sp>
        <p:nvSpPr>
          <p:cNvPr id="8" name="Date Placeholder 7"/>
          <p:cNvSpPr>
            <a:spLocks noGrp="1"/>
          </p:cNvSpPr>
          <p:nvPr>
            <p:ph type="dt" sz="half" idx="10"/>
          </p:nvPr>
        </p:nvSpPr>
        <p:spPr/>
        <p:txBody>
          <a:bodyPr/>
          <a:lstStyle/>
          <a:p>
            <a:endParaRPr lang="en-AU"/>
          </a:p>
        </p:txBody>
      </p:sp>
      <p:pic>
        <p:nvPicPr>
          <p:cNvPr id="41986" name="Picture 2" descr="D:\iStockPhoto\Safe Small.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47664" y="2996952"/>
            <a:ext cx="2469369" cy="2344543"/>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858" y="3652284"/>
            <a:ext cx="2840445" cy="103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66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Microsoft’s Guiding Principals for ALM</a:t>
            </a:r>
            <a:endParaRPr lang="en-AU" dirty="0"/>
          </a:p>
        </p:txBody>
      </p:sp>
      <p:sp>
        <p:nvSpPr>
          <p:cNvPr id="13" name="Content Placeholder 12"/>
          <p:cNvSpPr>
            <a:spLocks noGrp="1"/>
          </p:cNvSpPr>
          <p:nvPr>
            <p:ph idx="1"/>
          </p:nvPr>
        </p:nvSpPr>
        <p:spPr/>
        <p:txBody>
          <a:bodyPr/>
          <a:lstStyle/>
          <a:p>
            <a:pPr>
              <a:lnSpc>
                <a:spcPct val="200000"/>
              </a:lnSpc>
            </a:pPr>
            <a:r>
              <a:rPr lang="en-AU" dirty="0" smtClean="0"/>
              <a:t>Collaboration</a:t>
            </a:r>
          </a:p>
          <a:p>
            <a:pPr>
              <a:lnSpc>
                <a:spcPct val="200000"/>
              </a:lnSpc>
            </a:pPr>
            <a:r>
              <a:rPr lang="en-AU" dirty="0" smtClean="0"/>
              <a:t>Actionable Feedback</a:t>
            </a:r>
          </a:p>
          <a:p>
            <a:pPr>
              <a:lnSpc>
                <a:spcPct val="200000"/>
              </a:lnSpc>
            </a:pPr>
            <a:r>
              <a:rPr lang="en-AU" dirty="0" smtClean="0"/>
              <a:t>Respect your work styles</a:t>
            </a:r>
          </a:p>
          <a:p>
            <a:pPr>
              <a:lnSpc>
                <a:spcPct val="200000"/>
              </a:lnSpc>
            </a:pPr>
            <a:r>
              <a:rPr lang="en-AU" dirty="0"/>
              <a:t>Transparent agile processes</a:t>
            </a:r>
          </a:p>
          <a:p>
            <a:endParaRPr lang="en-AU" dirty="0" smtClean="0"/>
          </a:p>
          <a:p>
            <a:endParaRPr lang="en-AU" dirty="0"/>
          </a:p>
        </p:txBody>
      </p:sp>
    </p:spTree>
    <p:extLst>
      <p:ext uri="{BB962C8B-B14F-4D97-AF65-F5344CB8AC3E}">
        <p14:creationId xmlns:p14="http://schemas.microsoft.com/office/powerpoint/2010/main" val="3154761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Virtuous Cycle</a:t>
            </a:r>
            <a:endParaRPr lang="en-AU" dirty="0"/>
          </a:p>
        </p:txBody>
      </p:sp>
      <p:sp>
        <p:nvSpPr>
          <p:cNvPr id="5" name="Rectangle 4"/>
          <p:cNvSpPr/>
          <p:nvPr/>
        </p:nvSpPr>
        <p:spPr>
          <a:xfrm>
            <a:off x="0" y="1495203"/>
            <a:ext cx="9144000" cy="5362797"/>
          </a:xfrm>
          <a:prstGeom prst="rect">
            <a:avLst/>
          </a:prstGeom>
          <a:gradFill>
            <a:gsLst>
              <a:gs pos="0">
                <a:schemeClr val="accent6">
                  <a:lumMod val="50000"/>
                </a:schemeClr>
              </a:gs>
              <a:gs pos="53000">
                <a:schemeClr val="accent6">
                  <a:lumMod val="75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480" y="1659145"/>
            <a:ext cx="61023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07504" y="1498601"/>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61" name="TextBox 60"/>
          <p:cNvSpPr txBox="1"/>
          <p:nvPr/>
        </p:nvSpPr>
        <p:spPr>
          <a:xfrm>
            <a:off x="7308304" y="1559206"/>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Tree>
    <p:extLst>
      <p:ext uri="{BB962C8B-B14F-4D97-AF65-F5344CB8AC3E}">
        <p14:creationId xmlns:p14="http://schemas.microsoft.com/office/powerpoint/2010/main" val="2489563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Actionable Incident</a:t>
            </a:r>
            <a:endParaRPr lang="en-AU" dirty="0"/>
          </a:p>
        </p:txBody>
      </p:sp>
      <p:sp>
        <p:nvSpPr>
          <p:cNvPr id="6" name="Content Placeholder 5"/>
          <p:cNvSpPr>
            <a:spLocks noGrp="1"/>
          </p:cNvSpPr>
          <p:nvPr>
            <p:ph idx="1"/>
          </p:nvPr>
        </p:nvSpPr>
        <p:spPr/>
        <p:txBody>
          <a:bodyPr/>
          <a:lstStyle/>
          <a:p>
            <a:r>
              <a:rPr lang="en-AU" dirty="0"/>
              <a:t>Eliminating “No-repro” bugs was a cornerstone of Visual Studio 2010</a:t>
            </a:r>
          </a:p>
          <a:p>
            <a:r>
              <a:rPr lang="en-AU" dirty="0"/>
              <a:t>The </a:t>
            </a:r>
            <a:r>
              <a:rPr lang="en-AU" dirty="0" err="1"/>
              <a:t>IntelliTrace</a:t>
            </a:r>
            <a:r>
              <a:rPr lang="en-AU" dirty="0"/>
              <a:t>™ Diagnostic Data Adapter made the process of finding bugs during testing significantly quicker and easier</a:t>
            </a:r>
          </a:p>
          <a:p>
            <a:r>
              <a:rPr lang="en-AU" dirty="0"/>
              <a:t>Wouldn’t it be great if we could do this in Production as well?</a:t>
            </a:r>
          </a:p>
          <a:p>
            <a:endParaRPr lang="en-AU" dirty="0"/>
          </a:p>
        </p:txBody>
      </p:sp>
      <p:sp>
        <p:nvSpPr>
          <p:cNvPr id="7" name="Date Placeholder 6"/>
          <p:cNvSpPr>
            <a:spLocks noGrp="1"/>
          </p:cNvSpPr>
          <p:nvPr>
            <p:ph type="dt" sz="half" idx="10"/>
          </p:nvPr>
        </p:nvSpPr>
        <p:spPr/>
        <p:txBody>
          <a:bodyPr/>
          <a:lstStyle/>
          <a:p>
            <a:endParaRPr lang="en-AU"/>
          </a:p>
        </p:txBody>
      </p:sp>
    </p:spTree>
    <p:extLst>
      <p:ext uri="{BB962C8B-B14F-4D97-AF65-F5344CB8AC3E}">
        <p14:creationId xmlns:p14="http://schemas.microsoft.com/office/powerpoint/2010/main" val="180403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Virtuous Cycle</a:t>
            </a:r>
            <a:endParaRPr lang="en-AU" dirty="0"/>
          </a:p>
        </p:txBody>
      </p:sp>
      <p:sp>
        <p:nvSpPr>
          <p:cNvPr id="5" name="Rectangle 4"/>
          <p:cNvSpPr/>
          <p:nvPr/>
        </p:nvSpPr>
        <p:spPr>
          <a:xfrm>
            <a:off x="0" y="1495203"/>
            <a:ext cx="9144000" cy="5362797"/>
          </a:xfrm>
          <a:prstGeom prst="rect">
            <a:avLst/>
          </a:prstGeom>
          <a:gradFill>
            <a:gsLst>
              <a:gs pos="0">
                <a:schemeClr val="accent6">
                  <a:lumMod val="50000"/>
                </a:schemeClr>
              </a:gs>
              <a:gs pos="53000">
                <a:schemeClr val="accent6">
                  <a:lumMod val="75000"/>
                </a:schemeClr>
              </a:gs>
              <a:gs pos="100000">
                <a:schemeClr val="accent6">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480" y="1659145"/>
            <a:ext cx="610235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07504" y="1498601"/>
            <a:ext cx="1775551" cy="492443"/>
          </a:xfrm>
          <a:prstGeom prst="rect">
            <a:avLst/>
          </a:prstGeom>
          <a:noFill/>
        </p:spPr>
        <p:txBody>
          <a:bodyPr wrap="none" lIns="0" tIns="0" rIns="0" bIns="0" rtlCol="0" anchor="ctr">
            <a:spAutoFit/>
          </a:bodyPr>
          <a:lstStyle/>
          <a:p>
            <a:pPr algn="ctr" defTabSz="914400"/>
            <a:r>
              <a:rPr lang="en-US" sz="3200" b="1" dirty="0">
                <a:gradFill>
                  <a:gsLst>
                    <a:gs pos="0">
                      <a:srgbClr val="03C2F1">
                        <a:lumMod val="20000"/>
                        <a:lumOff val="80000"/>
                      </a:srgbClr>
                    </a:gs>
                    <a:gs pos="86000">
                      <a:srgbClr val="03C2F1">
                        <a:lumMod val="20000"/>
                        <a:lumOff val="80000"/>
                      </a:srgbClr>
                    </a:gs>
                  </a:gsLst>
                  <a:lin ang="5400000" scaled="0"/>
                </a:gradFill>
              </a:rPr>
              <a:t>DEVELOP</a:t>
            </a:r>
          </a:p>
        </p:txBody>
      </p:sp>
      <p:sp>
        <p:nvSpPr>
          <p:cNvPr id="61" name="TextBox 60"/>
          <p:cNvSpPr txBox="1"/>
          <p:nvPr/>
        </p:nvSpPr>
        <p:spPr>
          <a:xfrm>
            <a:off x="7308304" y="1559206"/>
            <a:ext cx="1760289" cy="492443"/>
          </a:xfrm>
          <a:prstGeom prst="rect">
            <a:avLst/>
          </a:prstGeom>
          <a:noFill/>
        </p:spPr>
        <p:txBody>
          <a:bodyPr wrap="none" lIns="0" tIns="0" rIns="0" bIns="0" rtlCol="0" anchor="ctr">
            <a:spAutoFit/>
          </a:bodyPr>
          <a:lstStyle/>
          <a:p>
            <a:pPr algn="ctr" defTabSz="914400"/>
            <a:r>
              <a:rPr lang="en-US" sz="3200" b="1" dirty="0" smtClean="0">
                <a:gradFill>
                  <a:gsLst>
                    <a:gs pos="0">
                      <a:srgbClr val="03C2F1">
                        <a:lumMod val="20000"/>
                        <a:lumOff val="80000"/>
                      </a:srgbClr>
                    </a:gs>
                    <a:gs pos="86000">
                      <a:srgbClr val="03C2F1">
                        <a:lumMod val="20000"/>
                        <a:lumOff val="80000"/>
                      </a:srgbClr>
                    </a:gs>
                  </a:gsLst>
                  <a:lin ang="5400000" scaled="0"/>
                </a:gradFill>
              </a:rPr>
              <a:t>OPERATE</a:t>
            </a:r>
            <a:endParaRPr lang="en-US" sz="3200" b="1" dirty="0">
              <a:gradFill>
                <a:gsLst>
                  <a:gs pos="0">
                    <a:srgbClr val="03C2F1">
                      <a:lumMod val="20000"/>
                      <a:lumOff val="80000"/>
                    </a:srgbClr>
                  </a:gs>
                  <a:gs pos="86000">
                    <a:srgbClr val="03C2F1">
                      <a:lumMod val="20000"/>
                      <a:lumOff val="80000"/>
                    </a:srgbClr>
                  </a:gs>
                </a:gsLst>
                <a:lin ang="5400000" scaled="0"/>
              </a:gradFill>
            </a:endParaRPr>
          </a:p>
        </p:txBody>
      </p:sp>
      <p:sp>
        <p:nvSpPr>
          <p:cNvPr id="22" name="Rounded Rectangle 21"/>
          <p:cNvSpPr/>
          <p:nvPr/>
        </p:nvSpPr>
        <p:spPr bwMode="auto">
          <a:xfrm>
            <a:off x="1547664" y="196363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Backlog Management</a:t>
            </a:r>
          </a:p>
        </p:txBody>
      </p:sp>
      <p:pic>
        <p:nvPicPr>
          <p:cNvPr id="2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446" y="196363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bwMode="auto">
          <a:xfrm>
            <a:off x="467544" y="333178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000" dirty="0" smtClean="0">
                <a:solidFill>
                  <a:schemeClr val="tx1">
                    <a:alpha val="99000"/>
                  </a:schemeClr>
                </a:solidFill>
              </a:rPr>
              <a:t>Sprint Planning</a:t>
            </a:r>
            <a:br>
              <a:rPr lang="en-AU" sz="1000" dirty="0" smtClean="0">
                <a:solidFill>
                  <a:schemeClr val="tx1">
                    <a:alpha val="99000"/>
                  </a:schemeClr>
                </a:solidFill>
              </a:rPr>
            </a:br>
            <a:r>
              <a:rPr lang="en-AU" sz="1000" dirty="0" smtClean="0">
                <a:solidFill>
                  <a:schemeClr val="tx1">
                    <a:alpha val="99000"/>
                  </a:schemeClr>
                </a:solidFill>
              </a:rPr>
              <a:t>&amp; Execution</a:t>
            </a:r>
          </a:p>
        </p:txBody>
      </p:sp>
      <p:pic>
        <p:nvPicPr>
          <p:cNvPr id="2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333178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467544" y="422108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Personalised</a:t>
            </a:r>
            <a:br>
              <a:rPr lang="en-AU" sz="1100" dirty="0" smtClean="0">
                <a:solidFill>
                  <a:schemeClr val="tx1">
                    <a:alpha val="99000"/>
                  </a:schemeClr>
                </a:solidFill>
              </a:rPr>
            </a:br>
            <a:r>
              <a:rPr lang="en-AU" sz="1100" dirty="0" smtClean="0">
                <a:solidFill>
                  <a:schemeClr val="tx1">
                    <a:alpha val="99000"/>
                  </a:schemeClr>
                </a:solidFill>
              </a:rPr>
              <a:t>Productivity</a:t>
            </a:r>
          </a:p>
        </p:txBody>
      </p:sp>
      <p:pic>
        <p:nvPicPr>
          <p:cNvPr id="27"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26" y="4221088"/>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bwMode="auto">
          <a:xfrm>
            <a:off x="1709937" y="5924073"/>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Feedback</a:t>
            </a:r>
            <a:br>
              <a:rPr lang="en-AU" sz="1100" dirty="0" smtClean="0">
                <a:solidFill>
                  <a:schemeClr val="tx1">
                    <a:alpha val="99000"/>
                  </a:schemeClr>
                </a:solidFill>
              </a:rPr>
            </a:br>
            <a:r>
              <a:rPr lang="en-AU" sz="1100" dirty="0" smtClean="0">
                <a:solidFill>
                  <a:schemeClr val="tx1">
                    <a:alpha val="99000"/>
                  </a:schemeClr>
                </a:solidFill>
              </a:rPr>
              <a:t>Client</a:t>
            </a:r>
          </a:p>
        </p:txBody>
      </p:sp>
      <p:pic>
        <p:nvPicPr>
          <p:cNvPr id="29"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719" y="5924072"/>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7470577" y="5805265"/>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SCOM &amp; TFS</a:t>
            </a:r>
            <a:br>
              <a:rPr lang="en-AU" sz="1100" dirty="0" smtClean="0">
                <a:solidFill>
                  <a:schemeClr val="tx1">
                    <a:alpha val="99000"/>
                  </a:schemeClr>
                </a:solidFill>
              </a:rPr>
            </a:br>
            <a:r>
              <a:rPr lang="en-AU" sz="1100" dirty="0" smtClean="0">
                <a:solidFill>
                  <a:schemeClr val="tx1">
                    <a:alpha val="99000"/>
                  </a:schemeClr>
                </a:solidFill>
              </a:rPr>
              <a:t>Integration</a:t>
            </a:r>
          </a:p>
        </p:txBody>
      </p:sp>
      <p:pic>
        <p:nvPicPr>
          <p:cNvPr id="31"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59" y="5805264"/>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bwMode="auto">
          <a:xfrm>
            <a:off x="7902625" y="3789041"/>
            <a:ext cx="1061863" cy="74528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a:r>
              <a:rPr lang="en-AU" sz="1100" dirty="0" err="1" smtClean="0">
                <a:solidFill>
                  <a:schemeClr val="tx1">
                    <a:alpha val="99000"/>
                  </a:schemeClr>
                </a:solidFill>
              </a:rPr>
              <a:t>IntelliTrace</a:t>
            </a:r>
            <a:r>
              <a:rPr lang="en-AU" sz="1100" dirty="0" smtClean="0">
                <a:solidFill>
                  <a:schemeClr val="tx1">
                    <a:alpha val="99000"/>
                  </a:schemeClr>
                </a:solidFill>
              </a:rPr>
              <a:t/>
            </a:r>
            <a:br>
              <a:rPr lang="en-AU" sz="1100" dirty="0" smtClean="0">
                <a:solidFill>
                  <a:schemeClr val="tx1">
                    <a:alpha val="99000"/>
                  </a:schemeClr>
                </a:solidFill>
              </a:rPr>
            </a:br>
            <a:r>
              <a:rPr lang="en-AU" sz="1100" dirty="0" smtClean="0">
                <a:solidFill>
                  <a:schemeClr val="tx1">
                    <a:alpha val="99000"/>
                  </a:schemeClr>
                </a:solidFill>
              </a:rPr>
              <a:t>in production</a:t>
            </a:r>
          </a:p>
        </p:txBody>
      </p:sp>
      <p:pic>
        <p:nvPicPr>
          <p:cNvPr id="33"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407" y="3789040"/>
            <a:ext cx="304041" cy="304041"/>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bwMode="auto">
          <a:xfrm>
            <a:off x="6246441" y="1747609"/>
            <a:ext cx="1061863" cy="745287"/>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b" anchorCtr="1" compatLnSpc="1">
            <a:prstTxWarp prst="textNoShape">
              <a:avLst/>
            </a:prstTxWarp>
          </a:bodyPr>
          <a:lstStyle/>
          <a:p>
            <a:pPr algn="ctr" defTabSz="914099"/>
            <a:r>
              <a:rPr lang="en-AU" sz="1100" dirty="0" smtClean="0">
                <a:solidFill>
                  <a:schemeClr val="tx1">
                    <a:alpha val="99000"/>
                  </a:schemeClr>
                </a:solidFill>
              </a:rPr>
              <a:t>Story Boarding</a:t>
            </a:r>
          </a:p>
        </p:txBody>
      </p:sp>
      <p:pic>
        <p:nvPicPr>
          <p:cNvPr id="35" name="Picture 2" descr="D:\Infragistics ICON Packs\Software and Computing\NetAdvantage Icons\Software Computing\V1\CameraVideo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23" y="1747608"/>
            <a:ext cx="304041" cy="30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09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IntelliTrace</a:t>
            </a:r>
            <a:r>
              <a:rPr lang="en-AU" dirty="0" smtClean="0"/>
              <a:t> in Production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Rectangle 5"/>
          <p:cNvSpPr/>
          <p:nvPr/>
        </p:nvSpPr>
        <p:spPr>
          <a:xfrm>
            <a:off x="0" y="1556792"/>
            <a:ext cx="9144000" cy="53012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1626121"/>
            <a:ext cx="9094787"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987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 Ed">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7507</TotalTime>
  <Words>1185</Words>
  <Application>Microsoft Office PowerPoint</Application>
  <PresentationFormat>On-screen Show (4:3)</PresentationFormat>
  <Paragraphs>211</Paragraphs>
  <Slides>33</Slides>
  <Notes>15</Notes>
  <HiddenSlides>0</HiddenSlides>
  <MMClips>1</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1_Office Theme</vt:lpstr>
      <vt:lpstr>2_Office Theme</vt:lpstr>
      <vt:lpstr>PowerPoint Presentation</vt:lpstr>
      <vt:lpstr>Visual Studio vnext directions</vt:lpstr>
      <vt:lpstr>Anthony Borton</vt:lpstr>
      <vt:lpstr>Where are the bits?</vt:lpstr>
      <vt:lpstr>Microsoft’s Guiding Principals for ALM</vt:lpstr>
      <vt:lpstr>The Virtuous Cycle</vt:lpstr>
      <vt:lpstr>Actionable Incident</vt:lpstr>
      <vt:lpstr>The Virtuous Cycle</vt:lpstr>
      <vt:lpstr>IntelliTrace in Production</vt:lpstr>
      <vt:lpstr>Prototyping the User Interface</vt:lpstr>
      <vt:lpstr>The Virtuous Cycle</vt:lpstr>
      <vt:lpstr>Storyboarding</vt:lpstr>
      <vt:lpstr>Managing the Backlog</vt:lpstr>
      <vt:lpstr>The Virtuous Cycle</vt:lpstr>
      <vt:lpstr>Backlog Management</vt:lpstr>
      <vt:lpstr>Sprint Planning</vt:lpstr>
      <vt:lpstr>The Virtuous Cycle</vt:lpstr>
      <vt:lpstr>Sprint Planning &amp; Execution</vt:lpstr>
      <vt:lpstr>Personalised productivity</vt:lpstr>
      <vt:lpstr>The Virtuous Cycle</vt:lpstr>
      <vt:lpstr>Personalised Productivity</vt:lpstr>
      <vt:lpstr>Continuous Stakeholder Feedback</vt:lpstr>
      <vt:lpstr>The Virtuous Cycle</vt:lpstr>
      <vt:lpstr>Feedback Client</vt:lpstr>
      <vt:lpstr>Operational Support</vt:lpstr>
      <vt:lpstr>The Virtuous Cycle</vt:lpstr>
      <vt:lpstr>SCOM and TFS</vt:lpstr>
      <vt:lpstr>Recap</vt:lpstr>
      <vt:lpstr>Call to Action</vt:lpstr>
      <vt:lpstr>Contact Details</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287</cp:revision>
  <dcterms:created xsi:type="dcterms:W3CDTF">2011-04-01T05:55:34Z</dcterms:created>
  <dcterms:modified xsi:type="dcterms:W3CDTF">2011-09-01T04:45:16Z</dcterms:modified>
</cp:coreProperties>
</file>