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1" r:id="rId6"/>
  </p:sldMasterIdLst>
  <p:notesMasterIdLst>
    <p:notesMasterId r:id="rId42"/>
  </p:notesMasterIdLst>
  <p:handoutMasterIdLst>
    <p:handoutMasterId r:id="rId43"/>
  </p:handoutMasterIdLst>
  <p:sldIdLst>
    <p:sldId id="319" r:id="rId7"/>
    <p:sldId id="333" r:id="rId8"/>
    <p:sldId id="353" r:id="rId9"/>
    <p:sldId id="354" r:id="rId10"/>
    <p:sldId id="355" r:id="rId11"/>
    <p:sldId id="356" r:id="rId12"/>
    <p:sldId id="357" r:id="rId13"/>
    <p:sldId id="372" r:id="rId14"/>
    <p:sldId id="348" r:id="rId15"/>
    <p:sldId id="349" r:id="rId16"/>
    <p:sldId id="350" r:id="rId17"/>
    <p:sldId id="351" r:id="rId18"/>
    <p:sldId id="359" r:id="rId19"/>
    <p:sldId id="352" r:id="rId20"/>
    <p:sldId id="336" r:id="rId21"/>
    <p:sldId id="337" r:id="rId22"/>
    <p:sldId id="371" r:id="rId23"/>
    <p:sldId id="366" r:id="rId24"/>
    <p:sldId id="338" r:id="rId25"/>
    <p:sldId id="339" r:id="rId26"/>
    <p:sldId id="340" r:id="rId27"/>
    <p:sldId id="360" r:id="rId28"/>
    <p:sldId id="361" r:id="rId29"/>
    <p:sldId id="362" r:id="rId30"/>
    <p:sldId id="342" r:id="rId31"/>
    <p:sldId id="364" r:id="rId32"/>
    <p:sldId id="367" r:id="rId33"/>
    <p:sldId id="344" r:id="rId34"/>
    <p:sldId id="345" r:id="rId35"/>
    <p:sldId id="374" r:id="rId36"/>
    <p:sldId id="331" r:id="rId37"/>
    <p:sldId id="373" r:id="rId38"/>
    <p:sldId id="368" r:id="rId39"/>
    <p:sldId id="369" r:id="rId40"/>
    <p:sldId id="370"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425"/>
    <a:srgbClr val="429A16"/>
    <a:srgbClr val="292929"/>
    <a:srgbClr val="000000"/>
    <a:srgbClr val="F8F8F8"/>
    <a:srgbClr val="03C2F1"/>
    <a:srgbClr val="F8F57B"/>
    <a:srgbClr val="59D01E"/>
    <a:srgbClr val="ACE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4526" autoAdjust="0"/>
  </p:normalViewPr>
  <p:slideViewPr>
    <p:cSldViewPr snapToGrid="0">
      <p:cViewPr varScale="1">
        <p:scale>
          <a:sx n="59" d="100"/>
          <a:sy n="59" d="100"/>
        </p:scale>
        <p:origin x="-103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3794C-2A4D-40D3-A2B8-1F0D5D2452E2}"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AU"/>
        </a:p>
      </dgm:t>
    </dgm:pt>
    <dgm:pt modelId="{D30D1166-1721-413A-A8A1-3C31E757C407}">
      <dgm:prSet/>
      <dgm:spPr/>
      <dgm:t>
        <a:bodyPr/>
        <a:lstStyle/>
        <a:p>
          <a:pPr rtl="0"/>
          <a:r>
            <a:rPr lang="en-US" b="1" dirty="0" smtClean="0"/>
            <a:t>Permissions defined by the developer</a:t>
          </a:r>
          <a:endParaRPr lang="en-AU" b="1" dirty="0"/>
        </a:p>
      </dgm:t>
    </dgm:pt>
    <dgm:pt modelId="{896C0EF3-B053-4951-A51F-16F77F47DE77}" type="parTrans" cxnId="{E1C64507-89A7-4A1C-A09B-1DE9891D6483}">
      <dgm:prSet/>
      <dgm:spPr/>
      <dgm:t>
        <a:bodyPr/>
        <a:lstStyle/>
        <a:p>
          <a:endParaRPr lang="en-AU" b="1"/>
        </a:p>
      </dgm:t>
    </dgm:pt>
    <dgm:pt modelId="{C9D77C21-C0E5-485E-A69C-2DB64AB14DCF}" type="sibTrans" cxnId="{E1C64507-89A7-4A1C-A09B-1DE9891D6483}">
      <dgm:prSet/>
      <dgm:spPr/>
      <dgm:t>
        <a:bodyPr/>
        <a:lstStyle/>
        <a:p>
          <a:endParaRPr lang="en-AU" b="1"/>
        </a:p>
      </dgm:t>
    </dgm:pt>
    <dgm:pt modelId="{70B35E3C-89C3-4565-9361-779790F3DD16}">
      <dgm:prSet/>
      <dgm:spPr/>
      <dgm:t>
        <a:bodyPr/>
        <a:lstStyle/>
        <a:p>
          <a:pPr rtl="0"/>
          <a:r>
            <a:rPr lang="en-US" b="1" dirty="0" smtClean="0"/>
            <a:t>Application’s administrators define users and roles</a:t>
          </a:r>
          <a:endParaRPr lang="en-AU" b="1" dirty="0"/>
        </a:p>
      </dgm:t>
    </dgm:pt>
    <dgm:pt modelId="{D345AF4E-022E-4593-92D3-08660EB5A41A}" type="parTrans" cxnId="{B4624CDC-39AF-4B54-A7FB-815D2E197146}">
      <dgm:prSet/>
      <dgm:spPr/>
      <dgm:t>
        <a:bodyPr/>
        <a:lstStyle/>
        <a:p>
          <a:endParaRPr lang="en-AU" b="1"/>
        </a:p>
      </dgm:t>
    </dgm:pt>
    <dgm:pt modelId="{A4DD59EB-D2C7-482E-A5F2-23ADE4178203}" type="sibTrans" cxnId="{B4624CDC-39AF-4B54-A7FB-815D2E197146}">
      <dgm:prSet/>
      <dgm:spPr/>
      <dgm:t>
        <a:bodyPr/>
        <a:lstStyle/>
        <a:p>
          <a:endParaRPr lang="en-AU" b="1"/>
        </a:p>
      </dgm:t>
    </dgm:pt>
    <dgm:pt modelId="{B4AFE936-1B79-4CDB-B20B-7181BC85AE4E}">
      <dgm:prSet/>
      <dgm:spPr/>
      <dgm:t>
        <a:bodyPr/>
        <a:lstStyle/>
        <a:p>
          <a:pPr rtl="0"/>
          <a:r>
            <a:rPr lang="en-US" b="1" dirty="0" smtClean="0"/>
            <a:t>Permissions assigned to roles</a:t>
          </a:r>
          <a:endParaRPr lang="en-AU" b="1" dirty="0"/>
        </a:p>
      </dgm:t>
    </dgm:pt>
    <dgm:pt modelId="{0FE38E75-0949-4AC3-91A8-623ADEC9ACD6}" type="parTrans" cxnId="{CCA86DBF-6B69-4CC1-A821-B4A1B52DFFFF}">
      <dgm:prSet/>
      <dgm:spPr/>
      <dgm:t>
        <a:bodyPr/>
        <a:lstStyle/>
        <a:p>
          <a:endParaRPr lang="en-AU" b="1"/>
        </a:p>
      </dgm:t>
    </dgm:pt>
    <dgm:pt modelId="{29115A2C-946C-4664-9338-D6FAABAD110C}" type="sibTrans" cxnId="{CCA86DBF-6B69-4CC1-A821-B4A1B52DFFFF}">
      <dgm:prSet/>
      <dgm:spPr/>
      <dgm:t>
        <a:bodyPr/>
        <a:lstStyle/>
        <a:p>
          <a:endParaRPr lang="en-AU" b="1"/>
        </a:p>
      </dgm:t>
    </dgm:pt>
    <dgm:pt modelId="{CE33C23B-C0BE-4966-AD58-0D18E2C72C91}">
      <dgm:prSet/>
      <dgm:spPr/>
      <dgm:t>
        <a:bodyPr/>
        <a:lstStyle/>
        <a:p>
          <a:pPr rtl="0"/>
          <a:r>
            <a:rPr lang="en-US" b="1" dirty="0" smtClean="0"/>
            <a:t>Users are assigned to roles</a:t>
          </a:r>
          <a:endParaRPr lang="en-AU" b="1" dirty="0"/>
        </a:p>
      </dgm:t>
    </dgm:pt>
    <dgm:pt modelId="{1EF4D1F0-4315-4401-A7C4-90B17887083D}" type="parTrans" cxnId="{D65DCF24-B444-41CC-9C04-9C956E576728}">
      <dgm:prSet/>
      <dgm:spPr/>
      <dgm:t>
        <a:bodyPr/>
        <a:lstStyle/>
        <a:p>
          <a:endParaRPr lang="en-AU" b="1"/>
        </a:p>
      </dgm:t>
    </dgm:pt>
    <dgm:pt modelId="{CB4B0848-4FDE-41CE-AF6E-4EA3C7AB6905}" type="sibTrans" cxnId="{D65DCF24-B444-41CC-9C04-9C956E576728}">
      <dgm:prSet/>
      <dgm:spPr/>
      <dgm:t>
        <a:bodyPr/>
        <a:lstStyle/>
        <a:p>
          <a:endParaRPr lang="en-AU" b="1"/>
        </a:p>
      </dgm:t>
    </dgm:pt>
    <dgm:pt modelId="{113666B3-0234-4C7C-B845-EC32FFCDF437}" type="pres">
      <dgm:prSet presAssocID="{7A23794C-2A4D-40D3-A2B8-1F0D5D2452E2}" presName="Name0" presStyleCnt="0">
        <dgm:presLayoutVars>
          <dgm:dir/>
          <dgm:animLvl val="lvl"/>
          <dgm:resizeHandles val="exact"/>
        </dgm:presLayoutVars>
      </dgm:prSet>
      <dgm:spPr/>
      <dgm:t>
        <a:bodyPr/>
        <a:lstStyle/>
        <a:p>
          <a:endParaRPr lang="en-AU"/>
        </a:p>
      </dgm:t>
    </dgm:pt>
    <dgm:pt modelId="{5CF44606-393D-42A2-A1A4-D4F138947584}" type="pres">
      <dgm:prSet presAssocID="{CE33C23B-C0BE-4966-AD58-0D18E2C72C91}" presName="boxAndChildren" presStyleCnt="0"/>
      <dgm:spPr/>
      <dgm:t>
        <a:bodyPr/>
        <a:lstStyle/>
        <a:p>
          <a:endParaRPr lang="en-AU"/>
        </a:p>
      </dgm:t>
    </dgm:pt>
    <dgm:pt modelId="{693B1DFA-8233-4B73-870F-84155645F423}" type="pres">
      <dgm:prSet presAssocID="{CE33C23B-C0BE-4966-AD58-0D18E2C72C91}" presName="parentTextBox" presStyleLbl="node1" presStyleIdx="0" presStyleCnt="4"/>
      <dgm:spPr/>
      <dgm:t>
        <a:bodyPr/>
        <a:lstStyle/>
        <a:p>
          <a:endParaRPr lang="en-AU"/>
        </a:p>
      </dgm:t>
    </dgm:pt>
    <dgm:pt modelId="{424C77E4-496D-449D-9AB1-8ED42F0BEE84}" type="pres">
      <dgm:prSet presAssocID="{29115A2C-946C-4664-9338-D6FAABAD110C}" presName="sp" presStyleCnt="0"/>
      <dgm:spPr/>
      <dgm:t>
        <a:bodyPr/>
        <a:lstStyle/>
        <a:p>
          <a:endParaRPr lang="en-AU"/>
        </a:p>
      </dgm:t>
    </dgm:pt>
    <dgm:pt modelId="{F578B625-AEC6-4800-9EA8-9F06D7DEC9F3}" type="pres">
      <dgm:prSet presAssocID="{B4AFE936-1B79-4CDB-B20B-7181BC85AE4E}" presName="arrowAndChildren" presStyleCnt="0"/>
      <dgm:spPr/>
      <dgm:t>
        <a:bodyPr/>
        <a:lstStyle/>
        <a:p>
          <a:endParaRPr lang="en-AU"/>
        </a:p>
      </dgm:t>
    </dgm:pt>
    <dgm:pt modelId="{C2525F75-3C31-4D24-9D8D-5CF66FA8962B}" type="pres">
      <dgm:prSet presAssocID="{B4AFE936-1B79-4CDB-B20B-7181BC85AE4E}" presName="parentTextArrow" presStyleLbl="node1" presStyleIdx="1" presStyleCnt="4"/>
      <dgm:spPr/>
      <dgm:t>
        <a:bodyPr/>
        <a:lstStyle/>
        <a:p>
          <a:endParaRPr lang="en-AU"/>
        </a:p>
      </dgm:t>
    </dgm:pt>
    <dgm:pt modelId="{B379502F-EFE7-4185-8CAD-579591FB144A}" type="pres">
      <dgm:prSet presAssocID="{A4DD59EB-D2C7-482E-A5F2-23ADE4178203}" presName="sp" presStyleCnt="0"/>
      <dgm:spPr/>
      <dgm:t>
        <a:bodyPr/>
        <a:lstStyle/>
        <a:p>
          <a:endParaRPr lang="en-AU"/>
        </a:p>
      </dgm:t>
    </dgm:pt>
    <dgm:pt modelId="{AF08703E-B225-4547-8050-8486582E955F}" type="pres">
      <dgm:prSet presAssocID="{70B35E3C-89C3-4565-9361-779790F3DD16}" presName="arrowAndChildren" presStyleCnt="0"/>
      <dgm:spPr/>
      <dgm:t>
        <a:bodyPr/>
        <a:lstStyle/>
        <a:p>
          <a:endParaRPr lang="en-AU"/>
        </a:p>
      </dgm:t>
    </dgm:pt>
    <dgm:pt modelId="{73E07A3E-D9F3-4270-B467-F3C6BFA5A831}" type="pres">
      <dgm:prSet presAssocID="{70B35E3C-89C3-4565-9361-779790F3DD16}" presName="parentTextArrow" presStyleLbl="node1" presStyleIdx="2" presStyleCnt="4"/>
      <dgm:spPr/>
      <dgm:t>
        <a:bodyPr/>
        <a:lstStyle/>
        <a:p>
          <a:endParaRPr lang="en-AU"/>
        </a:p>
      </dgm:t>
    </dgm:pt>
    <dgm:pt modelId="{5A8CA727-9E97-4ACF-82CF-F0C2EAACFE1D}" type="pres">
      <dgm:prSet presAssocID="{C9D77C21-C0E5-485E-A69C-2DB64AB14DCF}" presName="sp" presStyleCnt="0"/>
      <dgm:spPr/>
      <dgm:t>
        <a:bodyPr/>
        <a:lstStyle/>
        <a:p>
          <a:endParaRPr lang="en-AU"/>
        </a:p>
      </dgm:t>
    </dgm:pt>
    <dgm:pt modelId="{7AFFC790-B3CE-4635-AB8C-E556B87FFEFA}" type="pres">
      <dgm:prSet presAssocID="{D30D1166-1721-413A-A8A1-3C31E757C407}" presName="arrowAndChildren" presStyleCnt="0"/>
      <dgm:spPr/>
      <dgm:t>
        <a:bodyPr/>
        <a:lstStyle/>
        <a:p>
          <a:endParaRPr lang="en-AU"/>
        </a:p>
      </dgm:t>
    </dgm:pt>
    <dgm:pt modelId="{5AE0A4F8-4C13-4E63-B95C-8254546B946B}" type="pres">
      <dgm:prSet presAssocID="{D30D1166-1721-413A-A8A1-3C31E757C407}" presName="parentTextArrow" presStyleLbl="node1" presStyleIdx="3" presStyleCnt="4"/>
      <dgm:spPr/>
      <dgm:t>
        <a:bodyPr/>
        <a:lstStyle/>
        <a:p>
          <a:endParaRPr lang="en-AU"/>
        </a:p>
      </dgm:t>
    </dgm:pt>
  </dgm:ptLst>
  <dgm:cxnLst>
    <dgm:cxn modelId="{0221739E-5C8A-4EB8-94E9-03C98002E37E}" type="presOf" srcId="{CE33C23B-C0BE-4966-AD58-0D18E2C72C91}" destId="{693B1DFA-8233-4B73-870F-84155645F423}" srcOrd="0" destOrd="0" presId="urn:microsoft.com/office/officeart/2005/8/layout/process4"/>
    <dgm:cxn modelId="{D65DCF24-B444-41CC-9C04-9C956E576728}" srcId="{7A23794C-2A4D-40D3-A2B8-1F0D5D2452E2}" destId="{CE33C23B-C0BE-4966-AD58-0D18E2C72C91}" srcOrd="3" destOrd="0" parTransId="{1EF4D1F0-4315-4401-A7C4-90B17887083D}" sibTransId="{CB4B0848-4FDE-41CE-AF6E-4EA3C7AB6905}"/>
    <dgm:cxn modelId="{CCA86DBF-6B69-4CC1-A821-B4A1B52DFFFF}" srcId="{7A23794C-2A4D-40D3-A2B8-1F0D5D2452E2}" destId="{B4AFE936-1B79-4CDB-B20B-7181BC85AE4E}" srcOrd="2" destOrd="0" parTransId="{0FE38E75-0949-4AC3-91A8-623ADEC9ACD6}" sibTransId="{29115A2C-946C-4664-9338-D6FAABAD110C}"/>
    <dgm:cxn modelId="{B3671FB6-0E52-44AC-AAD0-6BA1F2119CAC}" type="presOf" srcId="{70B35E3C-89C3-4565-9361-779790F3DD16}" destId="{73E07A3E-D9F3-4270-B467-F3C6BFA5A831}" srcOrd="0" destOrd="0" presId="urn:microsoft.com/office/officeart/2005/8/layout/process4"/>
    <dgm:cxn modelId="{B4624CDC-39AF-4B54-A7FB-815D2E197146}" srcId="{7A23794C-2A4D-40D3-A2B8-1F0D5D2452E2}" destId="{70B35E3C-89C3-4565-9361-779790F3DD16}" srcOrd="1" destOrd="0" parTransId="{D345AF4E-022E-4593-92D3-08660EB5A41A}" sibTransId="{A4DD59EB-D2C7-482E-A5F2-23ADE4178203}"/>
    <dgm:cxn modelId="{E1C64507-89A7-4A1C-A09B-1DE9891D6483}" srcId="{7A23794C-2A4D-40D3-A2B8-1F0D5D2452E2}" destId="{D30D1166-1721-413A-A8A1-3C31E757C407}" srcOrd="0" destOrd="0" parTransId="{896C0EF3-B053-4951-A51F-16F77F47DE77}" sibTransId="{C9D77C21-C0E5-485E-A69C-2DB64AB14DCF}"/>
    <dgm:cxn modelId="{A9C9935D-73EB-4DDC-A753-902721DE68B5}" type="presOf" srcId="{B4AFE936-1B79-4CDB-B20B-7181BC85AE4E}" destId="{C2525F75-3C31-4D24-9D8D-5CF66FA8962B}" srcOrd="0" destOrd="0" presId="urn:microsoft.com/office/officeart/2005/8/layout/process4"/>
    <dgm:cxn modelId="{BC84B119-78A4-4711-9D7B-E3A8EFD107EE}" type="presOf" srcId="{7A23794C-2A4D-40D3-A2B8-1F0D5D2452E2}" destId="{113666B3-0234-4C7C-B845-EC32FFCDF437}" srcOrd="0" destOrd="0" presId="urn:microsoft.com/office/officeart/2005/8/layout/process4"/>
    <dgm:cxn modelId="{8E9BBE9C-BDE3-461C-9C0B-3079A544CC79}" type="presOf" srcId="{D30D1166-1721-413A-A8A1-3C31E757C407}" destId="{5AE0A4F8-4C13-4E63-B95C-8254546B946B}" srcOrd="0" destOrd="0" presId="urn:microsoft.com/office/officeart/2005/8/layout/process4"/>
    <dgm:cxn modelId="{D5A857B6-FDD1-431D-8CAC-81C27584EBBD}" type="presParOf" srcId="{113666B3-0234-4C7C-B845-EC32FFCDF437}" destId="{5CF44606-393D-42A2-A1A4-D4F138947584}" srcOrd="0" destOrd="0" presId="urn:microsoft.com/office/officeart/2005/8/layout/process4"/>
    <dgm:cxn modelId="{287885AC-21E6-4077-BA50-CA28C8D7D18B}" type="presParOf" srcId="{5CF44606-393D-42A2-A1A4-D4F138947584}" destId="{693B1DFA-8233-4B73-870F-84155645F423}" srcOrd="0" destOrd="0" presId="urn:microsoft.com/office/officeart/2005/8/layout/process4"/>
    <dgm:cxn modelId="{C94666BF-BA07-4C45-A213-7FB641C8F0EC}" type="presParOf" srcId="{113666B3-0234-4C7C-B845-EC32FFCDF437}" destId="{424C77E4-496D-449D-9AB1-8ED42F0BEE84}" srcOrd="1" destOrd="0" presId="urn:microsoft.com/office/officeart/2005/8/layout/process4"/>
    <dgm:cxn modelId="{9AA718EF-AC72-46A7-8C4A-0F65AC9B2B22}" type="presParOf" srcId="{113666B3-0234-4C7C-B845-EC32FFCDF437}" destId="{F578B625-AEC6-4800-9EA8-9F06D7DEC9F3}" srcOrd="2" destOrd="0" presId="urn:microsoft.com/office/officeart/2005/8/layout/process4"/>
    <dgm:cxn modelId="{3ACE7257-0A92-4618-A66A-FD51DD2E904C}" type="presParOf" srcId="{F578B625-AEC6-4800-9EA8-9F06D7DEC9F3}" destId="{C2525F75-3C31-4D24-9D8D-5CF66FA8962B}" srcOrd="0" destOrd="0" presId="urn:microsoft.com/office/officeart/2005/8/layout/process4"/>
    <dgm:cxn modelId="{60D61A2A-3699-4B7C-ADDF-70121C016FA2}" type="presParOf" srcId="{113666B3-0234-4C7C-B845-EC32FFCDF437}" destId="{B379502F-EFE7-4185-8CAD-579591FB144A}" srcOrd="3" destOrd="0" presId="urn:microsoft.com/office/officeart/2005/8/layout/process4"/>
    <dgm:cxn modelId="{FE5AB5D6-4BE7-4D33-92AE-2FFE7FEB4B74}" type="presParOf" srcId="{113666B3-0234-4C7C-B845-EC32FFCDF437}" destId="{AF08703E-B225-4547-8050-8486582E955F}" srcOrd="4" destOrd="0" presId="urn:microsoft.com/office/officeart/2005/8/layout/process4"/>
    <dgm:cxn modelId="{C22C2AC3-4998-49A3-9828-B9B35859EAEF}" type="presParOf" srcId="{AF08703E-B225-4547-8050-8486582E955F}" destId="{73E07A3E-D9F3-4270-B467-F3C6BFA5A831}" srcOrd="0" destOrd="0" presId="urn:microsoft.com/office/officeart/2005/8/layout/process4"/>
    <dgm:cxn modelId="{1CA95964-CD40-40CC-9779-7205F9BEF335}" type="presParOf" srcId="{113666B3-0234-4C7C-B845-EC32FFCDF437}" destId="{5A8CA727-9E97-4ACF-82CF-F0C2EAACFE1D}" srcOrd="5" destOrd="0" presId="urn:microsoft.com/office/officeart/2005/8/layout/process4"/>
    <dgm:cxn modelId="{0A22C402-474C-4A14-8334-36A2491C09A6}" type="presParOf" srcId="{113666B3-0234-4C7C-B845-EC32FFCDF437}" destId="{7AFFC790-B3CE-4635-AB8C-E556B87FFEFA}" srcOrd="6" destOrd="0" presId="urn:microsoft.com/office/officeart/2005/8/layout/process4"/>
    <dgm:cxn modelId="{0BDDF365-E44F-4AEE-99D9-89235ADF5C33}" type="presParOf" srcId="{7AFFC790-B3CE-4635-AB8C-E556B87FFEFA}" destId="{5AE0A4F8-4C13-4E63-B95C-8254546B946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B1DFA-8233-4B73-870F-84155645F423}">
      <dsp:nvSpPr>
        <dsp:cNvPr id="0" name=""/>
        <dsp:cNvSpPr/>
      </dsp:nvSpPr>
      <dsp:spPr>
        <a:xfrm>
          <a:off x="0" y="4137535"/>
          <a:ext cx="11149013" cy="9051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1" kern="1200" dirty="0" smtClean="0"/>
            <a:t>Users are assigned to roles</a:t>
          </a:r>
          <a:endParaRPr lang="en-AU" sz="3200" b="1" kern="1200" dirty="0"/>
        </a:p>
      </dsp:txBody>
      <dsp:txXfrm>
        <a:off x="0" y="4137535"/>
        <a:ext cx="11149013" cy="905191"/>
      </dsp:txXfrm>
    </dsp:sp>
    <dsp:sp modelId="{C2525F75-3C31-4D24-9D8D-5CF66FA8962B}">
      <dsp:nvSpPr>
        <dsp:cNvPr id="0" name=""/>
        <dsp:cNvSpPr/>
      </dsp:nvSpPr>
      <dsp:spPr>
        <a:xfrm rot="10800000">
          <a:off x="0" y="2758928"/>
          <a:ext cx="11149013" cy="1392184"/>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1" kern="1200" dirty="0" smtClean="0"/>
            <a:t>Permissions assigned to roles</a:t>
          </a:r>
          <a:endParaRPr lang="en-AU" sz="3200" b="1" kern="1200" dirty="0"/>
        </a:p>
      </dsp:txBody>
      <dsp:txXfrm rot="10800000">
        <a:off x="0" y="2758928"/>
        <a:ext cx="11149013" cy="904599"/>
      </dsp:txXfrm>
    </dsp:sp>
    <dsp:sp modelId="{73E07A3E-D9F3-4270-B467-F3C6BFA5A831}">
      <dsp:nvSpPr>
        <dsp:cNvPr id="0" name=""/>
        <dsp:cNvSpPr/>
      </dsp:nvSpPr>
      <dsp:spPr>
        <a:xfrm rot="10800000">
          <a:off x="0" y="1380321"/>
          <a:ext cx="11149013" cy="1392184"/>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1" kern="1200" dirty="0" smtClean="0"/>
            <a:t>Application’s administrators define users and roles</a:t>
          </a:r>
          <a:endParaRPr lang="en-AU" sz="3200" b="1" kern="1200" dirty="0"/>
        </a:p>
      </dsp:txBody>
      <dsp:txXfrm rot="10800000">
        <a:off x="0" y="1380321"/>
        <a:ext cx="11149013" cy="904599"/>
      </dsp:txXfrm>
    </dsp:sp>
    <dsp:sp modelId="{5AE0A4F8-4C13-4E63-B95C-8254546B946B}">
      <dsp:nvSpPr>
        <dsp:cNvPr id="0" name=""/>
        <dsp:cNvSpPr/>
      </dsp:nvSpPr>
      <dsp:spPr>
        <a:xfrm rot="10800000">
          <a:off x="0" y="1714"/>
          <a:ext cx="11149013" cy="1392184"/>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1" kern="1200" dirty="0" smtClean="0"/>
            <a:t>Permissions defined by the developer</a:t>
          </a:r>
          <a:endParaRPr lang="en-AU" sz="3200" b="1" kern="1200" dirty="0"/>
        </a:p>
      </dsp:txBody>
      <dsp:txXfrm rot="10800000">
        <a:off x="0" y="1714"/>
        <a:ext cx="11149013" cy="9045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8/31/2011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8/31/2011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Can validate at the entity or property level</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27148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9:09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Forms-based </a:t>
            </a:r>
            <a:r>
              <a:rPr lang="en-US" dirty="0" err="1" smtClean="0"/>
              <a:t>Auth</a:t>
            </a:r>
            <a:r>
              <a:rPr lang="en-US" dirty="0" smtClean="0"/>
              <a:t> is ASP.NET Membership Provider</a:t>
            </a:r>
            <a:endParaRPr lang="en-A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52603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dirty="0" smtClean="0"/>
              <a:t>A user’s effective permissions are the combined permissions assigned to their roles</a:t>
            </a:r>
            <a:endParaRPr lang="en-AU"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77343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r>
              <a:rPr lang="en-US" dirty="0" smtClean="0"/>
              <a:t>Application runs entirely on user’s computer</a:t>
            </a:r>
          </a:p>
          <a:p>
            <a:endParaRPr lang="en-A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18314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interface runs on user’s computer</a:t>
            </a:r>
          </a:p>
          <a:p>
            <a:r>
              <a:rPr lang="en-US" dirty="0" smtClean="0"/>
              <a:t>Middle-tier components run on Internet Information Services (IIS) or Windows Azure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45484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interface is browser based</a:t>
            </a:r>
          </a:p>
          <a:p>
            <a:r>
              <a:rPr lang="en-US" dirty="0" smtClean="0"/>
              <a:t>Middle-tier components run on IIS or Windows Azure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50889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9:09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8/31/2011 9:09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9:09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78941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422741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9:09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72830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Can be local (SQL Server Express) or attached (SQL Server, SQL Azure, SharePoint, WCF RIA service)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04026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 business types</a:t>
            </a:r>
          </a:p>
          <a:p>
            <a:pPr lvl="1"/>
            <a:r>
              <a:rPr lang="en-US" dirty="0" smtClean="0"/>
              <a:t>Provide validation and formatting</a:t>
            </a:r>
          </a:p>
          <a:p>
            <a:endParaRPr lang="en-AU" dirty="0" smtClean="0"/>
          </a:p>
          <a:p>
            <a:r>
              <a:rPr lang="en-AU" dirty="0" smtClean="0"/>
              <a:t>http://www.flickr.com/photos/photohome_uk/1494590209/sizes/z/in/photostream/ - cc </a:t>
            </a:r>
            <a:r>
              <a:rPr lang="en-AU" dirty="0" err="1" smtClean="0"/>
              <a:t>Attrib</a:t>
            </a:r>
            <a:endParaRPr lang="en-AU" dirty="0" smtClean="0"/>
          </a:p>
          <a:p>
            <a:r>
              <a:rPr lang="en-AU" dirty="0" smtClean="0"/>
              <a:t>http://www.flickr.com/photos/grongar/4965971376/sizes/l/in/photostream/ - cc </a:t>
            </a:r>
            <a:r>
              <a:rPr lang="en-AU" dirty="0" err="1" smtClean="0"/>
              <a:t>Attrib</a:t>
            </a:r>
            <a:endParaRPr lang="en-A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71827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r>
              <a:rPr lang="en-US" dirty="0" smtClean="0"/>
              <a:t>Write code to generate value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27498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Can create relationships within and across data sources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64350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988828"/>
            <a:ext cx="11149012" cy="568841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dirty="0"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187" y="2348881"/>
            <a:ext cx="10360501" cy="1470025"/>
          </a:xfrm>
        </p:spPr>
        <p:txBody>
          <a:bodyPr/>
          <a:lstStyle>
            <a:lvl1pPr>
              <a:defRPr>
                <a:solidFill>
                  <a:schemeClr val="bg1"/>
                </a:solidFill>
              </a:defRPr>
            </a:lvl1pPr>
          </a:lstStyle>
          <a:p>
            <a:r>
              <a:rPr lang="en-US" smtClean="0"/>
              <a:t>Click to edit Master title style</a:t>
            </a:r>
            <a:endParaRPr lang="en-AU"/>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4" cy="1002082"/>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250521" y="1102290"/>
            <a:ext cx="11786991" cy="5173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p:nvPicPr>
        <p:blipFill>
          <a:blip r:embed="rId2"/>
          <a:stretch>
            <a:fillRect/>
          </a:stretch>
        </p:blipFill>
        <p:spPr>
          <a:xfrm>
            <a:off x="5012" y="0"/>
            <a:ext cx="12178801" cy="6858000"/>
          </a:xfrm>
          <a:prstGeom prst="rect">
            <a:avLst/>
          </a:prstGeom>
        </p:spPr>
      </p:pic>
      <p:sp>
        <p:nvSpPr>
          <p:cNvPr id="2" name="Title 1"/>
          <p:cNvSpPr>
            <a:spLocks noGrp="1"/>
          </p:cNvSpPr>
          <p:nvPr>
            <p:ph type="title"/>
          </p:nvPr>
        </p:nvSpPr>
        <p:spPr>
          <a:xfrm>
            <a:off x="5013" y="0"/>
            <a:ext cx="12178800" cy="1102290"/>
          </a:xfrm>
        </p:spPr>
        <p:txBody>
          <a:bodyPr anchor="t"/>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609441" y="1816275"/>
            <a:ext cx="10969943" cy="491020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p:nvPicPr>
        <p:blipFill>
          <a:blip r:embed="rId2"/>
          <a:stretch>
            <a:fillRect/>
          </a:stretch>
        </p:blipFill>
        <p:spPr>
          <a:xfrm>
            <a:off x="5012" y="0"/>
            <a:ext cx="12178801" cy="6858000"/>
          </a:xfrm>
          <a:prstGeom prst="rect">
            <a:avLst/>
          </a:prstGeom>
        </p:spPr>
      </p:pic>
      <p:sp>
        <p:nvSpPr>
          <p:cNvPr id="2" name="Title 1"/>
          <p:cNvSpPr>
            <a:spLocks noGrp="1"/>
          </p:cNvSpPr>
          <p:nvPr>
            <p:ph type="title" hasCustomPrompt="1"/>
          </p:nvPr>
        </p:nvSpPr>
        <p:spPr>
          <a:xfrm>
            <a:off x="962833" y="4406901"/>
            <a:ext cx="10360501" cy="1362075"/>
          </a:xfrm>
        </p:spPr>
        <p:txBody>
          <a:bodyPr anchor="t"/>
          <a:lstStyle>
            <a:lvl1pPr algn="l">
              <a:defRPr sz="5300" b="1" cap="all">
                <a:solidFill>
                  <a:schemeClr val="bg1"/>
                </a:solidFill>
              </a:defRPr>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p:nvPicPr>
        <p:blipFill>
          <a:blip r:embed="rId3"/>
          <a:stretch>
            <a:fillRect/>
          </a:stretch>
        </p:blipFill>
        <p:spPr>
          <a:xfrm>
            <a:off x="8024310" y="787400"/>
            <a:ext cx="3263046" cy="132768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3792"/>
            <a:ext cx="10969943" cy="1143000"/>
          </a:xfrm>
        </p:spPr>
        <p:txBody>
          <a:bodyPr/>
          <a:lstStyle>
            <a:lvl1pPr>
              <a:defRPr>
                <a:solidFill>
                  <a:schemeClr val="bg1"/>
                </a:solidFill>
              </a:defRPr>
            </a:lvl1pPr>
          </a:lstStyle>
          <a:p>
            <a:r>
              <a:rPr lang="en-US" smtClean="0"/>
              <a:t>Click to edit Master title style</a:t>
            </a:r>
            <a:endParaRPr lang="en-AU"/>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262713"/>
          </a:xfrm>
        </p:spPr>
        <p:txBody>
          <a:bodyPr anchor="t"/>
          <a:lstStyle>
            <a:lvl1pPr>
              <a:defRPr>
                <a:solidFill>
                  <a:schemeClr val="bg1"/>
                </a:solidFill>
              </a:defRPr>
            </a:lvl1pPr>
          </a:lstStyle>
          <a:p>
            <a:r>
              <a:rPr lang="en-US" smtClean="0"/>
              <a:t>Click to edit Master title style</a:t>
            </a:r>
            <a:endParaRPr lang="en-AU"/>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solidFill>
                  <a:schemeClr val="bg1"/>
                </a:solidFill>
              </a:defRPr>
            </a:lvl1pPr>
          </a:lstStyle>
          <a:p>
            <a:r>
              <a:rPr lang="en-US" smtClean="0"/>
              <a:t>Click to edit Master title style</a:t>
            </a:r>
            <a:endParaRPr lang="en-AU"/>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solidFill>
                  <a:schemeClr val="bg1"/>
                </a:solidFill>
              </a:defRPr>
            </a:lvl1pPr>
          </a:lstStyle>
          <a:p>
            <a:r>
              <a:rPr lang="en-US" smtClean="0"/>
              <a:t>Click to edit Master title style</a:t>
            </a:r>
            <a:endParaRPr lang="en-AU"/>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AU"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p:nvPicPr>
        <p:blipFill>
          <a:blip r:embed="rId2"/>
          <a:stretch>
            <a:fillRect/>
          </a:stretch>
        </p:blipFill>
        <p:spPr>
          <a:xfrm>
            <a:off x="5012" y="0"/>
            <a:ext cx="12178801" cy="6858000"/>
          </a:xfrm>
          <a:prstGeom prst="rect">
            <a:avLst/>
          </a:prstGeom>
        </p:spPr>
      </p:pic>
      <p:pic>
        <p:nvPicPr>
          <p:cNvPr id="4" name="Picture 3" descr="Tech·Ed_LOGO.png"/>
          <p:cNvPicPr>
            <a:picLocks noChangeAspect="1"/>
          </p:cNvPicPr>
          <p:nvPr/>
        </p:nvPicPr>
        <p:blipFill>
          <a:blip r:embed="rId3"/>
          <a:stretch>
            <a:fillRect/>
          </a:stretch>
        </p:blipFill>
        <p:spPr>
          <a:xfrm>
            <a:off x="1320455" y="1905000"/>
            <a:ext cx="6492236" cy="2641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rgbClr val="FFC000">
                    <a:alpha val="99000"/>
                  </a:srgbClr>
                </a:solidFill>
                <a:effectLst/>
                <a:uLnTx/>
                <a:uFillTx/>
                <a:latin typeface="Segoe" pitchFamily="34" charset="0"/>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marL="714375" indent="-714375">
              <a:lnSpc>
                <a:spcPct val="90000"/>
              </a:lnSpc>
              <a:defRPr sz="5400">
                <a:solidFill>
                  <a:srgbClr val="FFFFFF"/>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5.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97927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gs>
              <a:gs pos="86000">
                <a:schemeClr val="tx1"/>
              </a:gs>
            </a:gsLst>
            <a:lin ang="5400000" scaled="0"/>
            <a:tileRect/>
          </a:gra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4400" kern="1200">
          <a:gradFill>
            <a:gsLst>
              <a:gs pos="0">
                <a:schemeClr val="tx1"/>
              </a:gs>
              <a:gs pos="86000">
                <a:schemeClr val="tx1"/>
              </a:gs>
            </a:gsLst>
            <a:lin ang="5400000" scaled="0"/>
          </a:gradFill>
          <a:latin typeface="Segoe"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4000" kern="1200">
          <a:gradFill>
            <a:gsLst>
              <a:gs pos="0">
                <a:schemeClr val="tx1"/>
              </a:gs>
              <a:gs pos="86000">
                <a:schemeClr val="tx1"/>
              </a:gs>
            </a:gsLst>
            <a:lin ang="5400000" scaled="0"/>
          </a:gradFill>
          <a:latin typeface="Segoe"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3600" kern="1200">
          <a:gradFill>
            <a:gsLst>
              <a:gs pos="0">
                <a:schemeClr val="tx1"/>
              </a:gs>
              <a:gs pos="86000">
                <a:schemeClr val="tx1"/>
              </a:gs>
            </a:gsLst>
            <a:lin ang="5400000" scaled="0"/>
          </a:gradFill>
          <a:latin typeface="Segoe"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Segoe"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073888"/>
            <a:ext cx="11149011" cy="5624624"/>
          </a:xfrm>
          <a:prstGeom prst="rect">
            <a:avLst/>
          </a:prstGeom>
          <a:gradFill>
            <a:gsLst>
              <a:gs pos="5000">
                <a:schemeClr val="tx1"/>
              </a:gs>
              <a:gs pos="0">
                <a:schemeClr val="tx2">
                  <a:lumMod val="0"/>
                  <a:alpha val="0"/>
                </a:schemeClr>
              </a:gs>
              <a:gs pos="95000">
                <a:schemeClr val="tx1"/>
              </a:gs>
              <a:gs pos="100000">
                <a:schemeClr val="accent1">
                  <a:tint val="23500"/>
                  <a:satMod val="160000"/>
                  <a:alpha val="0"/>
                </a:schemeClr>
              </a:gs>
            </a:gsLst>
            <a:lin ang="0" scaled="1"/>
          </a:gradFill>
          <a:ln>
            <a:noFill/>
          </a:ln>
        </p:spPr>
        <p:style>
          <a:lnRef idx="2">
            <a:schemeClr val="accent1"/>
          </a:lnRef>
          <a:fillRef idx="1">
            <a:schemeClr val="lt1"/>
          </a:fillRef>
          <a:effectRef idx="0">
            <a:schemeClr val="accent1"/>
          </a:effectRef>
          <a:fontRef idx="none"/>
        </p:style>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p:nvPicPr>
        <p:blipFill>
          <a:blip r:embed="rId13"/>
          <a:stretch>
            <a:fillRect/>
          </a:stretch>
        </p:blipFill>
        <p:spPr>
          <a:xfrm>
            <a:off x="0" y="0"/>
            <a:ext cx="12188825" cy="6858000"/>
          </a:xfrm>
          <a:prstGeom prst="rect">
            <a:avLst/>
          </a:prstGeom>
        </p:spPr>
      </p:pic>
      <p:sp>
        <p:nvSpPr>
          <p:cNvPr id="2" name="Title Placeholder 1"/>
          <p:cNvSpPr>
            <a:spLocks noGrp="1"/>
          </p:cNvSpPr>
          <p:nvPr>
            <p:ph type="title"/>
          </p:nvPr>
        </p:nvSpPr>
        <p:spPr>
          <a:xfrm>
            <a:off x="1" y="0"/>
            <a:ext cx="12188824" cy="1240077"/>
          </a:xfrm>
          <a:prstGeom prst="rect">
            <a:avLst/>
          </a:prstGeom>
        </p:spPr>
        <p:txBody>
          <a:bodyPr vert="horz" lIns="121899" tIns="60949" rIns="121899" bIns="60949"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12942" y="1352811"/>
            <a:ext cx="11824569" cy="5255065"/>
          </a:xfrm>
          <a:prstGeom prst="rect">
            <a:avLst/>
          </a:prstGeom>
        </p:spPr>
        <p:txBody>
          <a:bodyPr vert="horz" lIns="121899" tIns="60949" rIns="121899" bIns="609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9" name="Picture 8" descr="Tech·Ed_LOGO.png"/>
          <p:cNvPicPr>
            <a:picLocks noChangeAspect="1"/>
          </p:cNvPicPr>
          <p:nvPr/>
        </p:nvPicPr>
        <p:blipFill>
          <a:blip r:embed="rId14"/>
          <a:stretch>
            <a:fillRect/>
          </a:stretch>
        </p:blipFill>
        <p:spPr>
          <a:xfrm>
            <a:off x="609443" y="6070601"/>
            <a:ext cx="1320455" cy="537275"/>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8" r:id="rId6"/>
    <p:sldLayoutId id="2147483749" r:id="rId7"/>
    <p:sldLayoutId id="2147483750" r:id="rId8"/>
    <p:sldLayoutId id="2147483751" r:id="rId9"/>
    <p:sldLayoutId id="2147483752" r:id="rId10"/>
    <p:sldLayoutId id="2147483753" r:id="rId11"/>
  </p:sldLayoutIdLst>
  <p:transition>
    <p:fade/>
  </p:transition>
  <p:timing>
    <p:tnLst>
      <p:par>
        <p:cTn id="1" dur="indefinite" restart="never" nodeType="tmRoot"/>
      </p:par>
    </p:tnLst>
  </p:timing>
  <p:txStyles>
    <p:titleStyle>
      <a:lvl1pPr algn="l" defTabSz="1218987" rtl="0" eaLnBrk="1" latinLnBrk="0" hangingPunct="1">
        <a:spcBef>
          <a:spcPct val="0"/>
        </a:spcBef>
        <a:buNone/>
        <a:defRPr sz="4800" kern="1200" baseline="0">
          <a:solidFill>
            <a:schemeClr val="bg1"/>
          </a:solidFill>
          <a:latin typeface="Segoe UI" pitchFamily="34" charset="0"/>
          <a:ea typeface="Segoe UI" pitchFamily="34" charset="0"/>
          <a:cs typeface="Segoe UI" pitchFamily="34" charset="0"/>
        </a:defRPr>
      </a:lvl1pPr>
    </p:titleStyle>
    <p:bodyStyle>
      <a:lvl1pPr marL="457120" indent="-457120" algn="l" defTabSz="1218987" rtl="0" eaLnBrk="1" latinLnBrk="0" hangingPunct="1">
        <a:spcBef>
          <a:spcPct val="20000"/>
        </a:spcBef>
        <a:buClr>
          <a:srgbClr val="03C2F1"/>
        </a:buClr>
        <a:buFont typeface="Segoe UI" pitchFamily="34" charset="0"/>
        <a:buChar char="►"/>
        <a:defRPr sz="3700" kern="1200">
          <a:solidFill>
            <a:schemeClr val="bg1"/>
          </a:solidFill>
          <a:latin typeface="Segoe UI" pitchFamily="34" charset="0"/>
          <a:ea typeface="Segoe UI" pitchFamily="34" charset="0"/>
          <a:cs typeface="Segoe UI" pitchFamily="34" charset="0"/>
        </a:defRPr>
      </a:lvl1pPr>
      <a:lvl2pPr marL="990427" indent="-380933" algn="l" defTabSz="1218987" rtl="0" eaLnBrk="1" latinLnBrk="0" hangingPunct="1">
        <a:spcBef>
          <a:spcPct val="20000"/>
        </a:spcBef>
        <a:buClr>
          <a:srgbClr val="03C2F1"/>
        </a:buClr>
        <a:buFont typeface="Arial" pitchFamily="34" charset="0"/>
        <a:buChar char="–"/>
        <a:defRPr sz="3200" kern="1200">
          <a:solidFill>
            <a:schemeClr val="bg1"/>
          </a:solidFill>
          <a:latin typeface="Segoe UI" pitchFamily="34" charset="0"/>
          <a:ea typeface="Segoe UI" pitchFamily="34" charset="0"/>
          <a:cs typeface="Segoe UI" pitchFamily="34" charset="0"/>
        </a:defRPr>
      </a:lvl2pPr>
      <a:lvl3pPr marL="1523733" indent="-304747" algn="l" defTabSz="1218987" rtl="0" eaLnBrk="1" latinLnBrk="0" hangingPunct="1">
        <a:spcBef>
          <a:spcPct val="20000"/>
        </a:spcBef>
        <a:buClr>
          <a:srgbClr val="03C2F1"/>
        </a:buClr>
        <a:buFont typeface="Arial" pitchFamily="34" charset="0"/>
        <a:buChar char="•"/>
        <a:defRPr sz="2700" kern="1200">
          <a:solidFill>
            <a:schemeClr val="bg1"/>
          </a:solidFill>
          <a:latin typeface="Segoe UI" pitchFamily="34" charset="0"/>
          <a:ea typeface="Segoe UI" pitchFamily="34" charset="0"/>
          <a:cs typeface="Segoe UI" pitchFamily="34" charset="0"/>
        </a:defRPr>
      </a:lvl3pPr>
      <a:lvl4pPr marL="2133227" indent="-304747" algn="l" defTabSz="1218987"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4pPr>
      <a:lvl5pPr marL="2742720" indent="-304747" algn="l" defTabSz="1218987"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hyperlink" Target="http://twitter.com/coatsy" TargetMode="External"/><Relationship Id="rId5" Type="http://schemas.openxmlformats.org/officeDocument/2006/relationships/hyperlink" Target="http://blogs.msdn.com/acoa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44.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44.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blogs.msdn.com/lightswitch" TargetMode="External"/><Relationship Id="rId2" Type="http://schemas.openxmlformats.org/officeDocument/2006/relationships/hyperlink" Target="http://msdn.com/lightswitch" TargetMode="External"/><Relationship Id="rId1" Type="http://schemas.openxmlformats.org/officeDocument/2006/relationships/slideLayout" Target="../slideLayouts/slideLayout21.xml"/><Relationship Id="rId6" Type="http://schemas.openxmlformats.org/officeDocument/2006/relationships/hyperlink" Target="http://social.msdn.microsoft.com/Forums/en-US/category/vslightswitch" TargetMode="External"/><Relationship Id="rId5" Type="http://schemas.openxmlformats.org/officeDocument/2006/relationships/hyperlink" Target="http://go.microsoft.com/?linkid=9741442" TargetMode="External"/><Relationship Id="rId4" Type="http://schemas.openxmlformats.org/officeDocument/2006/relationships/hyperlink" Target="http://www.microsoft.com/lightswitch"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logs.msdn.com/acoat" TargetMode="External"/><Relationship Id="rId2" Type="http://schemas.openxmlformats.org/officeDocument/2006/relationships/hyperlink" Target="mailto:andrew.coates@microsoft.com" TargetMode="External"/><Relationship Id="rId1" Type="http://schemas.openxmlformats.org/officeDocument/2006/relationships/slideLayout" Target="../slideLayouts/slideLayout21.xml"/><Relationship Id="rId4" Type="http://schemas.openxmlformats.org/officeDocument/2006/relationships/hyperlink" Target="http://twitter.com/coats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hyperlink" Target="http://aka.ms/lsmsau"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microsoft.com/office/2007/relationships/hdphoto" Target="../media/hdphoto1.wdp"/><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360428"/>
            <a:ext cx="9085943" cy="2064044"/>
          </a:xfrm>
          <a:prstGeom prst="rect">
            <a:avLst/>
          </a:prstGeom>
          <a:gradFill flip="none" rotWithShape="1">
            <a:gsLst>
              <a:gs pos="0">
                <a:schemeClr val="tx2">
                  <a:lumMod val="0"/>
                </a:schemeClr>
              </a:gs>
              <a:gs pos="50000">
                <a:schemeClr val="tx2">
                  <a:lumMod val="50000"/>
                  <a:alpha val="53000"/>
                </a:schemeClr>
              </a:gs>
              <a:gs pos="100000">
                <a:schemeClr val="accent1">
                  <a:tint val="23500"/>
                  <a:satMod val="160000"/>
                  <a:alpha val="0"/>
                </a:schemeClr>
              </a:gs>
            </a:gsLst>
            <a:lin ang="0" scaled="1"/>
            <a:tileRect/>
          </a:gradFill>
        </p:spPr>
        <p:txBody>
          <a:bodyPr anchor="ct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989013" indent="-542925"/>
            <a:r>
              <a:rPr lang="en-US" b="1" dirty="0" smtClean="0">
                <a:solidFill>
                  <a:schemeClr val="bg1"/>
                </a:solidFill>
                <a:latin typeface="Segoe" pitchFamily="34" charset="0"/>
              </a:rPr>
              <a:t>Introducing</a:t>
            </a:r>
            <a:br>
              <a:rPr lang="en-US" b="1" dirty="0" smtClean="0">
                <a:solidFill>
                  <a:schemeClr val="bg1"/>
                </a:solidFill>
                <a:latin typeface="Segoe" pitchFamily="34" charset="0"/>
              </a:rPr>
            </a:br>
            <a:r>
              <a:rPr lang="en-US" b="1" dirty="0" smtClean="0">
                <a:solidFill>
                  <a:schemeClr val="bg1"/>
                </a:solidFill>
                <a:latin typeface="Segoe" pitchFamily="34" charset="0"/>
              </a:rPr>
              <a:t>Visual Studio</a:t>
            </a:r>
            <a:r>
              <a:rPr lang="en-US" b="1" baseline="30000" dirty="0" smtClean="0">
                <a:solidFill>
                  <a:schemeClr val="bg1"/>
                </a:solidFill>
                <a:latin typeface="Segoe" pitchFamily="34" charset="0"/>
              </a:rPr>
              <a:t>®</a:t>
            </a:r>
            <a:r>
              <a:rPr lang="en-US" b="1" dirty="0" smtClean="0">
                <a:solidFill>
                  <a:schemeClr val="bg1"/>
                </a:solidFill>
                <a:latin typeface="Segoe" pitchFamily="34" charset="0"/>
              </a:rPr>
              <a:t> </a:t>
            </a:r>
            <a:r>
              <a:rPr lang="en-US" b="1" dirty="0" err="1" smtClean="0">
                <a:solidFill>
                  <a:schemeClr val="bg1"/>
                </a:solidFill>
                <a:latin typeface="Segoe" pitchFamily="34" charset="0"/>
              </a:rPr>
              <a:t>LightSwitch</a:t>
            </a:r>
            <a:r>
              <a:rPr lang="en-US" b="1" dirty="0">
                <a:solidFill>
                  <a:schemeClr val="bg1"/>
                </a:solidFill>
                <a:latin typeface="Segoe" pitchFamily="34" charset="0"/>
              </a:rPr>
              <a:t>™</a:t>
            </a:r>
            <a:endParaRPr lang="en-US" b="1" dirty="0" smtClean="0">
              <a:solidFill>
                <a:schemeClr val="bg1"/>
              </a:solidFill>
              <a:latin typeface="Segoe" pitchFamily="34" charset="0"/>
            </a:endParaRPr>
          </a:p>
        </p:txBody>
      </p:sp>
      <p:sp>
        <p:nvSpPr>
          <p:cNvPr id="4" name="Subtitle 2"/>
          <p:cNvSpPr txBox="1">
            <a:spLocks/>
          </p:cNvSpPr>
          <p:nvPr/>
        </p:nvSpPr>
        <p:spPr>
          <a:xfrm>
            <a:off x="969964" y="4713914"/>
            <a:ext cx="8115979" cy="2144086"/>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smtClean="0">
                <a:solidFill>
                  <a:schemeClr val="bg1"/>
                </a:solidFill>
                <a:latin typeface="Segoe" pitchFamily="34" charset="0"/>
              </a:rPr>
              <a:t>Andrew Coates</a:t>
            </a:r>
            <a:br>
              <a:rPr lang="en-US" dirty="0" smtClean="0">
                <a:solidFill>
                  <a:schemeClr val="bg1"/>
                </a:solidFill>
                <a:latin typeface="Segoe" pitchFamily="34" charset="0"/>
              </a:rPr>
            </a:br>
            <a:r>
              <a:rPr lang="en-US" dirty="0" smtClean="0">
                <a:solidFill>
                  <a:schemeClr val="bg1"/>
                </a:solidFill>
                <a:latin typeface="Segoe" pitchFamily="34" charset="0"/>
              </a:rPr>
              <a:t>Microsoft</a:t>
            </a:r>
          </a:p>
          <a:p>
            <a:pPr marL="0" indent="0" algn="r">
              <a:buNone/>
            </a:pPr>
            <a:r>
              <a:rPr lang="en-US" dirty="0" smtClean="0">
                <a:solidFill>
                  <a:schemeClr val="bg1"/>
                </a:solidFill>
                <a:latin typeface="Segoe" pitchFamily="34" charset="0"/>
                <a:hlinkClick r:id="rId5"/>
              </a:rPr>
              <a:t>blogs.msdn.com/</a:t>
            </a:r>
            <a:r>
              <a:rPr lang="en-US" dirty="0" err="1" smtClean="0">
                <a:solidFill>
                  <a:schemeClr val="bg1"/>
                </a:solidFill>
                <a:latin typeface="Segoe" pitchFamily="34" charset="0"/>
                <a:hlinkClick r:id="rId5"/>
              </a:rPr>
              <a:t>acoat</a:t>
            </a:r>
            <a:r>
              <a:rPr lang="en-US" dirty="0" smtClean="0">
                <a:solidFill>
                  <a:schemeClr val="bg1"/>
                </a:solidFill>
                <a:latin typeface="Segoe" pitchFamily="34" charset="0"/>
              </a:rPr>
              <a:t/>
            </a:r>
            <a:br>
              <a:rPr lang="en-US" dirty="0" smtClean="0">
                <a:solidFill>
                  <a:schemeClr val="bg1"/>
                </a:solidFill>
                <a:latin typeface="Segoe" pitchFamily="34" charset="0"/>
              </a:rPr>
            </a:br>
            <a:r>
              <a:rPr lang="en-US" dirty="0" smtClean="0">
                <a:solidFill>
                  <a:schemeClr val="bg1"/>
                </a:solidFill>
                <a:latin typeface="Segoe" pitchFamily="34" charset="0"/>
                <a:hlinkClick r:id="rId6"/>
              </a:rPr>
              <a:t>@</a:t>
            </a:r>
            <a:r>
              <a:rPr lang="en-US" dirty="0" err="1" smtClean="0">
                <a:solidFill>
                  <a:schemeClr val="bg1"/>
                </a:solidFill>
                <a:latin typeface="Segoe" pitchFamily="34" charset="0"/>
                <a:hlinkClick r:id="rId6"/>
              </a:rPr>
              <a:t>coatsy</a:t>
            </a:r>
            <a:endParaRPr lang="en-US" dirty="0">
              <a:solidFill>
                <a:schemeClr val="bg1"/>
              </a:solidFill>
              <a:latin typeface="Segoe" pitchFamily="34" charset="0"/>
            </a:endParaRPr>
          </a:p>
        </p:txBody>
      </p:sp>
      <p:sp>
        <p:nvSpPr>
          <p:cNvPr id="2" name="TextBox 1"/>
          <p:cNvSpPr txBox="1"/>
          <p:nvPr/>
        </p:nvSpPr>
        <p:spPr>
          <a:xfrm>
            <a:off x="124379" y="222756"/>
            <a:ext cx="1718419" cy="553998"/>
          </a:xfrm>
          <a:prstGeom prst="rect">
            <a:avLst/>
          </a:prstGeom>
          <a:noFill/>
        </p:spPr>
        <p:txBody>
          <a:bodyPr wrap="none" lIns="0" tIns="0" rIns="0" bIns="0" rtlCol="0">
            <a:spAutoFit/>
          </a:bodyPr>
          <a:lstStyle/>
          <a:p>
            <a:r>
              <a:rPr lang="en-US" sz="3600" b="1" dirty="0" smtClean="0">
                <a:solidFill>
                  <a:schemeClr val="bg1"/>
                </a:solidFill>
                <a:latin typeface="Segoe" pitchFamily="34" charset="0"/>
              </a:rPr>
              <a:t>DEV201</a:t>
            </a:r>
            <a:endParaRPr lang="en-AU" sz="3600" b="1" dirty="0" err="1" smtClean="0">
              <a:solidFill>
                <a:schemeClr val="bg1"/>
              </a:solidFill>
              <a:latin typeface="Segoe" pitchFamily="34" charset="0"/>
            </a:endParaRPr>
          </a:p>
        </p:txBody>
      </p:sp>
      <p:sp>
        <p:nvSpPr>
          <p:cNvPr id="5" name="TextBox 4"/>
          <p:cNvSpPr txBox="1"/>
          <p:nvPr/>
        </p:nvSpPr>
        <p:spPr>
          <a:xfrm>
            <a:off x="5918661" y="176590"/>
            <a:ext cx="3167282" cy="1200329"/>
          </a:xfrm>
          <a:prstGeom prst="rect">
            <a:avLst/>
          </a:prstGeom>
          <a:noFill/>
        </p:spPr>
        <p:txBody>
          <a:bodyPr wrap="square" rtlCol="0">
            <a:spAutoFit/>
          </a:bodyPr>
          <a:lstStyle/>
          <a:p>
            <a:pPr algn="r"/>
            <a:r>
              <a:rPr lang="en-US" sz="3600" dirty="0" smtClean="0">
                <a:solidFill>
                  <a:srgbClr val="FFC000"/>
                </a:solidFill>
              </a:rPr>
              <a:t>#</a:t>
            </a:r>
            <a:r>
              <a:rPr lang="en-US" sz="3600" dirty="0" err="1" smtClean="0">
                <a:solidFill>
                  <a:srgbClr val="FFC000"/>
                </a:solidFill>
              </a:rPr>
              <a:t>auteched</a:t>
            </a:r>
            <a:endParaRPr lang="en-US" sz="3600" dirty="0" smtClean="0">
              <a:solidFill>
                <a:srgbClr val="FFC000"/>
              </a:solidFill>
            </a:endParaRPr>
          </a:p>
          <a:p>
            <a:pPr algn="r"/>
            <a:r>
              <a:rPr lang="en-US" sz="3600" dirty="0" smtClean="0">
                <a:solidFill>
                  <a:srgbClr val="FFC000"/>
                </a:solidFill>
              </a:rPr>
              <a:t>#dev201</a:t>
            </a:r>
            <a:endParaRPr lang="en-AU" sz="3600" dirty="0">
              <a:solidFill>
                <a:srgbClr val="FFC000"/>
              </a:solidFill>
            </a:endParaRPr>
          </a:p>
        </p:txBody>
      </p:sp>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 Business Types</a:t>
            </a:r>
            <a:endParaRPr lang="en-AU" dirty="0"/>
          </a:p>
        </p:txBody>
      </p:sp>
      <p:pic>
        <p:nvPicPr>
          <p:cNvPr id="2054" name="Picture 6" descr="D:\Mesh\TechEd11\Photos\1494590209_bdc1f95585_z.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40" b="3082"/>
          <a:stretch/>
        </p:blipFill>
        <p:spPr bwMode="auto">
          <a:xfrm>
            <a:off x="0" y="1173835"/>
            <a:ext cx="6119170" cy="568416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Mesh\TechEd11\Photos\4965971376_09005b00ce_b.jpg"/>
          <p:cNvPicPr>
            <a:picLocks noChangeAspect="1" noChangeArrowheads="1"/>
          </p:cNvPicPr>
          <p:nvPr/>
        </p:nvPicPr>
        <p:blipFill rotWithShape="1">
          <a:blip r:embed="rId4">
            <a:extLst>
              <a:ext uri="{28A0092B-C50C-407E-A947-70E740481C1C}">
                <a14:useLocalDpi xmlns:a14="http://schemas.microsoft.com/office/drawing/2010/main" val="0"/>
              </a:ext>
            </a:extLst>
          </a:blip>
          <a:srcRect b="29726"/>
          <a:stretch/>
        </p:blipFill>
        <p:spPr bwMode="auto">
          <a:xfrm>
            <a:off x="6119170" y="1173835"/>
            <a:ext cx="6066401" cy="5684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596390"/>
            <a:ext cx="5231219" cy="261610"/>
          </a:xfrm>
          <a:prstGeom prst="rect">
            <a:avLst/>
          </a:prstGeom>
        </p:spPr>
        <p:txBody>
          <a:bodyPr wrap="square">
            <a:spAutoFit/>
          </a:bodyPr>
          <a:lstStyle/>
          <a:p>
            <a:r>
              <a:rPr lang="en-AU" sz="1100" dirty="0">
                <a:solidFill>
                  <a:schemeClr val="tx1">
                    <a:lumMod val="65000"/>
                  </a:schemeClr>
                </a:solidFill>
              </a:rPr>
              <a:t>http://www.flickr.com/photos/photohome_uk/1494590209/sizes/z/in/photostream/</a:t>
            </a:r>
          </a:p>
        </p:txBody>
      </p:sp>
      <p:sp>
        <p:nvSpPr>
          <p:cNvPr id="5" name="Rectangle 4"/>
          <p:cNvSpPr/>
          <p:nvPr/>
        </p:nvSpPr>
        <p:spPr>
          <a:xfrm>
            <a:off x="7673822" y="6597518"/>
            <a:ext cx="4511749" cy="261610"/>
          </a:xfrm>
          <a:prstGeom prst="rect">
            <a:avLst/>
          </a:prstGeom>
        </p:spPr>
        <p:txBody>
          <a:bodyPr wrap="square">
            <a:spAutoFit/>
          </a:bodyPr>
          <a:lstStyle/>
          <a:p>
            <a:r>
              <a:rPr lang="en-AU" sz="1050" dirty="0">
                <a:solidFill>
                  <a:schemeClr val="tx1">
                    <a:lumMod val="65000"/>
                  </a:schemeClr>
                </a:solidFill>
              </a:rPr>
              <a:t>http://www.flickr.com/photos/grongar/4965971376/sizes/l/in/photostream/</a:t>
            </a:r>
          </a:p>
        </p:txBody>
      </p:sp>
    </p:spTree>
    <p:extLst>
      <p:ext uri="{BB962C8B-B14F-4D97-AF65-F5344CB8AC3E}">
        <p14:creationId xmlns:p14="http://schemas.microsoft.com/office/powerpoint/2010/main" val="16308295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Calculated Properties</a:t>
            </a:r>
            <a:endParaRPr lang="en-AU" dirty="0"/>
          </a:p>
        </p:txBody>
      </p:sp>
      <p:sp>
        <p:nvSpPr>
          <p:cNvPr id="3" name="TextBox 2"/>
          <p:cNvSpPr txBox="1"/>
          <p:nvPr/>
        </p:nvSpPr>
        <p:spPr>
          <a:xfrm>
            <a:off x="-2" y="3657600"/>
            <a:ext cx="12188825" cy="2041452"/>
          </a:xfrm>
          <a:prstGeom prst="rect">
            <a:avLst/>
          </a:prstGeom>
          <a:solidFill>
            <a:srgbClr val="FFFFFF"/>
          </a:solidFill>
        </p:spPr>
        <p:txBody>
          <a:bodyPr wrap="square" lIns="108000" tIns="72000" rIns="0" bIns="0" rtlCol="0">
            <a:noAutofit/>
          </a:bodyPr>
          <a:lstStyle/>
          <a:p>
            <a:r>
              <a:rPr lang="en-AU" sz="2400" dirty="0" smtClean="0">
                <a:solidFill>
                  <a:srgbClr val="0000FF"/>
                </a:solidFill>
                <a:latin typeface="Consolas" pitchFamily="49" charset="0"/>
                <a:cs typeface="Consolas" pitchFamily="49" charset="0"/>
              </a:rPr>
              <a:t>partial</a:t>
            </a:r>
            <a:r>
              <a:rPr lang="en-AU" sz="2400" dirty="0">
                <a:latin typeface="Consolas" pitchFamily="49" charset="0"/>
                <a:cs typeface="Consolas" pitchFamily="49" charset="0"/>
              </a:rPr>
              <a:t> </a:t>
            </a:r>
            <a:r>
              <a:rPr lang="en-AU" sz="2400" dirty="0">
                <a:solidFill>
                  <a:srgbClr val="0000FF"/>
                </a:solidFill>
                <a:latin typeface="Consolas" pitchFamily="49" charset="0"/>
                <a:cs typeface="Consolas" pitchFamily="49" charset="0"/>
              </a:rPr>
              <a:t>void</a:t>
            </a:r>
            <a:r>
              <a:rPr lang="en-AU" sz="2400" dirty="0">
                <a:latin typeface="Consolas" pitchFamily="49" charset="0"/>
                <a:cs typeface="Consolas" pitchFamily="49" charset="0"/>
              </a:rPr>
              <a:t> </a:t>
            </a:r>
            <a:r>
              <a:rPr lang="en-AU" sz="2400" dirty="0" err="1">
                <a:latin typeface="Consolas" pitchFamily="49" charset="0"/>
                <a:cs typeface="Consolas" pitchFamily="49" charset="0"/>
              </a:rPr>
              <a:t>FullName_Compute</a:t>
            </a:r>
            <a:r>
              <a:rPr lang="en-AU" sz="2400" dirty="0">
                <a:latin typeface="Consolas" pitchFamily="49" charset="0"/>
                <a:cs typeface="Consolas" pitchFamily="49" charset="0"/>
              </a:rPr>
              <a:t>(</a:t>
            </a:r>
            <a:r>
              <a:rPr lang="en-AU" sz="2400" dirty="0">
                <a:solidFill>
                  <a:srgbClr val="0000FF"/>
                </a:solidFill>
                <a:latin typeface="Consolas" pitchFamily="49" charset="0"/>
                <a:cs typeface="Consolas" pitchFamily="49" charset="0"/>
              </a:rPr>
              <a:t>ref</a:t>
            </a:r>
            <a:r>
              <a:rPr lang="en-AU" sz="2400" dirty="0">
                <a:latin typeface="Consolas" pitchFamily="49" charset="0"/>
                <a:cs typeface="Consolas" pitchFamily="49" charset="0"/>
              </a:rPr>
              <a:t> </a:t>
            </a:r>
            <a:r>
              <a:rPr lang="en-AU" sz="2400" dirty="0">
                <a:solidFill>
                  <a:srgbClr val="0000FF"/>
                </a:solidFill>
                <a:latin typeface="Consolas" pitchFamily="49" charset="0"/>
                <a:cs typeface="Consolas" pitchFamily="49" charset="0"/>
              </a:rPr>
              <a:t>string</a:t>
            </a:r>
            <a:r>
              <a:rPr lang="en-AU" sz="2400" dirty="0">
                <a:latin typeface="Consolas" pitchFamily="49" charset="0"/>
                <a:cs typeface="Consolas" pitchFamily="49" charset="0"/>
              </a:rPr>
              <a:t> result</a:t>
            </a:r>
            <a:r>
              <a:rPr lang="en-AU" sz="2400" dirty="0" smtClean="0">
                <a:latin typeface="Consolas" pitchFamily="49" charset="0"/>
                <a:cs typeface="Consolas" pitchFamily="49" charset="0"/>
              </a:rPr>
              <a:t>)</a:t>
            </a:r>
          </a:p>
          <a:p>
            <a:r>
              <a:rPr lang="en-AU" sz="2400" dirty="0" smtClean="0">
                <a:latin typeface="Consolas" pitchFamily="49" charset="0"/>
                <a:cs typeface="Consolas" pitchFamily="49" charset="0"/>
              </a:rPr>
              <a:t>{</a:t>
            </a:r>
          </a:p>
          <a:p>
            <a:pPr lvl="1"/>
            <a:r>
              <a:rPr lang="en-AU" sz="2400" dirty="0" smtClean="0">
                <a:solidFill>
                  <a:srgbClr val="008000"/>
                </a:solidFill>
                <a:latin typeface="Consolas" pitchFamily="49" charset="0"/>
                <a:cs typeface="Consolas" pitchFamily="49" charset="0"/>
              </a:rPr>
              <a:t>//</a:t>
            </a:r>
            <a:r>
              <a:rPr lang="en-AU" sz="2400" dirty="0">
                <a:solidFill>
                  <a:srgbClr val="008000"/>
                </a:solidFill>
                <a:latin typeface="Consolas" pitchFamily="49" charset="0"/>
                <a:cs typeface="Consolas" pitchFamily="49" charset="0"/>
              </a:rPr>
              <a:t> Set result to the desired field </a:t>
            </a:r>
            <a:r>
              <a:rPr lang="en-AU" sz="2400" dirty="0" smtClean="0">
                <a:solidFill>
                  <a:srgbClr val="008000"/>
                </a:solidFill>
                <a:latin typeface="Consolas" pitchFamily="49" charset="0"/>
                <a:cs typeface="Consolas" pitchFamily="49" charset="0"/>
              </a:rPr>
              <a:t>value</a:t>
            </a:r>
          </a:p>
          <a:p>
            <a:pPr lvl="1"/>
            <a:r>
              <a:rPr lang="en-AU" sz="2400" dirty="0" smtClean="0">
                <a:latin typeface="Consolas" pitchFamily="49" charset="0"/>
                <a:cs typeface="Consolas" pitchFamily="49" charset="0"/>
              </a:rPr>
              <a:t>result</a:t>
            </a:r>
            <a:r>
              <a:rPr lang="en-AU" sz="2400" dirty="0">
                <a:latin typeface="Consolas" pitchFamily="49" charset="0"/>
                <a:cs typeface="Consolas" pitchFamily="49" charset="0"/>
              </a:rPr>
              <a:t> = </a:t>
            </a:r>
            <a:r>
              <a:rPr lang="en-AU" sz="2400" dirty="0" err="1">
                <a:solidFill>
                  <a:srgbClr val="0000FF"/>
                </a:solidFill>
                <a:latin typeface="Consolas" pitchFamily="49" charset="0"/>
                <a:cs typeface="Consolas" pitchFamily="49" charset="0"/>
              </a:rPr>
              <a:t>string</a:t>
            </a:r>
            <a:r>
              <a:rPr lang="en-AU" sz="2400" dirty="0" err="1">
                <a:latin typeface="Consolas" pitchFamily="49" charset="0"/>
                <a:cs typeface="Consolas" pitchFamily="49" charset="0"/>
              </a:rPr>
              <a:t>.Format</a:t>
            </a:r>
            <a:r>
              <a:rPr lang="en-AU" sz="2400" dirty="0">
                <a:latin typeface="Consolas" pitchFamily="49" charset="0"/>
                <a:cs typeface="Consolas" pitchFamily="49" charset="0"/>
              </a:rPr>
              <a:t>(</a:t>
            </a:r>
            <a:r>
              <a:rPr lang="en-AU" sz="2400" dirty="0">
                <a:solidFill>
                  <a:srgbClr val="A31515"/>
                </a:solidFill>
                <a:latin typeface="Consolas" pitchFamily="49" charset="0"/>
                <a:cs typeface="Consolas" pitchFamily="49" charset="0"/>
              </a:rPr>
              <a:t>"{0} {1}"</a:t>
            </a:r>
            <a:r>
              <a:rPr lang="en-AU" sz="2400" dirty="0">
                <a:latin typeface="Consolas" pitchFamily="49" charset="0"/>
                <a:cs typeface="Consolas" pitchFamily="49" charset="0"/>
              </a:rPr>
              <a:t>, </a:t>
            </a:r>
            <a:r>
              <a:rPr lang="en-AU" sz="2400" dirty="0" err="1">
                <a:solidFill>
                  <a:srgbClr val="0000FF"/>
                </a:solidFill>
                <a:latin typeface="Consolas" pitchFamily="49" charset="0"/>
                <a:cs typeface="Consolas" pitchFamily="49" charset="0"/>
              </a:rPr>
              <a:t>this</a:t>
            </a:r>
            <a:r>
              <a:rPr lang="en-AU" sz="2400" dirty="0" err="1">
                <a:latin typeface="Consolas" pitchFamily="49" charset="0"/>
                <a:cs typeface="Consolas" pitchFamily="49" charset="0"/>
              </a:rPr>
              <a:t>.GivenName</a:t>
            </a:r>
            <a:r>
              <a:rPr lang="en-AU" sz="2400" dirty="0">
                <a:latin typeface="Consolas" pitchFamily="49" charset="0"/>
                <a:cs typeface="Consolas" pitchFamily="49" charset="0"/>
              </a:rPr>
              <a:t>, </a:t>
            </a:r>
            <a:r>
              <a:rPr lang="en-AU" sz="2400" dirty="0" err="1">
                <a:solidFill>
                  <a:srgbClr val="0000FF"/>
                </a:solidFill>
                <a:latin typeface="Consolas" pitchFamily="49" charset="0"/>
                <a:cs typeface="Consolas" pitchFamily="49" charset="0"/>
              </a:rPr>
              <a:t>this</a:t>
            </a:r>
            <a:r>
              <a:rPr lang="en-AU" sz="2400" dirty="0" err="1">
                <a:latin typeface="Consolas" pitchFamily="49" charset="0"/>
                <a:cs typeface="Consolas" pitchFamily="49" charset="0"/>
              </a:rPr>
              <a:t>.FamilyName</a:t>
            </a:r>
            <a:r>
              <a:rPr lang="en-AU" sz="2400" dirty="0" smtClean="0">
                <a:latin typeface="Consolas" pitchFamily="49" charset="0"/>
                <a:cs typeface="Consolas" pitchFamily="49" charset="0"/>
              </a:rPr>
              <a:t>);</a:t>
            </a:r>
          </a:p>
          <a:p>
            <a:r>
              <a:rPr lang="en-AU" sz="2400" dirty="0" smtClean="0">
                <a:latin typeface="Consolas" pitchFamily="49" charset="0"/>
                <a:cs typeface="Consolas" pitchFamily="49" charset="0"/>
              </a:rPr>
              <a:t>} </a:t>
            </a:r>
          </a:p>
        </p:txBody>
      </p:sp>
      <p:pic>
        <p:nvPicPr>
          <p:cNvPr id="3077" name="Picture 5" descr="D:\Downloads\DVD\Icons - Illustrations\_ REAL VISTA STYLE\calculator numb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991" y="-656450"/>
            <a:ext cx="4909473" cy="490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735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AU" dirty="0"/>
          </a:p>
        </p:txBody>
      </p:sp>
      <p:pic>
        <p:nvPicPr>
          <p:cNvPr id="4098" name="Picture 2" descr="D:\Downloads\DVD\Icons - Illustrations\_ XML ICONS\Servers SQL database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753" y="1392865"/>
            <a:ext cx="2833897" cy="419454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lbow Connector 3"/>
          <p:cNvCxnSpPr>
            <a:stCxn id="4098" idx="1"/>
          </p:cNvCxnSpPr>
          <p:nvPr/>
        </p:nvCxnSpPr>
        <p:spPr>
          <a:xfrm rot="10800000" flipH="1" flipV="1">
            <a:off x="1433753" y="3490137"/>
            <a:ext cx="1554980" cy="1505196"/>
          </a:xfrm>
          <a:prstGeom prst="bentConnector3">
            <a:avLst>
              <a:gd name="adj1" fmla="val -59349"/>
            </a:avLst>
          </a:prstGeom>
          <a:ln w="76200">
            <a:solidFill>
              <a:srgbClr val="FFC000"/>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8" name="Group 17"/>
          <p:cNvGrpSpPr/>
          <p:nvPr/>
        </p:nvGrpSpPr>
        <p:grpSpPr>
          <a:xfrm>
            <a:off x="5794744" y="0"/>
            <a:ext cx="4837814" cy="3391786"/>
            <a:chOff x="5794744" y="0"/>
            <a:chExt cx="4837814" cy="3391786"/>
          </a:xfrm>
        </p:grpSpPr>
        <p:sp>
          <p:nvSpPr>
            <p:cNvPr id="17" name="Cloud 16"/>
            <p:cNvSpPr/>
            <p:nvPr/>
          </p:nvSpPr>
          <p:spPr bwMode="auto">
            <a:xfrm>
              <a:off x="5794744" y="0"/>
              <a:ext cx="4837814" cy="3391786"/>
            </a:xfrm>
            <a:prstGeom prst="cloud">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pic>
          <p:nvPicPr>
            <p:cNvPr id="4099" name="Picture 3" descr="D:\Downloads\DVD\Logos\Sharepoint\_SharePoint Brand\SharePoint_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482" y="325622"/>
              <a:ext cx="3067050" cy="2400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7101625" y="3618614"/>
            <a:ext cx="4837814" cy="3391786"/>
            <a:chOff x="7101625" y="3618614"/>
            <a:chExt cx="4837814" cy="3391786"/>
          </a:xfrm>
        </p:grpSpPr>
        <p:sp>
          <p:nvSpPr>
            <p:cNvPr id="21" name="Cloud 20"/>
            <p:cNvSpPr/>
            <p:nvPr/>
          </p:nvSpPr>
          <p:spPr bwMode="auto">
            <a:xfrm>
              <a:off x="7101625" y="3618614"/>
              <a:ext cx="4837814" cy="3391786"/>
            </a:xfrm>
            <a:prstGeom prst="cloud">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pic>
          <p:nvPicPr>
            <p:cNvPr id="4100" name="Picture 4" descr="D:\Downloads\DVD\Logos\Windows Azure (platform)\SQL Azure\SQL Azure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557" y="4538770"/>
              <a:ext cx="4171950" cy="128587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8" name="Straight Arrow Connector 27"/>
          <p:cNvCxnSpPr/>
          <p:nvPr/>
        </p:nvCxnSpPr>
        <p:spPr>
          <a:xfrm>
            <a:off x="4189228" y="5071730"/>
            <a:ext cx="4387505" cy="242777"/>
          </a:xfrm>
          <a:prstGeom prst="straightConnector1">
            <a:avLst/>
          </a:prstGeom>
          <a:ln w="762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891516" y="2480733"/>
            <a:ext cx="2491464" cy="1559639"/>
          </a:xfrm>
          <a:prstGeom prst="straightConnector1">
            <a:avLst/>
          </a:prstGeom>
          <a:ln w="762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01" name="Straight Connector 4100"/>
          <p:cNvCxnSpPr>
            <a:stCxn id="4099" idx="2"/>
          </p:cNvCxnSpPr>
          <p:nvPr/>
        </p:nvCxnSpPr>
        <p:spPr>
          <a:xfrm>
            <a:off x="7987007" y="2725922"/>
            <a:ext cx="1533525" cy="2150878"/>
          </a:xfrm>
          <a:prstGeom prst="line">
            <a:avLst/>
          </a:prstGeom>
          <a:ln w="762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28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Effect transition="in" filter="fade">
                                      <p:cBhvr>
                                        <p:cTn id="3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154" y="2321719"/>
            <a:ext cx="405765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30" y="1750219"/>
            <a:ext cx="622935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7916137" y="3920067"/>
            <a:ext cx="1600396" cy="393405"/>
          </a:xfrm>
          <a:prstGeom prst="rect">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spTree>
    <p:extLst>
      <p:ext uri="{BB962C8B-B14F-4D97-AF65-F5344CB8AC3E}">
        <p14:creationId xmlns:p14="http://schemas.microsoft.com/office/powerpoint/2010/main" val="1752191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xit" presetSubtype="0" fill="hold" grpId="1" nodeType="afterEffect">
                                  <p:stCondLst>
                                    <p:cond delay="50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AU" dirty="0"/>
          </a:p>
        </p:txBody>
      </p:sp>
      <p:sp>
        <p:nvSpPr>
          <p:cNvPr id="3" name="TextBox 2"/>
          <p:cNvSpPr txBox="1"/>
          <p:nvPr/>
        </p:nvSpPr>
        <p:spPr>
          <a:xfrm>
            <a:off x="0" y="1275906"/>
            <a:ext cx="12188825" cy="2275368"/>
          </a:xfrm>
          <a:prstGeom prst="rect">
            <a:avLst/>
          </a:prstGeom>
          <a:solidFill>
            <a:srgbClr val="FFFFFF"/>
          </a:solidFill>
        </p:spPr>
        <p:txBody>
          <a:bodyPr wrap="square" lIns="108000" tIns="36000" rIns="0" bIns="0" rtlCol="0" anchor="ctr">
            <a:noAutofit/>
          </a:bodyPr>
          <a:lstStyle/>
          <a:p>
            <a:r>
              <a:rPr lang="en-AU" sz="1900" dirty="0" smtClean="0">
                <a:solidFill>
                  <a:srgbClr val="0000FF"/>
                </a:solidFill>
                <a:latin typeface="Consolas" pitchFamily="49" charset="0"/>
                <a:cs typeface="Consolas" pitchFamily="49" charset="0"/>
              </a:rPr>
              <a:t>partial</a:t>
            </a:r>
            <a:r>
              <a:rPr lang="en-AU" sz="1900" dirty="0">
                <a:latin typeface="Consolas" pitchFamily="49" charset="0"/>
                <a:cs typeface="Consolas" pitchFamily="49" charset="0"/>
              </a:rPr>
              <a:t> </a:t>
            </a:r>
            <a:r>
              <a:rPr lang="en-AU" sz="1900" dirty="0">
                <a:solidFill>
                  <a:srgbClr val="0000FF"/>
                </a:solidFill>
                <a:latin typeface="Consolas" pitchFamily="49" charset="0"/>
                <a:cs typeface="Consolas" pitchFamily="49" charset="0"/>
              </a:rPr>
              <a:t>void</a:t>
            </a:r>
            <a:r>
              <a:rPr lang="en-AU" sz="1900" dirty="0">
                <a:solidFill>
                  <a:schemeClr val="bg1"/>
                </a:solidFill>
                <a:latin typeface="Consolas" pitchFamily="49" charset="0"/>
                <a:cs typeface="Consolas" pitchFamily="49" charset="0"/>
              </a:rPr>
              <a:t> </a:t>
            </a:r>
            <a:r>
              <a:rPr lang="en-AU" sz="1900" dirty="0" err="1">
                <a:latin typeface="Consolas" pitchFamily="49" charset="0"/>
                <a:cs typeface="Consolas" pitchFamily="49" charset="0"/>
              </a:rPr>
              <a:t>DateOfBirth_Validate</a:t>
            </a:r>
            <a:r>
              <a:rPr lang="en-AU" sz="1900" dirty="0">
                <a:latin typeface="Consolas" pitchFamily="49" charset="0"/>
                <a:cs typeface="Consolas" pitchFamily="49" charset="0"/>
              </a:rPr>
              <a:t>(</a:t>
            </a:r>
            <a:r>
              <a:rPr lang="en-AU" sz="1900" dirty="0" err="1">
                <a:solidFill>
                  <a:srgbClr val="2B91AF"/>
                </a:solidFill>
                <a:latin typeface="Consolas" pitchFamily="49" charset="0"/>
                <a:cs typeface="Consolas" pitchFamily="49" charset="0"/>
              </a:rPr>
              <a:t>EntityValidationResultsBuilder</a:t>
            </a:r>
            <a:r>
              <a:rPr lang="en-AU" sz="1900" dirty="0">
                <a:latin typeface="Consolas" pitchFamily="49" charset="0"/>
                <a:cs typeface="Consolas" pitchFamily="49" charset="0"/>
              </a:rPr>
              <a:t> results) </a:t>
            </a:r>
            <a:endParaRPr lang="en-AU" sz="1900" dirty="0" smtClean="0">
              <a:latin typeface="Consolas" pitchFamily="49" charset="0"/>
              <a:cs typeface="Consolas" pitchFamily="49" charset="0"/>
            </a:endParaRPr>
          </a:p>
          <a:p>
            <a:r>
              <a:rPr lang="en-AU" sz="1900" dirty="0" smtClean="0">
                <a:latin typeface="Consolas" pitchFamily="49" charset="0"/>
                <a:cs typeface="Consolas" pitchFamily="49" charset="0"/>
              </a:rPr>
              <a:t>{</a:t>
            </a:r>
          </a:p>
          <a:p>
            <a:pPr lvl="1"/>
            <a:r>
              <a:rPr lang="en-AU" sz="1900" dirty="0" smtClean="0">
                <a:solidFill>
                  <a:srgbClr val="0000FF"/>
                </a:solidFill>
                <a:latin typeface="Consolas" pitchFamily="49" charset="0"/>
                <a:cs typeface="Consolas" pitchFamily="49" charset="0"/>
              </a:rPr>
              <a:t>if</a:t>
            </a:r>
            <a:r>
              <a:rPr lang="en-AU" sz="1900" dirty="0" smtClean="0">
                <a:latin typeface="Consolas" pitchFamily="49" charset="0"/>
                <a:cs typeface="Consolas" pitchFamily="49" charset="0"/>
              </a:rPr>
              <a:t>(</a:t>
            </a:r>
            <a:r>
              <a:rPr lang="en-AU" sz="1900" dirty="0" err="1" smtClean="0">
                <a:latin typeface="Consolas" pitchFamily="49" charset="0"/>
                <a:cs typeface="Consolas" pitchFamily="49" charset="0"/>
              </a:rPr>
              <a:t>DateOfBirth.AddYears</a:t>
            </a:r>
            <a:r>
              <a:rPr lang="en-AU" sz="1900" dirty="0" smtClean="0">
                <a:latin typeface="Consolas" pitchFamily="49" charset="0"/>
                <a:cs typeface="Consolas" pitchFamily="49" charset="0"/>
              </a:rPr>
              <a:t>(15</a:t>
            </a:r>
            <a:r>
              <a:rPr lang="en-AU" sz="1900" dirty="0">
                <a:latin typeface="Consolas" pitchFamily="49" charset="0"/>
                <a:cs typeface="Consolas" pitchFamily="49" charset="0"/>
              </a:rPr>
              <a:t>) &gt; </a:t>
            </a:r>
            <a:r>
              <a:rPr lang="en-AU" sz="1900" dirty="0" err="1">
                <a:solidFill>
                  <a:srgbClr val="2B91AF"/>
                </a:solidFill>
                <a:latin typeface="Consolas" pitchFamily="49" charset="0"/>
                <a:cs typeface="Consolas" pitchFamily="49" charset="0"/>
              </a:rPr>
              <a:t>DateTime</a:t>
            </a:r>
            <a:r>
              <a:rPr lang="en-AU" sz="1900" dirty="0" err="1">
                <a:latin typeface="Consolas" pitchFamily="49" charset="0"/>
                <a:cs typeface="Consolas" pitchFamily="49" charset="0"/>
              </a:rPr>
              <a:t>.Now</a:t>
            </a:r>
            <a:r>
              <a:rPr lang="en-AU" sz="1900" dirty="0" smtClean="0">
                <a:latin typeface="Consolas" pitchFamily="49" charset="0"/>
                <a:cs typeface="Consolas" pitchFamily="49" charset="0"/>
              </a:rPr>
              <a:t>)</a:t>
            </a:r>
          </a:p>
          <a:p>
            <a:pPr lvl="1"/>
            <a:r>
              <a:rPr lang="en-AU" sz="1900" dirty="0" smtClean="0">
                <a:latin typeface="Consolas" pitchFamily="49" charset="0"/>
                <a:cs typeface="Consolas" pitchFamily="49" charset="0"/>
              </a:rPr>
              <a:t>{</a:t>
            </a:r>
          </a:p>
          <a:p>
            <a:pPr lvl="2"/>
            <a:r>
              <a:rPr lang="en-AU" sz="1900" dirty="0" err="1" smtClean="0">
                <a:latin typeface="Consolas" pitchFamily="49" charset="0"/>
                <a:cs typeface="Consolas" pitchFamily="49" charset="0"/>
              </a:rPr>
              <a:t>results.AddPropertyError</a:t>
            </a:r>
            <a:r>
              <a:rPr lang="en-AU" sz="1900" dirty="0">
                <a:latin typeface="Consolas" pitchFamily="49" charset="0"/>
                <a:cs typeface="Consolas" pitchFamily="49" charset="0"/>
              </a:rPr>
              <a:t>(</a:t>
            </a:r>
            <a:r>
              <a:rPr lang="en-AU" sz="1900" dirty="0">
                <a:solidFill>
                  <a:srgbClr val="A31515"/>
                </a:solidFill>
                <a:latin typeface="Consolas" pitchFamily="49" charset="0"/>
                <a:cs typeface="Consolas" pitchFamily="49" charset="0"/>
              </a:rPr>
              <a:t>"Must be at least 15 years old</a:t>
            </a:r>
            <a:r>
              <a:rPr lang="en-AU" sz="1900" dirty="0" smtClean="0">
                <a:solidFill>
                  <a:srgbClr val="A31515"/>
                </a:solidFill>
                <a:latin typeface="Consolas" pitchFamily="49" charset="0"/>
                <a:cs typeface="Consolas" pitchFamily="49" charset="0"/>
              </a:rPr>
              <a:t>"</a:t>
            </a:r>
            <a:r>
              <a:rPr lang="en-AU" sz="1900" dirty="0" smtClean="0">
                <a:latin typeface="Consolas" pitchFamily="49" charset="0"/>
                <a:cs typeface="Consolas" pitchFamily="49" charset="0"/>
              </a:rPr>
              <a:t>);</a:t>
            </a:r>
          </a:p>
          <a:p>
            <a:pPr lvl="1"/>
            <a:r>
              <a:rPr lang="en-AU" sz="1900" dirty="0" smtClean="0">
                <a:latin typeface="Consolas" pitchFamily="49" charset="0"/>
                <a:cs typeface="Consolas" pitchFamily="49" charset="0"/>
              </a:rPr>
              <a:t>}</a:t>
            </a:r>
          </a:p>
          <a:p>
            <a:r>
              <a:rPr lang="en-AU" sz="1900" dirty="0" smtClean="0">
                <a:latin typeface="Consolas" pitchFamily="49" charset="0"/>
                <a:cs typeface="Consolas" pitchFamily="49" charset="0"/>
              </a:rPr>
              <a:t>}</a:t>
            </a:r>
          </a:p>
        </p:txBody>
      </p:sp>
      <p:sp>
        <p:nvSpPr>
          <p:cNvPr id="4" name="TextBox 3"/>
          <p:cNvSpPr txBox="1"/>
          <p:nvPr/>
        </p:nvSpPr>
        <p:spPr>
          <a:xfrm>
            <a:off x="0" y="3848986"/>
            <a:ext cx="12188825" cy="3009014"/>
          </a:xfrm>
          <a:prstGeom prst="rect">
            <a:avLst/>
          </a:prstGeom>
          <a:solidFill>
            <a:srgbClr val="FFFFFF"/>
          </a:solidFill>
        </p:spPr>
        <p:txBody>
          <a:bodyPr wrap="square" lIns="108000" tIns="36000" rIns="0" bIns="0" rtlCol="0" anchor="ctr">
            <a:noAutofit/>
          </a:bodyPr>
          <a:lstStyle/>
          <a:p>
            <a:r>
              <a:rPr lang="en-AU" sz="1900" dirty="0" smtClean="0">
                <a:solidFill>
                  <a:srgbClr val="0000FF"/>
                </a:solidFill>
                <a:latin typeface="Consolas" pitchFamily="49" charset="0"/>
                <a:cs typeface="Consolas" pitchFamily="49" charset="0"/>
              </a:rPr>
              <a:t>partial</a:t>
            </a:r>
            <a:r>
              <a:rPr lang="en-AU" sz="1900" dirty="0">
                <a:latin typeface="Consolas" pitchFamily="49" charset="0"/>
                <a:cs typeface="Consolas" pitchFamily="49" charset="0"/>
              </a:rPr>
              <a:t> </a:t>
            </a:r>
            <a:r>
              <a:rPr lang="en-AU" sz="1900" dirty="0">
                <a:solidFill>
                  <a:srgbClr val="0000FF"/>
                </a:solidFill>
                <a:latin typeface="Consolas" pitchFamily="49" charset="0"/>
                <a:cs typeface="Consolas" pitchFamily="49" charset="0"/>
              </a:rPr>
              <a:t>void</a:t>
            </a:r>
            <a:r>
              <a:rPr lang="en-AU" sz="1900" dirty="0">
                <a:solidFill>
                  <a:schemeClr val="bg1"/>
                </a:solidFill>
                <a:latin typeface="Consolas" pitchFamily="49" charset="0"/>
                <a:cs typeface="Consolas" pitchFamily="49" charset="0"/>
              </a:rPr>
              <a:t> </a:t>
            </a:r>
            <a:r>
              <a:rPr lang="en-AU" sz="1900" dirty="0" err="1">
                <a:latin typeface="Consolas" pitchFamily="49" charset="0"/>
                <a:cs typeface="Consolas" pitchFamily="49" charset="0"/>
              </a:rPr>
              <a:t>Authors_Validate</a:t>
            </a:r>
            <a:r>
              <a:rPr lang="en-AU" sz="1900" dirty="0">
                <a:latin typeface="Consolas" pitchFamily="49" charset="0"/>
                <a:cs typeface="Consolas" pitchFamily="49" charset="0"/>
              </a:rPr>
              <a:t>(</a:t>
            </a:r>
            <a:r>
              <a:rPr lang="en-AU" sz="1900" dirty="0">
                <a:solidFill>
                  <a:srgbClr val="2B91AF"/>
                </a:solidFill>
                <a:latin typeface="Consolas" pitchFamily="49" charset="0"/>
                <a:cs typeface="Consolas" pitchFamily="49" charset="0"/>
              </a:rPr>
              <a:t>Author</a:t>
            </a:r>
            <a:r>
              <a:rPr lang="en-AU" sz="1900" dirty="0">
                <a:latin typeface="Consolas" pitchFamily="49" charset="0"/>
                <a:cs typeface="Consolas" pitchFamily="49" charset="0"/>
              </a:rPr>
              <a:t> entity, </a:t>
            </a:r>
            <a:r>
              <a:rPr lang="en-AU" sz="1900" dirty="0" err="1">
                <a:solidFill>
                  <a:srgbClr val="2B91AF"/>
                </a:solidFill>
                <a:latin typeface="Consolas" pitchFamily="49" charset="0"/>
                <a:cs typeface="Consolas" pitchFamily="49" charset="0"/>
              </a:rPr>
              <a:t>EntitySetValidationResultsBuilder</a:t>
            </a:r>
            <a:r>
              <a:rPr lang="en-AU" sz="1900" dirty="0">
                <a:latin typeface="Consolas" pitchFamily="49" charset="0"/>
                <a:cs typeface="Consolas" pitchFamily="49" charset="0"/>
              </a:rPr>
              <a:t> results</a:t>
            </a:r>
            <a:r>
              <a:rPr lang="en-AU" sz="1900" dirty="0" smtClean="0">
                <a:latin typeface="Consolas" pitchFamily="49" charset="0"/>
                <a:cs typeface="Consolas" pitchFamily="49" charset="0"/>
              </a:rPr>
              <a:t>)</a:t>
            </a:r>
          </a:p>
          <a:p>
            <a:r>
              <a:rPr lang="en-AU" sz="1900" dirty="0" smtClean="0">
                <a:latin typeface="Consolas" pitchFamily="49" charset="0"/>
                <a:cs typeface="Consolas" pitchFamily="49" charset="0"/>
              </a:rPr>
              <a:t>{</a:t>
            </a:r>
          </a:p>
          <a:p>
            <a:pPr lvl="1"/>
            <a:r>
              <a:rPr lang="en-US" sz="1900" dirty="0" smtClean="0">
                <a:solidFill>
                  <a:srgbClr val="429A16"/>
                </a:solidFill>
                <a:latin typeface="Consolas" pitchFamily="49" charset="0"/>
                <a:cs typeface="Consolas" pitchFamily="49" charset="0"/>
              </a:rPr>
              <a:t>// could call out to a service here or whatever</a:t>
            </a:r>
            <a:endParaRPr lang="en-AU" sz="1900" dirty="0" smtClean="0">
              <a:solidFill>
                <a:srgbClr val="429A16"/>
              </a:solidFill>
              <a:latin typeface="Consolas" pitchFamily="49" charset="0"/>
              <a:cs typeface="Consolas" pitchFamily="49" charset="0"/>
            </a:endParaRPr>
          </a:p>
          <a:p>
            <a:pPr lvl="1"/>
            <a:r>
              <a:rPr lang="en-AU" sz="1900" dirty="0" smtClean="0">
                <a:solidFill>
                  <a:srgbClr val="0000FF"/>
                </a:solidFill>
                <a:latin typeface="Consolas" pitchFamily="49" charset="0"/>
                <a:cs typeface="Consolas" pitchFamily="49" charset="0"/>
              </a:rPr>
              <a:t>if</a:t>
            </a:r>
            <a:r>
              <a:rPr lang="en-AU" sz="1900" dirty="0">
                <a:latin typeface="Consolas" pitchFamily="49" charset="0"/>
                <a:cs typeface="Consolas" pitchFamily="49" charset="0"/>
              </a:rPr>
              <a:t> (</a:t>
            </a:r>
            <a:r>
              <a:rPr lang="en-AU" sz="1900" dirty="0" err="1">
                <a:latin typeface="Consolas" pitchFamily="49" charset="0"/>
                <a:cs typeface="Consolas" pitchFamily="49" charset="0"/>
              </a:rPr>
              <a:t>entity.DateOfBirth</a:t>
            </a:r>
            <a:r>
              <a:rPr lang="en-AU" sz="1900" dirty="0">
                <a:latin typeface="Consolas" pitchFamily="49" charset="0"/>
                <a:cs typeface="Consolas" pitchFamily="49" charset="0"/>
              </a:rPr>
              <a:t> == </a:t>
            </a:r>
            <a:r>
              <a:rPr lang="en-AU" sz="1900" dirty="0">
                <a:solidFill>
                  <a:srgbClr val="0000FF"/>
                </a:solidFill>
                <a:latin typeface="Consolas" pitchFamily="49" charset="0"/>
                <a:cs typeface="Consolas" pitchFamily="49" charset="0"/>
              </a:rPr>
              <a:t>null</a:t>
            </a:r>
            <a:r>
              <a:rPr lang="en-AU" sz="1900" dirty="0">
                <a:latin typeface="Consolas" pitchFamily="49" charset="0"/>
                <a:cs typeface="Consolas" pitchFamily="49" charset="0"/>
              </a:rPr>
              <a:t> &amp;&amp; </a:t>
            </a:r>
            <a:r>
              <a:rPr lang="en-AU" sz="1900" dirty="0" err="1">
                <a:latin typeface="Consolas" pitchFamily="49" charset="0"/>
                <a:cs typeface="Consolas" pitchFamily="49" charset="0"/>
              </a:rPr>
              <a:t>entity.Age</a:t>
            </a:r>
            <a:r>
              <a:rPr lang="en-AU" sz="1900" dirty="0">
                <a:latin typeface="Consolas" pitchFamily="49" charset="0"/>
                <a:cs typeface="Consolas" pitchFamily="49" charset="0"/>
              </a:rPr>
              <a:t> == </a:t>
            </a:r>
            <a:r>
              <a:rPr lang="en-AU" sz="1900" dirty="0">
                <a:solidFill>
                  <a:srgbClr val="0000FF"/>
                </a:solidFill>
                <a:latin typeface="Consolas" pitchFamily="49" charset="0"/>
                <a:cs typeface="Consolas" pitchFamily="49" charset="0"/>
              </a:rPr>
              <a:t>null</a:t>
            </a:r>
            <a:r>
              <a:rPr lang="en-AU" sz="1900" dirty="0" smtClean="0">
                <a:latin typeface="Consolas" pitchFamily="49" charset="0"/>
                <a:cs typeface="Consolas" pitchFamily="49" charset="0"/>
              </a:rPr>
              <a:t>)</a:t>
            </a:r>
          </a:p>
          <a:p>
            <a:pPr lvl="1"/>
            <a:r>
              <a:rPr lang="en-AU" sz="1900" dirty="0" smtClean="0">
                <a:latin typeface="Consolas" pitchFamily="49" charset="0"/>
                <a:cs typeface="Consolas" pitchFamily="49" charset="0"/>
              </a:rPr>
              <a:t>{</a:t>
            </a:r>
          </a:p>
          <a:p>
            <a:pPr lvl="2"/>
            <a:r>
              <a:rPr lang="en-AU" sz="1900" dirty="0" err="1" smtClean="0">
                <a:latin typeface="Consolas" pitchFamily="49" charset="0"/>
                <a:cs typeface="Consolas" pitchFamily="49" charset="0"/>
              </a:rPr>
              <a:t>results.AddEntityError</a:t>
            </a:r>
            <a:r>
              <a:rPr lang="en-AU" sz="1900" dirty="0">
                <a:latin typeface="Consolas" pitchFamily="49" charset="0"/>
                <a:cs typeface="Consolas" pitchFamily="49" charset="0"/>
              </a:rPr>
              <a:t>(</a:t>
            </a:r>
            <a:r>
              <a:rPr lang="en-AU" sz="1900" dirty="0">
                <a:solidFill>
                  <a:srgbClr val="A31515"/>
                </a:solidFill>
                <a:latin typeface="Consolas" pitchFamily="49" charset="0"/>
                <a:cs typeface="Consolas" pitchFamily="49" charset="0"/>
              </a:rPr>
              <a:t>"Must set </a:t>
            </a:r>
            <a:r>
              <a:rPr lang="en-AU" sz="1900" dirty="0" smtClean="0">
                <a:solidFill>
                  <a:srgbClr val="A31515"/>
                </a:solidFill>
                <a:latin typeface="Consolas" pitchFamily="49" charset="0"/>
                <a:cs typeface="Consolas" pitchFamily="49" charset="0"/>
              </a:rPr>
              <a:t>either the</a:t>
            </a:r>
            <a:r>
              <a:rPr lang="en-AU" sz="1900" dirty="0">
                <a:solidFill>
                  <a:srgbClr val="A31515"/>
                </a:solidFill>
                <a:latin typeface="Consolas" pitchFamily="49" charset="0"/>
                <a:cs typeface="Consolas" pitchFamily="49" charset="0"/>
              </a:rPr>
              <a:t> date of birth or the age</a:t>
            </a:r>
            <a:r>
              <a:rPr lang="en-AU" sz="1900" dirty="0" smtClean="0">
                <a:solidFill>
                  <a:srgbClr val="A31515"/>
                </a:solidFill>
                <a:latin typeface="Consolas" pitchFamily="49" charset="0"/>
                <a:cs typeface="Consolas" pitchFamily="49" charset="0"/>
              </a:rPr>
              <a:t>"</a:t>
            </a:r>
            <a:r>
              <a:rPr lang="en-AU" sz="1900" dirty="0" smtClean="0">
                <a:latin typeface="Consolas" pitchFamily="49" charset="0"/>
                <a:cs typeface="Consolas" pitchFamily="49" charset="0"/>
              </a:rPr>
              <a:t>);</a:t>
            </a:r>
          </a:p>
          <a:p>
            <a:pPr lvl="1"/>
            <a:r>
              <a:rPr lang="en-AU" sz="1900" dirty="0" smtClean="0">
                <a:latin typeface="Consolas" pitchFamily="49" charset="0"/>
                <a:cs typeface="Consolas" pitchFamily="49" charset="0"/>
              </a:rPr>
              <a:t>}</a:t>
            </a:r>
          </a:p>
          <a:p>
            <a:r>
              <a:rPr lang="en-AU" sz="1900" dirty="0" smtClean="0">
                <a:latin typeface="Consolas" pitchFamily="49" charset="0"/>
                <a:cs typeface="Consolas" pitchFamily="49" charset="0"/>
              </a:rPr>
              <a:t>}</a:t>
            </a:r>
          </a:p>
        </p:txBody>
      </p:sp>
      <p:sp>
        <p:nvSpPr>
          <p:cNvPr id="5" name="Rectangle 4"/>
          <p:cNvSpPr/>
          <p:nvPr/>
        </p:nvSpPr>
        <p:spPr bwMode="auto">
          <a:xfrm>
            <a:off x="1786270" y="1371600"/>
            <a:ext cx="2753832" cy="393405"/>
          </a:xfrm>
          <a:prstGeom prst="rect">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sp>
        <p:nvSpPr>
          <p:cNvPr id="6" name="Rectangle 5"/>
          <p:cNvSpPr/>
          <p:nvPr/>
        </p:nvSpPr>
        <p:spPr bwMode="auto">
          <a:xfrm>
            <a:off x="1786270" y="4139215"/>
            <a:ext cx="2264735" cy="393405"/>
          </a:xfrm>
          <a:prstGeom prst="rect">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spTree>
    <p:extLst>
      <p:ext uri="{BB962C8B-B14F-4D97-AF65-F5344CB8AC3E}">
        <p14:creationId xmlns:p14="http://schemas.microsoft.com/office/powerpoint/2010/main" val="3155143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xit" presetSubtype="0" fill="hold" grpId="1" nodeType="afterEffect">
                                  <p:stCondLst>
                                    <p:cond delay="50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xit" presetSubtype="0" fill="hold" grpId="1" nodeType="afterEffect">
                                  <p:stCondLst>
                                    <p:cond delay="50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Screens</a:t>
            </a:r>
          </a:p>
        </p:txBody>
      </p:sp>
      <p:sp>
        <p:nvSpPr>
          <p:cNvPr id="3" name="Text Placeholder 2"/>
          <p:cNvSpPr>
            <a:spLocks noGrp="1"/>
          </p:cNvSpPr>
          <p:nvPr>
            <p:ph sz="half" idx="1"/>
          </p:nvPr>
        </p:nvSpPr>
        <p:spPr>
          <a:xfrm>
            <a:off x="519113" y="1447800"/>
            <a:ext cx="5486400" cy="4813625"/>
          </a:xfrm>
        </p:spPr>
        <p:txBody>
          <a:bodyPr>
            <a:normAutofit fontScale="92500" lnSpcReduction="20000"/>
          </a:bodyPr>
          <a:lstStyle/>
          <a:p>
            <a:r>
              <a:rPr lang="en-US" sz="3600" b="1" dirty="0" smtClean="0">
                <a:solidFill>
                  <a:srgbClr val="FFC425"/>
                </a:solidFill>
              </a:rPr>
              <a:t>Built </a:t>
            </a:r>
            <a:r>
              <a:rPr lang="en-US" sz="3600" b="1" dirty="0">
                <a:solidFill>
                  <a:srgbClr val="FFC425"/>
                </a:solidFill>
              </a:rPr>
              <a:t>in screens</a:t>
            </a:r>
          </a:p>
          <a:p>
            <a:pPr lvl="1"/>
            <a:r>
              <a:rPr lang="en-US" sz="3200" dirty="0" smtClean="0"/>
              <a:t>New</a:t>
            </a:r>
          </a:p>
          <a:p>
            <a:pPr lvl="1"/>
            <a:r>
              <a:rPr lang="en-US" sz="3200" dirty="0" smtClean="0"/>
              <a:t>Search</a:t>
            </a:r>
          </a:p>
          <a:p>
            <a:pPr lvl="1"/>
            <a:r>
              <a:rPr lang="en-US" sz="3200" dirty="0" smtClean="0"/>
              <a:t>Details</a:t>
            </a:r>
          </a:p>
          <a:p>
            <a:pPr lvl="1"/>
            <a:r>
              <a:rPr lang="en-US" sz="3200" dirty="0" smtClean="0"/>
              <a:t>Editable grid</a:t>
            </a:r>
          </a:p>
          <a:p>
            <a:pPr lvl="1"/>
            <a:r>
              <a:rPr lang="en-US" sz="3200" dirty="0" smtClean="0"/>
              <a:t>List </a:t>
            </a:r>
            <a:r>
              <a:rPr lang="en-US" sz="3200" dirty="0"/>
              <a:t>and details</a:t>
            </a:r>
          </a:p>
          <a:p>
            <a:r>
              <a:rPr lang="en-US" sz="3600" dirty="0" smtClean="0"/>
              <a:t>Developers </a:t>
            </a:r>
            <a:r>
              <a:rPr lang="en-US" sz="3600" dirty="0"/>
              <a:t>can modify screens at </a:t>
            </a:r>
            <a:r>
              <a:rPr lang="en-US" sz="3600" b="1" dirty="0">
                <a:solidFill>
                  <a:srgbClr val="FFC425"/>
                </a:solidFill>
              </a:rPr>
              <a:t>design-time and </a:t>
            </a:r>
            <a:r>
              <a:rPr lang="en-US" sz="3600" b="1" dirty="0" smtClean="0">
                <a:solidFill>
                  <a:srgbClr val="FFC425"/>
                </a:solidFill>
              </a:rPr>
              <a:t>runtime</a:t>
            </a:r>
            <a:endParaRPr lang="en-US" sz="3600" b="1" dirty="0">
              <a:solidFill>
                <a:srgbClr val="FFC425"/>
              </a:solidFill>
            </a:endParaRPr>
          </a:p>
        </p:txBody>
      </p:sp>
      <p:sp>
        <p:nvSpPr>
          <p:cNvPr id="4" name="Content Placeholder 3"/>
          <p:cNvSpPr>
            <a:spLocks noGrp="1"/>
          </p:cNvSpPr>
          <p:nvPr>
            <p:ph sz="half" idx="2"/>
          </p:nvPr>
        </p:nvSpPr>
        <p:spPr>
          <a:xfrm>
            <a:off x="6181725" y="1447800"/>
            <a:ext cx="5486400" cy="5182957"/>
          </a:xfrm>
        </p:spPr>
        <p:txBody>
          <a:bodyPr>
            <a:normAutofit fontScale="92500" lnSpcReduction="20000"/>
          </a:bodyPr>
          <a:lstStyle/>
          <a:p>
            <a:r>
              <a:rPr lang="en-US" sz="3600" dirty="0" smtClean="0"/>
              <a:t>Can </a:t>
            </a:r>
            <a:r>
              <a:rPr lang="en-US" sz="3600" dirty="0"/>
              <a:t>use auto-generated screens for </a:t>
            </a:r>
            <a:r>
              <a:rPr lang="en-US" sz="3600" dirty="0" smtClean="0"/>
              <a:t>add/edit </a:t>
            </a:r>
            <a:r>
              <a:rPr lang="en-US" sz="3600" dirty="0"/>
              <a:t>or create your own</a:t>
            </a:r>
          </a:p>
          <a:p>
            <a:r>
              <a:rPr lang="en-US" sz="3600" dirty="0" smtClean="0"/>
              <a:t>Generated </a:t>
            </a:r>
            <a:r>
              <a:rPr lang="en-US" sz="3600" dirty="0"/>
              <a:t>screens </a:t>
            </a:r>
            <a:r>
              <a:rPr lang="en-US" sz="3600" b="1" dirty="0">
                <a:solidFill>
                  <a:srgbClr val="FFC425"/>
                </a:solidFill>
              </a:rPr>
              <a:t>do not expose XAML</a:t>
            </a:r>
          </a:p>
          <a:p>
            <a:pPr lvl="1"/>
            <a:r>
              <a:rPr lang="en-US" sz="3200" dirty="0" smtClean="0"/>
              <a:t>Can </a:t>
            </a:r>
            <a:r>
              <a:rPr lang="en-US" sz="3200" dirty="0"/>
              <a:t>use Silverlight controls you create yourself</a:t>
            </a:r>
          </a:p>
          <a:p>
            <a:pPr lvl="1"/>
            <a:r>
              <a:rPr lang="en-US" sz="3200" dirty="0" smtClean="0"/>
              <a:t>Can </a:t>
            </a:r>
            <a:r>
              <a:rPr lang="en-US" sz="3200" dirty="0"/>
              <a:t>add UI elements packaged as </a:t>
            </a:r>
            <a:r>
              <a:rPr lang="en-US" sz="3200" dirty="0" smtClean="0"/>
              <a:t>extensions</a:t>
            </a:r>
          </a:p>
          <a:p>
            <a:r>
              <a:rPr lang="en-US" sz="3600" dirty="0"/>
              <a:t>Always </a:t>
            </a:r>
            <a:r>
              <a:rPr lang="en-US" sz="3600" b="1" dirty="0">
                <a:solidFill>
                  <a:srgbClr val="FFC425"/>
                </a:solidFill>
              </a:rPr>
              <a:t>based on </a:t>
            </a:r>
            <a:r>
              <a:rPr lang="en-US" sz="3600" b="1" dirty="0" smtClean="0">
                <a:solidFill>
                  <a:srgbClr val="FFC425"/>
                </a:solidFill>
              </a:rPr>
              <a:t>queries</a:t>
            </a:r>
            <a:endParaRPr lang="en-US" sz="3600" b="1" dirty="0">
              <a:solidFill>
                <a:srgbClr val="FFC425"/>
              </a:solidFill>
            </a:endParaRPr>
          </a:p>
        </p:txBody>
      </p:sp>
    </p:spTree>
    <p:extLst>
      <p:ext uri="{BB962C8B-B14F-4D97-AF65-F5344CB8AC3E}">
        <p14:creationId xmlns:p14="http://schemas.microsoft.com/office/powerpoint/2010/main" val="154272944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a:t>
            </a:r>
            <a:endParaRPr lang="en-US" dirty="0"/>
          </a:p>
        </p:txBody>
      </p:sp>
      <p:sp>
        <p:nvSpPr>
          <p:cNvPr id="3" name="Text Placeholder 2"/>
          <p:cNvSpPr>
            <a:spLocks noGrp="1"/>
          </p:cNvSpPr>
          <p:nvPr>
            <p:ph sz="half" idx="1"/>
          </p:nvPr>
        </p:nvSpPr>
        <p:spPr>
          <a:xfrm>
            <a:off x="519113" y="1447800"/>
            <a:ext cx="5486400" cy="3410164"/>
          </a:xfrm>
        </p:spPr>
        <p:txBody>
          <a:bodyPr>
            <a:normAutofit fontScale="92500" lnSpcReduction="20000"/>
          </a:bodyPr>
          <a:lstStyle/>
          <a:p>
            <a:r>
              <a:rPr lang="en-US" sz="3600" dirty="0"/>
              <a:t>LightSwitch </a:t>
            </a:r>
            <a:r>
              <a:rPr lang="en-US" sz="3600" b="1" dirty="0">
                <a:solidFill>
                  <a:srgbClr val="FFC425"/>
                </a:solidFill>
              </a:rPr>
              <a:t>creates queries automatically</a:t>
            </a:r>
          </a:p>
          <a:p>
            <a:pPr lvl="1"/>
            <a:r>
              <a:rPr lang="en-US" sz="3200" dirty="0"/>
              <a:t>Select </a:t>
            </a:r>
            <a:r>
              <a:rPr lang="en-US" sz="3200" dirty="0" smtClean="0"/>
              <a:t>* </a:t>
            </a:r>
            <a:r>
              <a:rPr lang="en-US" sz="3200" dirty="0"/>
              <a:t>query is a collection, </a:t>
            </a:r>
            <a:r>
              <a:rPr lang="en-US" sz="3200" dirty="0" err="1" smtClean="0"/>
              <a:t>eg</a:t>
            </a:r>
            <a:r>
              <a:rPr lang="en-US" sz="3200" dirty="0" smtClean="0"/>
              <a:t>. </a:t>
            </a:r>
            <a:r>
              <a:rPr lang="en-US" sz="3200" dirty="0" err="1"/>
              <a:t>CustomerCollection</a:t>
            </a:r>
            <a:endParaRPr lang="en-US" sz="3200" dirty="0"/>
          </a:p>
          <a:p>
            <a:pPr lvl="1"/>
            <a:r>
              <a:rPr lang="en-US" sz="3200" dirty="0"/>
              <a:t>Select where query is a detail, </a:t>
            </a:r>
            <a:r>
              <a:rPr lang="en-US" sz="3200" dirty="0" err="1" smtClean="0"/>
              <a:t>eg</a:t>
            </a:r>
            <a:r>
              <a:rPr lang="en-US" sz="3200" dirty="0" smtClean="0"/>
              <a:t>. </a:t>
            </a:r>
            <a:r>
              <a:rPr lang="en-US" sz="3200" dirty="0" err="1" smtClean="0"/>
              <a:t>CustomerDetail</a:t>
            </a:r>
            <a:endParaRPr lang="en-US" sz="3200" dirty="0"/>
          </a:p>
        </p:txBody>
      </p:sp>
      <p:sp>
        <p:nvSpPr>
          <p:cNvPr id="4" name="Content Placeholder 3"/>
          <p:cNvSpPr>
            <a:spLocks noGrp="1"/>
          </p:cNvSpPr>
          <p:nvPr>
            <p:ph sz="half" idx="2"/>
          </p:nvPr>
        </p:nvSpPr>
        <p:spPr>
          <a:xfrm>
            <a:off x="6181725" y="1447800"/>
            <a:ext cx="5486400" cy="3754874"/>
          </a:xfrm>
        </p:spPr>
        <p:txBody>
          <a:bodyPr>
            <a:normAutofit fontScale="92500" lnSpcReduction="20000"/>
          </a:bodyPr>
          <a:lstStyle/>
          <a:p>
            <a:r>
              <a:rPr lang="en-US" sz="3600" dirty="0"/>
              <a:t>You can </a:t>
            </a:r>
            <a:r>
              <a:rPr lang="en-US" sz="3600" b="1" dirty="0">
                <a:solidFill>
                  <a:srgbClr val="FFC425"/>
                </a:solidFill>
              </a:rPr>
              <a:t>edit existing queries</a:t>
            </a:r>
          </a:p>
          <a:p>
            <a:pPr lvl="1"/>
            <a:r>
              <a:rPr lang="en-US" sz="3200" dirty="0"/>
              <a:t>Filter, sort, add parameters</a:t>
            </a:r>
          </a:p>
          <a:p>
            <a:r>
              <a:rPr lang="en-US" sz="3600" dirty="0"/>
              <a:t>You can </a:t>
            </a:r>
            <a:r>
              <a:rPr lang="en-US" sz="3600" b="1" dirty="0">
                <a:solidFill>
                  <a:srgbClr val="FFC425"/>
                </a:solidFill>
              </a:rPr>
              <a:t>create new queries</a:t>
            </a:r>
          </a:p>
          <a:p>
            <a:r>
              <a:rPr lang="en-US" sz="3600" dirty="0"/>
              <a:t>You can base queries on other </a:t>
            </a:r>
            <a:r>
              <a:rPr lang="en-US" sz="3600" dirty="0" smtClean="0"/>
              <a:t>queries</a:t>
            </a:r>
            <a:endParaRPr lang="en-US" sz="3600" dirty="0"/>
          </a:p>
        </p:txBody>
      </p:sp>
    </p:spTree>
    <p:extLst>
      <p:ext uri="{BB962C8B-B14F-4D97-AF65-F5344CB8AC3E}">
        <p14:creationId xmlns:p14="http://schemas.microsoft.com/office/powerpoint/2010/main" val="16783740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bg1">
                    <a:alpha val="99000"/>
                  </a:schemeClr>
                </a:solidFill>
              </a:rPr>
              <a:t>Customise</a:t>
            </a:r>
            <a:r>
              <a:rPr lang="en-US" sz="2800" dirty="0" smtClean="0">
                <a:solidFill>
                  <a:schemeClr val="bg1">
                    <a:alpha val="99000"/>
                  </a:schemeClr>
                </a:solidFill>
              </a:rPr>
              <a:t> screen layouts</a:t>
            </a:r>
            <a:endParaRPr lang="en-US" sz="2800" dirty="0">
              <a:solidFill>
                <a:schemeClr val="bg1">
                  <a:alpha val="99000"/>
                </a:schemeClr>
              </a:solidFill>
            </a:endParaRP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Define custom queries</a:t>
            </a:r>
            <a:endParaRPr lang="en-US" sz="2800" dirty="0">
              <a:solidFill>
                <a:schemeClr val="bg1">
                  <a:alpha val="99000"/>
                </a:schemeClr>
              </a:solidFill>
            </a:endParaRP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Explore ecosystem components</a:t>
            </a:r>
            <a:endParaRPr lang="en-US" sz="2800" dirty="0">
              <a:solidFill>
                <a:schemeClr val="bg1">
                  <a:alpha val="99000"/>
                </a:schemeClr>
              </a:solidFill>
            </a:endParaRP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3643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a:gradFill>
                  <a:gsLst>
                    <a:gs pos="0">
                      <a:srgbClr val="FFFFFF"/>
                    </a:gs>
                    <a:gs pos="100000">
                      <a:srgbClr val="FFFFFF"/>
                    </a:gs>
                  </a:gsLst>
                  <a:lin ang="5400000" scaled="0"/>
                </a:gradFill>
              </a:rPr>
              <a:t>Customise</a:t>
            </a:r>
            <a:r>
              <a:rPr lang="en-US" sz="2800" dirty="0">
                <a:gradFill>
                  <a:gsLst>
                    <a:gs pos="0">
                      <a:srgbClr val="FFFFFF"/>
                    </a:gs>
                    <a:gs pos="100000">
                      <a:srgbClr val="FFFFFF"/>
                    </a:gs>
                  </a:gsLst>
                  <a:lin ang="5400000" scaled="0"/>
                </a:gradFill>
              </a:rPr>
              <a:t> screen layouts</a:t>
            </a: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Define custom queries</a:t>
            </a: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Explore ecosystem components</a:t>
            </a: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0812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Entities, Screens, Queries </a:t>
            </a:r>
            <a:br>
              <a:rPr lang="en-US" smtClean="0"/>
            </a:br>
            <a:r>
              <a:rPr lang="en-US" smtClean="0"/>
              <a:t>and Code</a:t>
            </a:r>
            <a:endParaRPr lang="en-US" dirty="0"/>
          </a:p>
        </p:txBody>
      </p:sp>
      <p:sp>
        <p:nvSpPr>
          <p:cNvPr id="7" name="Subtitle 6"/>
          <p:cNvSpPr>
            <a:spLocks noGrp="1"/>
          </p:cNvSpPr>
          <p:nvPr>
            <p:ph type="subTitle" idx="1"/>
          </p:nvPr>
        </p:nvSpPr>
        <p:spPr/>
        <p:txBody>
          <a:bodyPr/>
          <a:lstStyle/>
          <a:p>
            <a:endParaRPr lang="en-AU"/>
          </a:p>
        </p:txBody>
      </p:sp>
    </p:spTree>
    <p:extLst>
      <p:ext uri="{BB962C8B-B14F-4D97-AF65-F5344CB8AC3E}">
        <p14:creationId xmlns:p14="http://schemas.microsoft.com/office/powerpoint/2010/main" val="34120892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8825" cy="18578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7"/>
          <p:cNvSpPr txBox="1">
            <a:spLocks/>
          </p:cNvSpPr>
          <p:nvPr/>
        </p:nvSpPr>
        <p:spPr>
          <a:xfrm>
            <a:off x="0" y="2235201"/>
            <a:ext cx="12188825" cy="3875314"/>
          </a:xfrm>
          <a:prstGeom prst="rect">
            <a:avLst/>
          </a:prstGeom>
        </p:spPr>
        <p:txBody>
          <a:bodyPr anchor="ct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simplest</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way to create</a:t>
            </a:r>
          </a:p>
          <a:p>
            <a:pPr marL="0" indent="0" algn="ctr">
              <a:lnSpc>
                <a:spcPts val="6000"/>
              </a:lnSpc>
              <a:buFontTx/>
              <a:buNone/>
            </a:pP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business applications</a:t>
            </a:r>
          </a:p>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for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desktop</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and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cloud</a:t>
            </a:r>
            <a:endParaRPr lang="en-US" sz="4400" b="1" dirty="0">
              <a:solidFill>
                <a:srgbClr val="FFC000"/>
              </a:solidFill>
              <a:effectLst>
                <a:outerShdw blurRad="50800" dist="38100" dir="2700000" algn="tl" rotWithShape="0">
                  <a:prstClr val="black">
                    <a:alpha val="40000"/>
                  </a:prstClr>
                </a:outerShdw>
              </a:effectLst>
              <a:latin typeface="Segoe"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393109"/>
            <a:ext cx="10058400" cy="1043586"/>
          </a:xfrm>
          <a:prstGeom prst="rect">
            <a:avLst/>
          </a:prstGeom>
          <a:solidFill>
            <a:schemeClr val="bg1"/>
          </a:solidFill>
        </p:spPr>
      </p:pic>
    </p:spTree>
    <p:extLst>
      <p:ext uri="{BB962C8B-B14F-4D97-AF65-F5344CB8AC3E}">
        <p14:creationId xmlns:p14="http://schemas.microsoft.com/office/powerpoint/2010/main" val="38214634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Access Control</a:t>
            </a:r>
            <a:endParaRPr lang="en-US" dirty="0"/>
          </a:p>
        </p:txBody>
      </p:sp>
      <p:sp>
        <p:nvSpPr>
          <p:cNvPr id="3" name="Text Placeholder 2"/>
          <p:cNvSpPr>
            <a:spLocks noGrp="1"/>
          </p:cNvSpPr>
          <p:nvPr>
            <p:ph idx="1"/>
          </p:nvPr>
        </p:nvSpPr>
        <p:spPr>
          <a:xfrm>
            <a:off x="519112" y="1447799"/>
            <a:ext cx="11149013" cy="3816429"/>
          </a:xfrm>
        </p:spPr>
        <p:txBody>
          <a:bodyPr/>
          <a:lstStyle/>
          <a:p>
            <a:r>
              <a:rPr lang="en-US" dirty="0" smtClean="0"/>
              <a:t>Windows and Forms authentication</a:t>
            </a:r>
          </a:p>
          <a:p>
            <a:r>
              <a:rPr lang="en-US" dirty="0" smtClean="0"/>
              <a:t>Authorization</a:t>
            </a:r>
          </a:p>
          <a:p>
            <a:pPr lvl="1"/>
            <a:r>
              <a:rPr lang="en-US" dirty="0" smtClean="0"/>
              <a:t>Define permissions and check them in code at entity and property level</a:t>
            </a:r>
          </a:p>
          <a:p>
            <a:pPr lvl="1"/>
            <a:r>
              <a:rPr lang="en-US" dirty="0" smtClean="0"/>
              <a:t>Permissions are granted through administration screens</a:t>
            </a:r>
          </a:p>
        </p:txBody>
      </p:sp>
    </p:spTree>
    <p:extLst>
      <p:ext uri="{BB962C8B-B14F-4D97-AF65-F5344CB8AC3E}">
        <p14:creationId xmlns:p14="http://schemas.microsoft.com/office/powerpoint/2010/main" val="192281746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a:t>
            </a:r>
          </a:p>
        </p:txBody>
      </p:sp>
      <p:graphicFrame>
        <p:nvGraphicFramePr>
          <p:cNvPr id="4" name="Diagram 3"/>
          <p:cNvGraphicFramePr/>
          <p:nvPr>
            <p:extLst>
              <p:ext uri="{D42A27DB-BD31-4B8C-83A1-F6EECF244321}">
                <p14:modId xmlns:p14="http://schemas.microsoft.com/office/powerpoint/2010/main" val="2097470586"/>
              </p:ext>
            </p:extLst>
          </p:nvPr>
        </p:nvGraphicFramePr>
        <p:xfrm>
          <a:off x="519112" y="1554478"/>
          <a:ext cx="11149013" cy="5044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036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5998867" y="1115367"/>
            <a:ext cx="6290268" cy="5395965"/>
          </a:xfrm>
          <a:prstGeom prst="cloud">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sp>
        <p:nvSpPr>
          <p:cNvPr id="4" name="Title 3"/>
          <p:cNvSpPr>
            <a:spLocks noGrp="1"/>
          </p:cNvSpPr>
          <p:nvPr>
            <p:ph type="title"/>
          </p:nvPr>
        </p:nvSpPr>
        <p:spPr/>
        <p:txBody>
          <a:bodyPr/>
          <a:lstStyle/>
          <a:p>
            <a:r>
              <a:rPr lang="en-US" dirty="0" smtClean="0"/>
              <a:t>Two-tier Desktop App</a:t>
            </a:r>
            <a:endParaRPr lang="en-AU" dirty="0"/>
          </a:p>
        </p:txBody>
      </p:sp>
      <p:pic>
        <p:nvPicPr>
          <p:cNvPr id="1026" name="Picture 2" descr="D:\Downloads\DVD\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71" y="1189755"/>
            <a:ext cx="4703466" cy="47034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DVD\Icons - Illustrations\_ XML ICONS\Servers SQL database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595" y="1631882"/>
            <a:ext cx="2808493" cy="41569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a:endCxn id="1027" idx="1"/>
          </p:cNvCxnSpPr>
          <p:nvPr/>
        </p:nvCxnSpPr>
        <p:spPr>
          <a:xfrm>
            <a:off x="3185330" y="2160396"/>
            <a:ext cx="4667265" cy="1549957"/>
          </a:xfrm>
          <a:prstGeom prst="bentConnector3">
            <a:avLst>
              <a:gd name="adj1" fmla="val 50000"/>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567010">
            <a:off x="2451800" y="2864381"/>
            <a:ext cx="1467060" cy="1354217"/>
          </a:xfrm>
          <a:prstGeom prst="rect">
            <a:avLst/>
          </a:prstGeom>
          <a:noFill/>
        </p:spPr>
        <p:txBody>
          <a:bodyPr wrap="square" lIns="0" tIns="0" rIns="0" bIns="0" rtlCol="0" anchor="ctr">
            <a:spAutoFit/>
          </a:bodyPr>
          <a:lstStyle/>
          <a:p>
            <a:pPr algn="ctr"/>
            <a:r>
              <a:rPr lang="en-US" sz="8800" b="1" dirty="0" smtClean="0">
                <a:solidFill>
                  <a:srgbClr val="FFC000"/>
                </a:solidFill>
              </a:rPr>
              <a:t>UI</a:t>
            </a:r>
            <a:endParaRPr lang="en-AU" sz="8800" b="1" dirty="0" err="1" smtClean="0">
              <a:solidFill>
                <a:srgbClr val="FFC000"/>
              </a:solidFill>
            </a:endParaRPr>
          </a:p>
        </p:txBody>
      </p:sp>
      <p:sp>
        <p:nvSpPr>
          <p:cNvPr id="14" name="TextBox 13"/>
          <p:cNvSpPr txBox="1"/>
          <p:nvPr/>
        </p:nvSpPr>
        <p:spPr>
          <a:xfrm rot="20439400">
            <a:off x="1197547" y="1547266"/>
            <a:ext cx="1467060" cy="615553"/>
          </a:xfrm>
          <a:prstGeom prst="rect">
            <a:avLst/>
          </a:prstGeom>
          <a:noFill/>
        </p:spPr>
        <p:txBody>
          <a:bodyPr wrap="square" lIns="0" tIns="0" rIns="0" bIns="0" rtlCol="0" anchor="ctr">
            <a:spAutoFit/>
          </a:bodyPr>
          <a:lstStyle/>
          <a:p>
            <a:pPr algn="ctr"/>
            <a:r>
              <a:rPr lang="en-US" sz="4000" b="1" dirty="0" smtClean="0">
                <a:solidFill>
                  <a:srgbClr val="FFC000"/>
                </a:solidFill>
              </a:rPr>
              <a:t>Logic</a:t>
            </a:r>
            <a:endParaRPr lang="en-AU" sz="4000" b="1" dirty="0" err="1" smtClean="0">
              <a:solidFill>
                <a:srgbClr val="FFC000"/>
              </a:solidFill>
            </a:endParaRPr>
          </a:p>
        </p:txBody>
      </p:sp>
      <p:sp>
        <p:nvSpPr>
          <p:cNvPr id="15" name="TextBox 14"/>
          <p:cNvSpPr txBox="1"/>
          <p:nvPr/>
        </p:nvSpPr>
        <p:spPr>
          <a:xfrm rot="19605823">
            <a:off x="8410470" y="2174616"/>
            <a:ext cx="1467060" cy="615553"/>
          </a:xfrm>
          <a:prstGeom prst="rect">
            <a:avLst/>
          </a:prstGeom>
          <a:noFill/>
        </p:spPr>
        <p:txBody>
          <a:bodyPr wrap="square" lIns="0" tIns="0" rIns="0" bIns="0" rtlCol="0" anchor="ctr">
            <a:spAutoFit/>
          </a:bodyPr>
          <a:lstStyle>
            <a:defPPr>
              <a:defRPr lang="en-US"/>
            </a:defPPr>
            <a:lvl1pPr algn="ctr">
              <a:defRPr sz="4000" b="1">
                <a:solidFill>
                  <a:srgbClr val="FFC000"/>
                </a:solidFill>
              </a:defRPr>
            </a:lvl1pPr>
          </a:lstStyle>
          <a:p>
            <a:r>
              <a:rPr lang="en-US" dirty="0"/>
              <a:t>Data</a:t>
            </a:r>
            <a:endParaRPr lang="en-AU" dirty="0" err="1"/>
          </a:p>
        </p:txBody>
      </p:sp>
    </p:spTree>
    <p:extLst>
      <p:ext uri="{BB962C8B-B14F-4D97-AF65-F5344CB8AC3E}">
        <p14:creationId xmlns:p14="http://schemas.microsoft.com/office/powerpoint/2010/main" val="31732659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3583862" y="1115367"/>
            <a:ext cx="8705273" cy="5395965"/>
          </a:xfrm>
          <a:prstGeom prst="cloud">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sp>
        <p:nvSpPr>
          <p:cNvPr id="4" name="Title 3"/>
          <p:cNvSpPr>
            <a:spLocks noGrp="1"/>
          </p:cNvSpPr>
          <p:nvPr>
            <p:ph type="title"/>
          </p:nvPr>
        </p:nvSpPr>
        <p:spPr/>
        <p:txBody>
          <a:bodyPr/>
          <a:lstStyle/>
          <a:p>
            <a:r>
              <a:rPr lang="en-US" dirty="0" smtClean="0"/>
              <a:t>Three-tier Desktop App</a:t>
            </a:r>
            <a:endParaRPr lang="en-AU" dirty="0"/>
          </a:p>
        </p:txBody>
      </p:sp>
      <p:pic>
        <p:nvPicPr>
          <p:cNvPr id="1026" name="Picture 2" descr="D:\Downloads\DVD\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04" y="1854684"/>
            <a:ext cx="3330891" cy="33308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DVD\Icons - Illustrations\_ XML ICONS\Servers SQL database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7045" y="1854684"/>
            <a:ext cx="2233875" cy="33064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a:endCxn id="1027" idx="1"/>
          </p:cNvCxnSpPr>
          <p:nvPr/>
        </p:nvCxnSpPr>
        <p:spPr>
          <a:xfrm flipV="1">
            <a:off x="7156845" y="3507900"/>
            <a:ext cx="1620200" cy="260204"/>
          </a:xfrm>
          <a:prstGeom prst="bentConnector3">
            <a:avLst>
              <a:gd name="adj1" fmla="val 50000"/>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567010">
            <a:off x="1690896" y="3104630"/>
            <a:ext cx="1038940" cy="830997"/>
          </a:xfrm>
          <a:prstGeom prst="rect">
            <a:avLst/>
          </a:prstGeom>
          <a:noFill/>
        </p:spPr>
        <p:txBody>
          <a:bodyPr wrap="square" lIns="0" tIns="0" rIns="0" bIns="0" rtlCol="0" anchor="ctr">
            <a:spAutoFit/>
          </a:bodyPr>
          <a:lstStyle/>
          <a:p>
            <a:pPr algn="ctr"/>
            <a:r>
              <a:rPr lang="en-US" sz="5400" b="1" dirty="0" smtClean="0">
                <a:solidFill>
                  <a:srgbClr val="FFC000"/>
                </a:solidFill>
              </a:rPr>
              <a:t>UI</a:t>
            </a:r>
            <a:endParaRPr lang="en-AU" sz="5400" b="1" dirty="0" err="1" smtClean="0">
              <a:solidFill>
                <a:srgbClr val="FFC000"/>
              </a:solidFill>
            </a:endParaRPr>
          </a:p>
        </p:txBody>
      </p:sp>
      <p:sp>
        <p:nvSpPr>
          <p:cNvPr id="15" name="TextBox 14"/>
          <p:cNvSpPr txBox="1"/>
          <p:nvPr/>
        </p:nvSpPr>
        <p:spPr>
          <a:xfrm rot="19605823">
            <a:off x="9160453" y="2206380"/>
            <a:ext cx="1467060" cy="615553"/>
          </a:xfrm>
          <a:prstGeom prst="rect">
            <a:avLst/>
          </a:prstGeom>
          <a:noFill/>
        </p:spPr>
        <p:txBody>
          <a:bodyPr wrap="square" lIns="0" tIns="0" rIns="0" bIns="0" rtlCol="0" anchor="ctr">
            <a:spAutoFit/>
          </a:bodyPr>
          <a:lstStyle>
            <a:defPPr>
              <a:defRPr lang="en-US"/>
            </a:defPPr>
            <a:lvl1pPr algn="ctr">
              <a:defRPr sz="4000" b="1">
                <a:solidFill>
                  <a:srgbClr val="FFC000"/>
                </a:solidFill>
              </a:defRPr>
            </a:lvl1pPr>
          </a:lstStyle>
          <a:p>
            <a:r>
              <a:rPr lang="en-US" dirty="0"/>
              <a:t>Data</a:t>
            </a:r>
            <a:endParaRPr lang="en-AU" dirty="0" err="1"/>
          </a:p>
        </p:txBody>
      </p:sp>
      <p:pic>
        <p:nvPicPr>
          <p:cNvPr id="2050" name="Picture 2" descr="D:\Downloads\DVD\Icons - Illustrations\_ XML ICONS\Servers computer XML Web Servi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6575" y="1981564"/>
            <a:ext cx="2282277" cy="35021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9717958">
            <a:off x="5193801" y="2365384"/>
            <a:ext cx="1529626" cy="615553"/>
          </a:xfrm>
          <a:prstGeom prst="rect">
            <a:avLst/>
          </a:prstGeom>
          <a:noFill/>
        </p:spPr>
        <p:txBody>
          <a:bodyPr wrap="square" lIns="0" tIns="0" rIns="0" bIns="0" rtlCol="0" anchor="ctr">
            <a:spAutoFit/>
          </a:bodyPr>
          <a:lstStyle/>
          <a:p>
            <a:pPr algn="ctr"/>
            <a:r>
              <a:rPr lang="en-US" sz="4000" b="1" dirty="0" smtClean="0">
                <a:solidFill>
                  <a:srgbClr val="FFC000"/>
                </a:solidFill>
              </a:rPr>
              <a:t>Logic</a:t>
            </a:r>
            <a:endParaRPr lang="en-AU" sz="4000" b="1" dirty="0" err="1" smtClean="0">
              <a:solidFill>
                <a:srgbClr val="FFC000"/>
              </a:solidFill>
            </a:endParaRPr>
          </a:p>
        </p:txBody>
      </p:sp>
      <p:cxnSp>
        <p:nvCxnSpPr>
          <p:cNvPr id="13" name="Elbow Connector 12"/>
          <p:cNvCxnSpPr>
            <a:stCxn id="1026" idx="2"/>
            <a:endCxn id="2050" idx="1"/>
          </p:cNvCxnSpPr>
          <p:nvPr/>
        </p:nvCxnSpPr>
        <p:spPr>
          <a:xfrm rot="5400000" flipH="1" flipV="1">
            <a:off x="2647035" y="2866036"/>
            <a:ext cx="1452953" cy="3186125"/>
          </a:xfrm>
          <a:prstGeom prst="bentConnector4">
            <a:avLst>
              <a:gd name="adj1" fmla="val -63452"/>
              <a:gd name="adj2" fmla="val 76136"/>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5310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3583862" y="1115367"/>
            <a:ext cx="8705273" cy="5395965"/>
          </a:xfrm>
          <a:prstGeom prst="cloud">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sp>
        <p:nvSpPr>
          <p:cNvPr id="4" name="Title 3"/>
          <p:cNvSpPr>
            <a:spLocks noGrp="1"/>
          </p:cNvSpPr>
          <p:nvPr>
            <p:ph type="title"/>
          </p:nvPr>
        </p:nvSpPr>
        <p:spPr/>
        <p:txBody>
          <a:bodyPr/>
          <a:lstStyle/>
          <a:p>
            <a:r>
              <a:rPr lang="en-US" dirty="0" smtClean="0"/>
              <a:t>Three-tier Web App</a:t>
            </a:r>
            <a:endParaRPr lang="en-AU" dirty="0"/>
          </a:p>
        </p:txBody>
      </p:sp>
      <p:pic>
        <p:nvPicPr>
          <p:cNvPr id="1027" name="Picture 3" descr="D:\Downloads\DVD\Icons - Illustrations\_ XML ICONS\Servers SQL database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7045" y="1854684"/>
            <a:ext cx="2233875" cy="33064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Downloads\DVD\Icons - Illustrations\_ MSN ICONS\web page internet sc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70" y="2012263"/>
            <a:ext cx="3112115" cy="362745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a:endCxn id="1027" idx="1"/>
          </p:cNvCxnSpPr>
          <p:nvPr/>
        </p:nvCxnSpPr>
        <p:spPr>
          <a:xfrm flipV="1">
            <a:off x="7156845" y="3507900"/>
            <a:ext cx="1620200" cy="260204"/>
          </a:xfrm>
          <a:prstGeom prst="bentConnector3">
            <a:avLst>
              <a:gd name="adj1" fmla="val 50000"/>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5982">
            <a:off x="776423" y="2744105"/>
            <a:ext cx="1436496" cy="1231106"/>
          </a:xfrm>
          <a:prstGeom prst="rect">
            <a:avLst/>
          </a:prstGeom>
          <a:noFill/>
        </p:spPr>
        <p:txBody>
          <a:bodyPr wrap="square" lIns="0" tIns="0" rIns="0" bIns="0" rtlCol="0" anchor="ctr">
            <a:spAutoFit/>
          </a:bodyPr>
          <a:lstStyle/>
          <a:p>
            <a:pPr algn="ctr"/>
            <a:r>
              <a:rPr lang="en-US" sz="8000" b="1" dirty="0" smtClean="0">
                <a:solidFill>
                  <a:srgbClr val="FFC000"/>
                </a:solidFill>
              </a:rPr>
              <a:t>UI</a:t>
            </a:r>
            <a:endParaRPr lang="en-AU" sz="8000" b="1" dirty="0" err="1" smtClean="0">
              <a:solidFill>
                <a:srgbClr val="FFC000"/>
              </a:solidFill>
            </a:endParaRPr>
          </a:p>
        </p:txBody>
      </p:sp>
      <p:sp>
        <p:nvSpPr>
          <p:cNvPr id="15" name="TextBox 14"/>
          <p:cNvSpPr txBox="1"/>
          <p:nvPr/>
        </p:nvSpPr>
        <p:spPr>
          <a:xfrm rot="19605823">
            <a:off x="9160453" y="2206380"/>
            <a:ext cx="1467060" cy="615553"/>
          </a:xfrm>
          <a:prstGeom prst="rect">
            <a:avLst/>
          </a:prstGeom>
          <a:noFill/>
        </p:spPr>
        <p:txBody>
          <a:bodyPr wrap="square" lIns="0" tIns="0" rIns="0" bIns="0" rtlCol="0" anchor="ctr">
            <a:spAutoFit/>
          </a:bodyPr>
          <a:lstStyle>
            <a:defPPr>
              <a:defRPr lang="en-US"/>
            </a:defPPr>
            <a:lvl1pPr algn="ctr">
              <a:defRPr sz="4000" b="1">
                <a:solidFill>
                  <a:srgbClr val="FFC000"/>
                </a:solidFill>
              </a:defRPr>
            </a:lvl1pPr>
          </a:lstStyle>
          <a:p>
            <a:r>
              <a:rPr lang="en-US" dirty="0"/>
              <a:t>Data</a:t>
            </a:r>
            <a:endParaRPr lang="en-AU" dirty="0" err="1"/>
          </a:p>
        </p:txBody>
      </p:sp>
      <p:pic>
        <p:nvPicPr>
          <p:cNvPr id="2050" name="Picture 2" descr="D:\Downloads\DVD\Icons - Illustrations\_ XML ICONS\Servers computer XML Web Servi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6575" y="1981564"/>
            <a:ext cx="2282277" cy="35021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9717958">
            <a:off x="5193801" y="2365384"/>
            <a:ext cx="1529626" cy="615553"/>
          </a:xfrm>
          <a:prstGeom prst="rect">
            <a:avLst/>
          </a:prstGeom>
          <a:noFill/>
        </p:spPr>
        <p:txBody>
          <a:bodyPr wrap="square" lIns="0" tIns="0" rIns="0" bIns="0" rtlCol="0" anchor="ctr">
            <a:spAutoFit/>
          </a:bodyPr>
          <a:lstStyle/>
          <a:p>
            <a:pPr algn="ctr"/>
            <a:r>
              <a:rPr lang="en-US" sz="4000" b="1" dirty="0" smtClean="0">
                <a:solidFill>
                  <a:srgbClr val="FFC000"/>
                </a:solidFill>
              </a:rPr>
              <a:t>Logic</a:t>
            </a:r>
            <a:endParaRPr lang="en-AU" sz="4000" b="1" dirty="0" err="1" smtClean="0">
              <a:solidFill>
                <a:srgbClr val="FFC000"/>
              </a:solidFill>
            </a:endParaRPr>
          </a:p>
        </p:txBody>
      </p:sp>
      <p:cxnSp>
        <p:nvCxnSpPr>
          <p:cNvPr id="13" name="Elbow Connector 12"/>
          <p:cNvCxnSpPr>
            <a:endCxn id="2050" idx="1"/>
          </p:cNvCxnSpPr>
          <p:nvPr/>
        </p:nvCxnSpPr>
        <p:spPr>
          <a:xfrm rot="5400000" flipH="1" flipV="1">
            <a:off x="2647035" y="2866036"/>
            <a:ext cx="1452953" cy="3186125"/>
          </a:xfrm>
          <a:prstGeom prst="bentConnector4">
            <a:avLst>
              <a:gd name="adj1" fmla="val -63452"/>
              <a:gd name="adj2" fmla="val 76136"/>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27755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Access Control </a:t>
            </a:r>
            <a:br>
              <a:rPr lang="en-US" dirty="0" smtClean="0"/>
            </a:br>
            <a:r>
              <a:rPr lang="en-US" dirty="0" smtClean="0"/>
              <a:t>and Deployment</a:t>
            </a:r>
            <a:endParaRPr lang="en-US" dirty="0"/>
          </a:p>
        </p:txBody>
      </p:sp>
    </p:spTree>
    <p:extLst>
      <p:ext uri="{BB962C8B-B14F-4D97-AF65-F5344CB8AC3E}">
        <p14:creationId xmlns:p14="http://schemas.microsoft.com/office/powerpoint/2010/main" val="30827620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LightSwitch Gives You</a:t>
            </a:r>
            <a:endParaRPr lang="en-US" dirty="0"/>
          </a:p>
        </p:txBody>
      </p:sp>
      <p:sp>
        <p:nvSpPr>
          <p:cNvPr id="4" name="Text Placeholder 3"/>
          <p:cNvSpPr>
            <a:spLocks noGrp="1"/>
          </p:cNvSpPr>
          <p:nvPr>
            <p:ph idx="1"/>
          </p:nvPr>
        </p:nvSpPr>
        <p:spPr/>
        <p:txBody>
          <a:bodyPr/>
          <a:lstStyle/>
          <a:p>
            <a:r>
              <a:rPr lang="en-US" smtClean="0"/>
              <a:t>A </a:t>
            </a:r>
            <a:r>
              <a:rPr lang="en-US" b="1" smtClean="0">
                <a:solidFill>
                  <a:srgbClr val="FFC000"/>
                </a:solidFill>
              </a:rPr>
              <a:t>smooth on-ramp</a:t>
            </a:r>
            <a:r>
              <a:rPr lang="en-US" smtClean="0"/>
              <a:t> to development</a:t>
            </a:r>
          </a:p>
          <a:p>
            <a:r>
              <a:rPr lang="en-US" b="1" smtClean="0">
                <a:solidFill>
                  <a:srgbClr val="FFC000"/>
                </a:solidFill>
              </a:rPr>
              <a:t>Built-in plumbing</a:t>
            </a:r>
            <a:r>
              <a:rPr lang="en-US" smtClean="0"/>
              <a:t> that handles common application requirements</a:t>
            </a:r>
          </a:p>
          <a:p>
            <a:r>
              <a:rPr lang="en-US" b="1" smtClean="0">
                <a:solidFill>
                  <a:srgbClr val="FFC000"/>
                </a:solidFill>
              </a:rPr>
              <a:t>Simple and flexible</a:t>
            </a:r>
            <a:r>
              <a:rPr lang="en-US" smtClean="0"/>
              <a:t> deployment</a:t>
            </a:r>
            <a:endParaRPr lang="en-US" dirty="0" smtClean="0"/>
          </a:p>
        </p:txBody>
      </p:sp>
    </p:spTree>
    <p:extLst>
      <p:ext uri="{BB962C8B-B14F-4D97-AF65-F5344CB8AC3E}">
        <p14:creationId xmlns:p14="http://schemas.microsoft.com/office/powerpoint/2010/main" val="5180158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8825" cy="18578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7"/>
          <p:cNvSpPr txBox="1">
            <a:spLocks/>
          </p:cNvSpPr>
          <p:nvPr/>
        </p:nvSpPr>
        <p:spPr>
          <a:xfrm>
            <a:off x="0" y="2235201"/>
            <a:ext cx="12188825" cy="3875314"/>
          </a:xfrm>
          <a:prstGeom prst="rect">
            <a:avLst/>
          </a:prstGeom>
        </p:spPr>
        <p:txBody>
          <a:bodyPr anchor="ct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simplest</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way to create</a:t>
            </a:r>
          </a:p>
          <a:p>
            <a:pPr marL="0" indent="0" algn="ctr">
              <a:lnSpc>
                <a:spcPts val="6000"/>
              </a:lnSpc>
              <a:buFontTx/>
              <a:buNone/>
            </a:pP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business applications</a:t>
            </a:r>
          </a:p>
          <a:p>
            <a:pPr marL="0" indent="0" algn="ctr">
              <a:lnSpc>
                <a:spcPts val="6000"/>
              </a:lnSpc>
              <a:buFontTx/>
              <a:buNone/>
            </a:pPr>
            <a:r>
              <a:rPr lang="en-US" sz="6000" dirty="0" smtClean="0">
                <a:solidFill>
                  <a:schemeClr val="bg1"/>
                </a:solidFill>
                <a:effectLst>
                  <a:outerShdw blurRad="50800" dist="38100" dir="2700000" algn="tl" rotWithShape="0">
                    <a:prstClr val="black">
                      <a:alpha val="40000"/>
                    </a:prstClr>
                  </a:outerShdw>
                </a:effectLst>
                <a:latin typeface="Segoe" pitchFamily="34" charset="0"/>
              </a:rPr>
              <a:t>for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desktop</a:t>
            </a:r>
            <a:r>
              <a:rPr lang="en-US" sz="6000" dirty="0" smtClean="0">
                <a:solidFill>
                  <a:schemeClr val="bg1"/>
                </a:solidFill>
                <a:effectLst>
                  <a:outerShdw blurRad="50800" dist="38100" dir="2700000" algn="tl" rotWithShape="0">
                    <a:prstClr val="black">
                      <a:alpha val="40000"/>
                    </a:prstClr>
                  </a:outerShdw>
                </a:effectLst>
                <a:latin typeface="Segoe" pitchFamily="34" charset="0"/>
              </a:rPr>
              <a:t> and the </a:t>
            </a:r>
            <a:r>
              <a:rPr lang="en-US" sz="6000" b="1" dirty="0" smtClean="0">
                <a:solidFill>
                  <a:srgbClr val="FFC000"/>
                </a:solidFill>
                <a:effectLst>
                  <a:outerShdw blurRad="50800" dist="38100" dir="2700000" algn="tl" rotWithShape="0">
                    <a:prstClr val="black">
                      <a:alpha val="40000"/>
                    </a:prstClr>
                  </a:outerShdw>
                </a:effectLst>
                <a:latin typeface="Segoe" pitchFamily="34" charset="0"/>
              </a:rPr>
              <a:t>cloud</a:t>
            </a:r>
            <a:endParaRPr lang="en-US" sz="4400" b="1" dirty="0">
              <a:solidFill>
                <a:srgbClr val="FFC000"/>
              </a:solidFill>
              <a:effectLst>
                <a:outerShdw blurRad="50800" dist="38100" dir="2700000" algn="tl" rotWithShape="0">
                  <a:prstClr val="black">
                    <a:alpha val="40000"/>
                  </a:prstClr>
                </a:outerShdw>
              </a:effectLst>
              <a:latin typeface="Segoe"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12" y="393109"/>
            <a:ext cx="10058400" cy="1043586"/>
          </a:xfrm>
          <a:prstGeom prst="rect">
            <a:avLst/>
          </a:prstGeom>
          <a:solidFill>
            <a:schemeClr val="bg1"/>
          </a:solidFill>
        </p:spPr>
      </p:pic>
    </p:spTree>
    <p:extLst>
      <p:ext uri="{BB962C8B-B14F-4D97-AF65-F5344CB8AC3E}">
        <p14:creationId xmlns:p14="http://schemas.microsoft.com/office/powerpoint/2010/main" val="16889140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Text Placeholder 2"/>
          <p:cNvSpPr>
            <a:spLocks noGrp="1"/>
          </p:cNvSpPr>
          <p:nvPr>
            <p:ph idx="1"/>
          </p:nvPr>
        </p:nvSpPr>
        <p:spPr/>
        <p:txBody>
          <a:bodyPr/>
          <a:lstStyle/>
          <a:p>
            <a:r>
              <a:rPr lang="en-US" dirty="0" smtClean="0"/>
              <a:t>MSDN </a:t>
            </a:r>
            <a:r>
              <a:rPr lang="en-US" dirty="0" err="1" smtClean="0"/>
              <a:t>LightSwitch</a:t>
            </a:r>
            <a:r>
              <a:rPr lang="en-US" dirty="0" smtClean="0"/>
              <a:t> Developer Center</a:t>
            </a:r>
            <a:br>
              <a:rPr lang="en-US" dirty="0" smtClean="0"/>
            </a:br>
            <a:r>
              <a:rPr lang="en-US" dirty="0" smtClean="0">
                <a:hlinkClick r:id="rId2"/>
              </a:rPr>
              <a:t>http://msdn.com/lightswitch</a:t>
            </a:r>
            <a:r>
              <a:rPr lang="en-US" dirty="0" smtClean="0"/>
              <a:t>  </a:t>
            </a:r>
          </a:p>
          <a:p>
            <a:r>
              <a:rPr lang="en-US" dirty="0" err="1" smtClean="0">
                <a:hlinkClick r:id="rId3"/>
              </a:rPr>
              <a:t>LightSwitch</a:t>
            </a:r>
            <a:r>
              <a:rPr lang="en-US" dirty="0" smtClean="0">
                <a:hlinkClick r:id="rId3"/>
              </a:rPr>
              <a:t> Team Blog</a:t>
            </a:r>
            <a:r>
              <a:rPr lang="en-US" dirty="0" smtClean="0"/>
              <a:t> </a:t>
            </a:r>
          </a:p>
          <a:p>
            <a:r>
              <a:rPr lang="en-US" dirty="0" smtClean="0">
                <a:hlinkClick r:id="rId4"/>
              </a:rPr>
              <a:t>Download </a:t>
            </a:r>
            <a:r>
              <a:rPr lang="en-US" dirty="0" err="1" smtClean="0">
                <a:hlinkClick r:id="rId4"/>
              </a:rPr>
              <a:t>LightSwitch</a:t>
            </a:r>
            <a:r>
              <a:rPr lang="en-US" dirty="0" smtClean="0">
                <a:hlinkClick r:id="rId4"/>
              </a:rPr>
              <a:t> Trial</a:t>
            </a:r>
            <a:r>
              <a:rPr lang="en-US" dirty="0" smtClean="0"/>
              <a:t> </a:t>
            </a:r>
          </a:p>
          <a:p>
            <a:r>
              <a:rPr lang="en-US" dirty="0" smtClean="0">
                <a:hlinkClick r:id="rId5"/>
              </a:rPr>
              <a:t>Download the </a:t>
            </a:r>
            <a:r>
              <a:rPr lang="en-US" dirty="0" err="1" smtClean="0">
                <a:hlinkClick r:id="rId5"/>
              </a:rPr>
              <a:t>LightSwitch</a:t>
            </a:r>
            <a:r>
              <a:rPr lang="en-US" dirty="0" smtClean="0">
                <a:hlinkClick r:id="rId5"/>
              </a:rPr>
              <a:t> Training Kit</a:t>
            </a:r>
            <a:r>
              <a:rPr lang="en-US" dirty="0" smtClean="0"/>
              <a:t> </a:t>
            </a:r>
          </a:p>
          <a:p>
            <a:r>
              <a:rPr lang="en-US" dirty="0" smtClean="0">
                <a:hlinkClick r:id="rId6"/>
              </a:rPr>
              <a:t>Visit the </a:t>
            </a:r>
            <a:r>
              <a:rPr lang="en-US" dirty="0" err="1" smtClean="0">
                <a:hlinkClick r:id="rId6"/>
              </a:rPr>
              <a:t>LightSwitch</a:t>
            </a:r>
            <a:r>
              <a:rPr lang="en-US" dirty="0" smtClean="0">
                <a:hlinkClick r:id="rId6"/>
              </a:rPr>
              <a:t> Forums on MSDN</a:t>
            </a:r>
            <a:endParaRPr lang="en-US" dirty="0"/>
          </a:p>
        </p:txBody>
      </p:sp>
    </p:spTree>
    <p:extLst>
      <p:ext uri="{BB962C8B-B14F-4D97-AF65-F5344CB8AC3E}">
        <p14:creationId xmlns:p14="http://schemas.microsoft.com/office/powerpoint/2010/main" val="5270634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Contact Information</a:t>
            </a:r>
            <a:endParaRPr lang="en-US" dirty="0"/>
          </a:p>
        </p:txBody>
      </p:sp>
      <p:sp>
        <p:nvSpPr>
          <p:cNvPr id="3" name="Text Placeholder 2"/>
          <p:cNvSpPr>
            <a:spLocks noGrp="1"/>
          </p:cNvSpPr>
          <p:nvPr>
            <p:ph idx="1"/>
          </p:nvPr>
        </p:nvSpPr>
        <p:spPr/>
        <p:txBody>
          <a:bodyPr/>
          <a:lstStyle/>
          <a:p>
            <a:r>
              <a:rPr lang="en-US" dirty="0" smtClean="0">
                <a:hlinkClick r:id="rId2"/>
              </a:rPr>
              <a:t>andrew.coates@microsoft.com</a:t>
            </a:r>
            <a:r>
              <a:rPr lang="en-US" dirty="0" smtClean="0"/>
              <a:t> </a:t>
            </a:r>
          </a:p>
          <a:p>
            <a:r>
              <a:rPr lang="en-US" dirty="0">
                <a:hlinkClick r:id="rId3"/>
              </a:rPr>
              <a:t>http://</a:t>
            </a:r>
            <a:r>
              <a:rPr lang="en-US" dirty="0" smtClean="0">
                <a:hlinkClick r:id="rId3"/>
              </a:rPr>
              <a:t>blogs.msdn.com/acoat</a:t>
            </a:r>
            <a:r>
              <a:rPr lang="en-US" dirty="0" smtClean="0"/>
              <a:t> </a:t>
            </a:r>
          </a:p>
          <a:p>
            <a:r>
              <a:rPr lang="en-US" dirty="0" smtClean="0">
                <a:hlinkClick r:id="rId4"/>
              </a:rPr>
              <a:t>http://twitter.com/coatsy</a:t>
            </a:r>
            <a:r>
              <a:rPr lang="en-US" dirty="0" smtClean="0"/>
              <a:t> </a:t>
            </a:r>
          </a:p>
        </p:txBody>
      </p:sp>
    </p:spTree>
    <p:extLst>
      <p:ext uri="{BB962C8B-B14F-4D97-AF65-F5344CB8AC3E}">
        <p14:creationId xmlns:p14="http://schemas.microsoft.com/office/powerpoint/2010/main" val="36725454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0942786" cy="1495794"/>
          </a:xfrm>
        </p:spPr>
        <p:txBody>
          <a:bodyPr>
            <a:normAutofit fontScale="90000"/>
          </a:bodyPr>
          <a:lstStyle/>
          <a:p>
            <a:r>
              <a:rPr lang="en-US" dirty="0" err="1" smtClean="0"/>
              <a:t>LightSwitch</a:t>
            </a:r>
            <a:r>
              <a:rPr lang="en-US" dirty="0" smtClean="0"/>
              <a:t> is for</a:t>
            </a:r>
            <a:br>
              <a:rPr lang="en-US" dirty="0" smtClean="0"/>
            </a:br>
            <a:r>
              <a:rPr lang="en-US" b="1" dirty="0" smtClean="0">
                <a:solidFill>
                  <a:schemeClr val="accent1"/>
                </a:solidFill>
              </a:rPr>
              <a:t>End User Developers</a:t>
            </a:r>
          </a:p>
        </p:txBody>
      </p:sp>
      <p:pic>
        <p:nvPicPr>
          <p:cNvPr id="4" name="Picture 7" descr="C:\Users\dseven\Documents\DVD_ART36\Artwork_Imagery\Brand Photos\Scenarios\FY08 People Ready Business - no exp\man and woman smiling happy customers office people ready.png"/>
          <p:cNvPicPr>
            <a:picLocks noChangeAspect="1" noChangeArrowheads="1"/>
          </p:cNvPicPr>
          <p:nvPr/>
        </p:nvPicPr>
        <p:blipFill rotWithShape="1">
          <a:blip r:embed="rId3">
            <a:extLst>
              <a:ext uri="{28A0092B-C50C-407E-A947-70E740481C1C}">
                <a14:useLocalDpi xmlns:a14="http://schemas.microsoft.com/office/drawing/2010/main" val="0"/>
              </a:ext>
            </a:extLst>
          </a:blip>
          <a:srcRect b="186"/>
          <a:stretch/>
        </p:blipFill>
        <p:spPr bwMode="auto">
          <a:xfrm>
            <a:off x="3889922" y="874908"/>
            <a:ext cx="8298903" cy="581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8808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Cool Stuff</a:t>
            </a:r>
            <a:endParaRPr lang="en-AU" dirty="0"/>
          </a:p>
        </p:txBody>
      </p:sp>
      <p:sp>
        <p:nvSpPr>
          <p:cNvPr id="3" name="Content Placeholder 2"/>
          <p:cNvSpPr>
            <a:spLocks noGrp="1"/>
          </p:cNvSpPr>
          <p:nvPr>
            <p:ph idx="1"/>
          </p:nvPr>
        </p:nvSpPr>
        <p:spPr/>
        <p:txBody>
          <a:bodyPr/>
          <a:lstStyle/>
          <a:p>
            <a:r>
              <a:rPr lang="en-US" dirty="0" smtClean="0"/>
              <a:t>Go to the Booth and install the LS Trial</a:t>
            </a:r>
          </a:p>
          <a:p>
            <a:pPr lvl="1"/>
            <a:r>
              <a:rPr lang="en-US" dirty="0" smtClean="0"/>
              <a:t>T-shirt*</a:t>
            </a:r>
          </a:p>
          <a:p>
            <a:r>
              <a:rPr lang="en-US" dirty="0" smtClean="0"/>
              <a:t>Tweet LS Trial URL (</a:t>
            </a:r>
            <a:r>
              <a:rPr lang="en-US" dirty="0" smtClean="0">
                <a:hlinkClick r:id="rId2"/>
              </a:rPr>
              <a:t>http://aka.ms/lsmsau</a:t>
            </a:r>
            <a:r>
              <a:rPr lang="en-US" dirty="0" smtClean="0"/>
              <a:t>)</a:t>
            </a:r>
          </a:p>
          <a:p>
            <a:pPr lvl="1"/>
            <a:r>
              <a:rPr lang="en-US" dirty="0" smtClean="0"/>
              <a:t>Hoodie*</a:t>
            </a:r>
          </a:p>
          <a:p>
            <a:endParaRPr lang="en-US" dirty="0"/>
          </a:p>
          <a:p>
            <a:pPr marL="0" indent="0">
              <a:buNone/>
            </a:pPr>
            <a:r>
              <a:rPr lang="en-US" dirty="0" smtClean="0"/>
              <a:t>* While Stocks Last</a:t>
            </a:r>
          </a:p>
        </p:txBody>
      </p:sp>
    </p:spTree>
    <p:extLst>
      <p:ext uri="{BB962C8B-B14F-4D97-AF65-F5344CB8AC3E}">
        <p14:creationId xmlns:p14="http://schemas.microsoft.com/office/powerpoint/2010/main" val="40151422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1261884"/>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3200" dirty="0"/>
              <a:t>DEV213 Visual Studio </a:t>
            </a:r>
            <a:r>
              <a:rPr lang="en-US" sz="3200" dirty="0" err="1"/>
              <a:t>LightSwitch</a:t>
            </a:r>
            <a:r>
              <a:rPr lang="en-US" sz="3200" dirty="0"/>
              <a:t> - Beyond the Basics</a:t>
            </a:r>
          </a:p>
          <a:p>
            <a:pPr marL="917557" lvl="1" indent="-460375">
              <a:lnSpc>
                <a:spcPct val="90000"/>
              </a:lnSpc>
              <a:spcBef>
                <a:spcPct val="20000"/>
              </a:spcBef>
              <a:buSzPct val="90000"/>
              <a:buBlip>
                <a:blip r:embed="rId3"/>
              </a:buBlip>
            </a:pPr>
            <a:r>
              <a:rPr lang="en-US" sz="3200" dirty="0" smtClean="0"/>
              <a:t>Thursday 15:30 Meeting Room 7 </a:t>
            </a:r>
            <a:endParaRPr lang="en-US" sz="3200" dirty="0"/>
          </a:p>
        </p:txBody>
      </p:sp>
      <p:sp>
        <p:nvSpPr>
          <p:cNvPr id="5" name="Rectangle 4"/>
          <p:cNvSpPr/>
          <p:nvPr/>
        </p:nvSpPr>
        <p:spPr bwMode="auto">
          <a:xfrm>
            <a:off x="507868" y="2890023"/>
            <a:ext cx="11173090" cy="2886944"/>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3200" dirty="0" smtClean="0"/>
              <a:t>Developer Area Demos</a:t>
            </a:r>
          </a:p>
          <a:p>
            <a:pPr marL="917557" lvl="1" indent="-460375">
              <a:lnSpc>
                <a:spcPct val="90000"/>
              </a:lnSpc>
              <a:spcBef>
                <a:spcPct val="20000"/>
              </a:spcBef>
              <a:buSzPct val="90000"/>
              <a:buBlip>
                <a:blip r:embed="rId3"/>
              </a:buBlip>
            </a:pPr>
            <a:r>
              <a:rPr lang="en-US" sz="3200" dirty="0" smtClean="0"/>
              <a:t>Wednesday 12:30 </a:t>
            </a:r>
            <a:r>
              <a:rPr lang="en-US" sz="3200" dirty="0"/>
              <a:t>(Introduction to </a:t>
            </a:r>
            <a:r>
              <a:rPr lang="en-US" sz="3200" dirty="0" err="1"/>
              <a:t>LightSwitch</a:t>
            </a:r>
            <a:r>
              <a:rPr lang="en-US" sz="3200" dirty="0"/>
              <a:t>)</a:t>
            </a:r>
          </a:p>
          <a:p>
            <a:pPr marL="917557" lvl="1" indent="-460375">
              <a:lnSpc>
                <a:spcPct val="90000"/>
              </a:lnSpc>
              <a:spcBef>
                <a:spcPct val="20000"/>
              </a:spcBef>
              <a:buSzPct val="90000"/>
              <a:buBlip>
                <a:blip r:embed="rId3"/>
              </a:buBlip>
            </a:pPr>
            <a:r>
              <a:rPr lang="en-US" sz="3200" dirty="0" smtClean="0"/>
              <a:t>Thursday 11:00 (Advanced </a:t>
            </a:r>
            <a:r>
              <a:rPr lang="en-US" sz="3200" dirty="0" err="1"/>
              <a:t>LightSwitch</a:t>
            </a:r>
            <a:r>
              <a:rPr lang="en-US" sz="3200" dirty="0" smtClean="0"/>
              <a:t>)</a:t>
            </a:r>
            <a:r>
              <a:rPr lang="en-US" sz="3200" dirty="0"/>
              <a:t> </a:t>
            </a:r>
            <a:endParaRPr lang="en-US" sz="3200" dirty="0" smtClean="0"/>
          </a:p>
          <a:p>
            <a:pPr marL="917557" lvl="1" indent="-460375">
              <a:lnSpc>
                <a:spcPct val="90000"/>
              </a:lnSpc>
              <a:spcBef>
                <a:spcPct val="20000"/>
              </a:spcBef>
              <a:buSzPct val="90000"/>
              <a:buBlip>
                <a:blip r:embed="rId3"/>
              </a:buBlip>
            </a:pPr>
            <a:r>
              <a:rPr lang="en-US" sz="3200" dirty="0" smtClean="0"/>
              <a:t>Friday </a:t>
            </a:r>
            <a:r>
              <a:rPr lang="en-US" sz="3200" dirty="0"/>
              <a:t>11:00 (Introduction to </a:t>
            </a:r>
            <a:r>
              <a:rPr lang="en-US" sz="3200" dirty="0" err="1"/>
              <a:t>LightSwitch</a:t>
            </a:r>
            <a:r>
              <a:rPr lang="en-US" sz="3200" dirty="0"/>
              <a:t>)</a:t>
            </a:r>
          </a:p>
          <a:p>
            <a:pPr marL="917557" lvl="1" indent="-460375">
              <a:lnSpc>
                <a:spcPct val="90000"/>
              </a:lnSpc>
              <a:spcBef>
                <a:spcPct val="20000"/>
              </a:spcBef>
              <a:buSzPct val="90000"/>
              <a:buBlip>
                <a:blip r:embed="rId3"/>
              </a:buBlip>
            </a:pPr>
            <a:r>
              <a:rPr lang="en-US" sz="3200" dirty="0"/>
              <a:t>Friday 12:30 (Advanced </a:t>
            </a:r>
            <a:r>
              <a:rPr lang="en-US" sz="3200" dirty="0" err="1"/>
              <a:t>LightSwitch</a:t>
            </a:r>
            <a:r>
              <a:rPr lang="en-US" sz="3200" dirty="0" smtClean="0"/>
              <a:t>)</a:t>
            </a:r>
            <a:endParaRPr lang="en-US" sz="3200" dirty="0"/>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TechQuest</a:t>
            </a:r>
            <a:endParaRPr lang="en-AU" dirty="0"/>
          </a:p>
        </p:txBody>
      </p:sp>
      <p:sp>
        <p:nvSpPr>
          <p:cNvPr id="3" name="Text Placeholder 2"/>
          <p:cNvSpPr>
            <a:spLocks noGrp="1"/>
          </p:cNvSpPr>
          <p:nvPr>
            <p:ph type="body" idx="1"/>
          </p:nvPr>
        </p:nvSpPr>
        <p:spPr/>
        <p:txBody>
          <a:bodyPr/>
          <a:lstStyle/>
          <a:p>
            <a:r>
              <a:rPr lang="en-US" dirty="0" smtClean="0"/>
              <a:t>See me for code …</a:t>
            </a:r>
            <a:endParaRPr lang="en-AU" dirty="0"/>
          </a:p>
        </p:txBody>
      </p:sp>
    </p:spTree>
    <p:extLst>
      <p:ext uri="{BB962C8B-B14F-4D97-AF65-F5344CB8AC3E}">
        <p14:creationId xmlns:p14="http://schemas.microsoft.com/office/powerpoint/2010/main" val="318615841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&amp; Answer Session</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31312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an Evaluation online and enter to WIN these prizes!</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43004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27244" y="5054600"/>
            <a:ext cx="11173090" cy="738623"/>
          </a:xfrm>
          <a:prstGeom prst="rect">
            <a:avLst/>
          </a:prstGeom>
          <a:noFill/>
          <a:ln w="12700">
            <a:noFill/>
            <a:miter lim="800000"/>
            <a:headEnd type="none" w="sm" len="sm"/>
            <a:tailEnd type="none" w="sm" len="sm"/>
          </a:ln>
          <a:effectLst/>
        </p:spPr>
        <p:txBody>
          <a:bodyPr vert="horz" wrap="square" lIns="121879" tIns="60940" rIns="121879" bIns="60940" numCol="1" anchor="t" anchorCtr="0" compatLnSpc="1">
            <a:prstTxWarp prst="textNoShape">
              <a:avLst/>
            </a:prstTxWarp>
            <a:spAutoFit/>
          </a:bodyPr>
          <a:lstStyle/>
          <a:p>
            <a:pPr algn="ctr" defTabSz="1218585" eaLnBrk="0" hangingPunct="0"/>
            <a:r>
              <a:rPr lang="en-US" sz="1000" dirty="0">
                <a:solidFill>
                  <a:schemeClr val="bg2"/>
                </a:solidFill>
                <a:latin typeface="Calibri" pitchFamily="34" charset="0"/>
                <a:cs typeface="Arial" charset="0"/>
              </a:rPr>
              <a:t>© </a:t>
            </a:r>
            <a:r>
              <a:rPr lang="en-US" sz="1000" dirty="0" smtClean="0">
                <a:solidFill>
                  <a:schemeClr val="bg2"/>
                </a:solidFill>
                <a:latin typeface="Calibri" pitchFamily="34" charset="0"/>
                <a:cs typeface="Arial" charset="0"/>
              </a:rPr>
              <a:t>2011 </a:t>
            </a:r>
            <a:r>
              <a:rPr lang="en-US" sz="1000" dirty="0">
                <a:solidFill>
                  <a:schemeClr val="bg2"/>
                </a:solidFill>
                <a:latin typeface="Calibri" pitchFamily="34" charset="0"/>
                <a:cs typeface="Arial" charset="0"/>
              </a:rPr>
              <a:t>Microsoft Corporation. All rights reserved. Microsoft, Windows, Windows Vista and other product names are or may be registered trademarks and/or trademarks </a:t>
            </a:r>
            <a:r>
              <a:rPr lang="en-US" sz="1000" dirty="0" smtClean="0">
                <a:solidFill>
                  <a:schemeClr val="bg2"/>
                </a:solidFill>
                <a:latin typeface="Calibri" pitchFamily="34" charset="0"/>
                <a:cs typeface="Arial" charset="0"/>
              </a:rPr>
              <a:t>in </a:t>
            </a:r>
            <a:r>
              <a:rPr lang="en-US" sz="1000" dirty="0">
                <a:solidFill>
                  <a:schemeClr val="bg2"/>
                </a:solidFill>
                <a:latin typeface="Calibri" pitchFamily="34" charset="0"/>
                <a:cs typeface="Arial" charset="0"/>
              </a:rPr>
              <a:t>the U.S. and/or other countries.</a:t>
            </a:r>
          </a:p>
          <a:p>
            <a:pPr algn="ctr" defTabSz="1218585" eaLnBrk="0" hangingPunct="0"/>
            <a:r>
              <a:rPr lang="en-US" sz="10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descr="mslogo_white.png"/>
          <p:cNvPicPr>
            <a:picLocks noChangeAspect="1"/>
          </p:cNvPicPr>
          <p:nvPr/>
        </p:nvPicPr>
        <p:blipFill>
          <a:blip r:embed="rId3"/>
          <a:stretch>
            <a:fillRect/>
          </a:stretch>
        </p:blipFill>
        <p:spPr>
          <a:xfrm>
            <a:off x="3161211" y="2953552"/>
            <a:ext cx="5866403" cy="950897"/>
          </a:xfrm>
          <a:prstGeom prst="rect">
            <a:avLst/>
          </a:prstGeom>
        </p:spPr>
      </p:pic>
    </p:spTree>
    <p:extLst>
      <p:ext uri="{BB962C8B-B14F-4D97-AF65-F5344CB8AC3E}">
        <p14:creationId xmlns:p14="http://schemas.microsoft.com/office/powerpoint/2010/main" val="30807877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End User Developers Want?</a:t>
            </a:r>
            <a:endParaRPr lang="en-US" dirty="0"/>
          </a:p>
        </p:txBody>
      </p:sp>
      <p:sp>
        <p:nvSpPr>
          <p:cNvPr id="4" name="Text Placeholder 3"/>
          <p:cNvSpPr>
            <a:spLocks noGrp="1"/>
          </p:cNvSpPr>
          <p:nvPr>
            <p:ph idx="1"/>
          </p:nvPr>
        </p:nvSpPr>
        <p:spPr/>
        <p:txBody>
          <a:bodyPr/>
          <a:lstStyle/>
          <a:p>
            <a:r>
              <a:rPr lang="en-US" dirty="0" smtClean="0"/>
              <a:t>A </a:t>
            </a:r>
            <a:r>
              <a:rPr lang="en-US" b="1" dirty="0" smtClean="0">
                <a:solidFill>
                  <a:srgbClr val="FFC000"/>
                </a:solidFill>
              </a:rPr>
              <a:t>smooth on-ramp</a:t>
            </a:r>
            <a:r>
              <a:rPr lang="en-US" dirty="0" smtClean="0"/>
              <a:t> to development</a:t>
            </a:r>
          </a:p>
          <a:p>
            <a:r>
              <a:rPr lang="en-US" b="1" dirty="0" smtClean="0">
                <a:solidFill>
                  <a:srgbClr val="FFC000"/>
                </a:solidFill>
              </a:rPr>
              <a:t>Built-in plumbing</a:t>
            </a:r>
            <a:r>
              <a:rPr lang="en-US" dirty="0" smtClean="0"/>
              <a:t> that handles common application requirements</a:t>
            </a:r>
          </a:p>
          <a:p>
            <a:r>
              <a:rPr lang="en-US" b="1" dirty="0" smtClean="0">
                <a:solidFill>
                  <a:srgbClr val="FFC000"/>
                </a:solidFill>
              </a:rPr>
              <a:t>Simple and flexible</a:t>
            </a:r>
            <a:r>
              <a:rPr lang="en-US" dirty="0" smtClean="0"/>
              <a:t> deployment</a:t>
            </a:r>
          </a:p>
        </p:txBody>
      </p:sp>
    </p:spTree>
    <p:extLst>
      <p:ext uri="{BB962C8B-B14F-4D97-AF65-F5344CB8AC3E}">
        <p14:creationId xmlns:p14="http://schemas.microsoft.com/office/powerpoint/2010/main" val="238281909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495794"/>
          </a:xfrm>
        </p:spPr>
        <p:txBody>
          <a:bodyPr>
            <a:normAutofit fontScale="90000"/>
          </a:bodyPr>
          <a:lstStyle/>
          <a:p>
            <a:pPr>
              <a:defRPr/>
            </a:pPr>
            <a:r>
              <a:rPr lang="en-US" dirty="0" err="1" smtClean="0"/>
              <a:t>LightSwitch</a:t>
            </a:r>
            <a:r>
              <a:rPr lang="en-US" dirty="0" smtClean="0"/>
              <a:t> is for </a:t>
            </a:r>
            <a:br>
              <a:rPr lang="en-US" dirty="0" smtClean="0"/>
            </a:br>
            <a:r>
              <a:rPr lang="en-US" b="1" dirty="0" smtClean="0">
                <a:solidFill>
                  <a:schemeClr val="accent1"/>
                </a:solidFill>
              </a:rPr>
              <a:t>Professional Developers</a:t>
            </a:r>
            <a:endParaRPr lang="en-US" b="1" dirty="0">
              <a:solidFill>
                <a:schemeClr val="accent1"/>
              </a:solidFill>
            </a:endParaRPr>
          </a:p>
        </p:txBody>
      </p:sp>
      <p:pic>
        <p:nvPicPr>
          <p:cNvPr id="4" name="Picture 2" descr="C:\Users\bethma\AppData\Local\Microsoft\Windows\Temporary Internet Files\Content.IE5\YK0K4WGO\MP9004484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77" y="1817535"/>
            <a:ext cx="7303558" cy="4869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806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8181474" y="4052355"/>
            <a:ext cx="3745884"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The </a:t>
            </a:r>
            <a:r>
              <a:rPr lang="en-US" dirty="0" err="1" smtClean="0"/>
              <a:t>LightSwitch</a:t>
            </a:r>
            <a:r>
              <a:rPr lang="en-US" dirty="0" smtClean="0"/>
              <a:t> Development Experience</a:t>
            </a:r>
            <a:endParaRPr lang="en-US" dirty="0"/>
          </a:p>
        </p:txBody>
      </p:sp>
      <p:sp>
        <p:nvSpPr>
          <p:cNvPr id="4" name="Freeform 3"/>
          <p:cNvSpPr/>
          <p:nvPr/>
        </p:nvSpPr>
        <p:spPr>
          <a:xfrm>
            <a:off x="261564" y="1662984"/>
            <a:ext cx="3456996"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gradFill>
                  <a:gsLst>
                    <a:gs pos="0">
                      <a:srgbClr val="FFFFFF"/>
                    </a:gs>
                    <a:gs pos="100000">
                      <a:srgbClr val="FFFFFF"/>
                    </a:gs>
                  </a:gsLst>
                  <a:lin ang="5400000" scaled="0"/>
                </a:gradFill>
              </a:rPr>
              <a:t>Start</a:t>
            </a:r>
          </a:p>
        </p:txBody>
      </p:sp>
      <p:sp>
        <p:nvSpPr>
          <p:cNvPr id="5" name="Right Arrow 4"/>
          <p:cNvSpPr/>
          <p:nvPr/>
        </p:nvSpPr>
        <p:spPr>
          <a:xfrm rot="5400000">
            <a:off x="1788732" y="2587179"/>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6" name="Freeform 5"/>
          <p:cNvSpPr/>
          <p:nvPr/>
        </p:nvSpPr>
        <p:spPr>
          <a:xfrm>
            <a:off x="261564" y="2925405"/>
            <a:ext cx="3456995" cy="834250"/>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Describe your data</a:t>
            </a:r>
          </a:p>
        </p:txBody>
      </p:sp>
      <p:sp>
        <p:nvSpPr>
          <p:cNvPr id="7" name="Right Arrow 6"/>
          <p:cNvSpPr/>
          <p:nvPr/>
        </p:nvSpPr>
        <p:spPr>
          <a:xfrm rot="5400000">
            <a:off x="1806356" y="3864057"/>
            <a:ext cx="360000" cy="252000"/>
          </a:xfrm>
          <a:prstGeom prst="rightArrow">
            <a:avLst>
              <a:gd name="adj1" fmla="val 66700"/>
              <a:gd name="adj2" fmla="val 50000"/>
            </a:avLst>
          </a:prstGeom>
        </p:spPr>
        <p:style>
          <a:lnRef idx="0">
            <a:schemeClr val="accent2"/>
          </a:lnRef>
          <a:fillRef idx="3">
            <a:schemeClr val="accent2"/>
          </a:fillRef>
          <a:effectRef idx="3">
            <a:schemeClr val="accent2"/>
          </a:effectRef>
          <a:fontRef idx="minor">
            <a:schemeClr val="lt1"/>
          </a:fontRef>
        </p:style>
      </p:sp>
      <p:sp>
        <p:nvSpPr>
          <p:cNvPr id="8" name="Freeform 7"/>
          <p:cNvSpPr/>
          <p:nvPr/>
        </p:nvSpPr>
        <p:spPr>
          <a:xfrm>
            <a:off x="261563" y="4200772"/>
            <a:ext cx="3456995" cy="88514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gradFill>
                  <a:gsLst>
                    <a:gs pos="0">
                      <a:srgbClr val="FFFFFF"/>
                    </a:gs>
                    <a:gs pos="100000">
                      <a:srgbClr val="FFFFFF"/>
                    </a:gs>
                  </a:gsLst>
                  <a:lin ang="5400000" scaled="0"/>
                </a:gradFill>
              </a:rPr>
              <a:t>Create screens for common tasks</a:t>
            </a:r>
          </a:p>
        </p:txBody>
      </p:sp>
      <p:sp>
        <p:nvSpPr>
          <p:cNvPr id="9" name="Freeform 8"/>
          <p:cNvSpPr/>
          <p:nvPr/>
        </p:nvSpPr>
        <p:spPr>
          <a:xfrm>
            <a:off x="4330715" y="1646478"/>
            <a:ext cx="3492244" cy="832174"/>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Refine</a:t>
            </a:r>
          </a:p>
        </p:txBody>
      </p:sp>
      <p:sp>
        <p:nvSpPr>
          <p:cNvPr id="10" name="Right Arrow 9"/>
          <p:cNvSpPr/>
          <p:nvPr/>
        </p:nvSpPr>
        <p:spPr>
          <a:xfrm rot="5400000">
            <a:off x="5860837" y="257231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11" name="Freeform 10"/>
          <p:cNvSpPr/>
          <p:nvPr/>
        </p:nvSpPr>
        <p:spPr>
          <a:xfrm>
            <a:off x="4330715" y="2921071"/>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bg1">
                    <a:alpha val="99000"/>
                  </a:schemeClr>
                </a:solidFill>
              </a:rPr>
              <a:t>Author business logic</a:t>
            </a:r>
          </a:p>
        </p:txBody>
      </p:sp>
      <p:sp>
        <p:nvSpPr>
          <p:cNvPr id="16" name="Freeform 15"/>
          <p:cNvSpPr>
            <a:spLocks noChangeAspect="1"/>
          </p:cNvSpPr>
          <p:nvPr/>
        </p:nvSpPr>
        <p:spPr>
          <a:xfrm>
            <a:off x="8435114" y="1646478"/>
            <a:ext cx="3492244" cy="832174"/>
          </a:xfrm>
          <a:custGeom>
            <a:avLst/>
            <a:gdLst>
              <a:gd name="connsiteX0" fmla="*/ 0 w 2825307"/>
              <a:gd name="connsiteY0" fmla="*/ 70633 h 706326"/>
              <a:gd name="connsiteX1" fmla="*/ 70633 w 2825307"/>
              <a:gd name="connsiteY1" fmla="*/ 0 h 706326"/>
              <a:gd name="connsiteX2" fmla="*/ 2754674 w 2825307"/>
              <a:gd name="connsiteY2" fmla="*/ 0 h 706326"/>
              <a:gd name="connsiteX3" fmla="*/ 2825307 w 2825307"/>
              <a:gd name="connsiteY3" fmla="*/ 70633 h 706326"/>
              <a:gd name="connsiteX4" fmla="*/ 2825307 w 2825307"/>
              <a:gd name="connsiteY4" fmla="*/ 635693 h 706326"/>
              <a:gd name="connsiteX5" fmla="*/ 2754674 w 2825307"/>
              <a:gd name="connsiteY5" fmla="*/ 706326 h 706326"/>
              <a:gd name="connsiteX6" fmla="*/ 70633 w 2825307"/>
              <a:gd name="connsiteY6" fmla="*/ 706326 h 706326"/>
              <a:gd name="connsiteX7" fmla="*/ 0 w 2825307"/>
              <a:gd name="connsiteY7" fmla="*/ 635693 h 706326"/>
              <a:gd name="connsiteX8" fmla="*/ 0 w 2825307"/>
              <a:gd name="connsiteY8" fmla="*/ 70633 h 7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07" h="706326">
                <a:moveTo>
                  <a:pt x="0" y="70633"/>
                </a:moveTo>
                <a:cubicBezTo>
                  <a:pt x="0" y="31623"/>
                  <a:pt x="31623" y="0"/>
                  <a:pt x="70633" y="0"/>
                </a:cubicBezTo>
                <a:lnTo>
                  <a:pt x="2754674" y="0"/>
                </a:lnTo>
                <a:cubicBezTo>
                  <a:pt x="2793684" y="0"/>
                  <a:pt x="2825307" y="31623"/>
                  <a:pt x="2825307" y="70633"/>
                </a:cubicBezTo>
                <a:lnTo>
                  <a:pt x="2825307" y="635693"/>
                </a:lnTo>
                <a:cubicBezTo>
                  <a:pt x="2825307" y="674703"/>
                  <a:pt x="2793684" y="706326"/>
                  <a:pt x="2754674" y="706326"/>
                </a:cubicBezTo>
                <a:lnTo>
                  <a:pt x="70633" y="706326"/>
                </a:lnTo>
                <a:cubicBezTo>
                  <a:pt x="31623" y="706326"/>
                  <a:pt x="0" y="674703"/>
                  <a:pt x="0" y="635693"/>
                </a:cubicBezTo>
                <a:lnTo>
                  <a:pt x="0" y="70633"/>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b="1" dirty="0">
                <a:solidFill>
                  <a:schemeClr val="bg1">
                    <a:alpha val="99000"/>
                  </a:schemeClr>
                </a:solidFill>
              </a:rPr>
              <a:t>Extend</a:t>
            </a:r>
          </a:p>
        </p:txBody>
      </p:sp>
      <p:sp>
        <p:nvSpPr>
          <p:cNvPr id="25" name="Freeform 24"/>
          <p:cNvSpPr/>
          <p:nvPr/>
        </p:nvSpPr>
        <p:spPr>
          <a:xfrm>
            <a:off x="4330715" y="4200772"/>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bg1">
                    <a:alpha val="99000"/>
                  </a:schemeClr>
                </a:solidFill>
              </a:rPr>
              <a:t>Customise</a:t>
            </a:r>
            <a:r>
              <a:rPr lang="en-US" sz="2800" dirty="0" smtClean="0">
                <a:solidFill>
                  <a:schemeClr val="bg1">
                    <a:alpha val="99000"/>
                  </a:schemeClr>
                </a:solidFill>
              </a:rPr>
              <a:t> screen layouts</a:t>
            </a:r>
            <a:endParaRPr lang="en-US" sz="2800" dirty="0">
              <a:solidFill>
                <a:schemeClr val="bg1">
                  <a:alpha val="99000"/>
                </a:schemeClr>
              </a:solidFill>
            </a:endParaRPr>
          </a:p>
        </p:txBody>
      </p:sp>
      <p:sp>
        <p:nvSpPr>
          <p:cNvPr id="26" name="Freeform 25"/>
          <p:cNvSpPr/>
          <p:nvPr/>
        </p:nvSpPr>
        <p:spPr>
          <a:xfrm>
            <a:off x="4330715" y="5480358"/>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Define custom queries</a:t>
            </a:r>
            <a:endParaRPr lang="en-US" sz="2800" dirty="0">
              <a:solidFill>
                <a:schemeClr val="bg1">
                  <a:alpha val="99000"/>
                </a:schemeClr>
              </a:solidFill>
            </a:endParaRPr>
          </a:p>
        </p:txBody>
      </p:sp>
      <p:sp>
        <p:nvSpPr>
          <p:cNvPr id="27" name="Right Arrow 26"/>
          <p:cNvSpPr/>
          <p:nvPr/>
        </p:nvSpPr>
        <p:spPr>
          <a:xfrm rot="5400000">
            <a:off x="5878837" y="3892117"/>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8" name="Right Arrow 27"/>
          <p:cNvSpPr/>
          <p:nvPr/>
        </p:nvSpPr>
        <p:spPr>
          <a:xfrm rot="5400000">
            <a:off x="5860837" y="516460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29" name="Right Arrow 28"/>
          <p:cNvSpPr/>
          <p:nvPr/>
        </p:nvSpPr>
        <p:spPr>
          <a:xfrm rot="5400000">
            <a:off x="9965236" y="258483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0" name="Freeform 29"/>
          <p:cNvSpPr/>
          <p:nvPr/>
        </p:nvSpPr>
        <p:spPr>
          <a:xfrm>
            <a:off x="8435114" y="2933589"/>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Explore ecosystem components</a:t>
            </a:r>
            <a:endParaRPr lang="en-US" sz="2800" dirty="0">
              <a:solidFill>
                <a:schemeClr val="bg1">
                  <a:alpha val="99000"/>
                </a:schemeClr>
              </a:solidFill>
            </a:endParaRPr>
          </a:p>
        </p:txBody>
      </p:sp>
      <p:sp>
        <p:nvSpPr>
          <p:cNvPr id="31" name="Freeform 30"/>
          <p:cNvSpPr/>
          <p:nvPr/>
        </p:nvSpPr>
        <p:spPr>
          <a:xfrm>
            <a:off x="8435114" y="4213290"/>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Create custom Silverlight controls</a:t>
            </a:r>
            <a:endParaRPr lang="en-US" sz="2800" dirty="0">
              <a:solidFill>
                <a:schemeClr val="bg1">
                  <a:alpha val="99000"/>
                </a:schemeClr>
              </a:solidFill>
            </a:endParaRPr>
          </a:p>
        </p:txBody>
      </p:sp>
      <p:sp>
        <p:nvSpPr>
          <p:cNvPr id="32" name="Freeform 31"/>
          <p:cNvSpPr/>
          <p:nvPr/>
        </p:nvSpPr>
        <p:spPr>
          <a:xfrm>
            <a:off x="8435114" y="5492876"/>
            <a:ext cx="3492244" cy="886566"/>
          </a:xfrm>
          <a:custGeom>
            <a:avLst/>
            <a:gdLst>
              <a:gd name="connsiteX0" fmla="*/ 0 w 2634034"/>
              <a:gd name="connsiteY0" fmla="*/ 65851 h 658508"/>
              <a:gd name="connsiteX1" fmla="*/ 65851 w 2634034"/>
              <a:gd name="connsiteY1" fmla="*/ 0 h 658508"/>
              <a:gd name="connsiteX2" fmla="*/ 2568183 w 2634034"/>
              <a:gd name="connsiteY2" fmla="*/ 0 h 658508"/>
              <a:gd name="connsiteX3" fmla="*/ 2634034 w 2634034"/>
              <a:gd name="connsiteY3" fmla="*/ 65851 h 658508"/>
              <a:gd name="connsiteX4" fmla="*/ 2634034 w 2634034"/>
              <a:gd name="connsiteY4" fmla="*/ 592657 h 658508"/>
              <a:gd name="connsiteX5" fmla="*/ 2568183 w 2634034"/>
              <a:gd name="connsiteY5" fmla="*/ 658508 h 658508"/>
              <a:gd name="connsiteX6" fmla="*/ 65851 w 2634034"/>
              <a:gd name="connsiteY6" fmla="*/ 658508 h 658508"/>
              <a:gd name="connsiteX7" fmla="*/ 0 w 2634034"/>
              <a:gd name="connsiteY7" fmla="*/ 592657 h 658508"/>
              <a:gd name="connsiteX8" fmla="*/ 0 w 2634034"/>
              <a:gd name="connsiteY8" fmla="*/ 65851 h 6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34" h="658508">
                <a:moveTo>
                  <a:pt x="0" y="65851"/>
                </a:moveTo>
                <a:cubicBezTo>
                  <a:pt x="0" y="29482"/>
                  <a:pt x="29482" y="0"/>
                  <a:pt x="65851" y="0"/>
                </a:cubicBezTo>
                <a:lnTo>
                  <a:pt x="2568183" y="0"/>
                </a:lnTo>
                <a:cubicBezTo>
                  <a:pt x="2604552" y="0"/>
                  <a:pt x="2634034" y="29482"/>
                  <a:pt x="2634034" y="65851"/>
                </a:cubicBezTo>
                <a:lnTo>
                  <a:pt x="2634034" y="592657"/>
                </a:lnTo>
                <a:cubicBezTo>
                  <a:pt x="2634034" y="629026"/>
                  <a:pt x="2604552" y="658508"/>
                  <a:pt x="2568183" y="658508"/>
                </a:cubicBezTo>
                <a:lnTo>
                  <a:pt x="65851" y="658508"/>
                </a:lnTo>
                <a:cubicBezTo>
                  <a:pt x="29482" y="658508"/>
                  <a:pt x="0" y="629026"/>
                  <a:pt x="0" y="592657"/>
                </a:cubicBezTo>
                <a:lnTo>
                  <a:pt x="0" y="65851"/>
                </a:lnTo>
                <a:close/>
              </a:path>
            </a:pathLst>
          </a:cu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bg1">
                    <a:alpha val="99000"/>
                  </a:schemeClr>
                </a:solidFill>
              </a:rPr>
              <a:t>Integrate with custom data sources</a:t>
            </a:r>
            <a:endParaRPr lang="en-US" sz="2800" dirty="0">
              <a:solidFill>
                <a:schemeClr val="bg1">
                  <a:alpha val="99000"/>
                </a:schemeClr>
              </a:solidFill>
            </a:endParaRPr>
          </a:p>
        </p:txBody>
      </p:sp>
      <p:sp>
        <p:nvSpPr>
          <p:cNvPr id="33" name="Right Arrow 32"/>
          <p:cNvSpPr/>
          <p:nvPr/>
        </p:nvSpPr>
        <p:spPr>
          <a:xfrm rot="5400000">
            <a:off x="9983236" y="3904635"/>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sp>
        <p:nvSpPr>
          <p:cNvPr id="34" name="Right Arrow 33"/>
          <p:cNvSpPr/>
          <p:nvPr/>
        </p:nvSpPr>
        <p:spPr>
          <a:xfrm rot="5400000">
            <a:off x="9965236" y="5177123"/>
            <a:ext cx="360000" cy="252000"/>
          </a:xfrm>
          <a:prstGeom prst="rightArrow">
            <a:avLst>
              <a:gd name="adj1" fmla="val 66700"/>
              <a:gd name="adj2" fmla="val 50000"/>
            </a:avLst>
          </a:prstGeom>
        </p:spPr>
        <p:style>
          <a:lnRef idx="0">
            <a:schemeClr val="accent6"/>
          </a:lnRef>
          <a:fillRef idx="3">
            <a:schemeClr val="accent6"/>
          </a:fillRef>
          <a:effectRef idx="3">
            <a:schemeClr val="accent6"/>
          </a:effectRef>
          <a:fontRef idx="minor">
            <a:schemeClr val="lt1"/>
          </a:fontRef>
        </p:style>
      </p:sp>
      <p:cxnSp>
        <p:nvCxnSpPr>
          <p:cNvPr id="35" name="Straight Connector 34"/>
          <p:cNvCxnSpPr/>
          <p:nvPr/>
        </p:nvCxnSpPr>
        <p:spPr>
          <a:xfrm flipV="1">
            <a:off x="8181474" y="4045451"/>
            <a:ext cx="0" cy="233399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3418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246742" y="2140746"/>
            <a:ext cx="11152777" cy="1523494"/>
          </a:xfrm>
        </p:spPr>
        <p:txBody>
          <a:bodyPr/>
          <a:lstStyle/>
          <a:p>
            <a:r>
              <a:rPr lang="en-US" sz="6000" dirty="0" smtClean="0"/>
              <a:t>Introduction to </a:t>
            </a:r>
            <a:r>
              <a:rPr lang="en-US" sz="6000" dirty="0" err="1" smtClean="0"/>
              <a:t>LightSwitch</a:t>
            </a:r>
            <a:endParaRPr lang="en-US" sz="6000" dirty="0"/>
          </a:p>
        </p:txBody>
      </p:sp>
    </p:spTree>
    <p:extLst>
      <p:ext uri="{BB962C8B-B14F-4D97-AF65-F5344CB8AC3E}">
        <p14:creationId xmlns:p14="http://schemas.microsoft.com/office/powerpoint/2010/main" val="28390637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2712"/>
            <a:ext cx="12188825" cy="559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US" dirty="0" smtClean="0"/>
              <a:t>LightSwitch Architecture</a:t>
            </a:r>
            <a:endParaRPr lang="en-US" dirty="0"/>
          </a:p>
        </p:txBody>
      </p:sp>
      <p:sp>
        <p:nvSpPr>
          <p:cNvPr id="7" name="Rectangle 6"/>
          <p:cNvSpPr/>
          <p:nvPr/>
        </p:nvSpPr>
        <p:spPr>
          <a:xfrm>
            <a:off x="1995933" y="890075"/>
            <a:ext cx="873109" cy="1115445"/>
          </a:xfrm>
          <a:prstGeom prst="rect">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8" name="Rectangle 7"/>
          <p:cNvSpPr/>
          <p:nvPr/>
        </p:nvSpPr>
        <p:spPr>
          <a:xfrm>
            <a:off x="5880160" y="913342"/>
            <a:ext cx="594027" cy="1065313"/>
          </a:xfrm>
          <a:prstGeom prst="rect">
            <a:avLst/>
          </a:prstGeom>
          <a:blipFill rotWithShape="1">
            <a:blip r:embed="rId4"/>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9523244" y="897193"/>
            <a:ext cx="797228" cy="1081460"/>
          </a:xfrm>
          <a:prstGeom prst="rect">
            <a:avLst/>
          </a:prstGeom>
          <a:blipFill rotWithShape="1">
            <a:blip r:embed="rId5"/>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4" name="Rectangle 3"/>
          <p:cNvSpPr/>
          <p:nvPr/>
        </p:nvSpPr>
        <p:spPr bwMode="auto">
          <a:xfrm>
            <a:off x="1001017" y="2005520"/>
            <a:ext cx="2862944" cy="40930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1" name="Rectangle 10"/>
          <p:cNvSpPr/>
          <p:nvPr/>
        </p:nvSpPr>
        <p:spPr bwMode="auto">
          <a:xfrm>
            <a:off x="4745703" y="2005520"/>
            <a:ext cx="2862944" cy="40930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bwMode="auto">
          <a:xfrm>
            <a:off x="8490388" y="2005520"/>
            <a:ext cx="2862944" cy="40930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10" name="Straight Arrow Connector 9"/>
          <p:cNvCxnSpPr/>
          <p:nvPr/>
        </p:nvCxnSpPr>
        <p:spPr>
          <a:xfrm>
            <a:off x="2743201" y="1447794"/>
            <a:ext cx="3048001"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a:off x="6475243" y="1445995"/>
            <a:ext cx="293001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8" name="Rectangle 17"/>
          <p:cNvSpPr/>
          <p:nvPr/>
        </p:nvSpPr>
        <p:spPr>
          <a:xfrm rot="16200000">
            <a:off x="-149617" y="2632932"/>
            <a:ext cx="1778051" cy="523220"/>
          </a:xfrm>
          <a:prstGeom prst="rect">
            <a:avLst/>
          </a:prstGeom>
        </p:spPr>
        <p:txBody>
          <a:bodyPr wrap="none">
            <a:spAutoFit/>
          </a:bodyPr>
          <a:lstStyle/>
          <a:p>
            <a:r>
              <a:rPr lang="en-US" sz="2800" dirty="0" smtClean="0"/>
              <a:t>Client Tier</a:t>
            </a:r>
            <a:endParaRPr lang="en-US" sz="2800" dirty="0"/>
          </a:p>
        </p:txBody>
      </p:sp>
      <p:sp>
        <p:nvSpPr>
          <p:cNvPr id="32" name="Rectangle 31"/>
          <p:cNvSpPr/>
          <p:nvPr/>
        </p:nvSpPr>
        <p:spPr>
          <a:xfrm rot="16200000">
            <a:off x="3525218" y="2682625"/>
            <a:ext cx="1975221" cy="523220"/>
          </a:xfrm>
          <a:prstGeom prst="rect">
            <a:avLst/>
          </a:prstGeom>
        </p:spPr>
        <p:txBody>
          <a:bodyPr wrap="none">
            <a:spAutoFit/>
          </a:bodyPr>
          <a:lstStyle/>
          <a:p>
            <a:r>
              <a:rPr lang="en-US" sz="2800" dirty="0" smtClean="0"/>
              <a:t>Middle Tier</a:t>
            </a:r>
            <a:endParaRPr lang="en-US" sz="2800" dirty="0"/>
          </a:p>
        </p:txBody>
      </p:sp>
      <p:sp>
        <p:nvSpPr>
          <p:cNvPr id="33" name="Rectangle 32"/>
          <p:cNvSpPr/>
          <p:nvPr/>
        </p:nvSpPr>
        <p:spPr>
          <a:xfrm rot="16200000">
            <a:off x="7223289" y="2682626"/>
            <a:ext cx="2074607" cy="523220"/>
          </a:xfrm>
          <a:prstGeom prst="rect">
            <a:avLst/>
          </a:prstGeom>
        </p:spPr>
        <p:txBody>
          <a:bodyPr wrap="none">
            <a:spAutoFit/>
          </a:bodyPr>
          <a:lstStyle/>
          <a:p>
            <a:r>
              <a:rPr lang="en-US" sz="2800" dirty="0" smtClean="0"/>
              <a:t>Data Access</a:t>
            </a:r>
            <a:endParaRPr lang="en-US" sz="2800" dirty="0"/>
          </a:p>
        </p:txBody>
      </p:sp>
      <p:grpSp>
        <p:nvGrpSpPr>
          <p:cNvPr id="258" name="Group 257"/>
          <p:cNvGrpSpPr/>
          <p:nvPr/>
        </p:nvGrpSpPr>
        <p:grpSpPr>
          <a:xfrm>
            <a:off x="8490387" y="3918327"/>
            <a:ext cx="2862945" cy="2180218"/>
            <a:chOff x="8490386" y="3918327"/>
            <a:chExt cx="2862945" cy="2180218"/>
          </a:xfrm>
        </p:grpSpPr>
        <p:sp>
          <p:nvSpPr>
            <p:cNvPr id="34" name="Rectangle 33"/>
            <p:cNvSpPr/>
            <p:nvPr/>
          </p:nvSpPr>
          <p:spPr bwMode="auto">
            <a:xfrm rot="16200000">
              <a:off x="7630151" y="4778564"/>
              <a:ext cx="2180216"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SQL Server</a:t>
              </a:r>
            </a:p>
          </p:txBody>
        </p:sp>
        <p:sp>
          <p:nvSpPr>
            <p:cNvPr id="35" name="Rectangle 34"/>
            <p:cNvSpPr/>
            <p:nvPr/>
          </p:nvSpPr>
          <p:spPr bwMode="auto">
            <a:xfrm rot="16200000">
              <a:off x="8183566" y="4778564"/>
              <a:ext cx="2180216"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SQL Azure</a:t>
              </a:r>
            </a:p>
          </p:txBody>
        </p:sp>
        <p:sp>
          <p:nvSpPr>
            <p:cNvPr id="36" name="Rectangle 35"/>
            <p:cNvSpPr/>
            <p:nvPr/>
          </p:nvSpPr>
          <p:spPr bwMode="auto">
            <a:xfrm rot="16200000">
              <a:off x="8781018" y="4785322"/>
              <a:ext cx="2166699"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SharePoint</a:t>
              </a:r>
            </a:p>
          </p:txBody>
        </p:sp>
        <p:sp>
          <p:nvSpPr>
            <p:cNvPr id="38" name="Rectangle 37"/>
            <p:cNvSpPr/>
            <p:nvPr/>
          </p:nvSpPr>
          <p:spPr bwMode="auto">
            <a:xfrm rot="16200000">
              <a:off x="9691958" y="4437172"/>
              <a:ext cx="2180217" cy="114252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Other </a:t>
              </a:r>
            </a:p>
          </p:txBody>
        </p:sp>
      </p:grpSp>
      <p:grpSp>
        <p:nvGrpSpPr>
          <p:cNvPr id="39" name="Group 38"/>
          <p:cNvGrpSpPr/>
          <p:nvPr/>
        </p:nvGrpSpPr>
        <p:grpSpPr>
          <a:xfrm>
            <a:off x="1120990" y="2093513"/>
            <a:ext cx="2678356" cy="1193975"/>
            <a:chOff x="356585" y="1678675"/>
            <a:chExt cx="11382921" cy="4585647"/>
          </a:xfrm>
        </p:grpSpPr>
        <p:pic>
          <p:nvPicPr>
            <p:cNvPr id="40" name="Picture 39" descr="Screen Clipping"/>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48145" r="-300"/>
            <a:stretch/>
          </p:blipFill>
          <p:spPr>
            <a:xfrm>
              <a:off x="9114978" y="2132808"/>
              <a:ext cx="2624528" cy="3766271"/>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p:spPr>
        </p:pic>
        <p:pic>
          <p:nvPicPr>
            <p:cNvPr id="41" name="Picture 40" descr="VisionClinic - Windows Internet Explore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r="47423"/>
            <a:stretch/>
          </p:blipFill>
          <p:spPr>
            <a:xfrm>
              <a:off x="356585" y="2127179"/>
              <a:ext cx="2644197" cy="3771900"/>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p:spPr>
        </p:pic>
        <p:pic>
          <p:nvPicPr>
            <p:cNvPr id="42" name="Picture 3" descr="C:\Users\dseven\Documents\Visual Studio LightSwitch\Screenshots\NewBlu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3314" y="1678675"/>
              <a:ext cx="6114196" cy="4585647"/>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1001017" y="3500030"/>
            <a:ext cx="2862945" cy="2580567"/>
            <a:chOff x="1001015" y="3500027"/>
            <a:chExt cx="2862945" cy="2580567"/>
          </a:xfrm>
        </p:grpSpPr>
        <p:sp>
          <p:nvSpPr>
            <p:cNvPr id="15" name="Rectangle 14"/>
            <p:cNvSpPr/>
            <p:nvPr/>
          </p:nvSpPr>
          <p:spPr bwMode="auto">
            <a:xfrm>
              <a:off x="1001016" y="4887666"/>
              <a:ext cx="2862943"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Silverlight 4.0</a:t>
              </a:r>
            </a:p>
          </p:txBody>
        </p:sp>
        <p:sp>
          <p:nvSpPr>
            <p:cNvPr id="23" name="Rectangle 22"/>
            <p:cNvSpPr/>
            <p:nvPr/>
          </p:nvSpPr>
          <p:spPr bwMode="auto">
            <a:xfrm>
              <a:off x="2432488" y="5369184"/>
              <a:ext cx="1431472" cy="7114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Desktop Host</a:t>
              </a:r>
            </a:p>
          </p:txBody>
        </p:sp>
        <p:sp>
          <p:nvSpPr>
            <p:cNvPr id="24" name="Rectangle 23"/>
            <p:cNvSpPr/>
            <p:nvPr/>
          </p:nvSpPr>
          <p:spPr bwMode="auto">
            <a:xfrm>
              <a:off x="1001015" y="5369184"/>
              <a:ext cx="1431473" cy="7114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Browser Host</a:t>
              </a:r>
            </a:p>
          </p:txBody>
        </p:sp>
        <p:sp>
          <p:nvSpPr>
            <p:cNvPr id="57" name="Rectangle 56"/>
            <p:cNvSpPr/>
            <p:nvPr/>
          </p:nvSpPr>
          <p:spPr bwMode="auto">
            <a:xfrm>
              <a:off x="1877549" y="3500856"/>
              <a:ext cx="1050705" cy="419342"/>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Methods</a:t>
              </a:r>
            </a:p>
          </p:txBody>
        </p:sp>
        <p:sp>
          <p:nvSpPr>
            <p:cNvPr id="60" name="Rectangle 59"/>
            <p:cNvSpPr/>
            <p:nvPr/>
          </p:nvSpPr>
          <p:spPr bwMode="auto">
            <a:xfrm>
              <a:off x="2928254" y="3500027"/>
              <a:ext cx="935704" cy="419342"/>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Controls</a:t>
              </a:r>
            </a:p>
          </p:txBody>
        </p:sp>
        <p:sp>
          <p:nvSpPr>
            <p:cNvPr id="68" name="Rectangle 67"/>
            <p:cNvSpPr/>
            <p:nvPr/>
          </p:nvSpPr>
          <p:spPr bwMode="auto">
            <a:xfrm>
              <a:off x="1001017" y="3500855"/>
              <a:ext cx="898910" cy="41745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Screens</a:t>
              </a:r>
            </a:p>
          </p:txBody>
        </p:sp>
        <p:sp>
          <p:nvSpPr>
            <p:cNvPr id="61" name="Rectangle 60"/>
            <p:cNvSpPr/>
            <p:nvPr/>
          </p:nvSpPr>
          <p:spPr bwMode="auto">
            <a:xfrm>
              <a:off x="1001016" y="3925354"/>
              <a:ext cx="2862943"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Data Workspace</a:t>
              </a:r>
            </a:p>
          </p:txBody>
        </p:sp>
        <p:sp>
          <p:nvSpPr>
            <p:cNvPr id="25" name="Rectangle 24"/>
            <p:cNvSpPr/>
            <p:nvPr/>
          </p:nvSpPr>
          <p:spPr bwMode="auto">
            <a:xfrm>
              <a:off x="1001015" y="4406131"/>
              <a:ext cx="2862943"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WCF RIA Services</a:t>
              </a:r>
            </a:p>
          </p:txBody>
        </p:sp>
      </p:grpSp>
      <p:grpSp>
        <p:nvGrpSpPr>
          <p:cNvPr id="256" name="Group 255"/>
          <p:cNvGrpSpPr/>
          <p:nvPr/>
        </p:nvGrpSpPr>
        <p:grpSpPr>
          <a:xfrm>
            <a:off x="4745698" y="3479085"/>
            <a:ext cx="2863044" cy="2612392"/>
            <a:chOff x="4745697" y="3479084"/>
            <a:chExt cx="2863042" cy="2612392"/>
          </a:xfrm>
        </p:grpSpPr>
        <p:sp>
          <p:nvSpPr>
            <p:cNvPr id="26" name="Rectangle 25"/>
            <p:cNvSpPr/>
            <p:nvPr/>
          </p:nvSpPr>
          <p:spPr bwMode="auto">
            <a:xfrm>
              <a:off x="4745796" y="4898548"/>
              <a:ext cx="2862943"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ASP.NET 4.0</a:t>
              </a:r>
            </a:p>
          </p:txBody>
        </p:sp>
        <p:sp>
          <p:nvSpPr>
            <p:cNvPr id="28" name="Rectangle 27"/>
            <p:cNvSpPr/>
            <p:nvPr/>
          </p:nvSpPr>
          <p:spPr bwMode="auto">
            <a:xfrm>
              <a:off x="4745795" y="5369184"/>
              <a:ext cx="2862944" cy="72229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IIS 6.0/7.0</a:t>
              </a:r>
            </a:p>
          </p:txBody>
        </p:sp>
        <p:sp>
          <p:nvSpPr>
            <p:cNvPr id="62" name="Rectangle 61"/>
            <p:cNvSpPr/>
            <p:nvPr/>
          </p:nvSpPr>
          <p:spPr bwMode="auto">
            <a:xfrm>
              <a:off x="4745697" y="3479084"/>
              <a:ext cx="1481023" cy="45974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Submit Pipeline</a:t>
              </a:r>
            </a:p>
          </p:txBody>
        </p:sp>
        <p:sp>
          <p:nvSpPr>
            <p:cNvPr id="65" name="Rectangle 64"/>
            <p:cNvSpPr/>
            <p:nvPr/>
          </p:nvSpPr>
          <p:spPr bwMode="auto">
            <a:xfrm>
              <a:off x="6226721" y="3479084"/>
              <a:ext cx="1381924" cy="45715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Queries</a:t>
              </a:r>
            </a:p>
          </p:txBody>
        </p:sp>
        <p:sp>
          <p:nvSpPr>
            <p:cNvPr id="63" name="Rectangle 62"/>
            <p:cNvSpPr/>
            <p:nvPr/>
          </p:nvSpPr>
          <p:spPr bwMode="auto">
            <a:xfrm>
              <a:off x="4745697" y="3946385"/>
              <a:ext cx="2863042"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Data Workspace</a:t>
              </a:r>
            </a:p>
          </p:txBody>
        </p:sp>
        <p:sp>
          <p:nvSpPr>
            <p:cNvPr id="29" name="Rectangle 28"/>
            <p:cNvSpPr/>
            <p:nvPr/>
          </p:nvSpPr>
          <p:spPr bwMode="auto">
            <a:xfrm>
              <a:off x="4745795" y="4417013"/>
              <a:ext cx="2862943"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WCF RIA Services</a:t>
              </a:r>
            </a:p>
          </p:txBody>
        </p:sp>
      </p:grpSp>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2414" y="2067134"/>
            <a:ext cx="2679601" cy="130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6634" y="2021645"/>
            <a:ext cx="2700968" cy="17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852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Entities</a:t>
            </a:r>
            <a:endParaRPr lang="en-AU" dirty="0"/>
          </a:p>
        </p:txBody>
      </p:sp>
      <p:grpSp>
        <p:nvGrpSpPr>
          <p:cNvPr id="8" name="Group 7"/>
          <p:cNvGrpSpPr/>
          <p:nvPr/>
        </p:nvGrpSpPr>
        <p:grpSpPr>
          <a:xfrm>
            <a:off x="-279807" y="808074"/>
            <a:ext cx="5277109" cy="5890438"/>
            <a:chOff x="-279807" y="808074"/>
            <a:chExt cx="5277109" cy="5890438"/>
          </a:xfrm>
        </p:grpSpPr>
        <p:pic>
          <p:nvPicPr>
            <p:cNvPr id="1027" name="Picture 3" descr="C:\Users\acoat\AppData\Local\Microsoft\Windows\Temporary Internet Files\Content.IE5\FFGOCUMD\MC90043484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07" y="808074"/>
              <a:ext cx="5277109" cy="58904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ownloads\DVD\Logos\SQL Server\2008\SQL Server 2008 Express\SQL Server 2008 Express Grid v 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2557">
              <a:off x="987147" y="1733682"/>
              <a:ext cx="3322269" cy="2510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5411972" y="20407"/>
            <a:ext cx="6776853" cy="6337004"/>
            <a:chOff x="5411972" y="20407"/>
            <a:chExt cx="6776853" cy="6337004"/>
          </a:xfrm>
        </p:grpSpPr>
        <p:sp>
          <p:nvSpPr>
            <p:cNvPr id="6" name="Cloud 5"/>
            <p:cNvSpPr/>
            <p:nvPr/>
          </p:nvSpPr>
          <p:spPr bwMode="auto">
            <a:xfrm>
              <a:off x="5411972" y="20407"/>
              <a:ext cx="6776853" cy="6337004"/>
            </a:xfrm>
            <a:prstGeom prst="cloud">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200" dirty="0" smtClean="0">
                <a:solidFill>
                  <a:schemeClr val="tx1">
                    <a:alpha val="99000"/>
                  </a:schemeClr>
                </a:solidFill>
              </a:endParaRPr>
            </a:p>
          </p:txBody>
        </p:sp>
        <p:pic>
          <p:nvPicPr>
            <p:cNvPr id="1030" name="Picture 6" descr="D:\Downloads\DVD\Logos\SQL Server\2008\SQL Server 2008 (brand)\SQL Server 2008 Grid 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005" y="691118"/>
              <a:ext cx="4664570" cy="9562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ownloads\DVD\Logos\Windows Azure (platform)\SQL Azure\SQL Azure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0647" y="1766498"/>
              <a:ext cx="3828755" cy="1180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ownloads\DVD\Logos\Sharepoint\SharePoint Server\SharePoint Server generic brand Grid 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737" y="3031658"/>
              <a:ext cx="5683638" cy="98372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ownloads\DVD\Logos\Microsoft .NET\Microsoft .NET Windows Communication Foundation\.net windows communication foundation b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3203" y="4511658"/>
              <a:ext cx="4285918" cy="7184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596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Z2011 Final PPT">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 2011 Presentation Template Speakers 16-9 format">
  <a:themeElements>
    <a:clrScheme name="Custom 4">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FFFF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DEV203</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8b529f77-48ab-4581-b468-93f09345b8aa"/>
    <ds:schemaRef ds:uri="http://www.w3.org/XML/1998/namespace"/>
    <ds:schemaRef ds:uri="http://purl.org/dc/terms/"/>
    <ds:schemaRef ds:uri="http://schemas.microsoft.com/office/2006/documentManagement/types"/>
    <ds:schemaRef ds:uri="2295e2e7-0eeb-498e-8716-217bb2ee6ee3"/>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TENZ2011 Final PPT</Template>
  <TotalTime>776</TotalTime>
  <Words>1309</Words>
  <Application>Microsoft Office PowerPoint</Application>
  <PresentationFormat>Custom</PresentationFormat>
  <Paragraphs>239</Paragraphs>
  <Slides>35</Slides>
  <Notes>19</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TENZ2011 Final PPT</vt:lpstr>
      <vt:lpstr>White with Consolas font for code slides</vt:lpstr>
      <vt:lpstr>Tech.Ed 2011 Presentation Template Speakers 16-9 format</vt:lpstr>
      <vt:lpstr>PowerPoint Presentation</vt:lpstr>
      <vt:lpstr>PowerPoint Presentation</vt:lpstr>
      <vt:lpstr>LightSwitch is for End User Developers</vt:lpstr>
      <vt:lpstr>What do End User Developers Want?</vt:lpstr>
      <vt:lpstr>LightSwitch is for  Professional Developers</vt:lpstr>
      <vt:lpstr>The LightSwitch Development Experience</vt:lpstr>
      <vt:lpstr>Introduction to LightSwitch</vt:lpstr>
      <vt:lpstr>LightSwitch Architecture</vt:lpstr>
      <vt:lpstr>Entities</vt:lpstr>
      <vt:lpstr>Custom Business Types</vt:lpstr>
      <vt:lpstr>Calculated Properties</vt:lpstr>
      <vt:lpstr>Relationships</vt:lpstr>
      <vt:lpstr>Validation</vt:lpstr>
      <vt:lpstr>Validation</vt:lpstr>
      <vt:lpstr>Screens</vt:lpstr>
      <vt:lpstr>Queries</vt:lpstr>
      <vt:lpstr>The LightSwitch Development Experience</vt:lpstr>
      <vt:lpstr>The LightSwitch Development Experience</vt:lpstr>
      <vt:lpstr>Entities, Screens, Queries  and Code</vt:lpstr>
      <vt:lpstr>Access Control</vt:lpstr>
      <vt:lpstr>Access Control</vt:lpstr>
      <vt:lpstr>Two-tier Desktop App</vt:lpstr>
      <vt:lpstr>Three-tier Desktop App</vt:lpstr>
      <vt:lpstr>Three-tier Web App</vt:lpstr>
      <vt:lpstr>Access Control  and Deployment</vt:lpstr>
      <vt:lpstr>LightSwitch Gives You</vt:lpstr>
      <vt:lpstr>PowerPoint Presentation</vt:lpstr>
      <vt:lpstr>Next Steps</vt:lpstr>
      <vt:lpstr>My Contact Information</vt:lpstr>
      <vt:lpstr>Get Cool Stuff</vt:lpstr>
      <vt:lpstr>Related Content</vt:lpstr>
      <vt:lpstr>TechQuest</vt:lpstr>
      <vt:lpstr>Question &amp; Answer Session</vt:lpstr>
      <vt:lpstr>Complete an Evaluation online and enter to WIN these prizes!</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New Zealand 2011</dc:subject>
  <dc:creator>Daryl Ooh (Adecco);andrew.coates@microsoft.com</dc:creator>
  <dc:description>Template Design: Jordan Cayabyab
Formatter: 
Audience Type: Developers, IT Pros</dc:description>
  <cp:lastModifiedBy>Andrew Coates</cp:lastModifiedBy>
  <cp:revision>60</cp:revision>
  <cp:lastPrinted>2010-05-11T05:02:34Z</cp:lastPrinted>
  <dcterms:created xsi:type="dcterms:W3CDTF">2011-07-12T19:28:19Z</dcterms:created>
  <dcterms:modified xsi:type="dcterms:W3CDTF">2011-08-31T01:22:08Z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