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79" r:id="rId2"/>
    <p:sldId id="280"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303" r:id="rId17"/>
    <p:sldId id="298" r:id="rId18"/>
    <p:sldId id="299" r:id="rId19"/>
    <p:sldId id="300" r:id="rId20"/>
    <p:sldId id="301" r:id="rId21"/>
    <p:sldId id="302" r:id="rId22"/>
    <p:sldId id="304" r:id="rId23"/>
    <p:sldId id="305" r:id="rId24"/>
    <p:sldId id="306" r:id="rId25"/>
    <p:sldId id="307" r:id="rId26"/>
    <p:sldId id="308" r:id="rId27"/>
    <p:sldId id="310" r:id="rId28"/>
    <p:sldId id="311" r:id="rId29"/>
    <p:sldId id="312" r:id="rId30"/>
    <p:sldId id="313" r:id="rId31"/>
    <p:sldId id="314" r:id="rId32"/>
    <p:sldId id="317" r:id="rId33"/>
    <p:sldId id="27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ena McBride"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00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80" d="100"/>
          <a:sy n="80"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2-08T21:15:23.734" idx="1">
    <p:pos x="6417" y="1604"/>
    <p:text>Long comment also added to the notes (see below)...
First part 
Need to have the ability to proactively respond to exceptional data changes or trends.
Data volumes are ever increasing making it very hard for users to cope with data overload.
Need to personalize set of Alerting rules for each Information worker while working on data
Second part
Monitor data in any Report and respond quickly to important business data changes.  
Data Alerts highlight the important data changes making it easy to stay on top of large amounts of data.
Intuitive Alert Rules enable users to easily express which data matters to them.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indent="0">
              <a:lnSpc>
                <a:spcPct val="125000"/>
              </a:lnSpc>
              <a:buClr>
                <a:srgbClr val="C00000"/>
              </a:buClr>
              <a:buNone/>
            </a:pPr>
            <a:endParaRPr lang="en-US" dirty="0"/>
          </a:p>
        </p:txBody>
      </p:sp>
      <p:sp>
        <p:nvSpPr>
          <p:cNvPr id="4" name="Slide Number Placeholder 3"/>
          <p:cNvSpPr>
            <a:spLocks noGrp="1"/>
          </p:cNvSpPr>
          <p:nvPr>
            <p:ph type="sldNum" sz="quarter" idx="10"/>
          </p:nvPr>
        </p:nvSpPr>
        <p:spPr/>
        <p:txBody>
          <a:bodyPr/>
          <a:lstStyle/>
          <a:p>
            <a:fld id="{6245FB35-1966-4402-A919-0305DCE9E7D8}"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A9631-036B-4379-BA7A-1530E2C5EB63}" type="slidenum">
              <a:rPr lang="en-US" smtClean="0"/>
              <a:pPr/>
              <a:t>17</a:t>
            </a:fld>
            <a:endParaRPr lang="en-US" dirty="0"/>
          </a:p>
        </p:txBody>
      </p:sp>
    </p:spTree>
    <p:extLst>
      <p:ext uri="{BB962C8B-B14F-4D97-AF65-F5344CB8AC3E}">
        <p14:creationId xmlns:p14="http://schemas.microsoft.com/office/powerpoint/2010/main" val="368998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2575">
              <a:lnSpc>
                <a:spcPct val="125000"/>
              </a:lnSpc>
              <a:buClr>
                <a:srgbClr val="C00000"/>
              </a:buClr>
              <a:buBlip>
                <a:blip r:embed="rId3"/>
              </a:buBlip>
            </a:pPr>
            <a:endParaRPr lang="en-US" dirty="0"/>
          </a:p>
        </p:txBody>
      </p:sp>
      <p:sp>
        <p:nvSpPr>
          <p:cNvPr id="4" name="Slide Number Placeholder 3"/>
          <p:cNvSpPr>
            <a:spLocks noGrp="1"/>
          </p:cNvSpPr>
          <p:nvPr>
            <p:ph type="sldNum" sz="quarter" idx="10"/>
          </p:nvPr>
        </p:nvSpPr>
        <p:spPr/>
        <p:txBody>
          <a:bodyPr/>
          <a:lstStyle/>
          <a:p>
            <a:fld id="{044A9631-036B-4379-BA7A-1530E2C5EB63}" type="slidenum">
              <a:rPr lang="en-US" smtClean="0"/>
              <a:pPr/>
              <a:t>18</a:t>
            </a:fld>
            <a:endParaRPr lang="en-US" dirty="0"/>
          </a:p>
        </p:txBody>
      </p:sp>
    </p:spTree>
    <p:extLst>
      <p:ext uri="{BB962C8B-B14F-4D97-AF65-F5344CB8AC3E}">
        <p14:creationId xmlns:p14="http://schemas.microsoft.com/office/powerpoint/2010/main" val="204844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61BEBA-BBDD-4897-904C-1913FBBF76AC}"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defTabSz="895626">
              <a:defRPr/>
            </a:pPr>
            <a:endParaRPr lang="en-US" sz="1000" dirty="0"/>
          </a:p>
        </p:txBody>
      </p:sp>
      <p:sp>
        <p:nvSpPr>
          <p:cNvPr id="4" name="Slide Number Placeholder 3"/>
          <p:cNvSpPr>
            <a:spLocks noGrp="1"/>
          </p:cNvSpPr>
          <p:nvPr>
            <p:ph type="sldNum" sz="quarter" idx="10"/>
          </p:nvPr>
        </p:nvSpPr>
        <p:spPr/>
        <p:txBody>
          <a:bodyPr/>
          <a:lstStyle/>
          <a:p>
            <a:fld id="{6245FB35-1966-4402-A919-0305DCE9E7D8}"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89584" tIns="44792" rIns="89584" bIns="44792">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6245FB35-1966-4402-A919-0305DCE9E7D8}"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1865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82325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85585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E42CC-F4C2-4A21-9BEE-65178ABF082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spTree>
    <p:extLst>
      <p:ext uri="{BB962C8B-B14F-4D97-AF65-F5344CB8AC3E}">
        <p14:creationId xmlns:p14="http://schemas.microsoft.com/office/powerpoint/2010/main" val="304440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4"/>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70932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extLst>
      <p:ext uri="{BB962C8B-B14F-4D97-AF65-F5344CB8AC3E}">
        <p14:creationId xmlns:p14="http://schemas.microsoft.com/office/powerpoint/2010/main" val="32570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2" r:id="rId4"/>
    <p:sldLayoutId id="2147483651" r:id="rId5"/>
    <p:sldLayoutId id="2147483652" r:id="rId6"/>
    <p:sldLayoutId id="2147483653" r:id="rId7"/>
    <p:sldLayoutId id="2147483654" r:id="rId8"/>
    <p:sldLayoutId id="2147483655" r:id="rId9"/>
    <p:sldLayoutId id="2147483664" r:id="rId10"/>
    <p:sldLayoutId id="2147483656" r:id="rId11"/>
    <p:sldLayoutId id="2147483657" r:id="rId12"/>
    <p:sldLayoutId id="2147483658" r:id="rId13"/>
    <p:sldLayoutId id="2147483659" r:id="rId14"/>
    <p:sldLayoutId id="2147483660" r:id="rId15"/>
    <p:sldLayoutId id="2147483663"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33.png"/><Relationship Id="rId12" Type="http://schemas.openxmlformats.org/officeDocument/2006/relationships/image" Target="../media/image49.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6.wmf"/><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nnect.microsoft.com/sqlazurectps"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hyperlink" Target="http://floorplan.cloudapp.net/" TargetMode="External"/><Relationship Id="rId3" Type="http://schemas.openxmlformats.org/officeDocument/2006/relationships/hyperlink" Target="https://servername.reporting.database.windows.net/ReportServer" TargetMode="External"/><Relationship Id="rId7" Type="http://schemas.openxmlformats.org/officeDocument/2006/relationships/hyperlink" Target="http://ssrstr12.cloudapp.net/" TargetMode="External"/><Relationship Id="rId2" Type="http://schemas.openxmlformats.org/officeDocument/2006/relationships/hyperlink" Target="http://servername/reportserver" TargetMode="External"/><Relationship Id="rId1" Type="http://schemas.openxmlformats.org/officeDocument/2006/relationships/slideLayout" Target="../slideLayouts/slideLayout2.xml"/><Relationship Id="rId6" Type="http://schemas.openxmlformats.org/officeDocument/2006/relationships/hyperlink" Target="http://ssrsdemo.cloudapp.net/" TargetMode="External"/><Relationship Id="rId5" Type="http://schemas.openxmlformats.org/officeDocument/2006/relationships/hyperlink" Target="http://sar.cloudapp.net/" TargetMode="External"/><Relationship Id="rId4" Type="http://schemas.openxmlformats.org/officeDocument/2006/relationships/hyperlink" Target="https://rsprodctp2075.ctp.reporting.database.windows.net/ReportServer?/SDR/Contoso_Competitors&amp;rs:Command=Render" TargetMode="External"/><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hyperlink" Target="http://technet.microsoft.com/en-au" TargetMode="External"/><Relationship Id="rId10" Type="http://schemas.openxmlformats.org/officeDocument/2006/relationships/image" Target="../media/image64.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7" name="Picture 25"/>
          <p:cNvPicPr>
            <a:picLocks noChangeAspect="1" noChangeArrowheads="1"/>
          </p:cNvPicPr>
          <p:nvPr/>
        </p:nvPicPr>
        <p:blipFill>
          <a:blip r:embed="rId3" cstate="print"/>
          <a:srcRect/>
          <a:stretch>
            <a:fillRect/>
          </a:stretch>
        </p:blipFill>
        <p:spPr bwMode="auto">
          <a:xfrm>
            <a:off x="5105400" y="762002"/>
            <a:ext cx="3200400" cy="3559077"/>
          </a:xfrm>
          <a:prstGeom prst="rect">
            <a:avLst/>
          </a:prstGeom>
          <a:noFill/>
          <a:ln w="12700">
            <a:noFill/>
            <a:miter lim="800000"/>
            <a:headEnd/>
            <a:tailEnd/>
          </a:ln>
        </p:spPr>
      </p:pic>
      <p:sp>
        <p:nvSpPr>
          <p:cNvPr id="208" name="Text Box 26"/>
          <p:cNvSpPr txBox="1">
            <a:spLocks noChangeArrowheads="1"/>
          </p:cNvSpPr>
          <p:nvPr/>
        </p:nvSpPr>
        <p:spPr bwMode="auto">
          <a:xfrm>
            <a:off x="5410085" y="890526"/>
            <a:ext cx="2667202" cy="313932"/>
          </a:xfrm>
          <a:prstGeom prst="rect">
            <a:avLst/>
          </a:prstGeom>
          <a:noFill/>
          <a:ln w="12700">
            <a:noFill/>
            <a:miter lim="800000"/>
            <a:headEnd/>
            <a:tailEnd/>
          </a:ln>
          <a:effectLst/>
        </p:spPr>
        <p:txBody>
          <a:bodyPr wrap="square" lIns="0" tIns="0" rIns="0" bIns="0" anchor="ctr">
            <a:spAutoFit/>
          </a:bodyPr>
          <a:lstStyle/>
          <a:p>
            <a:pPr defTabSz="914099">
              <a:lnSpc>
                <a:spcPct val="85000"/>
              </a:lnSpc>
              <a:spcBef>
                <a:spcPct val="20000"/>
              </a:spcBef>
              <a:defRPr/>
            </a:pPr>
            <a:r>
              <a:rPr lang="en-US" sz="2400" dirty="0" smtClean="0">
                <a:solidFill>
                  <a:srgbClr val="FFFFFF"/>
                </a:solidFill>
                <a:effectLst>
                  <a:outerShdw blurRad="38100" dist="38100" dir="2700000" algn="tl">
                    <a:srgbClr val="000000"/>
                  </a:outerShdw>
                </a:effectLst>
                <a:latin typeface="Segoe"/>
              </a:rPr>
              <a:t>Application Server </a:t>
            </a:r>
            <a:endParaRPr lang="en-US" sz="2400" dirty="0">
              <a:solidFill>
                <a:srgbClr val="FFFFFF"/>
              </a:solidFill>
              <a:effectLst>
                <a:outerShdw blurRad="38100" dist="38100" dir="2700000" algn="tl">
                  <a:srgbClr val="000000"/>
                </a:outerShdw>
              </a:effectLst>
              <a:latin typeface="Segoe"/>
            </a:endParaRPr>
          </a:p>
        </p:txBody>
      </p:sp>
      <p:pic>
        <p:nvPicPr>
          <p:cNvPr id="236" name="Picture 32"/>
          <p:cNvPicPr>
            <a:picLocks noChangeAspect="1" noChangeArrowheads="1"/>
          </p:cNvPicPr>
          <p:nvPr/>
        </p:nvPicPr>
        <p:blipFill>
          <a:blip r:embed="rId4" cstate="print"/>
          <a:srcRect/>
          <a:stretch>
            <a:fillRect/>
          </a:stretch>
        </p:blipFill>
        <p:spPr bwMode="auto">
          <a:xfrm>
            <a:off x="5349400" y="1371602"/>
            <a:ext cx="2586442" cy="2247273"/>
          </a:xfrm>
          <a:prstGeom prst="rect">
            <a:avLst/>
          </a:prstGeom>
          <a:noFill/>
          <a:ln w="12700">
            <a:noFill/>
            <a:miter lim="800000"/>
            <a:headEnd/>
            <a:tailEnd/>
          </a:ln>
        </p:spPr>
      </p:pic>
      <p:sp>
        <p:nvSpPr>
          <p:cNvPr id="237" name="Rectangle 33"/>
          <p:cNvSpPr>
            <a:spLocks noChangeArrowheads="1"/>
          </p:cNvSpPr>
          <p:nvPr/>
        </p:nvSpPr>
        <p:spPr bwMode="auto">
          <a:xfrm>
            <a:off x="5386491" y="1572646"/>
            <a:ext cx="2441473" cy="350865"/>
          </a:xfrm>
          <a:prstGeom prst="rect">
            <a:avLst/>
          </a:prstGeom>
          <a:noFill/>
          <a:ln w="9525">
            <a:noFill/>
            <a:miter lim="800000"/>
            <a:headEnd/>
            <a:tailEnd/>
          </a:ln>
        </p:spPr>
        <p:txBody>
          <a:bodyPr wrap="square" lIns="0" tIns="0" rIns="0" bIns="0">
            <a:spAutoFit/>
          </a:bodyPr>
          <a:lstStyle/>
          <a:p>
            <a:pPr algn="ctr" defTabSz="912813">
              <a:lnSpc>
                <a:spcPct val="85000"/>
              </a:lnSpc>
              <a:spcBef>
                <a:spcPct val="20000"/>
              </a:spcBef>
            </a:pPr>
            <a:r>
              <a:rPr lang="en-US" sz="1200" dirty="0" smtClean="0">
                <a:solidFill>
                  <a:srgbClr val="FFFFFF"/>
                </a:solidFill>
                <a:effectLst>
                  <a:outerShdw blurRad="50800" dist="50800" dir="5400000" algn="ctr" rotWithShape="0">
                    <a:schemeClr val="bg1"/>
                  </a:outerShdw>
                </a:effectLst>
                <a:latin typeface="Segoe" pitchFamily="34" charset="0"/>
              </a:rPr>
              <a:t>SharePoint 2010 Service </a:t>
            </a:r>
          </a:p>
          <a:p>
            <a:pPr algn="ctr" defTabSz="912813">
              <a:lnSpc>
                <a:spcPct val="85000"/>
              </a:lnSpc>
              <a:spcBef>
                <a:spcPct val="20000"/>
              </a:spcBef>
            </a:pPr>
            <a:r>
              <a:rPr lang="en-US" sz="1200" dirty="0" smtClean="0">
                <a:solidFill>
                  <a:srgbClr val="FFFFFF"/>
                </a:solidFill>
                <a:effectLst>
                  <a:outerShdw blurRad="50800" dist="50800" dir="5400000" algn="ctr" rotWithShape="0">
                    <a:schemeClr val="bg1"/>
                  </a:outerShdw>
                </a:effectLst>
                <a:latin typeface="Segoe" pitchFamily="34" charset="0"/>
              </a:rPr>
              <a:t>Application host (IIS Hosted)</a:t>
            </a:r>
          </a:p>
        </p:txBody>
      </p:sp>
      <p:grpSp>
        <p:nvGrpSpPr>
          <p:cNvPr id="17" name="Group 16"/>
          <p:cNvGrpSpPr/>
          <p:nvPr/>
        </p:nvGrpSpPr>
        <p:grpSpPr>
          <a:xfrm>
            <a:off x="5584191" y="1998669"/>
            <a:ext cx="2059953" cy="1314379"/>
            <a:chOff x="5584190" y="1998667"/>
            <a:chExt cx="2059953" cy="1314379"/>
          </a:xfrm>
        </p:grpSpPr>
        <p:pic>
          <p:nvPicPr>
            <p:cNvPr id="246" name="Picture 9"/>
            <p:cNvPicPr>
              <a:picLocks noChangeAspect="1" noChangeArrowheads="1"/>
            </p:cNvPicPr>
            <p:nvPr/>
          </p:nvPicPr>
          <p:blipFill>
            <a:blip r:embed="rId5" cstate="print"/>
            <a:srcRect/>
            <a:stretch>
              <a:fillRect/>
            </a:stretch>
          </p:blipFill>
          <p:spPr bwMode="auto">
            <a:xfrm>
              <a:off x="5584190" y="1998667"/>
              <a:ext cx="2059953" cy="1314379"/>
            </a:xfrm>
            <a:prstGeom prst="rect">
              <a:avLst/>
            </a:prstGeom>
            <a:noFill/>
            <a:ln w="12700">
              <a:noFill/>
              <a:miter lim="800000"/>
              <a:headEnd/>
              <a:tailEnd/>
            </a:ln>
          </p:spPr>
        </p:pic>
        <p:sp>
          <p:nvSpPr>
            <p:cNvPr id="247" name="Rectangle 13"/>
            <p:cNvSpPr>
              <a:spLocks noChangeArrowheads="1"/>
            </p:cNvSpPr>
            <p:nvPr/>
          </p:nvSpPr>
          <p:spPr bwMode="auto">
            <a:xfrm>
              <a:off x="5797669" y="2120648"/>
              <a:ext cx="1669931" cy="107975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smtClean="0">
                  <a:solidFill>
                    <a:srgbClr val="FFFFFF"/>
                  </a:solidFill>
                  <a:effectLst>
                    <a:outerShdw blurRad="38100" dist="38100" dir="2700000" algn="tl">
                      <a:srgbClr val="000000"/>
                    </a:outerShdw>
                  </a:effectLst>
                  <a:latin typeface="Segoe"/>
                </a:rPr>
                <a:t>Denali SSRS Service Application</a:t>
              </a:r>
            </a:p>
          </p:txBody>
        </p:sp>
      </p:grpSp>
      <p:sp>
        <p:nvSpPr>
          <p:cNvPr id="2" name="Title 1"/>
          <p:cNvSpPr>
            <a:spLocks noGrp="1"/>
          </p:cNvSpPr>
          <p:nvPr>
            <p:ph type="title"/>
          </p:nvPr>
        </p:nvSpPr>
        <p:spPr>
          <a:xfrm>
            <a:off x="315028" y="29410"/>
            <a:ext cx="8676572" cy="656390"/>
          </a:xfrm>
        </p:spPr>
        <p:txBody>
          <a:bodyPr>
            <a:normAutofit fontScale="90000"/>
          </a:bodyPr>
          <a:lstStyle/>
          <a:p>
            <a:r>
              <a:rPr lang="en-US" sz="4000" dirty="0" smtClean="0"/>
              <a:t>Denali SSRS in SharePoint mode Architecture</a:t>
            </a:r>
            <a:endParaRPr lang="en-US" sz="4000" dirty="0"/>
          </a:p>
        </p:txBody>
      </p:sp>
      <p:pic>
        <p:nvPicPr>
          <p:cNvPr id="4" name="Picture 2"/>
          <p:cNvPicPr>
            <a:picLocks noChangeAspect="1" noChangeArrowheads="1"/>
          </p:cNvPicPr>
          <p:nvPr/>
        </p:nvPicPr>
        <p:blipFill>
          <a:blip r:embed="rId6" cstate="print"/>
          <a:srcRect/>
          <a:stretch>
            <a:fillRect/>
          </a:stretch>
        </p:blipFill>
        <p:spPr bwMode="auto">
          <a:xfrm>
            <a:off x="164264" y="797679"/>
            <a:ext cx="3264737" cy="3559076"/>
          </a:xfrm>
          <a:prstGeom prst="rect">
            <a:avLst/>
          </a:prstGeom>
          <a:noFill/>
          <a:ln w="12700">
            <a:noFill/>
            <a:miter lim="800000"/>
            <a:headEnd/>
            <a:tailEnd/>
          </a:ln>
        </p:spPr>
      </p:pic>
      <p:sp>
        <p:nvSpPr>
          <p:cNvPr id="16" name="Text Box 6"/>
          <p:cNvSpPr txBox="1">
            <a:spLocks noChangeArrowheads="1"/>
          </p:cNvSpPr>
          <p:nvPr/>
        </p:nvSpPr>
        <p:spPr bwMode="auto">
          <a:xfrm>
            <a:off x="562444" y="941249"/>
            <a:ext cx="2447126" cy="313932"/>
          </a:xfrm>
          <a:prstGeom prst="rect">
            <a:avLst/>
          </a:prstGeom>
          <a:noFill/>
          <a:ln w="12700">
            <a:noFill/>
            <a:miter lim="800000"/>
            <a:headEnd/>
            <a:tailEnd/>
          </a:ln>
          <a:effectLst/>
        </p:spPr>
        <p:txBody>
          <a:bodyPr wrap="square" lIns="0" tIns="0" rIns="0" bIns="0" anchor="ctr">
            <a:spAutoFit/>
          </a:bodyPr>
          <a:lstStyle/>
          <a:p>
            <a:pPr defTabSz="914099">
              <a:lnSpc>
                <a:spcPct val="85000"/>
              </a:lnSpc>
              <a:spcBef>
                <a:spcPct val="20000"/>
              </a:spcBef>
              <a:defRPr/>
            </a:pPr>
            <a:r>
              <a:rPr lang="en-US" sz="2400" dirty="0" smtClean="0">
                <a:solidFill>
                  <a:srgbClr val="FFFFFF"/>
                </a:solidFill>
                <a:effectLst>
                  <a:outerShdw blurRad="38100" dist="38100" dir="2700000" algn="tl">
                    <a:srgbClr val="000000"/>
                  </a:outerShdw>
                </a:effectLst>
                <a:latin typeface="Segoe"/>
              </a:rPr>
              <a:t>Web Front End</a:t>
            </a:r>
            <a:endParaRPr lang="en-US" sz="2400" dirty="0">
              <a:solidFill>
                <a:srgbClr val="FFFFFF"/>
              </a:solidFill>
              <a:effectLst>
                <a:outerShdw blurRad="38100" dist="38100" dir="2700000" algn="tl">
                  <a:srgbClr val="000000"/>
                </a:outerShdw>
              </a:effectLst>
              <a:latin typeface="Segoe"/>
            </a:endParaRPr>
          </a:p>
        </p:txBody>
      </p:sp>
      <p:sp>
        <p:nvSpPr>
          <p:cNvPr id="59" name="Flowchart: Magnetic Disk 58"/>
          <p:cNvSpPr/>
          <p:nvPr/>
        </p:nvSpPr>
        <p:spPr>
          <a:xfrm>
            <a:off x="512197" y="5055078"/>
            <a:ext cx="214762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Flowchart: Magnetic Disk 59"/>
          <p:cNvSpPr/>
          <p:nvPr/>
        </p:nvSpPr>
        <p:spPr>
          <a:xfrm>
            <a:off x="1118334" y="5072685"/>
            <a:ext cx="214762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Flowchart: Magnetic Disk 65"/>
          <p:cNvSpPr/>
          <p:nvPr/>
        </p:nvSpPr>
        <p:spPr>
          <a:xfrm>
            <a:off x="1866482" y="5083076"/>
            <a:ext cx="214762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Flowchart: Magnetic Disk 67"/>
          <p:cNvSpPr/>
          <p:nvPr/>
        </p:nvSpPr>
        <p:spPr>
          <a:xfrm>
            <a:off x="2590384" y="5083076"/>
            <a:ext cx="214762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Flowchart: Magnetic Disk 69"/>
          <p:cNvSpPr/>
          <p:nvPr/>
        </p:nvSpPr>
        <p:spPr>
          <a:xfrm>
            <a:off x="3172276" y="5072685"/>
            <a:ext cx="214762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Flowchart: Magnetic Disk 70"/>
          <p:cNvSpPr/>
          <p:nvPr/>
        </p:nvSpPr>
        <p:spPr>
          <a:xfrm>
            <a:off x="3806124" y="5072685"/>
            <a:ext cx="214762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Flowchart: Magnetic Disk 71"/>
          <p:cNvSpPr/>
          <p:nvPr/>
        </p:nvSpPr>
        <p:spPr>
          <a:xfrm>
            <a:off x="4398407" y="5075860"/>
            <a:ext cx="214762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Rectangle 19"/>
          <p:cNvSpPr>
            <a:spLocks noChangeArrowheads="1"/>
          </p:cNvSpPr>
          <p:nvPr/>
        </p:nvSpPr>
        <p:spPr bwMode="auto">
          <a:xfrm>
            <a:off x="990601" y="5507712"/>
            <a:ext cx="5549477" cy="156966"/>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200" dirty="0" smtClean="0">
                <a:solidFill>
                  <a:srgbClr val="FFFFFF"/>
                </a:solidFill>
                <a:effectLst>
                  <a:outerShdw blurRad="38100" dist="38100" dir="2700000" algn="tl">
                    <a:srgbClr val="000000"/>
                  </a:outerShdw>
                </a:effectLst>
                <a:latin typeface="Segoe"/>
              </a:rPr>
              <a:t>                          SharePoint Configuration and </a:t>
            </a:r>
            <a:r>
              <a:rPr lang="en-US" sz="1200" dirty="0">
                <a:solidFill>
                  <a:srgbClr val="FFFFFF"/>
                </a:solidFill>
                <a:effectLst>
                  <a:outerShdw blurRad="38100" dist="38100" dir="2700000" algn="tl">
                    <a:srgbClr val="000000"/>
                  </a:outerShdw>
                </a:effectLst>
                <a:latin typeface="Segoe"/>
              </a:rPr>
              <a:t>Content </a:t>
            </a:r>
            <a:r>
              <a:rPr lang="en-US" sz="1200" dirty="0" smtClean="0">
                <a:solidFill>
                  <a:srgbClr val="FFFFFF"/>
                </a:solidFill>
                <a:effectLst>
                  <a:outerShdw blurRad="38100" dist="38100" dir="2700000" algn="tl">
                    <a:srgbClr val="000000"/>
                  </a:outerShdw>
                </a:effectLst>
                <a:latin typeface="Segoe"/>
              </a:rPr>
              <a:t>DBs</a:t>
            </a:r>
            <a:endParaRPr lang="en-US" sz="1200" dirty="0">
              <a:solidFill>
                <a:srgbClr val="FFFFFF"/>
              </a:solidFill>
              <a:effectLst>
                <a:outerShdw blurRad="38100" dist="38100" dir="2700000" algn="tl">
                  <a:srgbClr val="000000"/>
                </a:outerShdw>
              </a:effectLst>
              <a:latin typeface="Segoe"/>
            </a:endParaRPr>
          </a:p>
        </p:txBody>
      </p:sp>
      <p:grpSp>
        <p:nvGrpSpPr>
          <p:cNvPr id="74" name="Group 73"/>
          <p:cNvGrpSpPr/>
          <p:nvPr/>
        </p:nvGrpSpPr>
        <p:grpSpPr>
          <a:xfrm>
            <a:off x="4724047" y="5072685"/>
            <a:ext cx="2504294" cy="914400"/>
            <a:chOff x="5285541" y="5438006"/>
            <a:chExt cx="1682173" cy="914400"/>
          </a:xfrm>
        </p:grpSpPr>
        <p:sp>
          <p:nvSpPr>
            <p:cNvPr id="75" name="Flowchart: Magnetic Disk 74"/>
            <p:cNvSpPr/>
            <p:nvPr/>
          </p:nvSpPr>
          <p:spPr>
            <a:xfrm>
              <a:off x="5525125" y="5438006"/>
              <a:ext cx="144258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Rectangle 75"/>
            <p:cNvSpPr/>
            <p:nvPr/>
          </p:nvSpPr>
          <p:spPr>
            <a:xfrm>
              <a:off x="5285541" y="5568237"/>
              <a:ext cx="1340155" cy="275460"/>
            </a:xfrm>
            <a:prstGeom prst="rect">
              <a:avLst/>
            </a:prstGeom>
          </p:spPr>
          <p:txBody>
            <a:bodyPr wrap="square">
              <a:spAutoFit/>
            </a:bodyPr>
            <a:lstStyle/>
            <a:p>
              <a:pP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pic>
        <p:nvPicPr>
          <p:cNvPr id="9" name="Picture 8"/>
          <p:cNvPicPr>
            <a:picLocks noChangeAspect="1" noChangeArrowheads="1"/>
          </p:cNvPicPr>
          <p:nvPr/>
        </p:nvPicPr>
        <p:blipFill>
          <a:blip r:embed="rId4" cstate="print"/>
          <a:srcRect/>
          <a:stretch>
            <a:fillRect/>
          </a:stretch>
        </p:blipFill>
        <p:spPr bwMode="auto">
          <a:xfrm>
            <a:off x="501212" y="1399332"/>
            <a:ext cx="2532457" cy="2219543"/>
          </a:xfrm>
          <a:prstGeom prst="rect">
            <a:avLst/>
          </a:prstGeom>
          <a:noFill/>
          <a:ln w="12700">
            <a:noFill/>
            <a:miter lim="800000"/>
            <a:headEnd/>
            <a:tailEnd/>
          </a:ln>
        </p:spPr>
      </p:pic>
      <p:sp>
        <p:nvSpPr>
          <p:cNvPr id="11" name="Rectangle 10"/>
          <p:cNvSpPr>
            <a:spLocks noChangeArrowheads="1"/>
          </p:cNvSpPr>
          <p:nvPr/>
        </p:nvSpPr>
        <p:spPr bwMode="auto">
          <a:xfrm>
            <a:off x="546544" y="1554135"/>
            <a:ext cx="2425256" cy="313932"/>
          </a:xfrm>
          <a:prstGeom prst="rect">
            <a:avLst/>
          </a:prstGeom>
          <a:noFill/>
          <a:ln w="9525">
            <a:noFill/>
            <a:miter lim="800000"/>
            <a:headEnd/>
            <a:tailEnd/>
          </a:ln>
        </p:spPr>
        <p:txBody>
          <a:bodyPr wrap="square" lIns="0" tIns="0" rIns="0" bIns="0">
            <a:spAutoFit/>
          </a:bodyPr>
          <a:lstStyle/>
          <a:p>
            <a:pPr algn="ctr" defTabSz="912813">
              <a:lnSpc>
                <a:spcPct val="85000"/>
              </a:lnSpc>
              <a:spcBef>
                <a:spcPct val="20000"/>
              </a:spcBef>
            </a:pPr>
            <a:r>
              <a:rPr lang="en-US" sz="1200" dirty="0" smtClean="0">
                <a:solidFill>
                  <a:srgbClr val="FFFFFF"/>
                </a:solidFill>
                <a:effectLst>
                  <a:outerShdw blurRad="50800" dist="50800" dir="5400000" algn="ctr" rotWithShape="0">
                    <a:schemeClr val="bg1"/>
                  </a:outerShdw>
                </a:effectLst>
                <a:latin typeface="Segoe" pitchFamily="34" charset="0"/>
              </a:rPr>
              <a:t>SharePoint 2010 Web Application host (IIS hosted)</a:t>
            </a:r>
            <a:endParaRPr lang="en-US" sz="1200" dirty="0">
              <a:solidFill>
                <a:srgbClr val="FFFFFF"/>
              </a:solidFill>
              <a:effectLst>
                <a:outerShdw blurRad="50800" dist="50800" dir="5400000" algn="ctr" rotWithShape="0">
                  <a:schemeClr val="bg1"/>
                </a:outerShdw>
              </a:effectLst>
              <a:latin typeface="Segoe" pitchFamily="34" charset="0"/>
            </a:endParaRPr>
          </a:p>
        </p:txBody>
      </p:sp>
      <p:grpSp>
        <p:nvGrpSpPr>
          <p:cNvPr id="6" name="Group 5"/>
          <p:cNvGrpSpPr/>
          <p:nvPr/>
        </p:nvGrpSpPr>
        <p:grpSpPr>
          <a:xfrm>
            <a:off x="618038" y="1948054"/>
            <a:ext cx="2288758" cy="1404746"/>
            <a:chOff x="618037" y="1948054"/>
            <a:chExt cx="2288758" cy="1404746"/>
          </a:xfrm>
        </p:grpSpPr>
        <p:pic>
          <p:nvPicPr>
            <p:cNvPr id="10" name="Picture 9"/>
            <p:cNvPicPr>
              <a:picLocks noChangeAspect="1" noChangeArrowheads="1"/>
            </p:cNvPicPr>
            <p:nvPr/>
          </p:nvPicPr>
          <p:blipFill>
            <a:blip r:embed="rId7" cstate="print"/>
            <a:srcRect/>
            <a:stretch>
              <a:fillRect/>
            </a:stretch>
          </p:blipFill>
          <p:spPr bwMode="auto">
            <a:xfrm>
              <a:off x="618037" y="1948054"/>
              <a:ext cx="2288758" cy="1404746"/>
            </a:xfrm>
            <a:prstGeom prst="rect">
              <a:avLst/>
            </a:prstGeom>
            <a:noFill/>
            <a:ln w="12700">
              <a:noFill/>
              <a:miter lim="800000"/>
              <a:headEnd/>
              <a:tailEnd/>
            </a:ln>
          </p:spPr>
        </p:pic>
        <p:sp>
          <p:nvSpPr>
            <p:cNvPr id="12" name="Rectangle 11"/>
            <p:cNvSpPr>
              <a:spLocks noChangeArrowheads="1"/>
            </p:cNvSpPr>
            <p:nvPr/>
          </p:nvSpPr>
          <p:spPr bwMode="auto">
            <a:xfrm>
              <a:off x="799999" y="2120112"/>
              <a:ext cx="1181201" cy="100408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smtClean="0">
                  <a:solidFill>
                    <a:srgbClr val="FFFFFF"/>
                  </a:solidFill>
                  <a:effectLst>
                    <a:outerShdw blurRad="38100" dist="38100" dir="2700000" algn="tl">
                      <a:srgbClr val="000000"/>
                    </a:outerShdw>
                  </a:effectLst>
                  <a:latin typeface="Segoe"/>
                </a:rPr>
                <a:t>Denali SSRS Web Application Functionality</a:t>
              </a:r>
            </a:p>
          </p:txBody>
        </p:sp>
      </p:grpSp>
      <p:sp>
        <p:nvSpPr>
          <p:cNvPr id="44" name="Up-Down Arrow 43"/>
          <p:cNvSpPr/>
          <p:nvPr/>
        </p:nvSpPr>
        <p:spPr>
          <a:xfrm>
            <a:off x="1390599" y="3498375"/>
            <a:ext cx="342900" cy="17548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Up-Down Arrow 44"/>
          <p:cNvSpPr/>
          <p:nvPr/>
        </p:nvSpPr>
        <p:spPr>
          <a:xfrm rot="16200000" flipH="1">
            <a:off x="4018743" y="1183708"/>
            <a:ext cx="420035" cy="25139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400" dirty="0">
              <a:solidFill>
                <a:schemeClr val="tx1"/>
              </a:solidFill>
            </a:endParaRPr>
          </a:p>
        </p:txBody>
      </p:sp>
      <p:grpSp>
        <p:nvGrpSpPr>
          <p:cNvPr id="18" name="Group 17"/>
          <p:cNvGrpSpPr/>
          <p:nvPr/>
        </p:nvGrpSpPr>
        <p:grpSpPr>
          <a:xfrm>
            <a:off x="5701147" y="5105400"/>
            <a:ext cx="1839983" cy="914400"/>
            <a:chOff x="5701146" y="5155722"/>
            <a:chExt cx="1839983" cy="914400"/>
          </a:xfrm>
        </p:grpSpPr>
        <p:sp>
          <p:nvSpPr>
            <p:cNvPr id="92" name="Flowchart: Magnetic Disk 91"/>
            <p:cNvSpPr/>
            <p:nvPr/>
          </p:nvSpPr>
          <p:spPr>
            <a:xfrm>
              <a:off x="5701146" y="5155722"/>
              <a:ext cx="1839983" cy="914400"/>
            </a:xfrm>
            <a:prstGeom prst="flowChartMagneticDisk">
              <a:avLst/>
            </a:prstGeom>
            <a:solidFill>
              <a:srgbClr val="BC3495">
                <a:alpha val="92000"/>
              </a:srgbClr>
            </a:solidFill>
            <a:effectLst>
              <a:outerShdw blurRad="50800" dist="50800" dir="5400000" algn="ctr" rotWithShape="0">
                <a:srgbClr val="6F1F58"/>
              </a:outerShdw>
            </a:effectLst>
            <a:scene3d>
              <a:camera prst="orthographicFront"/>
              <a:lightRig rig="threePt" dir="t"/>
            </a:scene3d>
            <a:sp3d>
              <a:bevelT w="6350"/>
              <a:bevelB w="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Rectangle 92"/>
            <p:cNvSpPr/>
            <p:nvPr/>
          </p:nvSpPr>
          <p:spPr>
            <a:xfrm>
              <a:off x="5984197" y="5486400"/>
              <a:ext cx="1407201" cy="406265"/>
            </a:xfrm>
            <a:prstGeom prst="rect">
              <a:avLst/>
            </a:prstGeom>
          </p:spPr>
          <p:txBody>
            <a:bodyPr wrap="square">
              <a:spAutoFit/>
            </a:bodyPr>
            <a:lstStyle/>
            <a:p>
              <a:pPr algn="ctr" defTabSz="914099">
                <a:lnSpc>
                  <a:spcPct val="85000"/>
                </a:lnSpc>
                <a:spcBef>
                  <a:spcPct val="20000"/>
                </a:spcBef>
                <a:defRPr/>
              </a:pPr>
              <a:r>
                <a:rPr lang="en-US" sz="1200" dirty="0" smtClean="0">
                  <a:solidFill>
                    <a:srgbClr val="FFFFFF"/>
                  </a:solidFill>
                  <a:effectLst>
                    <a:outerShdw blurRad="50800" dist="50800" dir="5400000" algn="ctr" rotWithShape="0">
                      <a:schemeClr val="bg1"/>
                    </a:outerShdw>
                  </a:effectLst>
                  <a:latin typeface="Segoe"/>
                </a:rPr>
                <a:t>Report Server Shared Service DB</a:t>
              </a:r>
              <a:endParaRPr lang="en-US" sz="1200" b="1" dirty="0">
                <a:solidFill>
                  <a:srgbClr val="FF0000"/>
                </a:solidFill>
                <a:effectLst>
                  <a:outerShdw blurRad="50800" dist="50800" dir="5400000" algn="ctr" rotWithShape="0">
                    <a:schemeClr val="bg1"/>
                  </a:outerShdw>
                </a:effectLst>
                <a:latin typeface="Segoe"/>
              </a:endParaRPr>
            </a:p>
          </p:txBody>
        </p:sp>
      </p:grpSp>
      <p:sp>
        <p:nvSpPr>
          <p:cNvPr id="330" name="Up-Down Arrow 329"/>
          <p:cNvSpPr/>
          <p:nvPr/>
        </p:nvSpPr>
        <p:spPr>
          <a:xfrm>
            <a:off x="6096000" y="3498375"/>
            <a:ext cx="342900" cy="17548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Up-Down Arrow 96"/>
          <p:cNvSpPr/>
          <p:nvPr/>
        </p:nvSpPr>
        <p:spPr>
          <a:xfrm>
            <a:off x="6096000" y="3276602"/>
            <a:ext cx="342900" cy="20381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Up-Down Arrow 97"/>
          <p:cNvSpPr/>
          <p:nvPr/>
        </p:nvSpPr>
        <p:spPr>
          <a:xfrm rot="16200000" flipH="1">
            <a:off x="3947795" y="1063335"/>
            <a:ext cx="611956" cy="28638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WCF</a:t>
            </a:r>
          </a:p>
          <a:p>
            <a:pPr algn="ctr">
              <a:defRPr/>
            </a:pPr>
            <a:endParaRPr lang="en-US" sz="1400" dirty="0" smtClean="0">
              <a:solidFill>
                <a:schemeClr val="tx1"/>
              </a:solidFill>
            </a:endParaRPr>
          </a:p>
          <a:p>
            <a:pPr algn="ctr">
              <a:defRPr/>
            </a:pPr>
            <a:r>
              <a:rPr lang="en-US" sz="1400" dirty="0" smtClean="0">
                <a:solidFill>
                  <a:schemeClr val="tx1"/>
                </a:solidFill>
              </a:rPr>
              <a:t>              Claims</a:t>
            </a:r>
            <a:endParaRPr lang="en-US" sz="1400" dirty="0">
              <a:solidFill>
                <a:schemeClr val="tx1"/>
              </a:solidFill>
            </a:endParaRPr>
          </a:p>
        </p:txBody>
      </p:sp>
      <p:grpSp>
        <p:nvGrpSpPr>
          <p:cNvPr id="8" name="Group 7"/>
          <p:cNvGrpSpPr/>
          <p:nvPr/>
        </p:nvGrpSpPr>
        <p:grpSpPr>
          <a:xfrm>
            <a:off x="2209800" y="2050103"/>
            <a:ext cx="565196" cy="1226499"/>
            <a:chOff x="2209800" y="2050101"/>
            <a:chExt cx="565196" cy="1226499"/>
          </a:xfrm>
        </p:grpSpPr>
        <p:pic>
          <p:nvPicPr>
            <p:cNvPr id="69" name="Picture 68"/>
            <p:cNvPicPr>
              <a:picLocks noChangeAspect="1" noChangeArrowheads="1"/>
            </p:cNvPicPr>
            <p:nvPr/>
          </p:nvPicPr>
          <p:blipFill>
            <a:blip r:embed="rId7" cstate="print"/>
            <a:srcRect/>
            <a:stretch>
              <a:fillRect/>
            </a:stretch>
          </p:blipFill>
          <p:spPr bwMode="auto">
            <a:xfrm>
              <a:off x="2209800" y="2050101"/>
              <a:ext cx="563063" cy="1226499"/>
            </a:xfrm>
            <a:prstGeom prst="rect">
              <a:avLst/>
            </a:prstGeom>
            <a:noFill/>
            <a:ln w="12700">
              <a:noFill/>
              <a:miter lim="800000"/>
              <a:headEnd/>
              <a:tailEnd/>
            </a:ln>
          </p:spPr>
        </p:pic>
        <p:sp>
          <p:nvSpPr>
            <p:cNvPr id="77" name="Rectangle 76"/>
            <p:cNvSpPr>
              <a:spLocks noChangeArrowheads="1"/>
            </p:cNvSpPr>
            <p:nvPr/>
          </p:nvSpPr>
          <p:spPr bwMode="auto">
            <a:xfrm>
              <a:off x="2247900" y="2120112"/>
              <a:ext cx="527096" cy="100408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smtClean="0">
                  <a:solidFill>
                    <a:srgbClr val="FFFFFF"/>
                  </a:solidFill>
                  <a:effectLst>
                    <a:outerShdw blurRad="38100" dist="38100" dir="2700000" algn="tl">
                      <a:srgbClr val="000000"/>
                    </a:outerShdw>
                  </a:effectLst>
                  <a:latin typeface="Segoe"/>
                </a:rPr>
                <a:t>SSRS </a:t>
              </a:r>
              <a:r>
                <a:rPr lang="en-US" sz="1200" dirty="0" err="1" smtClean="0">
                  <a:solidFill>
                    <a:srgbClr val="FFFFFF"/>
                  </a:solidFill>
                  <a:effectLst>
                    <a:outerShdw blurRad="38100" dist="38100" dir="2700000" algn="tl">
                      <a:srgbClr val="000000"/>
                    </a:outerShdw>
                  </a:effectLst>
                  <a:latin typeface="Segoe"/>
                </a:rPr>
                <a:t>ServiceApp</a:t>
              </a:r>
              <a:r>
                <a:rPr lang="en-US" sz="1200" dirty="0" smtClean="0">
                  <a:solidFill>
                    <a:srgbClr val="FFFFFF"/>
                  </a:solidFill>
                  <a:effectLst>
                    <a:outerShdw blurRad="38100" dist="38100" dir="2700000" algn="tl">
                      <a:srgbClr val="000000"/>
                    </a:outerShdw>
                  </a:effectLst>
                  <a:latin typeface="Segoe"/>
                </a:rPr>
                <a:t>.  Proxy</a:t>
              </a:r>
            </a:p>
          </p:txBody>
        </p:sp>
      </p:grpSp>
      <p:sp>
        <p:nvSpPr>
          <p:cNvPr id="83" name="Up-Down Arrow 82"/>
          <p:cNvSpPr/>
          <p:nvPr/>
        </p:nvSpPr>
        <p:spPr>
          <a:xfrm>
            <a:off x="1409700" y="3276602"/>
            <a:ext cx="342900" cy="20381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1937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44"/>
                                        </p:tgtEl>
                                      </p:cBhvr>
                                    </p:animEffect>
                                    <p:set>
                                      <p:cBhvr>
                                        <p:cTn id="11" dur="1" fill="hold">
                                          <p:stCondLst>
                                            <p:cond delay="499"/>
                                          </p:stCondLst>
                                        </p:cTn>
                                        <p:tgtEl>
                                          <p:spTgt spid="44"/>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30"/>
                                        </p:tgtEl>
                                      </p:cBhvr>
                                    </p:animEffect>
                                    <p:set>
                                      <p:cBhvr>
                                        <p:cTn id="24" dur="1" fill="hold">
                                          <p:stCondLst>
                                            <p:cond delay="499"/>
                                          </p:stCondLst>
                                        </p:cTn>
                                        <p:tgtEl>
                                          <p:spTgt spid="33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xit" presetSubtype="0" fill="hold" grpId="0" nodeType="withEffect">
                                  <p:stCondLst>
                                    <p:cond delay="0"/>
                                  </p:stCondLst>
                                  <p:childTnLst>
                                    <p:animEffect transition="out" filter="fade">
                                      <p:cBhvr>
                                        <p:cTn id="37" dur="500"/>
                                        <p:tgtEl>
                                          <p:spTgt spid="45"/>
                                        </p:tgtEl>
                                      </p:cBhvr>
                                    </p:animEffect>
                                    <p:set>
                                      <p:cBhvr>
                                        <p:cTn id="38" dur="1" fill="hold">
                                          <p:stCondLst>
                                            <p:cond delay="499"/>
                                          </p:stCondLst>
                                        </p:cTn>
                                        <p:tgtEl>
                                          <p:spTgt spid="45"/>
                                        </p:tgtEl>
                                        <p:attrNameLst>
                                          <p:attrName>style.visibility</p:attrName>
                                        </p:attrNameLst>
                                      </p:cBhvr>
                                      <p:to>
                                        <p:strVal val="hidden"/>
                                      </p:to>
                                    </p:se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330" grpId="0" animBg="1"/>
      <p:bldP spid="97" grpId="0" animBg="1"/>
      <p:bldP spid="98" grpId="0" animBg="1"/>
      <p:bldP spid="8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4" name="Group 133"/>
          <p:cNvGrpSpPr/>
          <p:nvPr/>
        </p:nvGrpSpPr>
        <p:grpSpPr>
          <a:xfrm>
            <a:off x="4765306" y="990601"/>
            <a:ext cx="4073895" cy="4123204"/>
            <a:chOff x="4851420" y="1008054"/>
            <a:chExt cx="3743865" cy="3665459"/>
          </a:xfrm>
        </p:grpSpPr>
        <p:pic>
          <p:nvPicPr>
            <p:cNvPr id="139" name="Picture 25"/>
            <p:cNvPicPr>
              <a:picLocks noChangeAspect="1" noChangeArrowheads="1"/>
            </p:cNvPicPr>
            <p:nvPr/>
          </p:nvPicPr>
          <p:blipFill>
            <a:blip r:embed="rId3" cstate="print"/>
            <a:srcRect/>
            <a:stretch>
              <a:fillRect/>
            </a:stretch>
          </p:blipFill>
          <p:spPr bwMode="auto">
            <a:xfrm>
              <a:off x="4851420" y="1008054"/>
              <a:ext cx="3743865" cy="3665459"/>
            </a:xfrm>
            <a:prstGeom prst="rect">
              <a:avLst/>
            </a:prstGeom>
            <a:noFill/>
            <a:ln w="12700">
              <a:noFill/>
              <a:miter lim="800000"/>
              <a:headEnd/>
              <a:tailEnd/>
            </a:ln>
          </p:spPr>
        </p:pic>
        <p:grpSp>
          <p:nvGrpSpPr>
            <p:cNvPr id="136" name="Group 42"/>
            <p:cNvGrpSpPr>
              <a:grpSpLocks/>
            </p:cNvGrpSpPr>
            <p:nvPr/>
          </p:nvGrpSpPr>
          <p:grpSpPr bwMode="auto">
            <a:xfrm>
              <a:off x="4944199" y="3948729"/>
              <a:ext cx="3583511" cy="616470"/>
              <a:chOff x="301" y="2183"/>
              <a:chExt cx="1956" cy="378"/>
            </a:xfrm>
          </p:grpSpPr>
          <p:pic>
            <p:nvPicPr>
              <p:cNvPr id="137" name="Picture 43"/>
              <p:cNvPicPr>
                <a:picLocks noChangeAspect="1" noChangeArrowheads="1"/>
              </p:cNvPicPr>
              <p:nvPr/>
            </p:nvPicPr>
            <p:blipFill>
              <a:blip r:embed="rId4" cstate="print"/>
              <a:srcRect/>
              <a:stretch>
                <a:fillRect/>
              </a:stretch>
            </p:blipFill>
            <p:spPr bwMode="auto">
              <a:xfrm>
                <a:off x="301" y="2183"/>
                <a:ext cx="1956" cy="378"/>
              </a:xfrm>
              <a:prstGeom prst="rect">
                <a:avLst/>
              </a:prstGeom>
              <a:noFill/>
              <a:ln w="12700">
                <a:noFill/>
                <a:miter lim="800000"/>
                <a:headEnd/>
                <a:tailEnd/>
              </a:ln>
            </p:spPr>
          </p:pic>
          <p:sp>
            <p:nvSpPr>
              <p:cNvPr id="138" name="Rectangle 44"/>
              <p:cNvSpPr>
                <a:spLocks noChangeArrowheads="1"/>
              </p:cNvSpPr>
              <p:nvPr/>
            </p:nvSpPr>
            <p:spPr bwMode="auto">
              <a:xfrm>
                <a:off x="615" y="2331"/>
                <a:ext cx="1318" cy="78"/>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100" dirty="0">
                    <a:solidFill>
                      <a:srgbClr val="FFFFFF"/>
                    </a:solidFill>
                    <a:latin typeface="Segoe"/>
                  </a:rPr>
                  <a:t>SharePoint Object Model</a:t>
                </a:r>
                <a:endParaRPr lang="en-US" sz="1400" dirty="0">
                  <a:solidFill>
                    <a:srgbClr val="FFFFFF"/>
                  </a:solidFill>
                  <a:effectLst>
                    <a:outerShdw blurRad="38100" dist="38100" dir="2700000" algn="tl">
                      <a:srgbClr val="000000"/>
                    </a:outerShdw>
                  </a:effectLst>
                  <a:latin typeface="Segoe"/>
                </a:endParaRPr>
              </a:p>
            </p:txBody>
          </p:sp>
        </p:grpSp>
      </p:grpSp>
      <p:pic>
        <p:nvPicPr>
          <p:cNvPr id="6" name="Picture 2"/>
          <p:cNvPicPr>
            <a:picLocks noChangeAspect="1" noChangeArrowheads="1"/>
          </p:cNvPicPr>
          <p:nvPr/>
        </p:nvPicPr>
        <p:blipFill>
          <a:blip r:embed="rId5" cstate="print"/>
          <a:srcRect/>
          <a:stretch>
            <a:fillRect/>
          </a:stretch>
        </p:blipFill>
        <p:spPr bwMode="auto">
          <a:xfrm>
            <a:off x="381001" y="1066800"/>
            <a:ext cx="3810000" cy="4001346"/>
          </a:xfrm>
          <a:prstGeom prst="rect">
            <a:avLst/>
          </a:prstGeom>
          <a:noFill/>
          <a:ln w="12700">
            <a:noFill/>
            <a:miter lim="800000"/>
            <a:headEnd/>
            <a:tailEnd/>
          </a:ln>
        </p:spPr>
      </p:pic>
      <p:sp>
        <p:nvSpPr>
          <p:cNvPr id="10" name="Text Box 6"/>
          <p:cNvSpPr txBox="1">
            <a:spLocks noChangeArrowheads="1"/>
          </p:cNvSpPr>
          <p:nvPr/>
        </p:nvSpPr>
        <p:spPr bwMode="auto">
          <a:xfrm>
            <a:off x="508514" y="1387784"/>
            <a:ext cx="3606800" cy="366254"/>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WFE</a:t>
            </a:r>
            <a:endParaRPr lang="en-US" sz="2800" dirty="0">
              <a:solidFill>
                <a:srgbClr val="FFFFFF"/>
              </a:solidFill>
              <a:effectLst>
                <a:outerShdw blurRad="38100" dist="38100" dir="2700000" algn="tl">
                  <a:srgbClr val="000000"/>
                </a:outerShdw>
              </a:effectLst>
              <a:latin typeface="Segoe"/>
            </a:endParaRPr>
          </a:p>
        </p:txBody>
      </p:sp>
      <p:grpSp>
        <p:nvGrpSpPr>
          <p:cNvPr id="11" name="Group 14"/>
          <p:cNvGrpSpPr>
            <a:grpSpLocks/>
          </p:cNvGrpSpPr>
          <p:nvPr/>
        </p:nvGrpSpPr>
        <p:grpSpPr bwMode="auto">
          <a:xfrm>
            <a:off x="1143002" y="4420450"/>
            <a:ext cx="2327275" cy="600075"/>
            <a:chOff x="402" y="2846"/>
            <a:chExt cx="1956" cy="378"/>
          </a:xfrm>
        </p:grpSpPr>
        <p:pic>
          <p:nvPicPr>
            <p:cNvPr id="12" name="Picture 15"/>
            <p:cNvPicPr>
              <a:picLocks noChangeAspect="1" noChangeArrowheads="1"/>
            </p:cNvPicPr>
            <p:nvPr/>
          </p:nvPicPr>
          <p:blipFill>
            <a:blip r:embed="rId4" cstate="print"/>
            <a:srcRect/>
            <a:stretch>
              <a:fillRect/>
            </a:stretch>
          </p:blipFill>
          <p:spPr bwMode="auto">
            <a:xfrm>
              <a:off x="402" y="2846"/>
              <a:ext cx="1956" cy="378"/>
            </a:xfrm>
            <a:prstGeom prst="rect">
              <a:avLst/>
            </a:prstGeom>
            <a:noFill/>
            <a:ln w="12700">
              <a:noFill/>
              <a:miter lim="800000"/>
              <a:headEnd/>
              <a:tailEnd/>
            </a:ln>
          </p:spPr>
        </p:pic>
        <p:sp>
          <p:nvSpPr>
            <p:cNvPr id="13" name="Rectangle 16"/>
            <p:cNvSpPr>
              <a:spLocks noChangeArrowheads="1"/>
            </p:cNvSpPr>
            <p:nvPr/>
          </p:nvSpPr>
          <p:spPr bwMode="auto">
            <a:xfrm>
              <a:off x="402" y="2969"/>
              <a:ext cx="1956" cy="115"/>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400" dirty="0" smtClean="0">
                  <a:solidFill>
                    <a:srgbClr val="FFFFFF"/>
                  </a:solidFill>
                  <a:latin typeface="Segoe"/>
                </a:rPr>
                <a:t>SharePoint </a:t>
              </a:r>
              <a:r>
                <a:rPr lang="en-US" sz="1400" dirty="0">
                  <a:solidFill>
                    <a:srgbClr val="FFFFFF"/>
                  </a:solidFill>
                  <a:latin typeface="Segoe"/>
                </a:rPr>
                <a:t>Object Model</a:t>
              </a:r>
              <a:endParaRPr lang="en-US" dirty="0">
                <a:solidFill>
                  <a:srgbClr val="FFFFFF"/>
                </a:solidFill>
                <a:effectLst>
                  <a:outerShdw blurRad="38100" dist="38100" dir="2700000" algn="tl">
                    <a:srgbClr val="000000"/>
                  </a:outerShdw>
                </a:effectLst>
                <a:latin typeface="Segoe"/>
              </a:endParaRPr>
            </a:p>
          </p:txBody>
        </p:sp>
      </p:grpSp>
      <p:sp>
        <p:nvSpPr>
          <p:cNvPr id="27" name="Up-Down Arrow 26"/>
          <p:cNvSpPr/>
          <p:nvPr/>
        </p:nvSpPr>
        <p:spPr>
          <a:xfrm>
            <a:off x="2971800" y="5004646"/>
            <a:ext cx="3048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Up-Down Arrow 27"/>
          <p:cNvSpPr/>
          <p:nvPr/>
        </p:nvSpPr>
        <p:spPr>
          <a:xfrm>
            <a:off x="5029200" y="5004646"/>
            <a:ext cx="3048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Magnetic Disk 29"/>
          <p:cNvSpPr/>
          <p:nvPr/>
        </p:nvSpPr>
        <p:spPr>
          <a:xfrm>
            <a:off x="2819400" y="5690446"/>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Flowchart: Magnetic Disk 30"/>
          <p:cNvSpPr/>
          <p:nvPr/>
        </p:nvSpPr>
        <p:spPr>
          <a:xfrm>
            <a:off x="3276600" y="5690446"/>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Flowchart: Magnetic Disk 31"/>
          <p:cNvSpPr/>
          <p:nvPr/>
        </p:nvSpPr>
        <p:spPr>
          <a:xfrm>
            <a:off x="3657600" y="5690446"/>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Flowchart: Magnetic Disk 32"/>
          <p:cNvSpPr/>
          <p:nvPr/>
        </p:nvSpPr>
        <p:spPr>
          <a:xfrm>
            <a:off x="4114800" y="5690446"/>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Flowchart: Magnetic Disk 33"/>
          <p:cNvSpPr/>
          <p:nvPr/>
        </p:nvSpPr>
        <p:spPr>
          <a:xfrm>
            <a:off x="4572000" y="5690446"/>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19"/>
          <p:cNvSpPr>
            <a:spLocks noChangeArrowheads="1"/>
          </p:cNvSpPr>
          <p:nvPr/>
        </p:nvSpPr>
        <p:spPr bwMode="auto">
          <a:xfrm>
            <a:off x="2843215" y="6115899"/>
            <a:ext cx="2490041" cy="183127"/>
          </a:xfrm>
          <a:prstGeom prst="rect">
            <a:avLst/>
          </a:prstGeom>
          <a:noFill/>
          <a:ln w="9525">
            <a:noFill/>
            <a:miter lim="800000"/>
            <a:headEnd/>
            <a:tailEnd/>
          </a:ln>
        </p:spPr>
        <p:txBody>
          <a:bodyPr wrap="none" lIns="0" tIns="0" rIns="0" bIns="0">
            <a:spAutoFit/>
          </a:bodyPr>
          <a:lstStyle/>
          <a:p>
            <a:pP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SharePoint Config / Content DB</a:t>
            </a:r>
            <a:endParaRPr lang="en-US" dirty="0">
              <a:solidFill>
                <a:srgbClr val="FFFFFF"/>
              </a:solidFill>
              <a:effectLst>
                <a:outerShdw blurRad="38100" dist="38100" dir="2700000" algn="tl">
                  <a:srgbClr val="000000"/>
                </a:outerShdw>
              </a:effectLst>
              <a:latin typeface="Segoe"/>
            </a:endParaRPr>
          </a:p>
        </p:txBody>
      </p:sp>
      <p:sp>
        <p:nvSpPr>
          <p:cNvPr id="39" name="Rectangle 31"/>
          <p:cNvSpPr>
            <a:spLocks noChangeArrowheads="1"/>
          </p:cNvSpPr>
          <p:nvPr/>
        </p:nvSpPr>
        <p:spPr bwMode="auto">
          <a:xfrm>
            <a:off x="4543641" y="2415349"/>
            <a:ext cx="221664" cy="346249"/>
          </a:xfrm>
          <a:prstGeom prst="rect">
            <a:avLst/>
          </a:prstGeom>
          <a:noFill/>
          <a:ln w="9525">
            <a:noFill/>
            <a:miter lim="800000"/>
            <a:headEnd/>
            <a:tailEnd/>
          </a:ln>
          <a:effectLst/>
        </p:spPr>
        <p:txBody>
          <a:bodyPr wrap="none" lIns="109728" tIns="54864" rIns="109728" bIns="54864" anchor="ctr">
            <a:spAutoFit/>
          </a:bodyPr>
          <a:lstStyle/>
          <a:p>
            <a:pPr algn="ctr" defTabSz="914099">
              <a:lnSpc>
                <a:spcPct val="85000"/>
              </a:lnSpc>
              <a:spcBef>
                <a:spcPct val="20000"/>
              </a:spcBef>
              <a:defRPr/>
            </a:pPr>
            <a:endParaRPr lang="en-GB" dirty="0">
              <a:solidFill>
                <a:srgbClr val="FFFFFF"/>
              </a:solidFill>
              <a:effectLst>
                <a:outerShdw blurRad="38100" dist="38100" dir="2700000" algn="tl">
                  <a:srgbClr val="000000"/>
                </a:outerShdw>
              </a:effectLst>
              <a:latin typeface="Segoe"/>
            </a:endParaRPr>
          </a:p>
        </p:txBody>
      </p:sp>
      <p:sp>
        <p:nvSpPr>
          <p:cNvPr id="48" name="Up-Down Arrow 47"/>
          <p:cNvSpPr/>
          <p:nvPr/>
        </p:nvSpPr>
        <p:spPr>
          <a:xfrm>
            <a:off x="5900787" y="4931625"/>
            <a:ext cx="304800" cy="67330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 name="Picture 8"/>
          <p:cNvPicPr>
            <a:picLocks noChangeAspect="1" noChangeArrowheads="1"/>
          </p:cNvPicPr>
          <p:nvPr/>
        </p:nvPicPr>
        <p:blipFill>
          <a:blip r:embed="rId6" cstate="print"/>
          <a:srcRect/>
          <a:stretch>
            <a:fillRect/>
          </a:stretch>
        </p:blipFill>
        <p:spPr bwMode="auto">
          <a:xfrm>
            <a:off x="815381" y="1981200"/>
            <a:ext cx="2971800" cy="2473884"/>
          </a:xfrm>
          <a:prstGeom prst="rect">
            <a:avLst/>
          </a:prstGeom>
          <a:noFill/>
          <a:ln w="12700">
            <a:noFill/>
            <a:miter lim="800000"/>
            <a:headEnd/>
            <a:tailEnd/>
          </a:ln>
        </p:spPr>
      </p:pic>
      <p:sp>
        <p:nvSpPr>
          <p:cNvPr id="63" name="Rectangle 10"/>
          <p:cNvSpPr>
            <a:spLocks noChangeArrowheads="1"/>
          </p:cNvSpPr>
          <p:nvPr/>
        </p:nvSpPr>
        <p:spPr bwMode="auto">
          <a:xfrm>
            <a:off x="1094521" y="2152202"/>
            <a:ext cx="2507867" cy="209288"/>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SharePoint Web Application</a:t>
            </a:r>
            <a:endParaRPr lang="en-US" sz="1600" dirty="0">
              <a:solidFill>
                <a:srgbClr val="FFFFFF"/>
              </a:solidFill>
              <a:latin typeface="Segoe" pitchFamily="34" charset="0"/>
            </a:endParaRPr>
          </a:p>
        </p:txBody>
      </p:sp>
      <p:sp>
        <p:nvSpPr>
          <p:cNvPr id="73" name="Up-Down Arrow 72"/>
          <p:cNvSpPr/>
          <p:nvPr/>
        </p:nvSpPr>
        <p:spPr>
          <a:xfrm>
            <a:off x="6458442" y="3923728"/>
            <a:ext cx="316321" cy="572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4" name="Group 73"/>
          <p:cNvGrpSpPr/>
          <p:nvPr/>
        </p:nvGrpSpPr>
        <p:grpSpPr>
          <a:xfrm>
            <a:off x="5486400" y="5617425"/>
            <a:ext cx="1066800" cy="987425"/>
            <a:chOff x="5486400" y="5867400"/>
            <a:chExt cx="1066800" cy="987425"/>
          </a:xfrm>
        </p:grpSpPr>
        <p:sp>
          <p:nvSpPr>
            <p:cNvPr id="75" name="Flowchart: Magnetic Disk 74"/>
            <p:cNvSpPr/>
            <p:nvPr/>
          </p:nvSpPr>
          <p:spPr>
            <a:xfrm>
              <a:off x="5715000" y="58674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Flowchart: Magnetic Disk 75"/>
            <p:cNvSpPr/>
            <p:nvPr/>
          </p:nvSpPr>
          <p:spPr>
            <a:xfrm>
              <a:off x="5486400" y="5940425"/>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Rectangle 59"/>
            <p:cNvSpPr>
              <a:spLocks noChangeArrowheads="1"/>
            </p:cNvSpPr>
            <p:nvPr/>
          </p:nvSpPr>
          <p:spPr bwMode="auto">
            <a:xfrm>
              <a:off x="5562599" y="6259513"/>
              <a:ext cx="961605" cy="549381"/>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400" dirty="0">
                  <a:solidFill>
                    <a:srgbClr val="FFFFFF"/>
                  </a:solidFill>
                  <a:latin typeface="Segoe"/>
                </a:rPr>
                <a:t>Report Sever </a:t>
              </a:r>
              <a:r>
                <a:rPr lang="en-US" sz="1400" dirty="0" smtClean="0">
                  <a:solidFill>
                    <a:srgbClr val="FFFFFF"/>
                  </a:solidFill>
                  <a:latin typeface="Segoe"/>
                </a:rPr>
                <a:t>Service DB</a:t>
              </a:r>
              <a:endParaRPr lang="en-US" dirty="0">
                <a:solidFill>
                  <a:srgbClr val="FFFFFF"/>
                </a:solidFill>
                <a:effectLst>
                  <a:outerShdw blurRad="38100" dist="38100" dir="2700000" algn="tl">
                    <a:srgbClr val="000000"/>
                  </a:outerShdw>
                </a:effectLst>
                <a:latin typeface="Segoe"/>
              </a:endParaRPr>
            </a:p>
          </p:txBody>
        </p:sp>
      </p:grpSp>
      <p:sp>
        <p:nvSpPr>
          <p:cNvPr id="78" name="Title 76"/>
          <p:cNvSpPr>
            <a:spLocks noGrp="1"/>
          </p:cNvSpPr>
          <p:nvPr>
            <p:ph type="title"/>
          </p:nvPr>
        </p:nvSpPr>
        <p:spPr>
          <a:xfrm>
            <a:off x="836833" y="0"/>
            <a:ext cx="7679545" cy="685800"/>
          </a:xfrm>
        </p:spPr>
        <p:txBody>
          <a:bodyPr>
            <a:normAutofit/>
          </a:bodyPr>
          <a:lstStyle/>
          <a:p>
            <a:r>
              <a:rPr lang="en-US" dirty="0" smtClean="0"/>
              <a:t>Denali SSRS SharePoint Architecture</a:t>
            </a:r>
          </a:p>
        </p:txBody>
      </p:sp>
      <p:grpSp>
        <p:nvGrpSpPr>
          <p:cNvPr id="82" name="Group 81"/>
          <p:cNvGrpSpPr/>
          <p:nvPr/>
        </p:nvGrpSpPr>
        <p:grpSpPr>
          <a:xfrm>
            <a:off x="962435" y="2362200"/>
            <a:ext cx="2694927" cy="1981312"/>
            <a:chOff x="608012" y="1828688"/>
            <a:chExt cx="3592300" cy="1981312"/>
          </a:xfrm>
        </p:grpSpPr>
        <p:pic>
          <p:nvPicPr>
            <p:cNvPr id="83" name="Picture 9"/>
            <p:cNvPicPr>
              <a:picLocks noChangeAspect="1" noChangeArrowheads="1"/>
            </p:cNvPicPr>
            <p:nvPr/>
          </p:nvPicPr>
          <p:blipFill>
            <a:blip r:embed="rId7" cstate="print"/>
            <a:srcRect/>
            <a:stretch>
              <a:fillRect/>
            </a:stretch>
          </p:blipFill>
          <p:spPr bwMode="auto">
            <a:xfrm>
              <a:off x="3269479" y="1854469"/>
              <a:ext cx="930833" cy="1813685"/>
            </a:xfrm>
            <a:prstGeom prst="rect">
              <a:avLst/>
            </a:prstGeom>
            <a:noFill/>
            <a:ln w="12700">
              <a:noFill/>
              <a:miter lim="800000"/>
              <a:headEnd/>
              <a:tailEnd/>
            </a:ln>
          </p:spPr>
        </p:pic>
        <p:pic>
          <p:nvPicPr>
            <p:cNvPr id="84" name="Picture 83"/>
            <p:cNvPicPr>
              <a:picLocks noChangeAspect="1" noChangeArrowheads="1"/>
            </p:cNvPicPr>
            <p:nvPr/>
          </p:nvPicPr>
          <p:blipFill>
            <a:blip r:embed="rId8" cstate="print"/>
            <a:srcRect/>
            <a:stretch>
              <a:fillRect/>
            </a:stretch>
          </p:blipFill>
          <p:spPr bwMode="auto">
            <a:xfrm>
              <a:off x="608012" y="1828688"/>
              <a:ext cx="1951210" cy="824661"/>
            </a:xfrm>
            <a:prstGeom prst="rect">
              <a:avLst/>
            </a:prstGeom>
            <a:noFill/>
            <a:ln w="12700">
              <a:noFill/>
              <a:miter lim="800000"/>
              <a:headEnd/>
              <a:tailEnd/>
            </a:ln>
          </p:spPr>
        </p:pic>
        <p:sp>
          <p:nvSpPr>
            <p:cNvPr id="85" name="Rectangle 84"/>
            <p:cNvSpPr>
              <a:spLocks noChangeArrowheads="1"/>
            </p:cNvSpPr>
            <p:nvPr/>
          </p:nvSpPr>
          <p:spPr bwMode="auto">
            <a:xfrm>
              <a:off x="628717" y="1931211"/>
              <a:ext cx="1959371" cy="66678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Viewer web </a:t>
              </a:r>
              <a:r>
                <a:rPr lang="en-US" sz="1400" dirty="0" smtClean="0">
                  <a:solidFill>
                    <a:srgbClr val="FFFFFF"/>
                  </a:solidFill>
                  <a:effectLst>
                    <a:outerShdw blurRad="38100" dist="38100" dir="2700000" algn="tl">
                      <a:srgbClr val="000000"/>
                    </a:outerShdw>
                  </a:effectLst>
                  <a:latin typeface="Segoe"/>
                </a:rPr>
                <a:t>part</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Crescent Silverlight Bits</a:t>
              </a:r>
            </a:p>
          </p:txBody>
        </p:sp>
        <p:pic>
          <p:nvPicPr>
            <p:cNvPr id="86" name="Picture 12"/>
            <p:cNvPicPr>
              <a:picLocks noChangeAspect="1" noChangeArrowheads="1"/>
            </p:cNvPicPr>
            <p:nvPr/>
          </p:nvPicPr>
          <p:blipFill>
            <a:blip r:embed="rId9" cstate="print"/>
            <a:srcRect/>
            <a:stretch>
              <a:fillRect/>
            </a:stretch>
          </p:blipFill>
          <p:spPr bwMode="auto">
            <a:xfrm>
              <a:off x="628717" y="3184430"/>
              <a:ext cx="1959371" cy="610090"/>
            </a:xfrm>
            <a:prstGeom prst="rect">
              <a:avLst/>
            </a:prstGeom>
            <a:noFill/>
            <a:ln w="12700">
              <a:noFill/>
              <a:miter lim="800000"/>
              <a:headEnd/>
              <a:tailEnd/>
            </a:ln>
          </p:spPr>
        </p:pic>
        <p:sp>
          <p:nvSpPr>
            <p:cNvPr id="87" name="Rectangle 13"/>
            <p:cNvSpPr>
              <a:spLocks noChangeArrowheads="1"/>
            </p:cNvSpPr>
            <p:nvPr/>
          </p:nvSpPr>
          <p:spPr bwMode="auto">
            <a:xfrm>
              <a:off x="941902" y="3253888"/>
              <a:ext cx="1239894"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err="1" smtClean="0">
                  <a:solidFill>
                    <a:srgbClr val="FFFFFF"/>
                  </a:solidFill>
                  <a:effectLst>
                    <a:outerShdw blurRad="38100" dist="38100" dir="2700000" algn="tl">
                      <a:srgbClr val="000000"/>
                    </a:outerShdw>
                  </a:effectLst>
                  <a:latin typeface="Segoe"/>
                </a:rPr>
                <a:t>URLAccess</a:t>
              </a:r>
              <a:endParaRPr lang="en-US" sz="1400" dirty="0">
                <a:solidFill>
                  <a:srgbClr val="FFFFFF"/>
                </a:solidFill>
                <a:effectLst>
                  <a:outerShdw blurRad="38100" dist="38100" dir="2700000" algn="tl">
                    <a:srgbClr val="000000"/>
                  </a:outerShdw>
                </a:effectLst>
                <a:latin typeface="Segoe"/>
              </a:endParaRPr>
            </a:p>
          </p:txBody>
        </p:sp>
        <p:sp>
          <p:nvSpPr>
            <p:cNvPr id="88" name="Up-Down Arrow 87"/>
            <p:cNvSpPr/>
            <p:nvPr/>
          </p:nvSpPr>
          <p:spPr>
            <a:xfrm rot="5400000">
              <a:off x="2749165" y="1877984"/>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Up-Down Arrow 88"/>
            <p:cNvSpPr/>
            <p:nvPr/>
          </p:nvSpPr>
          <p:spPr>
            <a:xfrm rot="5400000">
              <a:off x="2732693" y="286858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0" name="Picture 12"/>
            <p:cNvPicPr>
              <a:picLocks noChangeAspect="1" noChangeArrowheads="1"/>
            </p:cNvPicPr>
            <p:nvPr/>
          </p:nvPicPr>
          <p:blipFill>
            <a:blip r:embed="rId9" cstate="print"/>
            <a:srcRect/>
            <a:stretch>
              <a:fillRect/>
            </a:stretch>
          </p:blipFill>
          <p:spPr bwMode="auto">
            <a:xfrm>
              <a:off x="608012" y="2662505"/>
              <a:ext cx="1959371" cy="521925"/>
            </a:xfrm>
            <a:prstGeom prst="rect">
              <a:avLst/>
            </a:prstGeom>
            <a:noFill/>
            <a:ln w="12700">
              <a:noFill/>
              <a:miter lim="800000"/>
              <a:headEnd/>
              <a:tailEnd/>
            </a:ln>
          </p:spPr>
        </p:pic>
        <p:sp>
          <p:nvSpPr>
            <p:cNvPr id="91" name="Rectangle 13"/>
            <p:cNvSpPr>
              <a:spLocks noChangeArrowheads="1"/>
            </p:cNvSpPr>
            <p:nvPr/>
          </p:nvSpPr>
          <p:spPr bwMode="auto">
            <a:xfrm>
              <a:off x="949915" y="2691248"/>
              <a:ext cx="1239894" cy="475747"/>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SOAP</a:t>
              </a:r>
              <a:endParaRPr lang="en-US" sz="1400" dirty="0">
                <a:solidFill>
                  <a:srgbClr val="FFFFFF"/>
                </a:solidFill>
                <a:effectLst>
                  <a:outerShdw blurRad="38100" dist="38100" dir="2700000" algn="tl">
                    <a:srgbClr val="000000"/>
                  </a:outerShdw>
                </a:effectLst>
                <a:latin typeface="Segoe"/>
              </a:endParaRPr>
            </a:p>
          </p:txBody>
        </p:sp>
        <p:sp>
          <p:nvSpPr>
            <p:cNvPr id="92" name="Up-Down Arrow 91"/>
            <p:cNvSpPr/>
            <p:nvPr/>
          </p:nvSpPr>
          <p:spPr>
            <a:xfrm rot="5400000">
              <a:off x="2721708" y="243816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13"/>
            <p:cNvSpPr>
              <a:spLocks noChangeArrowheads="1"/>
            </p:cNvSpPr>
            <p:nvPr/>
          </p:nvSpPr>
          <p:spPr bwMode="auto">
            <a:xfrm>
              <a:off x="3260707" y="2158015"/>
              <a:ext cx="872445" cy="100898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a:t>
              </a:r>
              <a:endParaRPr lang="en-US" sz="1400" dirty="0">
                <a:solidFill>
                  <a:srgbClr val="FFFFFF"/>
                </a:solidFill>
                <a:effectLst>
                  <a:outerShdw blurRad="38100" dist="38100" dir="2700000" algn="tl">
                    <a:srgbClr val="000000"/>
                  </a:outerShdw>
                </a:effectLst>
                <a:latin typeface="Segoe"/>
              </a:endParaRP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Proxy </a:t>
              </a:r>
            </a:p>
            <a:p>
              <a:pPr algn="ct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grpSp>
        <p:nvGrpSpPr>
          <p:cNvPr id="142" name="Group 141"/>
          <p:cNvGrpSpPr/>
          <p:nvPr/>
        </p:nvGrpSpPr>
        <p:grpSpPr>
          <a:xfrm>
            <a:off x="5115270" y="1981200"/>
            <a:ext cx="3250242" cy="2020364"/>
            <a:chOff x="6246812" y="2170636"/>
            <a:chExt cx="4371141" cy="2020364"/>
          </a:xfrm>
        </p:grpSpPr>
        <p:pic>
          <p:nvPicPr>
            <p:cNvPr id="143" name="Picture 32"/>
            <p:cNvPicPr>
              <a:picLocks noChangeAspect="1" noChangeArrowheads="1"/>
            </p:cNvPicPr>
            <p:nvPr/>
          </p:nvPicPr>
          <p:blipFill>
            <a:blip r:embed="rId6" cstate="print"/>
            <a:srcRect/>
            <a:stretch>
              <a:fillRect/>
            </a:stretch>
          </p:blipFill>
          <p:spPr bwMode="auto">
            <a:xfrm>
              <a:off x="6246812" y="2170636"/>
              <a:ext cx="4343400" cy="2020364"/>
            </a:xfrm>
            <a:prstGeom prst="rect">
              <a:avLst/>
            </a:prstGeom>
            <a:noFill/>
            <a:ln w="12700">
              <a:noFill/>
              <a:miter lim="800000"/>
              <a:headEnd/>
              <a:tailEnd/>
            </a:ln>
          </p:spPr>
        </p:pic>
        <p:sp>
          <p:nvSpPr>
            <p:cNvPr id="144" name="Rectangle 33"/>
            <p:cNvSpPr>
              <a:spLocks noChangeArrowheads="1"/>
            </p:cNvSpPr>
            <p:nvPr/>
          </p:nvSpPr>
          <p:spPr bwMode="auto">
            <a:xfrm>
              <a:off x="6335571" y="2246836"/>
              <a:ext cx="4282382" cy="156966"/>
            </a:xfrm>
            <a:prstGeom prst="rect">
              <a:avLst/>
            </a:prstGeom>
            <a:noFill/>
            <a:ln w="9525">
              <a:noFill/>
              <a:miter lim="800000"/>
              <a:headEnd/>
              <a:tailEnd/>
            </a:ln>
          </p:spPr>
          <p:txBody>
            <a:bodyPr wrap="square" lIns="0" tIns="0" rIns="0" bIns="0">
              <a:spAutoFit/>
            </a:bodyPr>
            <a:lstStyle/>
            <a:p>
              <a:pPr algn="ctr" defTabSz="912813">
                <a:lnSpc>
                  <a:spcPct val="85000"/>
                </a:lnSpc>
                <a:spcBef>
                  <a:spcPct val="20000"/>
                </a:spcBef>
              </a:pPr>
              <a:r>
                <a:rPr lang="en-US" sz="1200" dirty="0" smtClean="0">
                  <a:solidFill>
                    <a:srgbClr val="FFFFFF"/>
                  </a:solidFill>
                  <a:latin typeface="Segoe" pitchFamily="34" charset="0"/>
                </a:rPr>
                <a:t>SharePoint Service Application (IIS Hosted)</a:t>
              </a:r>
            </a:p>
          </p:txBody>
        </p:sp>
      </p:grpSp>
      <p:grpSp>
        <p:nvGrpSpPr>
          <p:cNvPr id="145" name="Group 144"/>
          <p:cNvGrpSpPr/>
          <p:nvPr/>
        </p:nvGrpSpPr>
        <p:grpSpPr>
          <a:xfrm>
            <a:off x="5182489" y="2286003"/>
            <a:ext cx="3048064" cy="1676401"/>
            <a:chOff x="12165985" y="2743199"/>
            <a:chExt cx="4063027" cy="1676401"/>
          </a:xfrm>
        </p:grpSpPr>
        <p:pic>
          <p:nvPicPr>
            <p:cNvPr id="146" name="Picture 34"/>
            <p:cNvPicPr>
              <a:picLocks noChangeAspect="1" noChangeArrowheads="1"/>
            </p:cNvPicPr>
            <p:nvPr/>
          </p:nvPicPr>
          <p:blipFill>
            <a:blip r:embed="rId10" cstate="print"/>
            <a:srcRect/>
            <a:stretch>
              <a:fillRect/>
            </a:stretch>
          </p:blipFill>
          <p:spPr bwMode="auto">
            <a:xfrm>
              <a:off x="12165985" y="4033835"/>
              <a:ext cx="2234618" cy="309564"/>
            </a:xfrm>
            <a:prstGeom prst="rect">
              <a:avLst/>
            </a:prstGeom>
            <a:noFill/>
            <a:ln w="12700">
              <a:noFill/>
              <a:miter lim="800000"/>
              <a:headEnd/>
              <a:tailEnd/>
            </a:ln>
          </p:spPr>
        </p:pic>
        <p:sp>
          <p:nvSpPr>
            <p:cNvPr id="147" name="Rectangle 35"/>
            <p:cNvSpPr>
              <a:spLocks noChangeArrowheads="1"/>
            </p:cNvSpPr>
            <p:nvPr/>
          </p:nvSpPr>
          <p:spPr bwMode="auto">
            <a:xfrm>
              <a:off x="12673853" y="4000719"/>
              <a:ext cx="1184467"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pic>
          <p:nvPicPr>
            <p:cNvPr id="148" name="Picture 36"/>
            <p:cNvPicPr>
              <a:picLocks noChangeAspect="1" noChangeArrowheads="1"/>
            </p:cNvPicPr>
            <p:nvPr/>
          </p:nvPicPr>
          <p:blipFill>
            <a:blip r:embed="rId11" cstate="print"/>
            <a:srcRect/>
            <a:stretch>
              <a:fillRect/>
            </a:stretch>
          </p:blipFill>
          <p:spPr bwMode="auto">
            <a:xfrm>
              <a:off x="14473161" y="3696237"/>
              <a:ext cx="1737390" cy="647162"/>
            </a:xfrm>
            <a:prstGeom prst="rect">
              <a:avLst/>
            </a:prstGeom>
            <a:noFill/>
            <a:ln w="12700">
              <a:noFill/>
              <a:miter lim="800000"/>
              <a:headEnd/>
              <a:tailEnd/>
            </a:ln>
          </p:spPr>
        </p:pic>
        <p:sp>
          <p:nvSpPr>
            <p:cNvPr id="149" name="Rectangle 37"/>
            <p:cNvSpPr>
              <a:spLocks noChangeArrowheads="1"/>
            </p:cNvSpPr>
            <p:nvPr/>
          </p:nvSpPr>
          <p:spPr bwMode="auto">
            <a:xfrm>
              <a:off x="14555547" y="3810000"/>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pic>
          <p:nvPicPr>
            <p:cNvPr id="150" name="Picture 9"/>
            <p:cNvPicPr>
              <a:picLocks noChangeAspect="1" noChangeArrowheads="1"/>
            </p:cNvPicPr>
            <p:nvPr/>
          </p:nvPicPr>
          <p:blipFill>
            <a:blip r:embed="rId7" cstate="print"/>
            <a:srcRect/>
            <a:stretch>
              <a:fillRect/>
            </a:stretch>
          </p:blipFill>
          <p:spPr bwMode="auto">
            <a:xfrm>
              <a:off x="13486809" y="2757646"/>
              <a:ext cx="913794" cy="1243072"/>
            </a:xfrm>
            <a:prstGeom prst="rect">
              <a:avLst/>
            </a:prstGeom>
            <a:noFill/>
            <a:ln w="12700">
              <a:noFill/>
              <a:miter lim="800000"/>
              <a:headEnd/>
              <a:tailEnd/>
            </a:ln>
          </p:spPr>
        </p:pic>
        <p:sp>
          <p:nvSpPr>
            <p:cNvPr id="151" name="Rectangle 13"/>
            <p:cNvSpPr>
              <a:spLocks noChangeArrowheads="1"/>
            </p:cNvSpPr>
            <p:nvPr/>
          </p:nvSpPr>
          <p:spPr bwMode="auto">
            <a:xfrm>
              <a:off x="13486358" y="2778640"/>
              <a:ext cx="914246" cy="122207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and Alerting Service App Runtime </a:t>
              </a:r>
              <a:endParaRPr lang="en-US" sz="1400" dirty="0">
                <a:solidFill>
                  <a:srgbClr val="FFFFFF"/>
                </a:solidFill>
                <a:effectLst>
                  <a:outerShdw blurRad="38100" dist="38100" dir="2700000" algn="tl">
                    <a:srgbClr val="000000"/>
                  </a:outerShdw>
                </a:effectLst>
                <a:latin typeface="Segoe"/>
              </a:endParaRPr>
            </a:p>
          </p:txBody>
        </p:sp>
        <p:pic>
          <p:nvPicPr>
            <p:cNvPr id="152" name="Picture 36"/>
            <p:cNvPicPr>
              <a:picLocks noChangeAspect="1" noChangeArrowheads="1"/>
            </p:cNvPicPr>
            <p:nvPr/>
          </p:nvPicPr>
          <p:blipFill>
            <a:blip r:embed="rId12" cstate="print"/>
            <a:srcRect/>
            <a:stretch>
              <a:fillRect/>
            </a:stretch>
          </p:blipFill>
          <p:spPr bwMode="auto">
            <a:xfrm>
              <a:off x="14491622" y="2743200"/>
              <a:ext cx="1737390" cy="915887"/>
            </a:xfrm>
            <a:prstGeom prst="rect">
              <a:avLst/>
            </a:prstGeom>
            <a:noFill/>
            <a:ln w="12700">
              <a:noFill/>
              <a:miter lim="800000"/>
              <a:headEnd/>
              <a:tailEnd/>
            </a:ln>
          </p:spPr>
        </p:pic>
        <p:sp>
          <p:nvSpPr>
            <p:cNvPr id="153" name="Rectangle 37"/>
            <p:cNvSpPr>
              <a:spLocks noChangeArrowheads="1"/>
            </p:cNvSpPr>
            <p:nvPr/>
          </p:nvSpPr>
          <p:spPr bwMode="auto">
            <a:xfrm>
              <a:off x="14603835" y="2974043"/>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pic>
          <p:nvPicPr>
            <p:cNvPr id="154" name="Picture 9"/>
            <p:cNvPicPr>
              <a:picLocks noChangeAspect="1" noChangeArrowheads="1"/>
            </p:cNvPicPr>
            <p:nvPr/>
          </p:nvPicPr>
          <p:blipFill>
            <a:blip r:embed="rId7" cstate="print"/>
            <a:srcRect/>
            <a:stretch>
              <a:fillRect/>
            </a:stretch>
          </p:blipFill>
          <p:spPr bwMode="auto">
            <a:xfrm>
              <a:off x="12165985" y="2743200"/>
              <a:ext cx="1244324" cy="1303385"/>
            </a:xfrm>
            <a:prstGeom prst="rect">
              <a:avLst/>
            </a:prstGeom>
            <a:noFill/>
            <a:ln w="12700">
              <a:noFill/>
              <a:miter lim="800000"/>
              <a:headEnd/>
              <a:tailEnd/>
            </a:ln>
          </p:spPr>
        </p:pic>
        <p:sp>
          <p:nvSpPr>
            <p:cNvPr id="155" name="Rectangle 13"/>
            <p:cNvSpPr>
              <a:spLocks noChangeArrowheads="1"/>
            </p:cNvSpPr>
            <p:nvPr/>
          </p:nvSpPr>
          <p:spPr bwMode="auto">
            <a:xfrm>
              <a:off x="12210299" y="2743199"/>
              <a:ext cx="1174569"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Shared Service WCF Endpoint</a:t>
              </a:r>
            </a:p>
          </p:txBody>
        </p:sp>
      </p:grpSp>
      <p:sp>
        <p:nvSpPr>
          <p:cNvPr id="202" name="Text Box 26"/>
          <p:cNvSpPr txBox="1">
            <a:spLocks noChangeArrowheads="1"/>
          </p:cNvSpPr>
          <p:nvPr/>
        </p:nvSpPr>
        <p:spPr bwMode="auto">
          <a:xfrm>
            <a:off x="5032462" y="1184187"/>
            <a:ext cx="3516657" cy="818686"/>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a:t>
            </a:r>
          </a:p>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App Server</a:t>
            </a:r>
            <a:endParaRPr lang="en-US" sz="2800" dirty="0">
              <a:solidFill>
                <a:srgbClr val="FFFFFF"/>
              </a:solidFill>
              <a:effectLst>
                <a:outerShdw blurRad="38100" dist="38100" dir="2700000" algn="tl">
                  <a:srgbClr val="000000"/>
                </a:outerShdw>
              </a:effectLst>
              <a:latin typeface="Segoe"/>
            </a:endParaRPr>
          </a:p>
        </p:txBody>
      </p:sp>
      <p:sp>
        <p:nvSpPr>
          <p:cNvPr id="29" name="Up-Down Arrow 28"/>
          <p:cNvSpPr/>
          <p:nvPr/>
        </p:nvSpPr>
        <p:spPr>
          <a:xfrm rot="5400000">
            <a:off x="4317433" y="2314859"/>
            <a:ext cx="304800" cy="15759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smtClean="0"/>
              <a:t>WCF Claims</a:t>
            </a:r>
          </a:p>
        </p:txBody>
      </p:sp>
      <p:sp>
        <p:nvSpPr>
          <p:cNvPr id="40" name="Up-Down Arrow 39"/>
          <p:cNvSpPr/>
          <p:nvPr/>
        </p:nvSpPr>
        <p:spPr>
          <a:xfrm>
            <a:off x="6477000" y="3931226"/>
            <a:ext cx="304800" cy="6064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221653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493826" y="1544010"/>
            <a:ext cx="8054676" cy="1295400"/>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endParaRPr lang="en-US" sz="2800" dirty="0" smtClean="0"/>
          </a:p>
        </p:txBody>
      </p:sp>
      <p:sp>
        <p:nvSpPr>
          <p:cNvPr id="3" name="Title 2"/>
          <p:cNvSpPr>
            <a:spLocks noGrp="1"/>
          </p:cNvSpPr>
          <p:nvPr>
            <p:ph type="title"/>
          </p:nvPr>
        </p:nvSpPr>
        <p:spPr/>
        <p:txBody>
          <a:bodyPr/>
          <a:lstStyle/>
          <a:p>
            <a:r>
              <a:rPr lang="en-US" dirty="0" smtClean="0"/>
              <a:t>Install and Configuration Experience</a:t>
            </a:r>
            <a:endParaRPr lang="en-US" dirty="0"/>
          </a:p>
        </p:txBody>
      </p:sp>
      <p:sp>
        <p:nvSpPr>
          <p:cNvPr id="2" name="Content Placeholder 1"/>
          <p:cNvSpPr>
            <a:spLocks noGrp="1"/>
          </p:cNvSpPr>
          <p:nvPr>
            <p:ph idx="1"/>
          </p:nvPr>
        </p:nvSpPr>
        <p:spPr/>
        <p:txBody>
          <a:bodyPr>
            <a:normAutofit fontScale="85000" lnSpcReduction="20000"/>
          </a:bodyPr>
          <a:lstStyle/>
          <a:p>
            <a:pPr>
              <a:lnSpc>
                <a:spcPct val="150000"/>
              </a:lnSpc>
            </a:pPr>
            <a:r>
              <a:rPr lang="en-US" dirty="0">
                <a:solidFill>
                  <a:schemeClr val="tx1">
                    <a:lumMod val="75000"/>
                    <a:lumOff val="25000"/>
                  </a:schemeClr>
                </a:solidFill>
              </a:rPr>
              <a:t>Install RS Add-in on </a:t>
            </a:r>
            <a:r>
              <a:rPr lang="en-US" dirty="0" err="1">
                <a:solidFill>
                  <a:schemeClr val="tx1">
                    <a:lumMod val="75000"/>
                    <a:lumOff val="25000"/>
                  </a:schemeClr>
                </a:solidFill>
              </a:rPr>
              <a:t>Shpt</a:t>
            </a:r>
            <a:r>
              <a:rPr lang="en-US" dirty="0">
                <a:solidFill>
                  <a:schemeClr val="tx1">
                    <a:lumMod val="75000"/>
                    <a:lumOff val="25000"/>
                  </a:schemeClr>
                </a:solidFill>
              </a:rPr>
              <a:t> WFEs and RS </a:t>
            </a:r>
            <a:r>
              <a:rPr lang="en-US" dirty="0" err="1">
                <a:solidFill>
                  <a:schemeClr val="tx1">
                    <a:lumMod val="75000"/>
                    <a:lumOff val="25000"/>
                  </a:schemeClr>
                </a:solidFill>
              </a:rPr>
              <a:t>Shpt</a:t>
            </a:r>
            <a:r>
              <a:rPr lang="en-US" dirty="0">
                <a:solidFill>
                  <a:schemeClr val="tx1">
                    <a:lumMod val="75000"/>
                    <a:lumOff val="25000"/>
                  </a:schemeClr>
                </a:solidFill>
              </a:rPr>
              <a:t> shared service on </a:t>
            </a:r>
            <a:r>
              <a:rPr lang="en-US" dirty="0" err="1">
                <a:solidFill>
                  <a:schemeClr val="tx1">
                    <a:lumMod val="75000"/>
                    <a:lumOff val="25000"/>
                  </a:schemeClr>
                </a:solidFill>
              </a:rPr>
              <a:t>Shpt</a:t>
            </a:r>
            <a:r>
              <a:rPr lang="en-US" dirty="0">
                <a:solidFill>
                  <a:schemeClr val="tx1">
                    <a:lumMod val="75000"/>
                    <a:lumOff val="25000"/>
                  </a:schemeClr>
                </a:solidFill>
              </a:rPr>
              <a:t> App Servers</a:t>
            </a:r>
          </a:p>
          <a:p>
            <a:pPr>
              <a:lnSpc>
                <a:spcPct val="150000"/>
              </a:lnSpc>
            </a:pPr>
            <a:r>
              <a:rPr lang="en-US" dirty="0">
                <a:solidFill>
                  <a:schemeClr val="tx1">
                    <a:lumMod val="75000"/>
                    <a:lumOff val="25000"/>
                  </a:schemeClr>
                </a:solidFill>
              </a:rPr>
              <a:t>Create, configure and manage RS </a:t>
            </a:r>
            <a:r>
              <a:rPr lang="en-US" dirty="0" err="1">
                <a:solidFill>
                  <a:schemeClr val="tx1">
                    <a:lumMod val="75000"/>
                    <a:lumOff val="25000"/>
                  </a:schemeClr>
                </a:solidFill>
              </a:rPr>
              <a:t>Shpt</a:t>
            </a:r>
            <a:r>
              <a:rPr lang="en-US" dirty="0">
                <a:solidFill>
                  <a:schemeClr val="tx1">
                    <a:lumMod val="75000"/>
                    <a:lumOff val="25000"/>
                  </a:schemeClr>
                </a:solidFill>
              </a:rPr>
              <a:t> Service Applications via Central Admin UI</a:t>
            </a:r>
          </a:p>
          <a:p>
            <a:pPr>
              <a:lnSpc>
                <a:spcPct val="150000"/>
              </a:lnSpc>
            </a:pPr>
            <a:r>
              <a:rPr lang="en-US" dirty="0">
                <a:solidFill>
                  <a:schemeClr val="tx1">
                    <a:lumMod val="75000"/>
                    <a:lumOff val="25000"/>
                  </a:schemeClr>
                </a:solidFill>
              </a:rPr>
              <a:t>Scripting via PowerShell instead of WMI</a:t>
            </a:r>
          </a:p>
          <a:p>
            <a:pPr>
              <a:lnSpc>
                <a:spcPct val="150000"/>
              </a:lnSpc>
            </a:pPr>
            <a:r>
              <a:rPr lang="en-US" dirty="0">
                <a:solidFill>
                  <a:schemeClr val="tx1">
                    <a:lumMod val="75000"/>
                    <a:lumOff val="25000"/>
                  </a:schemeClr>
                </a:solidFill>
              </a:rPr>
              <a:t>Diagnose with SharePoint ULS Logging</a:t>
            </a:r>
          </a:p>
          <a:p>
            <a:pPr>
              <a:lnSpc>
                <a:spcPct val="150000"/>
              </a:lnSpc>
            </a:pPr>
            <a:r>
              <a:rPr lang="en-US" dirty="0">
                <a:solidFill>
                  <a:schemeClr val="tx1">
                    <a:lumMod val="75000"/>
                    <a:lumOff val="25000"/>
                  </a:schemeClr>
                </a:solidFill>
              </a:rPr>
              <a:t>Leverage SharePoint Backup/Restore</a:t>
            </a:r>
          </a:p>
          <a:p>
            <a:endParaRPr lang="en-AU" dirty="0">
              <a:solidFill>
                <a:schemeClr val="tx1">
                  <a:lumMod val="75000"/>
                  <a:lumOff val="25000"/>
                </a:schemeClr>
              </a:solidFill>
            </a:endParaRPr>
          </a:p>
        </p:txBody>
      </p:sp>
    </p:spTree>
    <p:extLst>
      <p:ext uri="{BB962C8B-B14F-4D97-AF65-F5344CB8AC3E}">
        <p14:creationId xmlns:p14="http://schemas.microsoft.com/office/powerpoint/2010/main" val="10720235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 Denali SharePoint Mode </a:t>
            </a:r>
            <a:br>
              <a:rPr lang="en-US" dirty="0" smtClean="0"/>
            </a:br>
            <a:r>
              <a:rPr lang="en-US" dirty="0" smtClean="0"/>
              <a:t>IT Experience</a:t>
            </a:r>
            <a:endParaRPr lang="en-US" dirty="0"/>
          </a:p>
        </p:txBody>
      </p:sp>
      <p:sp>
        <p:nvSpPr>
          <p:cNvPr id="4" name="Text Placeholder 3"/>
          <p:cNvSpPr>
            <a:spLocks noGrp="1"/>
          </p:cNvSpPr>
          <p:nvPr>
            <p:ph type="body" idx="1"/>
          </p:nvPr>
        </p:nvSpPr>
        <p:spPr/>
        <p:txBody>
          <a:bodyPr/>
          <a:lstStyle/>
          <a:p>
            <a:pPr algn="r"/>
            <a:r>
              <a:rPr lang="en-US" smtClean="0"/>
              <a:t>demo </a:t>
            </a:r>
            <a:endParaRPr lang="en-US" dirty="0"/>
          </a:p>
        </p:txBody>
      </p:sp>
    </p:spTree>
    <p:extLst>
      <p:ext uri="{BB962C8B-B14F-4D97-AF65-F5344CB8AC3E}">
        <p14:creationId xmlns:p14="http://schemas.microsoft.com/office/powerpoint/2010/main" val="320199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636912"/>
            <a:ext cx="7772400" cy="1362075"/>
          </a:xfrm>
        </p:spPr>
        <p:txBody>
          <a:bodyPr>
            <a:normAutofit fontScale="90000"/>
          </a:bodyPr>
          <a:lstStyle/>
          <a:p>
            <a:r>
              <a:rPr lang="en-US" sz="3600" dirty="0" smtClean="0"/>
              <a:t>Operational Reporting investments: </a:t>
            </a:r>
            <a:r>
              <a:rPr lang="en-US" sz="4400" dirty="0" smtClean="0"/>
              <a:t/>
            </a:r>
            <a:br>
              <a:rPr lang="en-US" sz="4400" dirty="0" smtClean="0"/>
            </a:br>
            <a:r>
              <a:rPr lang="en-US" sz="4400" dirty="0" smtClean="0"/>
              <a:t/>
            </a:r>
            <a:br>
              <a:rPr lang="en-US" sz="4400" dirty="0" smtClean="0"/>
            </a:br>
            <a:r>
              <a:rPr lang="en-US" sz="4400" dirty="0" smtClean="0"/>
              <a:t>Self Service Alerting</a:t>
            </a:r>
            <a:br>
              <a:rPr lang="en-US" sz="4400" dirty="0" smtClean="0"/>
            </a:br>
            <a:r>
              <a:rPr lang="en-US" sz="4400" dirty="0" smtClean="0"/>
              <a:t>Office 2007/2010 Integration</a:t>
            </a:r>
            <a:endParaRPr lang="en-US" sz="4400" dirty="0"/>
          </a:p>
        </p:txBody>
      </p:sp>
    </p:spTree>
    <p:extLst>
      <p:ext uri="{BB962C8B-B14F-4D97-AF65-F5344CB8AC3E}">
        <p14:creationId xmlns:p14="http://schemas.microsoft.com/office/powerpoint/2010/main" val="277251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lvl="0"/>
            <a:r>
              <a:rPr lang="en-US" dirty="0" smtClean="0"/>
              <a:t>Proactive Intelligence</a:t>
            </a:r>
            <a:endParaRPr lang="en-US" dirty="0"/>
          </a:p>
        </p:txBody>
      </p:sp>
      <p:sp>
        <p:nvSpPr>
          <p:cNvPr id="50" name="Rectangle 49"/>
          <p:cNvSpPr/>
          <p:nvPr/>
        </p:nvSpPr>
        <p:spPr bwMode="auto">
          <a:xfrm>
            <a:off x="512618" y="4281054"/>
            <a:ext cx="8118764" cy="178723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latin typeface="Segoe" pitchFamily="34" charset="0"/>
            </a:endParaRPr>
          </a:p>
        </p:txBody>
      </p:sp>
      <p:sp>
        <p:nvSpPr>
          <p:cNvPr id="51" name="Rectangle 50"/>
          <p:cNvSpPr/>
          <p:nvPr/>
        </p:nvSpPr>
        <p:spPr bwMode="auto">
          <a:xfrm>
            <a:off x="0" y="1745677"/>
            <a:ext cx="9144000" cy="2799275"/>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2" name="Round Same Side Corner Rectangle 51"/>
          <p:cNvSpPr/>
          <p:nvPr/>
        </p:nvSpPr>
        <p:spPr bwMode="auto">
          <a:xfrm flipH="1">
            <a:off x="360218" y="1205349"/>
            <a:ext cx="8423564" cy="3338945"/>
          </a:xfrm>
          <a:prstGeom prst="round2SameRect">
            <a:avLst>
              <a:gd name="adj1" fmla="val 5585"/>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3" name="Rectangle 52"/>
          <p:cNvSpPr/>
          <p:nvPr/>
        </p:nvSpPr>
        <p:spPr bwMode="auto">
          <a:xfrm>
            <a:off x="512618" y="1745019"/>
            <a:ext cx="8128964" cy="2799275"/>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4" name="Rounded Rectangle 53"/>
          <p:cNvSpPr/>
          <p:nvPr/>
        </p:nvSpPr>
        <p:spPr bwMode="auto">
          <a:xfrm rot="16200000">
            <a:off x="5810910" y="1636007"/>
            <a:ext cx="2304894" cy="3014205"/>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5" name="Rounded Rectangle 54"/>
          <p:cNvSpPr/>
          <p:nvPr/>
        </p:nvSpPr>
        <p:spPr bwMode="auto">
          <a:xfrm rot="5400000">
            <a:off x="2629106" y="801369"/>
            <a:ext cx="683267" cy="4668984"/>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6" name="QUOTE"/>
          <p:cNvSpPr/>
          <p:nvPr/>
        </p:nvSpPr>
        <p:spPr bwMode="auto">
          <a:xfrm>
            <a:off x="1010094" y="4831160"/>
            <a:ext cx="6960426" cy="1174827"/>
          </a:xfrm>
          <a:prstGeom prst="rect">
            <a:avLst/>
          </a:prstGeom>
          <a:noFill/>
          <a:ln>
            <a:noFill/>
          </a:ln>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vert="horz" wrap="square" lIns="274320" tIns="0" rIns="274320" bIns="0" numCol="1" rtlCol="0" anchor="t" anchorCtr="0" compatLnSpc="1">
            <a:prstTxWarp prst="textNoShape">
              <a:avLst/>
            </a:prstTxWarp>
          </a:bodyPr>
          <a:lstStyle/>
          <a:p>
            <a:pPr defTabSz="914159">
              <a:lnSpc>
                <a:spcPct val="90000"/>
              </a:lnSpc>
              <a:spcBef>
                <a:spcPts val="630"/>
              </a:spcBef>
              <a:buClr>
                <a:srgbClr val="FFFF99"/>
              </a:buClr>
              <a:buSzPct val="120000"/>
              <a:defRPr/>
            </a:pPr>
            <a:r>
              <a:rPr lang="en-US" altLang="zh-CN" sz="1400" dirty="0" smtClean="0">
                <a:solidFill>
                  <a:schemeClr val="bg1"/>
                </a:solidFill>
                <a:latin typeface="Segoe UI" pitchFamily="34" charset="0"/>
                <a:ea typeface="Segoe UI" pitchFamily="34" charset="0"/>
                <a:cs typeface="Segoe UI" pitchFamily="34" charset="0"/>
              </a:rPr>
              <a:t>Microsoft SQL Server 2011 new Self Services Alerting capability makes it trivial for any end user while viewing a report to define rules and thresholds on data and be alerted when they are reached. This transforms a traditional pull mode activity to a push mode activity greatly increasing Information Workers productivity</a:t>
            </a:r>
            <a:r>
              <a:rPr lang="en-US" altLang="zh-CN" sz="1400" dirty="0">
                <a:solidFill>
                  <a:schemeClr val="bg1"/>
                </a:solidFill>
                <a:latin typeface="Segoe UI" pitchFamily="34" charset="0"/>
                <a:ea typeface="Segoe UI" pitchFamily="34" charset="0"/>
                <a:cs typeface="Segoe UI" pitchFamily="34" charset="0"/>
              </a:rPr>
              <a:t>.</a:t>
            </a:r>
            <a:endParaRPr lang="en-US" altLang="zh-CN" sz="1400" dirty="0" smtClean="0">
              <a:solidFill>
                <a:schemeClr val="bg1"/>
              </a:solidFill>
              <a:latin typeface="Segoe" pitchFamily="34" charset="0"/>
            </a:endParaRPr>
          </a:p>
        </p:txBody>
      </p:sp>
      <p:sp>
        <p:nvSpPr>
          <p:cNvPr id="57" name="Rounded Rectangle 56"/>
          <p:cNvSpPr/>
          <p:nvPr/>
        </p:nvSpPr>
        <p:spPr bwMode="auto">
          <a:xfrm rot="5400000">
            <a:off x="2629106" y="7849"/>
            <a:ext cx="683267" cy="4668985"/>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8" name="HEADER - TODAY"/>
          <p:cNvSpPr txBox="1"/>
          <p:nvPr/>
        </p:nvSpPr>
        <p:spPr>
          <a:xfrm>
            <a:off x="657886" y="1278430"/>
            <a:ext cx="3124200" cy="461645"/>
          </a:xfrm>
          <a:prstGeom prst="rect">
            <a:avLst/>
          </a:prstGeom>
          <a:noFill/>
        </p:spPr>
        <p:txBody>
          <a:bodyPr wrap="square" lIns="91420" tIns="45710" rIns="91420" bIns="45710" rtlCol="0">
            <a:spAutoFit/>
          </a:bodyPr>
          <a:lstStyle/>
          <a:p>
            <a:pPr defTabSz="914159"/>
            <a:r>
              <a:rPr lang="en-US" sz="2400" spc="20" dirty="0" smtClean="0">
                <a:solidFill>
                  <a:schemeClr val="bg1"/>
                </a:solidFill>
                <a:latin typeface="Segoe UI" pitchFamily="34" charset="0"/>
                <a:ea typeface="Segoe UI" pitchFamily="34" charset="0"/>
                <a:cs typeface="Segoe UI" pitchFamily="34" charset="0"/>
              </a:rPr>
              <a:t>SITUATION TODAY</a:t>
            </a:r>
          </a:p>
        </p:txBody>
      </p:sp>
      <p:sp>
        <p:nvSpPr>
          <p:cNvPr id="59" name="Rounded Rectangle 58"/>
          <p:cNvSpPr/>
          <p:nvPr/>
        </p:nvSpPr>
        <p:spPr bwMode="auto">
          <a:xfrm rot="5400000">
            <a:off x="2629106" y="1604932"/>
            <a:ext cx="683267" cy="4668984"/>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60" name="BULLETS - TODAY"/>
          <p:cNvSpPr txBox="1"/>
          <p:nvPr/>
        </p:nvSpPr>
        <p:spPr>
          <a:xfrm>
            <a:off x="694330" y="1949078"/>
            <a:ext cx="4475018" cy="2226230"/>
          </a:xfrm>
          <a:prstGeom prst="rect">
            <a:avLst/>
          </a:prstGeom>
          <a:noFill/>
        </p:spPr>
        <p:txBody>
          <a:bodyPr wrap="square" lIns="91420" tIns="45710" rIns="91420" bIns="45710" rtlCol="0">
            <a:spAutoFit/>
          </a:bodyPr>
          <a:lstStyle/>
          <a:p>
            <a:pPr>
              <a:spcBef>
                <a:spcPts val="600"/>
              </a:spcBef>
              <a:spcAft>
                <a:spcPts val="1200"/>
              </a:spcAft>
              <a:buClr>
                <a:schemeClr val="bg1"/>
              </a:buClr>
              <a:buSzPct val="100000"/>
            </a:pPr>
            <a:r>
              <a:rPr lang="en-US" sz="1600" dirty="0">
                <a:solidFill>
                  <a:schemeClr val="bg1"/>
                </a:solidFill>
                <a:latin typeface="Segoe UI" pitchFamily="34" charset="0"/>
                <a:ea typeface="Segoe UI" pitchFamily="34" charset="0"/>
                <a:cs typeface="Segoe UI" pitchFamily="34" charset="0"/>
              </a:rPr>
              <a:t>Need for the ability to proactively respond to exceptional data changes or trends</a:t>
            </a:r>
            <a:r>
              <a:rPr lang="en-US" sz="1600" dirty="0" smtClean="0">
                <a:solidFill>
                  <a:schemeClr val="bg1"/>
                </a:solidFill>
                <a:latin typeface="Segoe UI" pitchFamily="34" charset="0"/>
                <a:ea typeface="Segoe UI" pitchFamily="34" charset="0"/>
                <a:cs typeface="Segoe UI" pitchFamily="34" charset="0"/>
              </a:rPr>
              <a:t>.</a:t>
            </a:r>
          </a:p>
          <a:p>
            <a:pPr>
              <a:spcBef>
                <a:spcPts val="2000"/>
              </a:spcBef>
              <a:spcAft>
                <a:spcPts val="1200"/>
              </a:spcAft>
              <a:buClr>
                <a:schemeClr val="bg1"/>
              </a:buClr>
              <a:buSzPct val="100000"/>
            </a:pPr>
            <a:r>
              <a:rPr lang="en-US" sz="1600" dirty="0" smtClean="0">
                <a:solidFill>
                  <a:schemeClr val="bg1"/>
                </a:solidFill>
                <a:latin typeface="Segoe UI" pitchFamily="34" charset="0"/>
                <a:ea typeface="Segoe UI" pitchFamily="34" charset="0"/>
                <a:cs typeface="Segoe UI" pitchFamily="34" charset="0"/>
              </a:rPr>
              <a:t>Data </a:t>
            </a:r>
            <a:r>
              <a:rPr lang="en-US" sz="1600" dirty="0">
                <a:solidFill>
                  <a:schemeClr val="bg1"/>
                </a:solidFill>
                <a:latin typeface="Segoe UI" pitchFamily="34" charset="0"/>
                <a:ea typeface="Segoe UI" pitchFamily="34" charset="0"/>
                <a:cs typeface="Segoe UI" pitchFamily="34" charset="0"/>
              </a:rPr>
              <a:t>volumes are always increasing leading to data </a:t>
            </a:r>
            <a:r>
              <a:rPr lang="en-US" sz="1600" dirty="0" smtClean="0">
                <a:solidFill>
                  <a:schemeClr val="bg1"/>
                </a:solidFill>
                <a:latin typeface="Segoe UI" pitchFamily="34" charset="0"/>
                <a:ea typeface="Segoe UI" pitchFamily="34" charset="0"/>
                <a:cs typeface="Segoe UI" pitchFamily="34" charset="0"/>
              </a:rPr>
              <a:t>overload.</a:t>
            </a:r>
            <a:br>
              <a:rPr lang="en-US" sz="1600" dirty="0" smtClean="0">
                <a:solidFill>
                  <a:schemeClr val="bg1"/>
                </a:solidFill>
                <a:latin typeface="Segoe UI" pitchFamily="34" charset="0"/>
                <a:ea typeface="Segoe UI" pitchFamily="34" charset="0"/>
                <a:cs typeface="Segoe UI" pitchFamily="34" charset="0"/>
              </a:rPr>
            </a:br>
            <a:r>
              <a:rPr lang="en-US" sz="1600" dirty="0" smtClean="0">
                <a:solidFill>
                  <a:schemeClr val="bg1"/>
                </a:solidFill>
                <a:latin typeface="Segoe UI" pitchFamily="34" charset="0"/>
                <a:ea typeface="Segoe UI" pitchFamily="34" charset="0"/>
                <a:cs typeface="Segoe UI" pitchFamily="34" charset="0"/>
              </a:rPr>
              <a:t/>
            </a:r>
            <a:br>
              <a:rPr lang="en-US" sz="1600" dirty="0" smtClean="0">
                <a:solidFill>
                  <a:schemeClr val="bg1"/>
                </a:solidFill>
                <a:latin typeface="Segoe UI" pitchFamily="34" charset="0"/>
                <a:ea typeface="Segoe UI" pitchFamily="34" charset="0"/>
                <a:cs typeface="Segoe UI" pitchFamily="34" charset="0"/>
              </a:rPr>
            </a:br>
            <a:r>
              <a:rPr lang="en-US" sz="1600" dirty="0" smtClean="0">
                <a:solidFill>
                  <a:schemeClr val="bg1"/>
                </a:solidFill>
                <a:latin typeface="Segoe UI" pitchFamily="34" charset="0"/>
                <a:ea typeface="Segoe UI" pitchFamily="34" charset="0"/>
                <a:cs typeface="Segoe UI" pitchFamily="34" charset="0"/>
              </a:rPr>
              <a:t>Each </a:t>
            </a:r>
            <a:r>
              <a:rPr lang="en-US" sz="1600" dirty="0">
                <a:solidFill>
                  <a:schemeClr val="bg1"/>
                </a:solidFill>
                <a:latin typeface="Segoe UI" pitchFamily="34" charset="0"/>
                <a:ea typeface="Segoe UI" pitchFamily="34" charset="0"/>
                <a:cs typeface="Segoe UI" pitchFamily="34" charset="0"/>
              </a:rPr>
              <a:t>Information Worker needs to monitor data specific to their job</a:t>
            </a:r>
            <a:r>
              <a:rPr lang="en-US" sz="1600" dirty="0" smtClean="0">
                <a:solidFill>
                  <a:schemeClr val="bg1"/>
                </a:solidFill>
                <a:latin typeface="Segoe UI" pitchFamily="34" charset="0"/>
                <a:ea typeface="Segoe UI" pitchFamily="34" charset="0"/>
                <a:cs typeface="Segoe UI" pitchFamily="34" charset="0"/>
              </a:rPr>
              <a:t>.</a:t>
            </a:r>
            <a:endParaRPr lang="en-US" sz="1600" dirty="0">
              <a:solidFill>
                <a:schemeClr val="bg1"/>
              </a:solidFill>
              <a:latin typeface="Segoe UI" pitchFamily="34" charset="0"/>
              <a:ea typeface="Segoe UI" pitchFamily="34" charset="0"/>
              <a:cs typeface="Segoe UI" pitchFamily="34" charset="0"/>
            </a:endParaRPr>
          </a:p>
        </p:txBody>
      </p:sp>
      <p:sp>
        <p:nvSpPr>
          <p:cNvPr id="61" name="HEADER - SOLUTION"/>
          <p:cNvSpPr txBox="1"/>
          <p:nvPr/>
        </p:nvSpPr>
        <p:spPr>
          <a:xfrm>
            <a:off x="657887" y="1278430"/>
            <a:ext cx="7880059" cy="461645"/>
          </a:xfrm>
          <a:prstGeom prst="rect">
            <a:avLst/>
          </a:prstGeom>
          <a:noFill/>
        </p:spPr>
        <p:txBody>
          <a:bodyPr wrap="square" lIns="91420" tIns="45710" rIns="91420" bIns="45710" rtlCol="0">
            <a:spAutoFit/>
          </a:bodyPr>
          <a:lstStyle/>
          <a:p>
            <a:pPr defTabSz="914159"/>
            <a:r>
              <a:rPr lang="en-US" sz="2400" spc="20" dirty="0" smtClean="0">
                <a:solidFill>
                  <a:schemeClr val="bg1"/>
                </a:solidFill>
                <a:latin typeface="Segoe UI" pitchFamily="34" charset="0"/>
                <a:ea typeface="Segoe UI" pitchFamily="34" charset="0"/>
                <a:cs typeface="Segoe UI" pitchFamily="34" charset="0"/>
              </a:rPr>
              <a:t>SELF SERVICE ALERTING</a:t>
            </a:r>
            <a:endParaRPr lang="pt-BR" sz="2400" spc="20" dirty="0" smtClean="0">
              <a:solidFill>
                <a:schemeClr val="bg1"/>
              </a:solidFill>
              <a:latin typeface="Segoe UI" pitchFamily="34" charset="0"/>
              <a:ea typeface="Segoe UI" pitchFamily="34" charset="0"/>
              <a:cs typeface="Segoe UI" pitchFamily="34" charset="0"/>
            </a:endParaRPr>
          </a:p>
        </p:txBody>
      </p:sp>
      <p:pic>
        <p:nvPicPr>
          <p:cNvPr id="63" name="PICTURE - TODAY" descr="slide20_today.png"/>
          <p:cNvPicPr>
            <a:picLocks noChangeAspect="1"/>
          </p:cNvPicPr>
          <p:nvPr/>
        </p:nvPicPr>
        <p:blipFill>
          <a:blip r:embed="rId3" cstate="print"/>
          <a:stretch>
            <a:fillRect/>
          </a:stretch>
        </p:blipFill>
        <p:spPr>
          <a:xfrm>
            <a:off x="5651861" y="2316480"/>
            <a:ext cx="2640878" cy="1760584"/>
          </a:xfrm>
          <a:prstGeom prst="rect">
            <a:avLst/>
          </a:prstGeom>
        </p:spPr>
      </p:pic>
      <p:pic>
        <p:nvPicPr>
          <p:cNvPr id="3074" name="Picture 2" descr="C:\Users\tdhers\AppData\Local\Microsoft\Windows\Temporary Internet Files\Content.IE5\EQZ0B9I4\MP9004392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7884" y="3084304"/>
            <a:ext cx="629551" cy="4197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dhers\AppData\Local\Microsoft\Windows\Temporary Internet Files\Content.IE5\FOVLTNHV\MP90044867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5129" y="3015868"/>
            <a:ext cx="647825" cy="431120"/>
          </a:xfrm>
          <a:prstGeom prst="rect">
            <a:avLst/>
          </a:prstGeom>
          <a:noFill/>
          <a:extLst>
            <a:ext uri="{909E8E84-426E-40DD-AFC4-6F175D3DCCD1}">
              <a14:hiddenFill xmlns:a14="http://schemas.microsoft.com/office/drawing/2010/main">
                <a:solidFill>
                  <a:srgbClr val="FFFFFF"/>
                </a:solidFill>
              </a14:hiddenFill>
            </a:ext>
          </a:extLst>
        </p:spPr>
      </p:pic>
      <p:sp>
        <p:nvSpPr>
          <p:cNvPr id="62" name="BULLETS - SOLUTION"/>
          <p:cNvSpPr txBox="1"/>
          <p:nvPr/>
        </p:nvSpPr>
        <p:spPr>
          <a:xfrm>
            <a:off x="683568" y="1966829"/>
            <a:ext cx="4541198" cy="2226230"/>
          </a:xfrm>
          <a:prstGeom prst="rect">
            <a:avLst/>
          </a:prstGeom>
          <a:noFill/>
        </p:spPr>
        <p:txBody>
          <a:bodyPr wrap="square" lIns="91420" tIns="45710" rIns="91420" bIns="45710" rtlCol="0">
            <a:spAutoFit/>
          </a:bodyPr>
          <a:lstStyle/>
          <a:p>
            <a:pPr>
              <a:spcBef>
                <a:spcPts val="1200"/>
              </a:spcBef>
              <a:spcAft>
                <a:spcPts val="2000"/>
              </a:spcAft>
              <a:buClr>
                <a:schemeClr val="bg1"/>
              </a:buClr>
              <a:buSzPct val="100000"/>
            </a:pPr>
            <a:r>
              <a:rPr lang="en-US" sz="1600" dirty="0">
                <a:solidFill>
                  <a:schemeClr val="bg1"/>
                </a:solidFill>
                <a:latin typeface="+mj-lt"/>
                <a:ea typeface="Segoe UI" pitchFamily="34" charset="0"/>
                <a:cs typeface="Segoe UI" pitchFamily="34" charset="0"/>
              </a:rPr>
              <a:t>Proactive and responsive data monitoring </a:t>
            </a:r>
            <a:r>
              <a:rPr lang="en-US" sz="1600" dirty="0" smtClean="0">
                <a:solidFill>
                  <a:schemeClr val="bg1"/>
                </a:solidFill>
                <a:latin typeface="+mj-lt"/>
                <a:ea typeface="Segoe UI" pitchFamily="34" charset="0"/>
                <a:cs typeface="Segoe UI" pitchFamily="34" charset="0"/>
              </a:rPr>
              <a:t>that enables action.</a:t>
            </a:r>
          </a:p>
          <a:p>
            <a:pPr>
              <a:spcBef>
                <a:spcPts val="1200"/>
              </a:spcBef>
              <a:spcAft>
                <a:spcPts val="2000"/>
              </a:spcAft>
              <a:buClr>
                <a:schemeClr val="bg1"/>
              </a:buClr>
              <a:buSzPct val="100000"/>
            </a:pPr>
            <a:r>
              <a:rPr lang="en-US" sz="1600" dirty="0" smtClean="0">
                <a:solidFill>
                  <a:schemeClr val="bg1"/>
                </a:solidFill>
                <a:latin typeface="+mj-lt"/>
                <a:ea typeface="Segoe UI" pitchFamily="34" charset="0"/>
                <a:cs typeface="Segoe UI" pitchFamily="34" charset="0"/>
              </a:rPr>
              <a:t>Data Alerts help IWs cope with information overload.</a:t>
            </a:r>
            <a:br>
              <a:rPr lang="en-US" sz="1600" dirty="0" smtClean="0">
                <a:solidFill>
                  <a:schemeClr val="bg1"/>
                </a:solidFill>
                <a:latin typeface="+mj-lt"/>
                <a:ea typeface="Segoe UI" pitchFamily="34" charset="0"/>
                <a:cs typeface="Segoe UI" pitchFamily="34" charset="0"/>
              </a:rPr>
            </a:br>
            <a:r>
              <a:rPr lang="en-US" sz="1600" dirty="0" smtClean="0">
                <a:solidFill>
                  <a:schemeClr val="bg1"/>
                </a:solidFill>
                <a:latin typeface="+mj-lt"/>
                <a:ea typeface="Segoe UI" pitchFamily="34" charset="0"/>
                <a:cs typeface="Segoe UI" pitchFamily="34" charset="0"/>
              </a:rPr>
              <a:t/>
            </a:r>
            <a:br>
              <a:rPr lang="en-US" sz="1600" dirty="0" smtClean="0">
                <a:solidFill>
                  <a:schemeClr val="bg1"/>
                </a:solidFill>
                <a:latin typeface="+mj-lt"/>
                <a:ea typeface="Segoe UI" pitchFamily="34" charset="0"/>
                <a:cs typeface="Segoe UI" pitchFamily="34" charset="0"/>
              </a:rPr>
            </a:br>
            <a:r>
              <a:rPr lang="en-US" sz="1600" dirty="0" smtClean="0">
                <a:solidFill>
                  <a:schemeClr val="bg1"/>
                </a:solidFill>
                <a:latin typeface="+mj-lt"/>
                <a:ea typeface="Segoe UI" pitchFamily="34" charset="0"/>
                <a:cs typeface="Segoe UI" pitchFamily="34" charset="0"/>
              </a:rPr>
              <a:t>Intuitive </a:t>
            </a:r>
            <a:r>
              <a:rPr lang="en-US" sz="1600" dirty="0">
                <a:solidFill>
                  <a:schemeClr val="bg1"/>
                </a:solidFill>
                <a:latin typeface="+mj-lt"/>
                <a:ea typeface="Segoe UI" pitchFamily="34" charset="0"/>
                <a:cs typeface="Segoe UI" pitchFamily="34" charset="0"/>
              </a:rPr>
              <a:t>and flexible alert rules customized to each Information Worker. </a:t>
            </a:r>
          </a:p>
        </p:txBody>
      </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6694" y="-12955"/>
            <a:ext cx="1692091" cy="1267573"/>
          </a:xfrm>
          <a:prstGeom prst="rect">
            <a:avLst/>
          </a:prstGeom>
        </p:spPr>
      </p:pic>
    </p:spTree>
    <p:extLst>
      <p:ext uri="{BB962C8B-B14F-4D97-AF65-F5344CB8AC3E}">
        <p14:creationId xmlns:p14="http://schemas.microsoft.com/office/powerpoint/2010/main" val="362655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ppt_x</p:attrName>
                                        </p:attrNameLst>
                                      </p:cBhvr>
                                      <p:tavLst>
                                        <p:tav tm="0">
                                          <p:val>
                                            <p:strVal val="#ppt_x"/>
                                          </p:val>
                                        </p:tav>
                                        <p:tav tm="100000">
                                          <p:val>
                                            <p:strVal val="#ppt_x"/>
                                          </p:val>
                                        </p:tav>
                                      </p:tavLst>
                                    </p:anim>
                                    <p:anim calcmode="lin" valueType="num">
                                      <p:cBhvr>
                                        <p:cTn id="17" dur="1000" fill="hold"/>
                                        <p:tgtEl>
                                          <p:spTgt spid="5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30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fade">
                                      <p:cBhvr>
                                        <p:cTn id="25" dur="1000"/>
                                        <p:tgtEl>
                                          <p:spTgt spid="60">
                                            <p:txEl>
                                              <p:pRg st="0" end="0"/>
                                            </p:txEl>
                                          </p:spTgt>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0">
                                            <p:txEl>
                                              <p:pRg st="1" end="1"/>
                                            </p:txEl>
                                          </p:spTgt>
                                        </p:tgtEl>
                                        <p:attrNameLst>
                                          <p:attrName>style.visibility</p:attrName>
                                        </p:attrNameLst>
                                      </p:cBhvr>
                                      <p:to>
                                        <p:strVal val="visible"/>
                                      </p:to>
                                    </p:set>
                                    <p:animEffect transition="in" filter="fade">
                                      <p:cBhvr>
                                        <p:cTn id="28" dur="1000"/>
                                        <p:tgtEl>
                                          <p:spTgt spid="60">
                                            <p:txEl>
                                              <p:pRg st="1" end="1"/>
                                            </p:txEl>
                                          </p:spTgt>
                                        </p:tgtEl>
                                      </p:cBhvr>
                                    </p:animEffect>
                                  </p:childTnLst>
                                </p:cTn>
                              </p:par>
                              <p:par>
                                <p:cTn id="29" presetID="47" presetClass="entr" presetSubtype="0" fill="hold" grpId="0" nodeType="withEffect">
                                  <p:stCondLst>
                                    <p:cond delay="30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70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childTnLst>
                          </p:cTn>
                        </p:par>
                        <p:par>
                          <p:cTn id="44" fill="hold">
                            <p:stCondLst>
                              <p:cond delay="1700"/>
                            </p:stCondLst>
                            <p:childTnLst>
                              <p:par>
                                <p:cTn id="45" presetID="12" presetClass="entr" presetSubtype="8"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slide(fromLeft)">
                                      <p:cBhvr>
                                        <p:cTn id="47" dur="500"/>
                                        <p:tgtEl>
                                          <p:spTgt spid="54"/>
                                        </p:tgtEl>
                                      </p:cBhvr>
                                    </p:animEffect>
                                  </p:childTnLst>
                                </p:cTn>
                              </p:par>
                              <p:par>
                                <p:cTn id="48" presetID="10" presetClass="entr" presetSubtype="0" fill="hold" nodeType="withEffect">
                                  <p:stCondLst>
                                    <p:cond delay="3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10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58"/>
                                        </p:tgtEl>
                                      </p:cBhvr>
                                    </p:animEffect>
                                    <p:anim calcmode="lin" valueType="num">
                                      <p:cBhvr>
                                        <p:cTn id="55" dur="1000"/>
                                        <p:tgtEl>
                                          <p:spTgt spid="58"/>
                                        </p:tgtEl>
                                        <p:attrNameLst>
                                          <p:attrName>ppt_x</p:attrName>
                                        </p:attrNameLst>
                                      </p:cBhvr>
                                      <p:tavLst>
                                        <p:tav tm="0">
                                          <p:val>
                                            <p:strVal val="ppt_x"/>
                                          </p:val>
                                        </p:tav>
                                        <p:tav tm="100000">
                                          <p:val>
                                            <p:strVal val="ppt_x"/>
                                          </p:val>
                                        </p:tav>
                                      </p:tavLst>
                                    </p:anim>
                                    <p:anim calcmode="lin" valueType="num">
                                      <p:cBhvr>
                                        <p:cTn id="56" dur="1000"/>
                                        <p:tgtEl>
                                          <p:spTgt spid="58"/>
                                        </p:tgtEl>
                                        <p:attrNameLst>
                                          <p:attrName>ppt_y</p:attrName>
                                        </p:attrNameLst>
                                      </p:cBhvr>
                                      <p:tavLst>
                                        <p:tav tm="0">
                                          <p:val>
                                            <p:strVal val="ppt_y"/>
                                          </p:val>
                                        </p:tav>
                                        <p:tav tm="100000">
                                          <p:val>
                                            <p:strVal val="ppt_y+.1"/>
                                          </p:val>
                                        </p:tav>
                                      </p:tavLst>
                                    </p:anim>
                                    <p:set>
                                      <p:cBhvr>
                                        <p:cTn id="57" dur="1" fill="hold">
                                          <p:stCondLst>
                                            <p:cond delay="999"/>
                                          </p:stCondLst>
                                        </p:cTn>
                                        <p:tgtEl>
                                          <p:spTgt spid="58"/>
                                        </p:tgtEl>
                                        <p:attrNameLst>
                                          <p:attrName>style.visibility</p:attrName>
                                        </p:attrNameLst>
                                      </p:cBhvr>
                                      <p:to>
                                        <p:strVal val="hidden"/>
                                      </p:to>
                                    </p:set>
                                  </p:childTnLst>
                                </p:cTn>
                              </p:par>
                              <p:par>
                                <p:cTn id="58" presetID="53" presetClass="exit" presetSubtype="0" fill="hold" grpId="1" nodeType="withEffect">
                                  <p:stCondLst>
                                    <p:cond delay="0"/>
                                  </p:stCondLst>
                                  <p:childTnLst>
                                    <p:anim calcmode="lin" valueType="num">
                                      <p:cBhvr>
                                        <p:cTn id="59" dur="1000"/>
                                        <p:tgtEl>
                                          <p:spTgt spid="60">
                                            <p:txEl>
                                              <p:pRg st="0" end="0"/>
                                            </p:txEl>
                                          </p:spTgt>
                                        </p:tgtEl>
                                        <p:attrNameLst>
                                          <p:attrName>ppt_w</p:attrName>
                                        </p:attrNameLst>
                                      </p:cBhvr>
                                      <p:tavLst>
                                        <p:tav tm="0">
                                          <p:val>
                                            <p:strVal val="ppt_w"/>
                                          </p:val>
                                        </p:tav>
                                        <p:tav tm="100000">
                                          <p:val>
                                            <p:fltVal val="0"/>
                                          </p:val>
                                        </p:tav>
                                      </p:tavLst>
                                    </p:anim>
                                    <p:anim calcmode="lin" valueType="num">
                                      <p:cBhvr>
                                        <p:cTn id="60" dur="1000"/>
                                        <p:tgtEl>
                                          <p:spTgt spid="60">
                                            <p:txEl>
                                              <p:pRg st="0" end="0"/>
                                            </p:txEl>
                                          </p:spTgt>
                                        </p:tgtEl>
                                        <p:attrNameLst>
                                          <p:attrName>ppt_h</p:attrName>
                                        </p:attrNameLst>
                                      </p:cBhvr>
                                      <p:tavLst>
                                        <p:tav tm="0">
                                          <p:val>
                                            <p:strVal val="ppt_h"/>
                                          </p:val>
                                        </p:tav>
                                        <p:tav tm="100000">
                                          <p:val>
                                            <p:fltVal val="0"/>
                                          </p:val>
                                        </p:tav>
                                      </p:tavLst>
                                    </p:anim>
                                    <p:animEffect transition="out" filter="fade">
                                      <p:cBhvr>
                                        <p:cTn id="61" dur="1000"/>
                                        <p:tgtEl>
                                          <p:spTgt spid="60">
                                            <p:txEl>
                                              <p:pRg st="0" end="0"/>
                                            </p:txEl>
                                          </p:spTgt>
                                        </p:tgtEl>
                                      </p:cBhvr>
                                    </p:animEffect>
                                    <p:set>
                                      <p:cBhvr>
                                        <p:cTn id="62" dur="1" fill="hold">
                                          <p:stCondLst>
                                            <p:cond delay="999"/>
                                          </p:stCondLst>
                                        </p:cTn>
                                        <p:tgtEl>
                                          <p:spTgt spid="60">
                                            <p:txEl>
                                              <p:pRg st="0" end="0"/>
                                            </p:txEl>
                                          </p:spTgt>
                                        </p:tgtEl>
                                        <p:attrNameLst>
                                          <p:attrName>style.visibility</p:attrName>
                                        </p:attrNameLst>
                                      </p:cBhvr>
                                      <p:to>
                                        <p:strVal val="hidden"/>
                                      </p:to>
                                    </p:set>
                                  </p:childTnLst>
                                </p:cTn>
                              </p:par>
                              <p:par>
                                <p:cTn id="63" presetID="53" presetClass="exit" presetSubtype="0" fill="hold" grpId="1" nodeType="withEffect">
                                  <p:stCondLst>
                                    <p:cond delay="0"/>
                                  </p:stCondLst>
                                  <p:childTnLst>
                                    <p:anim calcmode="lin" valueType="num">
                                      <p:cBhvr>
                                        <p:cTn id="64" dur="1000"/>
                                        <p:tgtEl>
                                          <p:spTgt spid="60">
                                            <p:txEl>
                                              <p:pRg st="1" end="1"/>
                                            </p:txEl>
                                          </p:spTgt>
                                        </p:tgtEl>
                                        <p:attrNameLst>
                                          <p:attrName>ppt_w</p:attrName>
                                        </p:attrNameLst>
                                      </p:cBhvr>
                                      <p:tavLst>
                                        <p:tav tm="0">
                                          <p:val>
                                            <p:strVal val="ppt_w"/>
                                          </p:val>
                                        </p:tav>
                                        <p:tav tm="100000">
                                          <p:val>
                                            <p:fltVal val="0"/>
                                          </p:val>
                                        </p:tav>
                                      </p:tavLst>
                                    </p:anim>
                                    <p:anim calcmode="lin" valueType="num">
                                      <p:cBhvr>
                                        <p:cTn id="65" dur="1000"/>
                                        <p:tgtEl>
                                          <p:spTgt spid="60">
                                            <p:txEl>
                                              <p:pRg st="1" end="1"/>
                                            </p:txEl>
                                          </p:spTgt>
                                        </p:tgtEl>
                                        <p:attrNameLst>
                                          <p:attrName>ppt_h</p:attrName>
                                        </p:attrNameLst>
                                      </p:cBhvr>
                                      <p:tavLst>
                                        <p:tav tm="0">
                                          <p:val>
                                            <p:strVal val="ppt_h"/>
                                          </p:val>
                                        </p:tav>
                                        <p:tav tm="100000">
                                          <p:val>
                                            <p:fltVal val="0"/>
                                          </p:val>
                                        </p:tav>
                                      </p:tavLst>
                                    </p:anim>
                                    <p:animEffect transition="out" filter="fade">
                                      <p:cBhvr>
                                        <p:cTn id="66" dur="1000"/>
                                        <p:tgtEl>
                                          <p:spTgt spid="60">
                                            <p:txEl>
                                              <p:pRg st="1" end="1"/>
                                            </p:txEl>
                                          </p:spTgt>
                                        </p:tgtEl>
                                      </p:cBhvr>
                                    </p:animEffect>
                                    <p:set>
                                      <p:cBhvr>
                                        <p:cTn id="67" dur="1" fill="hold">
                                          <p:stCondLst>
                                            <p:cond delay="999"/>
                                          </p:stCondLst>
                                        </p:cTn>
                                        <p:tgtEl>
                                          <p:spTgt spid="60">
                                            <p:txEl>
                                              <p:pRg st="1" end="1"/>
                                            </p:txEl>
                                          </p:spTgt>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07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074"/>
                                        </p:tgtEl>
                                        <p:attrNameLst>
                                          <p:attrName>style.visibility</p:attrName>
                                        </p:attrNameLst>
                                      </p:cBhvr>
                                      <p:to>
                                        <p:strVal val="visible"/>
                                      </p:to>
                                    </p:set>
                                  </p:childTnLst>
                                </p:cTn>
                              </p:par>
                              <p:par>
                                <p:cTn id="72" presetID="42"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
                                            <p:txEl>
                                              <p:pRg st="1" end="1"/>
                                            </p:txEl>
                                          </p:spTgt>
                                        </p:tgtEl>
                                        <p:attrNameLst>
                                          <p:attrName>style.visibility</p:attrName>
                                        </p:attrNameLst>
                                      </p:cBhvr>
                                      <p:to>
                                        <p:strVal val="visible"/>
                                      </p:to>
                                    </p:set>
                                    <p:animEffect transition="in" filter="fade">
                                      <p:cBhvr>
                                        <p:cTn id="82" dur="1000"/>
                                        <p:tgtEl>
                                          <p:spTgt spid="62">
                                            <p:txEl>
                                              <p:pRg st="1" end="1"/>
                                            </p:txEl>
                                          </p:spTgt>
                                        </p:tgtEl>
                                      </p:cBhvr>
                                    </p:animEffect>
                                  </p:childTnLst>
                                </p:cTn>
                              </p:par>
                            </p:childTnLst>
                          </p:cTn>
                        </p:par>
                        <p:par>
                          <p:cTn id="83" fill="hold">
                            <p:stCondLst>
                              <p:cond delay="1000"/>
                            </p:stCondLst>
                            <p:childTnLst>
                              <p:par>
                                <p:cTn id="84" presetID="47"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20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p:bldP spid="57" grpId="0" animBg="1"/>
      <p:bldP spid="58" grpId="0"/>
      <p:bldP spid="58" grpId="1"/>
      <p:bldP spid="59" grpId="0" animBg="1"/>
      <p:bldP spid="60" grpId="0" build="p"/>
      <p:bldP spid="60" grpId="1" build="allAtOnce"/>
      <p:bldP spid="61" grpId="0"/>
      <p:bldP spid="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Service Alerting </a:t>
            </a:r>
            <a:endParaRPr lang="en-US" dirty="0"/>
          </a:p>
        </p:txBody>
      </p:sp>
      <p:sp>
        <p:nvSpPr>
          <p:cNvPr id="4" name="Text Placeholder 3"/>
          <p:cNvSpPr>
            <a:spLocks noGrp="1"/>
          </p:cNvSpPr>
          <p:nvPr>
            <p:ph type="body" idx="1"/>
          </p:nvPr>
        </p:nvSpPr>
        <p:spPr/>
        <p:txBody>
          <a:bodyPr>
            <a:normAutofit/>
          </a:bodyPr>
          <a:lstStyle/>
          <a:p>
            <a:r>
              <a:rPr lang="en-US" sz="3600" dirty="0" smtClean="0"/>
              <a:t>demo </a:t>
            </a:r>
            <a:endParaRPr lang="en-US" sz="3600" dirty="0"/>
          </a:p>
        </p:txBody>
      </p:sp>
    </p:spTree>
    <p:extLst>
      <p:ext uri="{BB962C8B-B14F-4D97-AF65-F5344CB8AC3E}">
        <p14:creationId xmlns:p14="http://schemas.microsoft.com/office/powerpoint/2010/main" val="143912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ingle Corner Rectangle 30"/>
          <p:cNvSpPr/>
          <p:nvPr/>
        </p:nvSpPr>
        <p:spPr bwMode="auto">
          <a:xfrm flipH="1">
            <a:off x="107008" y="1844824"/>
            <a:ext cx="9001496" cy="4146095"/>
          </a:xfrm>
          <a:prstGeom prst="round1Rect">
            <a:avLst>
              <a:gd name="adj" fmla="val 8482"/>
            </a:avLst>
          </a:prstGeom>
          <a:gradFill flip="none" rotWithShape="1">
            <a:gsLst>
              <a:gs pos="0">
                <a:schemeClr val="bg2">
                  <a:lumMod val="25000"/>
                </a:schemeClr>
              </a:gs>
              <a:gs pos="52000">
                <a:schemeClr val="tx1">
                  <a:lumMod val="50000"/>
                  <a:lumOff val="50000"/>
                </a:schemeClr>
              </a:gs>
              <a:gs pos="80000">
                <a:schemeClr val="bg2">
                  <a:lumMod val="25000"/>
                  <a:alpha val="93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err="1"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Self Service Alerting – User Benefits</a:t>
            </a:r>
            <a:endParaRPr lang="en-AU" dirty="0"/>
          </a:p>
        </p:txBody>
      </p:sp>
      <p:sp>
        <p:nvSpPr>
          <p:cNvPr id="5" name="Round Same Side Corner Rectangle 4"/>
          <p:cNvSpPr/>
          <p:nvPr/>
        </p:nvSpPr>
        <p:spPr bwMode="auto">
          <a:xfrm rot="16200000">
            <a:off x="6621839" y="107535"/>
            <a:ext cx="680481" cy="4269102"/>
          </a:xfrm>
          <a:prstGeom prst="round2SameRect">
            <a:avLst>
              <a:gd name="adj1" fmla="val 21437"/>
              <a:gd name="adj2" fmla="val 0"/>
            </a:avLst>
          </a:prstGeom>
          <a:gradFill flip="none" rotWithShape="1">
            <a:gsLst>
              <a:gs pos="0">
                <a:srgbClr val="F2F2F2">
                  <a:lumMod val="25000"/>
                </a:srgbClr>
              </a:gs>
              <a:gs pos="52000">
                <a:srgbClr val="000000">
                  <a:lumMod val="50000"/>
                  <a:lumOff val="50000"/>
                </a:srgbClr>
              </a:gs>
              <a:gs pos="100000">
                <a:srgbClr val="F2F2F2">
                  <a:lumMod val="25000"/>
                </a:srgb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val="FFFF99"/>
              </a:buClr>
              <a:buSzPct val="120000"/>
              <a:buFontTx/>
              <a:buNone/>
              <a:tabLst/>
              <a:defRPr/>
            </a:pPr>
            <a:endParaRPr kumimoji="0" lang="en-US" altLang="zh-CN" sz="3200" b="0" i="1" u="none" strike="noStrike" kern="0" cap="none" spc="0" normalizeH="0" baseline="0" noProof="0" dirty="0">
              <a:ln>
                <a:noFill/>
              </a:ln>
              <a:solidFill>
                <a:srgbClr val="FFFFFF"/>
              </a:solidFill>
              <a:effectLst/>
              <a:uLnTx/>
              <a:uFillTx/>
              <a:latin typeface="Segoe" pitchFamily="34" charset="0"/>
            </a:endParaRPr>
          </a:p>
        </p:txBody>
      </p:sp>
      <p:sp>
        <p:nvSpPr>
          <p:cNvPr id="7" name="Round Same Side Corner Rectangle 6"/>
          <p:cNvSpPr/>
          <p:nvPr/>
        </p:nvSpPr>
        <p:spPr bwMode="auto">
          <a:xfrm rot="10800000">
            <a:off x="4819029" y="2578999"/>
            <a:ext cx="4087274" cy="1608846"/>
          </a:xfrm>
          <a:prstGeom prst="round2SameRect">
            <a:avLst>
              <a:gd name="adj1" fmla="val 11615"/>
              <a:gd name="adj2" fmla="val 0"/>
            </a:avLst>
          </a:prstGeom>
          <a:gradFill flip="none" rotWithShape="1">
            <a:gsLst>
              <a:gs pos="0">
                <a:srgbClr val="F2F2F2">
                  <a:lumMod val="75000"/>
                </a:srgbClr>
              </a:gs>
              <a:gs pos="52000">
                <a:srgbClr val="000000">
                  <a:lumMod val="50000"/>
                  <a:lumOff val="50000"/>
                </a:srgbClr>
              </a:gs>
              <a:gs pos="100000">
                <a:srgbClr val="F2F2F2">
                  <a:lumMod val="75000"/>
                </a:srgb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val="FFFF99"/>
              </a:buClr>
              <a:buSzPct val="120000"/>
              <a:buFontTx/>
              <a:buNone/>
              <a:tabLst/>
              <a:defRPr/>
            </a:pPr>
            <a:endParaRPr kumimoji="0" lang="en-US" altLang="zh-CN" sz="3200" b="0" i="1" u="none" strike="noStrike" kern="0" cap="none" spc="0" normalizeH="0" baseline="0" noProof="0" dirty="0">
              <a:ln>
                <a:noFill/>
              </a:ln>
              <a:solidFill>
                <a:schemeClr val="bg1"/>
              </a:solidFill>
              <a:effectLst/>
              <a:uLnTx/>
              <a:uFillTx/>
              <a:latin typeface="Segoe" pitchFamily="34" charset="0"/>
            </a:endParaRPr>
          </a:p>
        </p:txBody>
      </p:sp>
      <p:sp>
        <p:nvSpPr>
          <p:cNvPr id="8" name="Rectangle 7"/>
          <p:cNvSpPr/>
          <p:nvPr/>
        </p:nvSpPr>
        <p:spPr>
          <a:xfrm>
            <a:off x="4918098" y="2637603"/>
            <a:ext cx="3940175" cy="1608133"/>
          </a:xfrm>
          <a:prstGeom prst="rect">
            <a:avLst/>
          </a:prstGeom>
        </p:spPr>
        <p:txBody>
          <a:bodyPr wrap="square">
            <a:spAutoFit/>
          </a:bodyPr>
          <a:lstStyle/>
          <a:p>
            <a:pPr marL="171450" indent="-171450">
              <a:spcBef>
                <a:spcPts val="300"/>
              </a:spcBef>
              <a:buClr>
                <a:schemeClr val="tx1">
                  <a:lumMod val="85000"/>
                  <a:lumOff val="15000"/>
                </a:schemeClr>
              </a:buClr>
              <a:buSzPct val="100000"/>
              <a:buFont typeface="Arial" pitchFamily="34" charset="0"/>
              <a:buChar char="•"/>
            </a:pPr>
            <a:r>
              <a:rPr lang="en-US" sz="1300" dirty="0">
                <a:solidFill>
                  <a:schemeClr val="bg1"/>
                </a:solidFill>
                <a:latin typeface="Segoe UI" pitchFamily="34" charset="0"/>
                <a:ea typeface="Segoe UI" pitchFamily="34" charset="0"/>
                <a:cs typeface="Segoe UI" pitchFamily="34" charset="0"/>
              </a:rPr>
              <a:t>Users create alerts directly on the data they see in reports</a:t>
            </a:r>
          </a:p>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Report authors control which data is available for alerting</a:t>
            </a:r>
          </a:p>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Supports reports created in Report Builder or BI Development Studio (BIDS)</a:t>
            </a:r>
          </a:p>
          <a:p>
            <a:pPr marL="171450" indent="-171450">
              <a:spcBef>
                <a:spcPts val="300"/>
              </a:spcBef>
              <a:buClr>
                <a:schemeClr val="tx1">
                  <a:lumMod val="85000"/>
                  <a:lumOff val="15000"/>
                </a:schemeClr>
              </a:buClr>
              <a:buSzPct val="100000"/>
              <a:buFont typeface="Arial" pitchFamily="34" charset="0"/>
              <a:buChar char="•"/>
            </a:pPr>
            <a:endParaRPr lang="en-US" sz="1300" dirty="0" smtClean="0">
              <a:solidFill>
                <a:schemeClr val="bg1"/>
              </a:solidFill>
              <a:latin typeface="Segoe UI" pitchFamily="34" charset="0"/>
              <a:ea typeface="Segoe UI" pitchFamily="34" charset="0"/>
              <a:cs typeface="Segoe UI" pitchFamily="34" charset="0"/>
            </a:endParaRPr>
          </a:p>
        </p:txBody>
      </p:sp>
      <p:grpSp>
        <p:nvGrpSpPr>
          <p:cNvPr id="17" name="Group 16"/>
          <p:cNvGrpSpPr/>
          <p:nvPr/>
        </p:nvGrpSpPr>
        <p:grpSpPr>
          <a:xfrm>
            <a:off x="4819028" y="2073079"/>
            <a:ext cx="4277596" cy="507997"/>
            <a:chOff x="4657380" y="1201478"/>
            <a:chExt cx="4486619" cy="507997"/>
          </a:xfrm>
        </p:grpSpPr>
        <p:sp>
          <p:nvSpPr>
            <p:cNvPr id="18" name="Round Same Side Corner Rectangle 17"/>
            <p:cNvSpPr/>
            <p:nvPr/>
          </p:nvSpPr>
          <p:spPr bwMode="auto">
            <a:xfrm>
              <a:off x="4657380" y="1201478"/>
              <a:ext cx="4294914" cy="507997"/>
            </a:xfrm>
            <a:prstGeom prst="round2SameRect">
              <a:avLst>
                <a:gd name="adj1" fmla="val 21627"/>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fontAlgn="base">
                <a:lnSpc>
                  <a:spcPct val="90000"/>
                </a:lnSpc>
                <a:spcBef>
                  <a:spcPts val="630"/>
                </a:spcBef>
                <a:spcAft>
                  <a:spcPct val="0"/>
                </a:spcAft>
                <a:buClr>
                  <a:srgbClr val="FFFF99"/>
                </a:buClr>
                <a:buSzPct val="120000"/>
                <a:buFontTx/>
                <a:buNone/>
                <a:tabLst/>
                <a:defRPr/>
              </a:pPr>
              <a:endParaRPr lang="en-US" altLang="zh-CN" sz="3200" i="1" dirty="0" smtClean="0">
                <a:solidFill>
                  <a:schemeClr val="bg1"/>
                </a:solidFill>
                <a:latin typeface="Segoe" pitchFamily="34" charset="0"/>
              </a:endParaRPr>
            </a:p>
          </p:txBody>
        </p:sp>
        <p:sp>
          <p:nvSpPr>
            <p:cNvPr id="19" name="Rectangle 18"/>
            <p:cNvSpPr/>
            <p:nvPr/>
          </p:nvSpPr>
          <p:spPr>
            <a:xfrm>
              <a:off x="4769496" y="1290548"/>
              <a:ext cx="4374503" cy="326243"/>
            </a:xfrm>
            <a:prstGeom prst="rect">
              <a:avLst/>
            </a:prstGeom>
          </p:spPr>
          <p:txBody>
            <a:bodyPr wrap="square">
              <a:spAutoFit/>
            </a:bodyPr>
            <a:lstStyle/>
            <a:p>
              <a:pPr lvl="0" indent="-396859" fontAlgn="base">
                <a:lnSpc>
                  <a:spcPct val="95000"/>
                </a:lnSpc>
                <a:spcBef>
                  <a:spcPct val="0"/>
                </a:spcBef>
                <a:spcAft>
                  <a:spcPct val="0"/>
                </a:spcAft>
                <a:buClr>
                  <a:srgbClr val="FFFF99"/>
                </a:buClr>
                <a:buSzPct val="120000"/>
                <a:defRPr/>
              </a:pPr>
              <a:r>
                <a:rPr lang="en-US" altLang="zh-CN" sz="1600" spc="20" dirty="0" smtClean="0">
                  <a:solidFill>
                    <a:schemeClr val="bg1"/>
                  </a:solidFill>
                  <a:latin typeface="Segoe UI" pitchFamily="34" charset="0"/>
                  <a:ea typeface="Segoe UI" pitchFamily="34" charset="0"/>
                  <a:cs typeface="Segoe UI" pitchFamily="34" charset="0"/>
                </a:rPr>
                <a:t>Create data alerts from within reports</a:t>
              </a:r>
            </a:p>
          </p:txBody>
        </p:sp>
      </p:grpSp>
      <p:grpSp>
        <p:nvGrpSpPr>
          <p:cNvPr id="28" name="Group 27"/>
          <p:cNvGrpSpPr/>
          <p:nvPr/>
        </p:nvGrpSpPr>
        <p:grpSpPr>
          <a:xfrm>
            <a:off x="4790370" y="4326440"/>
            <a:ext cx="4306255" cy="1595695"/>
            <a:chOff x="4655997" y="3701249"/>
            <a:chExt cx="4488002" cy="1595695"/>
          </a:xfrm>
        </p:grpSpPr>
        <p:sp>
          <p:nvSpPr>
            <p:cNvPr id="9" name="Round Same Side Corner Rectangle 8"/>
            <p:cNvSpPr/>
            <p:nvPr/>
          </p:nvSpPr>
          <p:spPr bwMode="auto">
            <a:xfrm rot="16200000">
              <a:off x="6560450" y="1798181"/>
              <a:ext cx="680481" cy="4486617"/>
            </a:xfrm>
            <a:prstGeom prst="round2SameRect">
              <a:avLst>
                <a:gd name="adj1" fmla="val 21437"/>
                <a:gd name="adj2" fmla="val 0"/>
              </a:avLst>
            </a:prstGeom>
            <a:gradFill flip="none" rotWithShape="1">
              <a:gsLst>
                <a:gs pos="0">
                  <a:srgbClr val="F2F2F2">
                    <a:lumMod val="25000"/>
                  </a:srgbClr>
                </a:gs>
                <a:gs pos="52000">
                  <a:srgbClr val="000000">
                    <a:lumMod val="50000"/>
                    <a:lumOff val="50000"/>
                  </a:srgbClr>
                </a:gs>
                <a:gs pos="100000">
                  <a:srgbClr val="F2F2F2">
                    <a:lumMod val="25000"/>
                  </a:srgb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val="FFFF99"/>
                </a:buClr>
                <a:buSzPct val="120000"/>
                <a:buFontTx/>
                <a:buNone/>
                <a:tabLst/>
                <a:defRPr/>
              </a:pPr>
              <a:endParaRPr kumimoji="0" lang="en-US" altLang="zh-CN" sz="3200" b="0" i="1" u="none" strike="noStrike" kern="0" cap="none" spc="0" normalizeH="0" baseline="0" noProof="0" dirty="0">
                <a:ln>
                  <a:noFill/>
                </a:ln>
                <a:solidFill>
                  <a:schemeClr val="bg1"/>
                </a:solidFill>
                <a:effectLst/>
                <a:uLnTx/>
                <a:uFillTx/>
                <a:latin typeface="Segoe" pitchFamily="34" charset="0"/>
              </a:endParaRPr>
            </a:p>
          </p:txBody>
        </p:sp>
        <p:sp>
          <p:nvSpPr>
            <p:cNvPr id="11" name="Round Same Side Corner Rectangle 10"/>
            <p:cNvSpPr/>
            <p:nvPr/>
          </p:nvSpPr>
          <p:spPr bwMode="auto">
            <a:xfrm rot="10800000">
              <a:off x="4655997" y="4423074"/>
              <a:ext cx="4297680" cy="873870"/>
            </a:xfrm>
            <a:prstGeom prst="round2SameRect">
              <a:avLst>
                <a:gd name="adj1" fmla="val 15265"/>
                <a:gd name="adj2" fmla="val 0"/>
              </a:avLst>
            </a:prstGeom>
            <a:gradFill flip="none" rotWithShape="1">
              <a:gsLst>
                <a:gs pos="0">
                  <a:srgbClr val="F2F2F2">
                    <a:lumMod val="75000"/>
                  </a:srgbClr>
                </a:gs>
                <a:gs pos="52000">
                  <a:srgbClr val="000000">
                    <a:lumMod val="50000"/>
                    <a:lumOff val="50000"/>
                  </a:srgbClr>
                </a:gs>
                <a:gs pos="100000">
                  <a:srgbClr val="F2F2F2">
                    <a:lumMod val="75000"/>
                  </a:srgb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val="FFFF99"/>
                </a:buClr>
                <a:buSzPct val="120000"/>
                <a:buFontTx/>
                <a:buNone/>
                <a:tabLst/>
                <a:defRPr/>
              </a:pPr>
              <a:endParaRPr kumimoji="0" lang="en-US" altLang="zh-CN" sz="3200" b="0" i="1" u="none" strike="noStrike" kern="0" cap="none" spc="0" normalizeH="0" baseline="0" noProof="0" dirty="0">
                <a:ln>
                  <a:noFill/>
                </a:ln>
                <a:solidFill>
                  <a:schemeClr val="bg1"/>
                </a:solidFill>
                <a:effectLst/>
                <a:uLnTx/>
                <a:uFillTx/>
                <a:latin typeface="Segoe" pitchFamily="34" charset="0"/>
              </a:endParaRPr>
            </a:p>
          </p:txBody>
        </p:sp>
        <p:sp>
          <p:nvSpPr>
            <p:cNvPr id="12" name="Rectangle 11"/>
            <p:cNvSpPr/>
            <p:nvPr/>
          </p:nvSpPr>
          <p:spPr>
            <a:xfrm>
              <a:off x="4769497" y="4423074"/>
              <a:ext cx="3940175" cy="769441"/>
            </a:xfrm>
            <a:prstGeom prst="rect">
              <a:avLst/>
            </a:prstGeom>
          </p:spPr>
          <p:txBody>
            <a:bodyPr wrap="square">
              <a:spAutoFit/>
            </a:bodyPr>
            <a:lstStyle/>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Intuitive Alert Rules (greater than, before/after)</a:t>
              </a:r>
            </a:p>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Easy to use scheduling (weekly, daily, monthly)</a:t>
              </a:r>
            </a:p>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Relevant data included in Alert Message</a:t>
              </a:r>
            </a:p>
          </p:txBody>
        </p:sp>
        <p:grpSp>
          <p:nvGrpSpPr>
            <p:cNvPr id="20" name="Group 19"/>
            <p:cNvGrpSpPr/>
            <p:nvPr/>
          </p:nvGrpSpPr>
          <p:grpSpPr>
            <a:xfrm>
              <a:off x="4657380" y="3851816"/>
              <a:ext cx="4294914" cy="507997"/>
              <a:chOff x="4657380" y="4318541"/>
              <a:chExt cx="4294914" cy="507997"/>
            </a:xfrm>
          </p:grpSpPr>
          <p:sp>
            <p:nvSpPr>
              <p:cNvPr id="21" name="Round Same Side Corner Rectangle 20"/>
              <p:cNvSpPr/>
              <p:nvPr/>
            </p:nvSpPr>
            <p:spPr bwMode="auto">
              <a:xfrm>
                <a:off x="4657380" y="4318541"/>
                <a:ext cx="4294914" cy="507997"/>
              </a:xfrm>
              <a:prstGeom prst="round2SameRect">
                <a:avLst>
                  <a:gd name="adj1" fmla="val 21627"/>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fontAlgn="base">
                  <a:lnSpc>
                    <a:spcPct val="90000"/>
                  </a:lnSpc>
                  <a:spcBef>
                    <a:spcPts val="630"/>
                  </a:spcBef>
                  <a:spcAft>
                    <a:spcPct val="0"/>
                  </a:spcAft>
                  <a:buClr>
                    <a:srgbClr val="FFFF99"/>
                  </a:buClr>
                  <a:buSzPct val="120000"/>
                  <a:buFontTx/>
                  <a:buNone/>
                  <a:tabLst/>
                  <a:defRPr/>
                </a:pPr>
                <a:endParaRPr lang="en-US" altLang="zh-CN" sz="3200" i="1" dirty="0" smtClean="0">
                  <a:solidFill>
                    <a:schemeClr val="bg1"/>
                  </a:solidFill>
                  <a:latin typeface="Segoe" pitchFamily="34" charset="0"/>
                </a:endParaRPr>
              </a:p>
            </p:txBody>
          </p:sp>
          <p:sp>
            <p:nvSpPr>
              <p:cNvPr id="22" name="Rectangle 21"/>
              <p:cNvSpPr/>
              <p:nvPr/>
            </p:nvSpPr>
            <p:spPr>
              <a:xfrm>
                <a:off x="4769497" y="4406267"/>
                <a:ext cx="4056628" cy="326243"/>
              </a:xfrm>
              <a:prstGeom prst="rect">
                <a:avLst/>
              </a:prstGeom>
            </p:spPr>
            <p:txBody>
              <a:bodyPr wrap="square">
                <a:spAutoFit/>
              </a:bodyPr>
              <a:lstStyle/>
              <a:p>
                <a:pPr lvl="0" indent="-396859" fontAlgn="base">
                  <a:lnSpc>
                    <a:spcPct val="95000"/>
                  </a:lnSpc>
                  <a:spcBef>
                    <a:spcPct val="0"/>
                  </a:spcBef>
                  <a:spcAft>
                    <a:spcPct val="0"/>
                  </a:spcAft>
                  <a:buClr>
                    <a:srgbClr val="FFFF99"/>
                  </a:buClr>
                  <a:buSzPct val="120000"/>
                  <a:defRPr/>
                </a:pPr>
                <a:r>
                  <a:rPr lang="en-US" altLang="zh-CN" sz="1600" spc="20" dirty="0" smtClean="0">
                    <a:solidFill>
                      <a:schemeClr val="bg1"/>
                    </a:solidFill>
                    <a:latin typeface="Segoe UI" pitchFamily="34" charset="0"/>
                    <a:ea typeface="Segoe UI" pitchFamily="34" charset="0"/>
                    <a:cs typeface="Segoe UI" pitchFamily="34" charset="0"/>
                  </a:rPr>
                  <a:t>Detect important data changes</a:t>
                </a:r>
              </a:p>
            </p:txBody>
          </p:sp>
        </p:gr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29" y="2053136"/>
            <a:ext cx="4350328" cy="3811110"/>
          </a:xfrm>
          <a:prstGeom prst="rect">
            <a:avLst/>
          </a:prstGeom>
          <a:ln>
            <a:noFill/>
          </a:ln>
          <a:effectLst>
            <a:outerShdw blurRad="152400" dist="317500" dir="5400000" sx="90000" sy="-19000" rotWithShape="0">
              <a:prstClr val="black">
                <a:alpha val="15000"/>
              </a:prstClr>
            </a:outerShdw>
          </a:effectLst>
        </p:spPr>
      </p:pic>
      <p:sp>
        <p:nvSpPr>
          <p:cNvPr id="27" name="Rectangle 26"/>
          <p:cNvSpPr/>
          <p:nvPr/>
        </p:nvSpPr>
        <p:spPr>
          <a:xfrm>
            <a:off x="181229" y="6016645"/>
            <a:ext cx="4572000" cy="338554"/>
          </a:xfrm>
          <a:prstGeom prst="rect">
            <a:avLst/>
          </a:prstGeom>
        </p:spPr>
        <p:txBody>
          <a:bodyPr>
            <a:spAutoFit/>
          </a:bodyPr>
          <a:lstStyle/>
          <a:p>
            <a:r>
              <a:rPr lang="en-US" sz="800" dirty="0"/>
              <a:t>Source: Data.gov - Data.gov and the Federal Government cannot vouch for the data or analyses derived from these data after the data have been retrieved from Data.gov.</a:t>
            </a:r>
          </a:p>
        </p:txBody>
      </p:sp>
    </p:spTree>
    <p:extLst>
      <p:ext uri="{BB962C8B-B14F-4D97-AF65-F5344CB8AC3E}">
        <p14:creationId xmlns:p14="http://schemas.microsoft.com/office/powerpoint/2010/main" val="145134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ingle Corner Rectangle 30"/>
          <p:cNvSpPr/>
          <p:nvPr/>
        </p:nvSpPr>
        <p:spPr bwMode="auto">
          <a:xfrm flipH="1">
            <a:off x="107008" y="1875193"/>
            <a:ext cx="9001496" cy="4146095"/>
          </a:xfrm>
          <a:prstGeom prst="round1Rect">
            <a:avLst>
              <a:gd name="adj" fmla="val 8482"/>
            </a:avLst>
          </a:prstGeom>
          <a:gradFill flip="none" rotWithShape="1">
            <a:gsLst>
              <a:gs pos="0">
                <a:schemeClr val="bg2">
                  <a:lumMod val="25000"/>
                </a:schemeClr>
              </a:gs>
              <a:gs pos="52000">
                <a:schemeClr val="tx1">
                  <a:lumMod val="50000"/>
                  <a:lumOff val="50000"/>
                </a:schemeClr>
              </a:gs>
              <a:gs pos="80000">
                <a:schemeClr val="bg2">
                  <a:lumMod val="25000"/>
                  <a:alpha val="93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err="1"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Self Service Alerting – IT Benefits</a:t>
            </a:r>
            <a:endParaRPr lang="en-AU" dirty="0"/>
          </a:p>
        </p:txBody>
      </p:sp>
      <p:sp>
        <p:nvSpPr>
          <p:cNvPr id="5" name="Round Same Side Corner Rectangle 4"/>
          <p:cNvSpPr/>
          <p:nvPr/>
        </p:nvSpPr>
        <p:spPr bwMode="auto">
          <a:xfrm rot="16200000">
            <a:off x="6621839" y="899904"/>
            <a:ext cx="680481" cy="4269102"/>
          </a:xfrm>
          <a:prstGeom prst="round2SameRect">
            <a:avLst>
              <a:gd name="adj1" fmla="val 21437"/>
              <a:gd name="adj2" fmla="val 0"/>
            </a:avLst>
          </a:prstGeom>
          <a:gradFill flip="none" rotWithShape="1">
            <a:gsLst>
              <a:gs pos="0">
                <a:srgbClr val="F2F2F2">
                  <a:lumMod val="25000"/>
                </a:srgbClr>
              </a:gs>
              <a:gs pos="52000">
                <a:srgbClr val="000000">
                  <a:lumMod val="50000"/>
                  <a:lumOff val="50000"/>
                </a:srgbClr>
              </a:gs>
              <a:gs pos="100000">
                <a:srgbClr val="F2F2F2">
                  <a:lumMod val="25000"/>
                </a:srgb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val="FFFF99"/>
              </a:buClr>
              <a:buSzPct val="120000"/>
              <a:buFontTx/>
              <a:buNone/>
              <a:tabLst/>
              <a:defRPr/>
            </a:pPr>
            <a:endParaRPr kumimoji="0" lang="en-US" altLang="zh-CN" sz="3200" b="0" i="1" u="none" strike="noStrike" kern="0" cap="none" spc="0" normalizeH="0" baseline="0" noProof="0" dirty="0">
              <a:ln>
                <a:noFill/>
              </a:ln>
              <a:solidFill>
                <a:schemeClr val="bg1"/>
              </a:solidFill>
              <a:effectLst/>
              <a:uLnTx/>
              <a:uFillTx/>
              <a:latin typeface="Segoe" pitchFamily="34" charset="0"/>
            </a:endParaRPr>
          </a:p>
        </p:txBody>
      </p:sp>
      <p:sp>
        <p:nvSpPr>
          <p:cNvPr id="7" name="Round Same Side Corner Rectangle 6"/>
          <p:cNvSpPr/>
          <p:nvPr/>
        </p:nvSpPr>
        <p:spPr bwMode="auto">
          <a:xfrm rot="10800000">
            <a:off x="4819029" y="3371372"/>
            <a:ext cx="4087274" cy="1532647"/>
          </a:xfrm>
          <a:prstGeom prst="round2SameRect">
            <a:avLst>
              <a:gd name="adj1" fmla="val 11615"/>
              <a:gd name="adj2" fmla="val 0"/>
            </a:avLst>
          </a:prstGeom>
          <a:gradFill flip="none" rotWithShape="1">
            <a:gsLst>
              <a:gs pos="0">
                <a:srgbClr val="F2F2F2">
                  <a:lumMod val="75000"/>
                </a:srgbClr>
              </a:gs>
              <a:gs pos="52000">
                <a:srgbClr val="000000">
                  <a:lumMod val="50000"/>
                  <a:lumOff val="50000"/>
                </a:srgbClr>
              </a:gs>
              <a:gs pos="100000">
                <a:srgbClr val="F2F2F2">
                  <a:lumMod val="75000"/>
                </a:srgb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marR="0" lvl="0" indent="-227147" algn="ctr" defTabSz="914159" eaLnBrk="1" fontAlgn="auto" latinLnBrk="0" hangingPunct="1">
              <a:lnSpc>
                <a:spcPct val="90000"/>
              </a:lnSpc>
              <a:spcBef>
                <a:spcPts val="630"/>
              </a:spcBef>
              <a:spcAft>
                <a:spcPts val="0"/>
              </a:spcAft>
              <a:buClr>
                <a:srgbClr val="FFFF99"/>
              </a:buClr>
              <a:buSzPct val="120000"/>
              <a:buFontTx/>
              <a:buNone/>
              <a:tabLst/>
              <a:defRPr/>
            </a:pPr>
            <a:endParaRPr kumimoji="0" lang="en-US" altLang="zh-CN" sz="3200" b="0" i="1" u="none" strike="noStrike" kern="0" cap="none" spc="0" normalizeH="0" baseline="0" noProof="0" dirty="0">
              <a:ln>
                <a:noFill/>
              </a:ln>
              <a:solidFill>
                <a:schemeClr val="bg1"/>
              </a:solidFill>
              <a:effectLst/>
              <a:uLnTx/>
              <a:uFillTx/>
              <a:latin typeface="Segoe" pitchFamily="34" charset="0"/>
            </a:endParaRPr>
          </a:p>
        </p:txBody>
      </p:sp>
      <p:sp>
        <p:nvSpPr>
          <p:cNvPr id="8" name="Rectangle 7"/>
          <p:cNvSpPr/>
          <p:nvPr/>
        </p:nvSpPr>
        <p:spPr>
          <a:xfrm>
            <a:off x="4918098" y="3429968"/>
            <a:ext cx="3940175" cy="1007968"/>
          </a:xfrm>
          <a:prstGeom prst="rect">
            <a:avLst/>
          </a:prstGeom>
        </p:spPr>
        <p:txBody>
          <a:bodyPr wrap="square">
            <a:spAutoFit/>
          </a:bodyPr>
          <a:lstStyle/>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Per site administration reduces IT burden</a:t>
            </a:r>
          </a:p>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Fine grained authorization</a:t>
            </a:r>
          </a:p>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Self-managed through SharePoint</a:t>
            </a:r>
          </a:p>
          <a:p>
            <a:pPr marL="171450" indent="-171450">
              <a:spcBef>
                <a:spcPts val="300"/>
              </a:spcBef>
              <a:buClr>
                <a:schemeClr val="tx1">
                  <a:lumMod val="85000"/>
                  <a:lumOff val="15000"/>
                </a:schemeClr>
              </a:buClr>
              <a:buSzPct val="100000"/>
              <a:buFont typeface="Arial" pitchFamily="34" charset="0"/>
              <a:buChar char="•"/>
            </a:pPr>
            <a:r>
              <a:rPr lang="en-US" sz="1300" dirty="0" smtClean="0">
                <a:solidFill>
                  <a:schemeClr val="bg1"/>
                </a:solidFill>
                <a:latin typeface="Segoe UI" pitchFamily="34" charset="0"/>
                <a:ea typeface="Segoe UI" pitchFamily="34" charset="0"/>
                <a:cs typeface="Segoe UI" pitchFamily="34" charset="0"/>
              </a:rPr>
              <a:t>IT Visibility &amp; Control of user-defined alerts</a:t>
            </a:r>
          </a:p>
        </p:txBody>
      </p:sp>
      <p:grpSp>
        <p:nvGrpSpPr>
          <p:cNvPr id="17" name="Group 16"/>
          <p:cNvGrpSpPr/>
          <p:nvPr/>
        </p:nvGrpSpPr>
        <p:grpSpPr>
          <a:xfrm>
            <a:off x="4819028" y="2865448"/>
            <a:ext cx="4277596" cy="507997"/>
            <a:chOff x="4657380" y="1201478"/>
            <a:chExt cx="4486619" cy="507997"/>
          </a:xfrm>
        </p:grpSpPr>
        <p:sp>
          <p:nvSpPr>
            <p:cNvPr id="18" name="Round Same Side Corner Rectangle 17"/>
            <p:cNvSpPr/>
            <p:nvPr/>
          </p:nvSpPr>
          <p:spPr bwMode="auto">
            <a:xfrm>
              <a:off x="4657380" y="1201478"/>
              <a:ext cx="4294914" cy="507997"/>
            </a:xfrm>
            <a:prstGeom prst="round2SameRect">
              <a:avLst>
                <a:gd name="adj1" fmla="val 21627"/>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fontAlgn="base">
                <a:lnSpc>
                  <a:spcPct val="90000"/>
                </a:lnSpc>
                <a:spcBef>
                  <a:spcPts val="630"/>
                </a:spcBef>
                <a:spcAft>
                  <a:spcPct val="0"/>
                </a:spcAft>
                <a:buClr>
                  <a:srgbClr val="FFFF99"/>
                </a:buClr>
                <a:buSzPct val="120000"/>
                <a:buFontTx/>
                <a:buNone/>
                <a:tabLst/>
                <a:defRPr/>
              </a:pPr>
              <a:endParaRPr lang="en-US" altLang="zh-CN" sz="3200" i="1" dirty="0" smtClean="0">
                <a:solidFill>
                  <a:schemeClr val="bg1"/>
                </a:solidFill>
                <a:latin typeface="Segoe" pitchFamily="34" charset="0"/>
              </a:endParaRPr>
            </a:p>
          </p:txBody>
        </p:sp>
        <p:sp>
          <p:nvSpPr>
            <p:cNvPr id="19" name="Rectangle 18"/>
            <p:cNvSpPr/>
            <p:nvPr/>
          </p:nvSpPr>
          <p:spPr>
            <a:xfrm>
              <a:off x="4769496" y="1290548"/>
              <a:ext cx="4374503" cy="326243"/>
            </a:xfrm>
            <a:prstGeom prst="rect">
              <a:avLst/>
            </a:prstGeom>
          </p:spPr>
          <p:txBody>
            <a:bodyPr wrap="square">
              <a:spAutoFit/>
            </a:bodyPr>
            <a:lstStyle/>
            <a:p>
              <a:pPr lvl="0" indent="-396859" fontAlgn="base">
                <a:lnSpc>
                  <a:spcPct val="95000"/>
                </a:lnSpc>
                <a:spcBef>
                  <a:spcPct val="0"/>
                </a:spcBef>
                <a:spcAft>
                  <a:spcPct val="0"/>
                </a:spcAft>
                <a:buClr>
                  <a:srgbClr val="FFFF99"/>
                </a:buClr>
                <a:buSzPct val="120000"/>
                <a:defRPr/>
              </a:pPr>
              <a:r>
                <a:rPr lang="en-US" altLang="zh-CN" sz="1600" spc="20" dirty="0" smtClean="0">
                  <a:solidFill>
                    <a:schemeClr val="bg1"/>
                  </a:solidFill>
                  <a:latin typeface="Segoe UI" pitchFamily="34" charset="0"/>
                  <a:ea typeface="Segoe UI" pitchFamily="34" charset="0"/>
                  <a:cs typeface="Segoe UI" pitchFamily="34" charset="0"/>
                </a:rPr>
                <a:t>Managed through SharePoint</a:t>
              </a:r>
            </a:p>
          </p:txBody>
        </p:sp>
      </p:gr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29" y="2014117"/>
            <a:ext cx="4274127" cy="3880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0530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Alerting key capabilities </a:t>
            </a:r>
            <a:endParaRPr lang="en-US" dirty="0"/>
          </a:p>
        </p:txBody>
      </p:sp>
      <p:sp>
        <p:nvSpPr>
          <p:cNvPr id="5" name="Content Placeholder 4"/>
          <p:cNvSpPr>
            <a:spLocks noGrp="1"/>
          </p:cNvSpPr>
          <p:nvPr>
            <p:ph sz="half" idx="1"/>
          </p:nvPr>
        </p:nvSpPr>
        <p:spPr>
          <a:xfrm>
            <a:off x="389436" y="1447802"/>
            <a:ext cx="4115872" cy="4450449"/>
          </a:xfrm>
        </p:spPr>
        <p:txBody>
          <a:bodyPr>
            <a:normAutofit fontScale="92500" lnSpcReduction="10000"/>
          </a:bodyPr>
          <a:lstStyle/>
          <a:p>
            <a:r>
              <a:rPr lang="en-US" dirty="0" smtClean="0"/>
              <a:t>Scenario</a:t>
            </a:r>
          </a:p>
          <a:p>
            <a:pPr lvl="1"/>
            <a:r>
              <a:rPr lang="en-US" dirty="0" smtClean="0"/>
              <a:t>Operational Reports</a:t>
            </a:r>
          </a:p>
          <a:p>
            <a:pPr lvl="2"/>
            <a:r>
              <a:rPr lang="en-US" dirty="0" smtClean="0"/>
              <a:t>Stored Credentials </a:t>
            </a:r>
          </a:p>
          <a:p>
            <a:pPr lvl="1"/>
            <a:r>
              <a:rPr lang="en-US" dirty="0" smtClean="0"/>
              <a:t>SharePoint Mode</a:t>
            </a:r>
          </a:p>
          <a:p>
            <a:pPr lvl="2"/>
            <a:r>
              <a:rPr lang="en-US" dirty="0" smtClean="0"/>
              <a:t>SharePoint Permissions</a:t>
            </a:r>
          </a:p>
          <a:p>
            <a:r>
              <a:rPr lang="en-US" dirty="0" smtClean="0"/>
              <a:t>Tools</a:t>
            </a:r>
          </a:p>
          <a:p>
            <a:pPr lvl="1"/>
            <a:r>
              <a:rPr lang="en-US" dirty="0" smtClean="0"/>
              <a:t>Alert Designer</a:t>
            </a:r>
          </a:p>
          <a:p>
            <a:pPr lvl="1"/>
            <a:r>
              <a:rPr lang="en-US" dirty="0" smtClean="0"/>
              <a:t>Alert Manager</a:t>
            </a:r>
          </a:p>
          <a:p>
            <a:r>
              <a:rPr lang="en-US" dirty="0" smtClean="0"/>
              <a:t>Alert Rules</a:t>
            </a:r>
          </a:p>
          <a:p>
            <a:pPr lvl="1"/>
            <a:r>
              <a:rPr lang="en-US" dirty="0" smtClean="0"/>
              <a:t>Simple rules </a:t>
            </a:r>
          </a:p>
          <a:p>
            <a:pPr lvl="1"/>
            <a:r>
              <a:rPr lang="en-US" dirty="0" smtClean="0"/>
              <a:t>Static thresholds</a:t>
            </a:r>
            <a:endParaRPr lang="en-US" dirty="0"/>
          </a:p>
        </p:txBody>
      </p:sp>
      <p:sp>
        <p:nvSpPr>
          <p:cNvPr id="6" name="Content Placeholder 5"/>
          <p:cNvSpPr>
            <a:spLocks noGrp="1"/>
          </p:cNvSpPr>
          <p:nvPr>
            <p:ph sz="half" idx="2"/>
          </p:nvPr>
        </p:nvSpPr>
        <p:spPr>
          <a:xfrm>
            <a:off x="4637501" y="1447800"/>
            <a:ext cx="4115872" cy="5466112"/>
          </a:xfrm>
        </p:spPr>
        <p:txBody>
          <a:bodyPr>
            <a:normAutofit fontScale="92500" lnSpcReduction="10000"/>
          </a:bodyPr>
          <a:lstStyle/>
          <a:p>
            <a:r>
              <a:rPr lang="en-US" dirty="0" smtClean="0"/>
              <a:t>Alert Messages</a:t>
            </a:r>
          </a:p>
          <a:p>
            <a:pPr lvl="1"/>
            <a:r>
              <a:rPr lang="en-US" dirty="0" smtClean="0"/>
              <a:t>Description</a:t>
            </a:r>
          </a:p>
          <a:p>
            <a:pPr lvl="1"/>
            <a:r>
              <a:rPr lang="en-US" dirty="0"/>
              <a:t>Alert </a:t>
            </a:r>
            <a:r>
              <a:rPr lang="en-US" dirty="0" smtClean="0"/>
              <a:t>Rules</a:t>
            </a:r>
            <a:endParaRPr lang="en-US" dirty="0"/>
          </a:p>
          <a:p>
            <a:pPr lvl="1"/>
            <a:r>
              <a:rPr lang="en-US" dirty="0" smtClean="0"/>
              <a:t>Alert Parameters</a:t>
            </a:r>
          </a:p>
          <a:p>
            <a:r>
              <a:rPr lang="en-US" dirty="0" smtClean="0"/>
              <a:t>Alert Schedules</a:t>
            </a:r>
          </a:p>
          <a:p>
            <a:pPr lvl="1"/>
            <a:r>
              <a:rPr lang="en-US" dirty="0"/>
              <a:t>Daily, Weekly, Hourly, </a:t>
            </a:r>
            <a:r>
              <a:rPr lang="en-US" dirty="0" smtClean="0"/>
              <a:t>Minute</a:t>
            </a:r>
          </a:p>
          <a:p>
            <a:pPr lvl="1"/>
            <a:r>
              <a:rPr lang="en-US" dirty="0"/>
              <a:t>Start/End </a:t>
            </a:r>
            <a:r>
              <a:rPr lang="en-US" dirty="0" smtClean="0"/>
              <a:t>Date</a:t>
            </a:r>
          </a:p>
          <a:p>
            <a:r>
              <a:rPr lang="en-US" dirty="0" smtClean="0"/>
              <a:t>Production Capabilities</a:t>
            </a:r>
          </a:p>
          <a:p>
            <a:pPr lvl="1"/>
            <a:r>
              <a:rPr lang="en-US" dirty="0" smtClean="0"/>
              <a:t>Execution Log</a:t>
            </a:r>
          </a:p>
          <a:p>
            <a:pPr lvl="1"/>
            <a:r>
              <a:rPr lang="en-US" dirty="0" smtClean="0"/>
              <a:t>Globalized Alert Rules</a:t>
            </a:r>
          </a:p>
          <a:p>
            <a:pPr lvl="1"/>
            <a:r>
              <a:rPr lang="en-US" dirty="0" smtClean="0"/>
              <a:t>Localization ready</a:t>
            </a:r>
          </a:p>
          <a:p>
            <a:endParaRPr lang="en-US" dirty="0" smtClean="0"/>
          </a:p>
          <a:p>
            <a:pPr lvl="1"/>
            <a:endParaRPr lang="en-US" dirty="0"/>
          </a:p>
        </p:txBody>
      </p:sp>
    </p:spTree>
    <p:extLst>
      <p:ext uri="{BB962C8B-B14F-4D97-AF65-F5344CB8AC3E}">
        <p14:creationId xmlns:p14="http://schemas.microsoft.com/office/powerpoint/2010/main" val="377570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Reporting Services - What's New in Denali? </a:t>
            </a:r>
            <a:endParaRPr lang="en-AU" dirty="0"/>
          </a:p>
        </p:txBody>
      </p:sp>
      <p:sp>
        <p:nvSpPr>
          <p:cNvPr id="3" name="Text Placeholder 2"/>
          <p:cNvSpPr>
            <a:spLocks noGrp="1"/>
          </p:cNvSpPr>
          <p:nvPr>
            <p:ph type="body" idx="1"/>
          </p:nvPr>
        </p:nvSpPr>
        <p:spPr/>
        <p:txBody>
          <a:bodyPr/>
          <a:lstStyle/>
          <a:p>
            <a:pPr lvl="0">
              <a:defRPr/>
            </a:pPr>
            <a:r>
              <a:rPr lang="en-US" dirty="0" smtClean="0"/>
              <a:t>Carolyn Chau</a:t>
            </a:r>
          </a:p>
          <a:p>
            <a:pPr lvl="0">
              <a:defRPr/>
            </a:pPr>
            <a:r>
              <a:rPr lang="en-US" dirty="0" smtClean="0"/>
              <a:t>Principal Program Manager</a:t>
            </a:r>
          </a:p>
          <a:p>
            <a:pPr lvl="0">
              <a:defRPr/>
            </a:pPr>
            <a:r>
              <a:rPr lang="en-US" dirty="0" smtClean="0"/>
              <a:t>Microsoft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#DAT306</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228600"/>
            <a:ext cx="8363938" cy="553998"/>
          </a:xfrm>
        </p:spPr>
        <p:txBody>
          <a:bodyPr>
            <a:normAutofit fontScale="90000"/>
          </a:bodyPr>
          <a:lstStyle/>
          <a:p>
            <a:r>
              <a:rPr lang="en-US" sz="4000" dirty="0" smtClean="0"/>
              <a:t>RS Denali SharePoint Architecture</a:t>
            </a:r>
            <a:endParaRPr lang="en-US" sz="4000" dirty="0"/>
          </a:p>
        </p:txBody>
      </p:sp>
      <p:pic>
        <p:nvPicPr>
          <p:cNvPr id="5" name="Picture 2"/>
          <p:cNvPicPr>
            <a:picLocks noChangeAspect="1" noChangeArrowheads="1"/>
          </p:cNvPicPr>
          <p:nvPr/>
        </p:nvPicPr>
        <p:blipFill>
          <a:blip r:embed="rId2" cstate="print"/>
          <a:srcRect/>
          <a:stretch>
            <a:fillRect/>
          </a:stretch>
        </p:blipFill>
        <p:spPr bwMode="auto">
          <a:xfrm>
            <a:off x="962927" y="971815"/>
            <a:ext cx="3176091" cy="4125784"/>
          </a:xfrm>
          <a:prstGeom prst="rect">
            <a:avLst/>
          </a:prstGeom>
          <a:solidFill>
            <a:schemeClr val="accent1">
              <a:lumMod val="50000"/>
            </a:schemeClr>
          </a:solidFill>
          <a:ln w="12700">
            <a:noFill/>
            <a:miter lim="800000"/>
            <a:headEnd/>
            <a:tailEnd/>
          </a:ln>
        </p:spPr>
      </p:pic>
      <p:grpSp>
        <p:nvGrpSpPr>
          <p:cNvPr id="6" name="Group 60"/>
          <p:cNvGrpSpPr>
            <a:grpSpLocks/>
          </p:cNvGrpSpPr>
          <p:nvPr/>
        </p:nvGrpSpPr>
        <p:grpSpPr bwMode="auto">
          <a:xfrm>
            <a:off x="1065506" y="1336749"/>
            <a:ext cx="2971801" cy="3193004"/>
            <a:chOff x="747975" y="1421210"/>
            <a:chExt cx="3200136" cy="2014243"/>
          </a:xfrm>
        </p:grpSpPr>
        <p:grpSp>
          <p:nvGrpSpPr>
            <p:cNvPr id="7" name="Group 6"/>
            <p:cNvGrpSpPr>
              <a:grpSpLocks/>
            </p:cNvGrpSpPr>
            <p:nvPr/>
          </p:nvGrpSpPr>
          <p:grpSpPr bwMode="auto">
            <a:xfrm>
              <a:off x="747975" y="1421210"/>
              <a:ext cx="3200136" cy="2014243"/>
              <a:chOff x="471" y="895"/>
              <a:chExt cx="2016" cy="1269"/>
            </a:xfrm>
          </p:grpSpPr>
          <p:pic>
            <p:nvPicPr>
              <p:cNvPr id="10" name="Picture 9"/>
              <p:cNvPicPr>
                <a:picLocks noChangeAspect="1" noChangeArrowheads="1"/>
              </p:cNvPicPr>
              <p:nvPr/>
            </p:nvPicPr>
            <p:blipFill>
              <a:blip r:embed="rId3" cstate="print"/>
              <a:srcRect/>
              <a:stretch>
                <a:fillRect/>
              </a:stretch>
            </p:blipFill>
            <p:spPr bwMode="auto">
              <a:xfrm>
                <a:off x="471" y="895"/>
                <a:ext cx="2016" cy="1269"/>
              </a:xfrm>
              <a:prstGeom prst="rect">
                <a:avLst/>
              </a:prstGeom>
              <a:noFill/>
              <a:ln w="12700">
                <a:noFill/>
                <a:miter lim="800000"/>
                <a:headEnd/>
                <a:tailEnd/>
              </a:ln>
            </p:spPr>
          </p:pic>
          <p:pic>
            <p:nvPicPr>
              <p:cNvPr id="11" name="Picture 10"/>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564" y="1109"/>
                <a:ext cx="993" cy="292"/>
              </a:xfrm>
              <a:prstGeom prst="rect">
                <a:avLst/>
              </a:prstGeom>
              <a:noFill/>
              <a:ln w="12700">
                <a:noFill/>
                <a:miter lim="800000"/>
                <a:headEnd/>
                <a:tailEnd/>
              </a:ln>
            </p:spPr>
          </p:pic>
          <p:sp>
            <p:nvSpPr>
              <p:cNvPr id="12" name="Rectangle 11"/>
              <p:cNvSpPr>
                <a:spLocks noChangeArrowheads="1"/>
              </p:cNvSpPr>
              <p:nvPr/>
            </p:nvSpPr>
            <p:spPr bwMode="auto">
              <a:xfrm>
                <a:off x="707" y="983"/>
                <a:ext cx="1491" cy="83"/>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SSRS in Web Application</a:t>
                </a:r>
                <a:endParaRPr lang="en-US" sz="1600" dirty="0">
                  <a:solidFill>
                    <a:srgbClr val="FFFFFF"/>
                  </a:solidFill>
                  <a:latin typeface="Segoe" pitchFamily="34" charset="0"/>
                </a:endParaRPr>
              </a:p>
            </p:txBody>
          </p:sp>
          <p:sp>
            <p:nvSpPr>
              <p:cNvPr id="13" name="Rectangle 12"/>
              <p:cNvSpPr>
                <a:spLocks noChangeArrowheads="1"/>
              </p:cNvSpPr>
              <p:nvPr/>
            </p:nvSpPr>
            <p:spPr bwMode="auto">
              <a:xfrm>
                <a:off x="719" y="1114"/>
                <a:ext cx="669" cy="26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Viewer web </a:t>
                </a:r>
                <a:r>
                  <a:rPr lang="en-US" sz="1400" dirty="0" smtClean="0">
                    <a:solidFill>
                      <a:srgbClr val="FFFFFF"/>
                    </a:solidFill>
                    <a:effectLst>
                      <a:outerShdw blurRad="38100" dist="38100" dir="2700000" algn="tl">
                        <a:srgbClr val="000000"/>
                      </a:outerShdw>
                    </a:effectLst>
                    <a:latin typeface="Segoe"/>
                  </a:rPr>
                  <a:t>part </a:t>
                </a:r>
              </a:p>
            </p:txBody>
          </p:sp>
        </p:grpSp>
        <p:pic>
          <p:nvPicPr>
            <p:cNvPr id="8" name="Picture 9"/>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3045629" y="1720410"/>
              <a:ext cx="751960" cy="1673106"/>
            </a:xfrm>
            <a:prstGeom prst="rect">
              <a:avLst/>
            </a:prstGeom>
            <a:noFill/>
            <a:ln w="12700">
              <a:noFill/>
              <a:miter lim="800000"/>
              <a:headEnd/>
              <a:tailEnd/>
            </a:ln>
          </p:spPr>
        </p:pic>
        <p:sp>
          <p:nvSpPr>
            <p:cNvPr id="9" name="Rectangle 13"/>
            <p:cNvSpPr>
              <a:spLocks noChangeArrowheads="1"/>
            </p:cNvSpPr>
            <p:nvPr/>
          </p:nvSpPr>
          <p:spPr bwMode="auto">
            <a:xfrm>
              <a:off x="3069212" y="2238715"/>
              <a:ext cx="704792" cy="63649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a:t>
              </a:r>
              <a:endParaRPr lang="en-US" sz="1400" dirty="0">
                <a:solidFill>
                  <a:srgbClr val="FFFFFF"/>
                </a:solidFill>
                <a:effectLst>
                  <a:outerShdw blurRad="38100" dist="38100" dir="2700000" algn="tl">
                    <a:srgbClr val="000000"/>
                  </a:outerShdw>
                </a:effectLst>
                <a:latin typeface="Segoe"/>
              </a:endParaRP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Proxy</a:t>
              </a:r>
              <a:endParaRPr lang="en-US" sz="1400" dirty="0">
                <a:solidFill>
                  <a:srgbClr val="FFFFFF"/>
                </a:solidFill>
                <a:effectLst>
                  <a:outerShdw blurRad="38100" dist="38100" dir="2700000" algn="tl">
                    <a:srgbClr val="000000"/>
                  </a:outerShdw>
                </a:effectLst>
                <a:latin typeface="Segoe"/>
              </a:endParaRPr>
            </a:p>
          </p:txBody>
        </p:sp>
      </p:grpSp>
      <p:grpSp>
        <p:nvGrpSpPr>
          <p:cNvPr id="14" name="Group 14"/>
          <p:cNvGrpSpPr>
            <a:grpSpLocks/>
          </p:cNvGrpSpPr>
          <p:nvPr/>
        </p:nvGrpSpPr>
        <p:grpSpPr bwMode="auto">
          <a:xfrm>
            <a:off x="1015603" y="4529531"/>
            <a:ext cx="3060255" cy="435512"/>
            <a:chOff x="368" y="2846"/>
            <a:chExt cx="2085" cy="378"/>
          </a:xfrm>
        </p:grpSpPr>
        <p:pic>
          <p:nvPicPr>
            <p:cNvPr id="15" name="Picture 15"/>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368" y="2846"/>
              <a:ext cx="2085" cy="378"/>
            </a:xfrm>
            <a:prstGeom prst="rect">
              <a:avLst/>
            </a:prstGeom>
            <a:noFill/>
            <a:ln w="12700">
              <a:noFill/>
              <a:miter lim="800000"/>
              <a:headEnd/>
              <a:tailEnd/>
            </a:ln>
          </p:spPr>
        </p:pic>
        <p:sp>
          <p:nvSpPr>
            <p:cNvPr id="16" name="Rectangle 16"/>
            <p:cNvSpPr>
              <a:spLocks noChangeArrowheads="1"/>
            </p:cNvSpPr>
            <p:nvPr/>
          </p:nvSpPr>
          <p:spPr bwMode="auto">
            <a:xfrm>
              <a:off x="402" y="2969"/>
              <a:ext cx="1956" cy="159"/>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400" dirty="0" smtClean="0">
                  <a:solidFill>
                    <a:srgbClr val="FFFFFF"/>
                  </a:solidFill>
                  <a:latin typeface="Segoe"/>
                </a:rPr>
                <a:t>SharePoint </a:t>
              </a:r>
              <a:r>
                <a:rPr lang="en-US" sz="1400" dirty="0">
                  <a:solidFill>
                    <a:srgbClr val="FFFFFF"/>
                  </a:solidFill>
                  <a:latin typeface="Segoe"/>
                </a:rPr>
                <a:t>Object Model</a:t>
              </a:r>
              <a:endParaRPr lang="en-US" dirty="0">
                <a:solidFill>
                  <a:srgbClr val="FFFFFF"/>
                </a:solidFill>
                <a:effectLst>
                  <a:outerShdw blurRad="38100" dist="38100" dir="2700000" algn="tl">
                    <a:srgbClr val="000000"/>
                  </a:outerShdw>
                </a:effectLst>
                <a:latin typeface="Segoe"/>
              </a:endParaRPr>
            </a:p>
          </p:txBody>
        </p:sp>
      </p:grpSp>
      <p:sp>
        <p:nvSpPr>
          <p:cNvPr id="17" name="Text Box 6"/>
          <p:cNvSpPr txBox="1">
            <a:spLocks noChangeArrowheads="1"/>
          </p:cNvSpPr>
          <p:nvPr/>
        </p:nvSpPr>
        <p:spPr bwMode="auto">
          <a:xfrm>
            <a:off x="736600" y="1055425"/>
            <a:ext cx="3606800" cy="366254"/>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WFE</a:t>
            </a:r>
            <a:endParaRPr lang="en-US" sz="2800" dirty="0">
              <a:solidFill>
                <a:srgbClr val="FFFFFF"/>
              </a:solidFill>
              <a:effectLst>
                <a:outerShdw blurRad="38100" dist="38100" dir="2700000" algn="tl">
                  <a:srgbClr val="000000"/>
                </a:outerShdw>
              </a:effectLst>
              <a:latin typeface="Segoe"/>
            </a:endParaRPr>
          </a:p>
        </p:txBody>
      </p:sp>
      <p:grpSp>
        <p:nvGrpSpPr>
          <p:cNvPr id="18" name="Group 24"/>
          <p:cNvGrpSpPr>
            <a:grpSpLocks/>
          </p:cNvGrpSpPr>
          <p:nvPr/>
        </p:nvGrpSpPr>
        <p:grpSpPr bwMode="auto">
          <a:xfrm>
            <a:off x="5019126" y="973551"/>
            <a:ext cx="3743874" cy="4124048"/>
            <a:chOff x="2809" y="1166"/>
            <a:chExt cx="2647" cy="2512"/>
          </a:xfrm>
        </p:grpSpPr>
        <p:pic>
          <p:nvPicPr>
            <p:cNvPr id="19" name="Picture 25"/>
            <p:cNvPicPr>
              <a:picLocks noChangeAspect="1" noChangeArrowheads="1"/>
            </p:cNvPicPr>
            <p:nvPr/>
          </p:nvPicPr>
          <p:blipFill>
            <a:blip r:embed="rId7" cstate="print"/>
            <a:srcRect/>
            <a:stretch>
              <a:fillRect/>
            </a:stretch>
          </p:blipFill>
          <p:spPr bwMode="auto">
            <a:xfrm>
              <a:off x="2809" y="1166"/>
              <a:ext cx="2647" cy="2512"/>
            </a:xfrm>
            <a:prstGeom prst="rect">
              <a:avLst/>
            </a:prstGeom>
            <a:solidFill>
              <a:schemeClr val="accent1">
                <a:lumMod val="50000"/>
              </a:schemeClr>
            </a:solidFill>
            <a:ln w="12700">
              <a:noFill/>
              <a:miter lim="800000"/>
              <a:headEnd/>
              <a:tailEnd/>
            </a:ln>
          </p:spPr>
        </p:pic>
        <p:sp>
          <p:nvSpPr>
            <p:cNvPr id="20" name="Text Box 26"/>
            <p:cNvSpPr txBox="1">
              <a:spLocks noChangeArrowheads="1"/>
            </p:cNvSpPr>
            <p:nvPr/>
          </p:nvSpPr>
          <p:spPr bwMode="auto">
            <a:xfrm>
              <a:off x="2809" y="1211"/>
              <a:ext cx="2587" cy="223"/>
            </a:xfrm>
            <a:prstGeom prst="rect">
              <a:avLst/>
            </a:prstGeom>
            <a:noFill/>
            <a:ln w="12700">
              <a:noFill/>
              <a:miter lim="800000"/>
              <a:headEnd/>
              <a:tailEnd/>
            </a:ln>
            <a:effectLst/>
          </p:spPr>
          <p:txBody>
            <a:bodyPr wrap="square"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App Server </a:t>
              </a:r>
              <a:endParaRPr lang="en-US" sz="2800" dirty="0">
                <a:solidFill>
                  <a:srgbClr val="FFFFFF"/>
                </a:solidFill>
                <a:effectLst>
                  <a:outerShdw blurRad="38100" dist="38100" dir="2700000" algn="tl">
                    <a:srgbClr val="000000"/>
                  </a:outerShdw>
                </a:effectLst>
                <a:latin typeface="Segoe"/>
              </a:endParaRPr>
            </a:p>
          </p:txBody>
        </p:sp>
      </p:grpSp>
      <p:grpSp>
        <p:nvGrpSpPr>
          <p:cNvPr id="21" name="Group 42"/>
          <p:cNvGrpSpPr>
            <a:grpSpLocks/>
          </p:cNvGrpSpPr>
          <p:nvPr/>
        </p:nvGrpSpPr>
        <p:grpSpPr bwMode="auto">
          <a:xfrm>
            <a:off x="5117358" y="4542139"/>
            <a:ext cx="3583511" cy="438912"/>
            <a:chOff x="301" y="2211"/>
            <a:chExt cx="1956" cy="378"/>
          </a:xfrm>
        </p:grpSpPr>
        <p:pic>
          <p:nvPicPr>
            <p:cNvPr id="22" name="Picture 43"/>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301" y="2211"/>
              <a:ext cx="1956" cy="378"/>
            </a:xfrm>
            <a:prstGeom prst="rect">
              <a:avLst/>
            </a:prstGeom>
            <a:noFill/>
            <a:ln w="12700">
              <a:noFill/>
              <a:miter lim="800000"/>
              <a:headEnd/>
              <a:tailEnd/>
            </a:ln>
          </p:spPr>
        </p:pic>
        <p:sp>
          <p:nvSpPr>
            <p:cNvPr id="23" name="Rectangle 44"/>
            <p:cNvSpPr>
              <a:spLocks noChangeArrowheads="1"/>
            </p:cNvSpPr>
            <p:nvPr/>
          </p:nvSpPr>
          <p:spPr bwMode="auto">
            <a:xfrm>
              <a:off x="615" y="2331"/>
              <a:ext cx="1318" cy="158"/>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400" dirty="0">
                  <a:solidFill>
                    <a:srgbClr val="FFFFFF"/>
                  </a:solidFill>
                  <a:latin typeface="Segoe"/>
                </a:rPr>
                <a:t>SharePoint Object Model</a:t>
              </a:r>
              <a:endParaRPr lang="en-US" dirty="0">
                <a:solidFill>
                  <a:srgbClr val="FFFFFF"/>
                </a:solidFill>
                <a:effectLst>
                  <a:outerShdw blurRad="38100" dist="38100" dir="2700000" algn="tl">
                    <a:srgbClr val="000000"/>
                  </a:outerShdw>
                </a:effectLst>
                <a:latin typeface="Segoe"/>
              </a:endParaRPr>
            </a:p>
          </p:txBody>
        </p:sp>
      </p:grpSp>
      <p:pic>
        <p:nvPicPr>
          <p:cNvPr id="24" name="Picture 32"/>
          <p:cNvPicPr>
            <a:picLocks noChangeAspect="1" noChangeArrowheads="1"/>
          </p:cNvPicPr>
          <p:nvPr/>
        </p:nvPicPr>
        <p:blipFill>
          <a:blip r:embed="rId3" cstate="print"/>
          <a:srcRect/>
          <a:stretch>
            <a:fillRect/>
          </a:stretch>
        </p:blipFill>
        <p:spPr bwMode="auto">
          <a:xfrm>
            <a:off x="5170727" y="1336749"/>
            <a:ext cx="3462251" cy="3205390"/>
          </a:xfrm>
          <a:prstGeom prst="rect">
            <a:avLst/>
          </a:prstGeom>
          <a:noFill/>
          <a:ln w="12700">
            <a:noFill/>
            <a:miter lim="800000"/>
            <a:headEnd/>
            <a:tailEnd/>
          </a:ln>
        </p:spPr>
      </p:pic>
      <p:sp>
        <p:nvSpPr>
          <p:cNvPr id="25" name="Rectangle 33"/>
          <p:cNvSpPr>
            <a:spLocks noChangeArrowheads="1"/>
          </p:cNvSpPr>
          <p:nvPr/>
        </p:nvSpPr>
        <p:spPr bwMode="auto">
          <a:xfrm>
            <a:off x="5537232" y="1653614"/>
            <a:ext cx="2900677" cy="209288"/>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SSRS Shared Service Application </a:t>
            </a:r>
          </a:p>
        </p:txBody>
      </p:sp>
      <p:grpSp>
        <p:nvGrpSpPr>
          <p:cNvPr id="60" name="Group 59"/>
          <p:cNvGrpSpPr/>
          <p:nvPr/>
        </p:nvGrpSpPr>
        <p:grpSpPr>
          <a:xfrm>
            <a:off x="5384465" y="4044397"/>
            <a:ext cx="1676402" cy="418881"/>
            <a:chOff x="7177418" y="3345688"/>
            <a:chExt cx="2234620" cy="418881"/>
          </a:xfrm>
        </p:grpSpPr>
        <p:pic>
          <p:nvPicPr>
            <p:cNvPr id="26" name="Picture 34"/>
            <p:cNvPicPr>
              <a:picLocks noChangeAspect="1" noChangeArrowheads="1"/>
            </p:cNvPicPr>
            <p:nvPr/>
          </p:nvPicPr>
          <p:blipFill>
            <a:blip r:embed="rId8" cstate="print">
              <a:duotone>
                <a:prstClr val="black"/>
                <a:schemeClr val="accent6">
                  <a:tint val="45000"/>
                  <a:satMod val="400000"/>
                </a:schemeClr>
              </a:duotone>
            </a:blip>
            <a:srcRect/>
            <a:stretch>
              <a:fillRect/>
            </a:stretch>
          </p:blipFill>
          <p:spPr bwMode="auto">
            <a:xfrm>
              <a:off x="7177418" y="3378805"/>
              <a:ext cx="2234620" cy="309564"/>
            </a:xfrm>
            <a:prstGeom prst="rect">
              <a:avLst/>
            </a:prstGeom>
            <a:noFill/>
            <a:ln w="12700">
              <a:noFill/>
              <a:miter lim="800000"/>
              <a:headEnd/>
              <a:tailEnd/>
            </a:ln>
          </p:spPr>
        </p:pic>
        <p:sp>
          <p:nvSpPr>
            <p:cNvPr id="27" name="Rectangle 35"/>
            <p:cNvSpPr>
              <a:spLocks noChangeArrowheads="1"/>
            </p:cNvSpPr>
            <p:nvPr/>
          </p:nvSpPr>
          <p:spPr bwMode="auto">
            <a:xfrm>
              <a:off x="7685286" y="3345688"/>
              <a:ext cx="1184467"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grpSp>
      <p:grpSp>
        <p:nvGrpSpPr>
          <p:cNvPr id="61" name="Group 60"/>
          <p:cNvGrpSpPr/>
          <p:nvPr/>
        </p:nvGrpSpPr>
        <p:grpSpPr>
          <a:xfrm>
            <a:off x="7105686" y="4048733"/>
            <a:ext cx="1303382" cy="418881"/>
            <a:chOff x="9484595" y="3336007"/>
            <a:chExt cx="1737390" cy="418881"/>
          </a:xfrm>
        </p:grpSpPr>
        <p:pic>
          <p:nvPicPr>
            <p:cNvPr id="28" name="Picture 36"/>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9484595" y="3357243"/>
              <a:ext cx="1737390" cy="331126"/>
            </a:xfrm>
            <a:prstGeom prst="rect">
              <a:avLst/>
            </a:prstGeom>
            <a:noFill/>
            <a:ln w="12700">
              <a:noFill/>
              <a:miter lim="800000"/>
              <a:headEnd/>
              <a:tailEnd/>
            </a:ln>
          </p:spPr>
        </p:pic>
        <p:sp>
          <p:nvSpPr>
            <p:cNvPr id="29" name="Rectangle 37"/>
            <p:cNvSpPr>
              <a:spLocks noChangeArrowheads="1"/>
            </p:cNvSpPr>
            <p:nvPr/>
          </p:nvSpPr>
          <p:spPr bwMode="auto">
            <a:xfrm>
              <a:off x="9579794" y="3336007"/>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grpSp>
      <p:grpSp>
        <p:nvGrpSpPr>
          <p:cNvPr id="75" name="Group 74"/>
          <p:cNvGrpSpPr/>
          <p:nvPr/>
        </p:nvGrpSpPr>
        <p:grpSpPr>
          <a:xfrm>
            <a:off x="6375003" y="1921473"/>
            <a:ext cx="685863" cy="1010657"/>
            <a:chOff x="8497791" y="2102616"/>
            <a:chExt cx="914246" cy="1010657"/>
          </a:xfrm>
        </p:grpSpPr>
        <p:pic>
          <p:nvPicPr>
            <p:cNvPr id="30" name="Picture 9"/>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498242" y="2102616"/>
              <a:ext cx="913794" cy="1010657"/>
            </a:xfrm>
            <a:prstGeom prst="rect">
              <a:avLst/>
            </a:prstGeom>
            <a:noFill/>
            <a:ln w="12700">
              <a:noFill/>
              <a:miter lim="800000"/>
              <a:headEnd/>
              <a:tailEnd/>
            </a:ln>
          </p:spPr>
        </p:pic>
        <p:sp>
          <p:nvSpPr>
            <p:cNvPr id="31" name="Rectangle 13"/>
            <p:cNvSpPr>
              <a:spLocks noChangeArrowheads="1"/>
            </p:cNvSpPr>
            <p:nvPr/>
          </p:nvSpPr>
          <p:spPr bwMode="auto">
            <a:xfrm>
              <a:off x="8497791" y="2123610"/>
              <a:ext cx="914246" cy="989663"/>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 </a:t>
              </a:r>
              <a:r>
                <a:rPr lang="en-US" sz="1400" dirty="0">
                  <a:solidFill>
                    <a:srgbClr val="FFFFFF"/>
                  </a:solidFill>
                  <a:effectLst>
                    <a:outerShdw blurRad="38100" dist="38100" dir="2700000" algn="tl">
                      <a:srgbClr val="000000"/>
                    </a:outerShdw>
                  </a:effectLst>
                  <a:latin typeface="Segoe"/>
                </a:rPr>
                <a:t>App Runtime </a:t>
              </a:r>
            </a:p>
          </p:txBody>
        </p:sp>
      </p:grpSp>
      <p:grpSp>
        <p:nvGrpSpPr>
          <p:cNvPr id="62" name="Group 61"/>
          <p:cNvGrpSpPr/>
          <p:nvPr/>
        </p:nvGrpSpPr>
        <p:grpSpPr>
          <a:xfrm>
            <a:off x="7118451" y="1935873"/>
            <a:ext cx="1303382" cy="996257"/>
            <a:chOff x="9503055" y="2088170"/>
            <a:chExt cx="1737390" cy="996257"/>
          </a:xfrm>
        </p:grpSpPr>
        <p:pic>
          <p:nvPicPr>
            <p:cNvPr id="32" name="Picture 36"/>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9503055" y="2088170"/>
              <a:ext cx="1737390" cy="996257"/>
            </a:xfrm>
            <a:prstGeom prst="rect">
              <a:avLst/>
            </a:prstGeom>
            <a:noFill/>
            <a:ln w="12700">
              <a:noFill/>
              <a:miter lim="800000"/>
              <a:headEnd/>
              <a:tailEnd/>
            </a:ln>
          </p:spPr>
        </p:pic>
        <p:sp>
          <p:nvSpPr>
            <p:cNvPr id="33" name="Rectangle 37"/>
            <p:cNvSpPr>
              <a:spLocks noChangeArrowheads="1"/>
            </p:cNvSpPr>
            <p:nvPr/>
          </p:nvSpPr>
          <p:spPr bwMode="auto">
            <a:xfrm>
              <a:off x="9615269" y="2362143"/>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grpSp>
      <p:grpSp>
        <p:nvGrpSpPr>
          <p:cNvPr id="65" name="Group 64"/>
          <p:cNvGrpSpPr/>
          <p:nvPr/>
        </p:nvGrpSpPr>
        <p:grpSpPr>
          <a:xfrm>
            <a:off x="1195904" y="3113273"/>
            <a:ext cx="1461135" cy="625570"/>
            <a:chOff x="1594123" y="3113273"/>
            <a:chExt cx="1959371" cy="625570"/>
          </a:xfrm>
        </p:grpSpPr>
        <p:pic>
          <p:nvPicPr>
            <p:cNvPr id="34" name="Picture 12"/>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1594123" y="3113273"/>
              <a:ext cx="1959371" cy="610090"/>
            </a:xfrm>
            <a:prstGeom prst="rect">
              <a:avLst/>
            </a:prstGeom>
            <a:noFill/>
            <a:ln w="12700">
              <a:noFill/>
              <a:miter lim="800000"/>
              <a:headEnd/>
              <a:tailEnd/>
            </a:ln>
          </p:spPr>
        </p:pic>
        <p:sp>
          <p:nvSpPr>
            <p:cNvPr id="35" name="Rectangle 13"/>
            <p:cNvSpPr>
              <a:spLocks noChangeArrowheads="1"/>
            </p:cNvSpPr>
            <p:nvPr/>
          </p:nvSpPr>
          <p:spPr bwMode="auto">
            <a:xfrm>
              <a:off x="1907308" y="3182731"/>
              <a:ext cx="1239894"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err="1" smtClean="0">
                  <a:solidFill>
                    <a:srgbClr val="FFFFFF"/>
                  </a:solidFill>
                  <a:effectLst>
                    <a:outerShdw blurRad="38100" dist="38100" dir="2700000" algn="tl">
                      <a:srgbClr val="000000"/>
                    </a:outerShdw>
                  </a:effectLst>
                  <a:latin typeface="Segoe"/>
                </a:rPr>
                <a:t>URLAccess</a:t>
              </a:r>
              <a:endParaRPr lang="en-US" sz="1400" dirty="0">
                <a:solidFill>
                  <a:srgbClr val="FFFFFF"/>
                </a:solidFill>
                <a:effectLst>
                  <a:outerShdw blurRad="38100" dist="38100" dir="2700000" algn="tl">
                    <a:srgbClr val="000000"/>
                  </a:outerShdw>
                </a:effectLst>
                <a:latin typeface="Segoe"/>
              </a:endParaRPr>
            </a:p>
          </p:txBody>
        </p:sp>
      </p:grpSp>
      <p:grpSp>
        <p:nvGrpSpPr>
          <p:cNvPr id="64" name="Group 63"/>
          <p:cNvGrpSpPr/>
          <p:nvPr/>
        </p:nvGrpSpPr>
        <p:grpSpPr>
          <a:xfrm>
            <a:off x="5384466" y="1907023"/>
            <a:ext cx="933486" cy="1143000"/>
            <a:chOff x="7177418" y="2088169"/>
            <a:chExt cx="1244324" cy="1143000"/>
          </a:xfrm>
        </p:grpSpPr>
        <p:pic>
          <p:nvPicPr>
            <p:cNvPr id="36" name="Picture 9"/>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7177418" y="2088170"/>
              <a:ext cx="1244324" cy="1025103"/>
            </a:xfrm>
            <a:prstGeom prst="rect">
              <a:avLst/>
            </a:prstGeom>
            <a:noFill/>
            <a:ln w="12700">
              <a:noFill/>
              <a:miter lim="800000"/>
              <a:headEnd/>
              <a:tailEnd/>
            </a:ln>
          </p:spPr>
        </p:pic>
        <p:sp>
          <p:nvSpPr>
            <p:cNvPr id="37" name="Rectangle 13"/>
            <p:cNvSpPr>
              <a:spLocks noChangeArrowheads="1"/>
            </p:cNvSpPr>
            <p:nvPr/>
          </p:nvSpPr>
          <p:spPr bwMode="auto">
            <a:xfrm>
              <a:off x="7221732" y="2088169"/>
              <a:ext cx="1174569"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Shared Service WCF Endpoint</a:t>
              </a:r>
            </a:p>
          </p:txBody>
        </p:sp>
      </p:grpSp>
      <p:sp>
        <p:nvSpPr>
          <p:cNvPr id="38" name="Up-Down Arrow 37"/>
          <p:cNvSpPr/>
          <p:nvPr/>
        </p:nvSpPr>
        <p:spPr>
          <a:xfrm rot="5400000">
            <a:off x="2775728" y="1969482"/>
            <a:ext cx="304800" cy="542179"/>
          </a:xfrm>
          <a:prstGeom prst="upDownArrow">
            <a:avLst/>
          </a:prstGeom>
          <a:gradFill>
            <a:gsLst>
              <a:gs pos="46700">
                <a:schemeClr val="accent1">
                  <a:lumMod val="75000"/>
                </a:schemeClr>
              </a:gs>
              <a:gs pos="0">
                <a:schemeClr val="tx1">
                  <a:lumMod val="95000"/>
                  <a:lumOff val="5000"/>
                </a:schemeClr>
              </a:gs>
              <a:gs pos="100000">
                <a:schemeClr val="accent1">
                  <a:lumMod val="75000"/>
                </a:schemeClr>
              </a:gs>
            </a:gsLst>
            <a:path path="rect">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Up-Down Arrow 38"/>
          <p:cNvSpPr/>
          <p:nvPr/>
        </p:nvSpPr>
        <p:spPr>
          <a:xfrm rot="5400000">
            <a:off x="2763092" y="3177063"/>
            <a:ext cx="304800" cy="567451"/>
          </a:xfrm>
          <a:prstGeom prst="upDownArrow">
            <a:avLst/>
          </a:prstGeom>
          <a:gradFill>
            <a:gsLst>
              <a:gs pos="46700">
                <a:schemeClr val="accent1">
                  <a:lumMod val="75000"/>
                </a:schemeClr>
              </a:gs>
              <a:gs pos="0">
                <a:schemeClr val="tx1">
                  <a:lumMod val="95000"/>
                  <a:lumOff val="5000"/>
                </a:schemeClr>
              </a:gs>
              <a:gs pos="100000">
                <a:schemeClr val="accent1">
                  <a:lumMod val="75000"/>
                </a:schemeClr>
              </a:gs>
            </a:gsLst>
            <a:path path="rect">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6" name="Group 65"/>
          <p:cNvGrpSpPr/>
          <p:nvPr/>
        </p:nvGrpSpPr>
        <p:grpSpPr>
          <a:xfrm>
            <a:off x="1205906" y="2596341"/>
            <a:ext cx="1461135" cy="527233"/>
            <a:chOff x="1598829" y="2596338"/>
            <a:chExt cx="1959371" cy="527233"/>
          </a:xfrm>
        </p:grpSpPr>
        <p:pic>
          <p:nvPicPr>
            <p:cNvPr id="40" name="Picture 12"/>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1598829" y="2596338"/>
              <a:ext cx="1959371" cy="521925"/>
            </a:xfrm>
            <a:prstGeom prst="rect">
              <a:avLst/>
            </a:prstGeom>
            <a:noFill/>
            <a:ln w="12700">
              <a:noFill/>
              <a:miter lim="800000"/>
              <a:headEnd/>
              <a:tailEnd/>
            </a:ln>
          </p:spPr>
        </p:pic>
        <p:sp>
          <p:nvSpPr>
            <p:cNvPr id="41" name="Rectangle 13"/>
            <p:cNvSpPr>
              <a:spLocks noChangeArrowheads="1"/>
            </p:cNvSpPr>
            <p:nvPr/>
          </p:nvSpPr>
          <p:spPr bwMode="auto">
            <a:xfrm>
              <a:off x="1945738" y="2647824"/>
              <a:ext cx="1239894" cy="475747"/>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SOAP</a:t>
              </a:r>
              <a:endParaRPr lang="en-US" sz="1400" dirty="0">
                <a:solidFill>
                  <a:srgbClr val="FFFFFF"/>
                </a:solidFill>
                <a:effectLst>
                  <a:outerShdw blurRad="38100" dist="38100" dir="2700000" algn="tl">
                    <a:srgbClr val="000000"/>
                  </a:outerShdw>
                </a:effectLst>
                <a:latin typeface="Segoe"/>
              </a:endParaRPr>
            </a:p>
          </p:txBody>
        </p:sp>
      </p:grpSp>
      <p:sp>
        <p:nvSpPr>
          <p:cNvPr id="42" name="Up-Down Arrow 41"/>
          <p:cNvSpPr/>
          <p:nvPr/>
        </p:nvSpPr>
        <p:spPr>
          <a:xfrm rot="5400000">
            <a:off x="2777103" y="2565542"/>
            <a:ext cx="304800" cy="539429"/>
          </a:xfrm>
          <a:prstGeom prst="upDownArrow">
            <a:avLst/>
          </a:prstGeom>
          <a:gradFill>
            <a:gsLst>
              <a:gs pos="46700">
                <a:schemeClr val="accent1">
                  <a:lumMod val="75000"/>
                </a:schemeClr>
              </a:gs>
              <a:gs pos="0">
                <a:schemeClr val="tx1">
                  <a:lumMod val="95000"/>
                  <a:lumOff val="5000"/>
                </a:schemeClr>
              </a:gs>
              <a:gs pos="100000">
                <a:schemeClr val="accent1">
                  <a:lumMod val="75000"/>
                </a:schemeClr>
              </a:gs>
            </a:gsLst>
            <a:path path="rect">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Up-Down Arrow 56"/>
          <p:cNvSpPr/>
          <p:nvPr/>
        </p:nvSpPr>
        <p:spPr>
          <a:xfrm>
            <a:off x="6852532" y="4899807"/>
            <a:ext cx="208335" cy="826915"/>
          </a:xfrm>
          <a:prstGeom prst="upDownArrow">
            <a:avLst>
              <a:gd name="adj1" fmla="val 50000"/>
              <a:gd name="adj2" fmla="val 46894"/>
            </a:avLst>
          </a:prstGeom>
          <a:gradFill>
            <a:gsLst>
              <a:gs pos="46700">
                <a:schemeClr val="accent1">
                  <a:lumMod val="75000"/>
                </a:schemeClr>
              </a:gs>
              <a:gs pos="0">
                <a:schemeClr val="tx1">
                  <a:lumMod val="95000"/>
                  <a:lumOff val="5000"/>
                </a:schemeClr>
              </a:gs>
              <a:gs pos="100000">
                <a:schemeClr val="accent1">
                  <a:lumMod val="75000"/>
                </a:schemeClr>
              </a:gs>
            </a:gsLst>
            <a:path path="rect">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Up-Down Arrow 57"/>
          <p:cNvSpPr/>
          <p:nvPr/>
        </p:nvSpPr>
        <p:spPr>
          <a:xfrm>
            <a:off x="2589246" y="4965046"/>
            <a:ext cx="208335" cy="761675"/>
          </a:xfrm>
          <a:prstGeom prst="upDownArrow">
            <a:avLst>
              <a:gd name="adj1" fmla="val 50000"/>
              <a:gd name="adj2" fmla="val 65532"/>
            </a:avLst>
          </a:prstGeom>
          <a:gradFill>
            <a:gsLst>
              <a:gs pos="46700">
                <a:schemeClr val="accent1">
                  <a:lumMod val="75000"/>
                </a:schemeClr>
              </a:gs>
              <a:gs pos="0">
                <a:schemeClr val="tx1">
                  <a:lumMod val="95000"/>
                  <a:lumOff val="5000"/>
                </a:schemeClr>
              </a:gs>
              <a:gs pos="100000">
                <a:schemeClr val="accent1">
                  <a:lumMod val="75000"/>
                </a:schemeClr>
              </a:gs>
            </a:gsLst>
            <a:path path="rect">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Up-Down Arrow 58"/>
          <p:cNvSpPr/>
          <p:nvPr/>
        </p:nvSpPr>
        <p:spPr>
          <a:xfrm rot="5400000">
            <a:off x="4408310" y="2274882"/>
            <a:ext cx="277708" cy="943924"/>
          </a:xfrm>
          <a:prstGeom prst="upDownArrow">
            <a:avLst>
              <a:gd name="adj1" fmla="val 50000"/>
              <a:gd name="adj2" fmla="val 112126"/>
            </a:avLst>
          </a:prstGeom>
          <a:gradFill>
            <a:gsLst>
              <a:gs pos="46700">
                <a:schemeClr val="accent1">
                  <a:lumMod val="75000"/>
                </a:schemeClr>
              </a:gs>
              <a:gs pos="0">
                <a:schemeClr val="tx1">
                  <a:lumMod val="95000"/>
                  <a:lumOff val="5000"/>
                </a:schemeClr>
              </a:gs>
              <a:gs pos="100000">
                <a:schemeClr val="accent1">
                  <a:lumMod val="75000"/>
                </a:schemeClr>
              </a:gs>
            </a:gsLst>
            <a:path path="rect">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7" name="Group 66"/>
          <p:cNvGrpSpPr/>
          <p:nvPr/>
        </p:nvGrpSpPr>
        <p:grpSpPr>
          <a:xfrm>
            <a:off x="1198654" y="3738845"/>
            <a:ext cx="1461135" cy="662249"/>
            <a:chOff x="1594123" y="3113272"/>
            <a:chExt cx="1959371" cy="662249"/>
          </a:xfrm>
        </p:grpSpPr>
        <p:pic>
          <p:nvPicPr>
            <p:cNvPr id="68" name="Picture 12"/>
            <p:cNvPicPr>
              <a:picLocks noChangeAspect="1" noChangeArrowheads="1"/>
            </p:cNvPicPr>
            <p:nvPr/>
          </p:nvPicPr>
          <p:blipFill>
            <a:blip r:embed="rId11" cstate="print"/>
            <a:srcRect/>
            <a:stretch>
              <a:fillRect/>
            </a:stretch>
          </p:blipFill>
          <p:spPr bwMode="auto">
            <a:xfrm>
              <a:off x="1594123" y="3113272"/>
              <a:ext cx="1959371" cy="662249"/>
            </a:xfrm>
            <a:prstGeom prst="rect">
              <a:avLst/>
            </a:prstGeom>
            <a:noFill/>
            <a:ln w="12700">
              <a:noFill/>
              <a:miter lim="800000"/>
              <a:headEnd/>
              <a:tailEnd/>
            </a:ln>
          </p:spPr>
        </p:pic>
        <p:sp>
          <p:nvSpPr>
            <p:cNvPr id="69" name="Rectangle 13"/>
            <p:cNvSpPr>
              <a:spLocks noChangeArrowheads="1"/>
            </p:cNvSpPr>
            <p:nvPr/>
          </p:nvSpPr>
          <p:spPr bwMode="auto">
            <a:xfrm>
              <a:off x="1675894" y="3182731"/>
              <a:ext cx="1716962"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chemeClr val="bg1"/>
                  </a:solidFill>
                  <a:effectLst>
                    <a:outerShdw blurRad="38100" dist="38100" dir="2700000" algn="tl">
                      <a:srgbClr val="000000">
                        <a:alpha val="43137"/>
                      </a:srgbClr>
                    </a:outerShdw>
                  </a:effectLst>
                  <a:latin typeface="Segoe"/>
                </a:rPr>
                <a:t>Alerting Web Service (internal only)</a:t>
              </a:r>
              <a:endParaRPr lang="en-US" sz="1400" dirty="0">
                <a:solidFill>
                  <a:schemeClr val="bg1"/>
                </a:solidFill>
                <a:effectLst>
                  <a:outerShdw blurRad="38100" dist="38100" dir="2700000" algn="tl">
                    <a:srgbClr val="000000">
                      <a:alpha val="43137"/>
                    </a:srgbClr>
                  </a:outerShdw>
                </a:effectLst>
                <a:latin typeface="Segoe"/>
              </a:endParaRPr>
            </a:p>
          </p:txBody>
        </p:sp>
      </p:grpSp>
      <p:sp>
        <p:nvSpPr>
          <p:cNvPr id="70" name="Up-Down Arrow 69"/>
          <p:cNvSpPr/>
          <p:nvPr/>
        </p:nvSpPr>
        <p:spPr>
          <a:xfrm rot="5400000">
            <a:off x="2775728" y="3769008"/>
            <a:ext cx="304800" cy="567451"/>
          </a:xfrm>
          <a:prstGeom prst="upDownArrow">
            <a:avLst/>
          </a:prstGeom>
          <a:gradFill>
            <a:gsLst>
              <a:gs pos="46700">
                <a:schemeClr val="accent1">
                  <a:lumMod val="75000"/>
                </a:schemeClr>
              </a:gs>
              <a:gs pos="0">
                <a:schemeClr val="tx1">
                  <a:lumMod val="95000"/>
                  <a:lumOff val="5000"/>
                </a:schemeClr>
              </a:gs>
              <a:gs pos="100000">
                <a:schemeClr val="accent1">
                  <a:lumMod val="75000"/>
                </a:schemeClr>
              </a:gs>
            </a:gsLst>
            <a:path path="rect">
              <a:fillToRect l="100000" t="10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 name="Group 70"/>
          <p:cNvGrpSpPr/>
          <p:nvPr/>
        </p:nvGrpSpPr>
        <p:grpSpPr>
          <a:xfrm>
            <a:off x="5384466" y="3042273"/>
            <a:ext cx="933486" cy="949198"/>
            <a:chOff x="7177418" y="2088169"/>
            <a:chExt cx="1244324" cy="1025104"/>
          </a:xfrm>
        </p:grpSpPr>
        <p:pic>
          <p:nvPicPr>
            <p:cNvPr id="72" name="Picture 9"/>
            <p:cNvPicPr>
              <a:picLocks noChangeAspect="1" noChangeArrowheads="1"/>
            </p:cNvPicPr>
            <p:nvPr/>
          </p:nvPicPr>
          <p:blipFill>
            <a:blip r:embed="rId5" cstate="print"/>
            <a:srcRect/>
            <a:stretch>
              <a:fillRect/>
            </a:stretch>
          </p:blipFill>
          <p:spPr bwMode="auto">
            <a:xfrm>
              <a:off x="7177418" y="2088170"/>
              <a:ext cx="1244324" cy="1025103"/>
            </a:xfrm>
            <a:prstGeom prst="rect">
              <a:avLst/>
            </a:prstGeom>
            <a:noFill/>
            <a:ln w="12700">
              <a:noFill/>
              <a:miter lim="800000"/>
              <a:headEnd/>
              <a:tailEnd/>
            </a:ln>
          </p:spPr>
        </p:pic>
        <p:sp>
          <p:nvSpPr>
            <p:cNvPr id="73" name="Rectangle 13"/>
            <p:cNvSpPr>
              <a:spLocks noChangeArrowheads="1"/>
            </p:cNvSpPr>
            <p:nvPr/>
          </p:nvSpPr>
          <p:spPr bwMode="auto">
            <a:xfrm>
              <a:off x="7221732" y="2088169"/>
              <a:ext cx="1174569" cy="90723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Alerting Shared Service WCF Endpoint</a:t>
              </a:r>
            </a:p>
          </p:txBody>
        </p:sp>
      </p:grpSp>
      <p:grpSp>
        <p:nvGrpSpPr>
          <p:cNvPr id="76" name="Group 75"/>
          <p:cNvGrpSpPr/>
          <p:nvPr/>
        </p:nvGrpSpPr>
        <p:grpSpPr>
          <a:xfrm>
            <a:off x="6375003" y="2958595"/>
            <a:ext cx="685863" cy="1032875"/>
            <a:chOff x="8497791" y="2123610"/>
            <a:chExt cx="914246" cy="1032875"/>
          </a:xfrm>
        </p:grpSpPr>
        <p:pic>
          <p:nvPicPr>
            <p:cNvPr id="77" name="Picture 9"/>
            <p:cNvPicPr>
              <a:picLocks noChangeAspect="1" noChangeArrowheads="1"/>
            </p:cNvPicPr>
            <p:nvPr/>
          </p:nvPicPr>
          <p:blipFill>
            <a:blip r:embed="rId5" cstate="print"/>
            <a:srcRect/>
            <a:stretch>
              <a:fillRect/>
            </a:stretch>
          </p:blipFill>
          <p:spPr bwMode="auto">
            <a:xfrm>
              <a:off x="8498242" y="2207288"/>
              <a:ext cx="913794" cy="949197"/>
            </a:xfrm>
            <a:prstGeom prst="rect">
              <a:avLst/>
            </a:prstGeom>
            <a:noFill/>
            <a:ln w="12700">
              <a:noFill/>
              <a:miter lim="800000"/>
              <a:headEnd/>
              <a:tailEnd/>
            </a:ln>
          </p:spPr>
        </p:pic>
        <p:sp>
          <p:nvSpPr>
            <p:cNvPr id="78" name="Rectangle 13"/>
            <p:cNvSpPr>
              <a:spLocks noChangeArrowheads="1"/>
            </p:cNvSpPr>
            <p:nvPr/>
          </p:nvSpPr>
          <p:spPr bwMode="auto">
            <a:xfrm>
              <a:off x="8497791" y="2123610"/>
              <a:ext cx="914246" cy="989663"/>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Alerting Interactive Service</a:t>
              </a:r>
              <a:endParaRPr lang="en-US" sz="1400" dirty="0">
                <a:solidFill>
                  <a:srgbClr val="FFFFFF"/>
                </a:solidFill>
                <a:effectLst>
                  <a:outerShdw blurRad="38100" dist="38100" dir="2700000" algn="tl">
                    <a:srgbClr val="000000"/>
                  </a:outerShdw>
                </a:effectLst>
                <a:latin typeface="Segoe"/>
              </a:endParaRPr>
            </a:p>
          </p:txBody>
        </p:sp>
      </p:grpSp>
      <p:grpSp>
        <p:nvGrpSpPr>
          <p:cNvPr id="85" name="Group 84"/>
          <p:cNvGrpSpPr/>
          <p:nvPr/>
        </p:nvGrpSpPr>
        <p:grpSpPr>
          <a:xfrm>
            <a:off x="7060868" y="5741472"/>
            <a:ext cx="1839984" cy="914400"/>
            <a:chOff x="9250406" y="5730520"/>
            <a:chExt cx="2452673" cy="914400"/>
          </a:xfrm>
          <a:blipFill dpi="0" rotWithShape="1">
            <a:blip r:embed="rId12"/>
            <a:srcRect/>
            <a:stretch>
              <a:fillRect/>
            </a:stretch>
          </a:blipFill>
        </p:grpSpPr>
        <p:sp>
          <p:nvSpPr>
            <p:cNvPr id="82" name="Flowchart: Magnetic Disk 81"/>
            <p:cNvSpPr/>
            <p:nvPr/>
          </p:nvSpPr>
          <p:spPr>
            <a:xfrm>
              <a:off x="9250406" y="5730520"/>
              <a:ext cx="2452673" cy="914400"/>
            </a:xfrm>
            <a:prstGeom prst="flowChartMagneticDisk">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Rectangle 82"/>
            <p:cNvSpPr/>
            <p:nvPr/>
          </p:nvSpPr>
          <p:spPr>
            <a:xfrm>
              <a:off x="9365822" y="6016044"/>
              <a:ext cx="2278516" cy="618631"/>
            </a:xfrm>
            <a:prstGeom prst="rect">
              <a:avLst/>
            </a:prstGeom>
            <a:noFill/>
            <a:ln>
              <a:noFill/>
            </a:ln>
          </p:spPr>
          <p:txBody>
            <a:bodyPr wrap="square">
              <a:spAutoFit/>
            </a:bodyPr>
            <a:lstStyle/>
            <a:p>
              <a:pPr algn="ctr" defTabSz="914099">
                <a:lnSpc>
                  <a:spcPct val="85000"/>
                </a:lnSpc>
                <a:spcBef>
                  <a:spcPct val="20000"/>
                </a:spcBef>
                <a:defRPr/>
              </a:pPr>
              <a:r>
                <a:rPr lang="en-US" dirty="0" smtClean="0">
                  <a:solidFill>
                    <a:srgbClr val="FFFFFF"/>
                  </a:solidFill>
                  <a:effectLst>
                    <a:outerShdw blurRad="38100" dist="38100" dir="2700000" algn="tl">
                      <a:srgbClr val="000000">
                        <a:alpha val="43137"/>
                      </a:srgbClr>
                    </a:outerShdw>
                  </a:effectLst>
                  <a:latin typeface="Segoe"/>
                </a:rPr>
                <a:t>Report Server </a:t>
              </a:r>
            </a:p>
            <a:p>
              <a:pPr algn="ctr" defTabSz="914099">
                <a:lnSpc>
                  <a:spcPct val="85000"/>
                </a:lnSpc>
                <a:spcBef>
                  <a:spcPct val="20000"/>
                </a:spcBef>
                <a:defRPr/>
              </a:pPr>
              <a:r>
                <a:rPr lang="en-US" dirty="0" smtClean="0">
                  <a:solidFill>
                    <a:srgbClr val="FFFFFF"/>
                  </a:solidFill>
                  <a:effectLst>
                    <a:outerShdw blurRad="38100" dist="38100" dir="2700000" algn="tl">
                      <a:srgbClr val="000000">
                        <a:alpha val="43137"/>
                      </a:srgbClr>
                    </a:outerShdw>
                  </a:effectLst>
                  <a:latin typeface="Segoe"/>
                </a:rPr>
                <a:t>Alerting DB</a:t>
              </a:r>
              <a:endParaRPr lang="en-US" dirty="0">
                <a:solidFill>
                  <a:srgbClr val="FFFFFF"/>
                </a:solidFill>
                <a:effectLst>
                  <a:outerShdw blurRad="38100" dist="38100" dir="2700000" algn="tl">
                    <a:srgbClr val="000000">
                      <a:alpha val="43137"/>
                    </a:srgbClr>
                  </a:outerShdw>
                </a:effectLst>
                <a:latin typeface="Segoe"/>
              </a:endParaRPr>
            </a:p>
          </p:txBody>
        </p:sp>
      </p:grpSp>
      <p:grpSp>
        <p:nvGrpSpPr>
          <p:cNvPr id="86" name="Group 85"/>
          <p:cNvGrpSpPr/>
          <p:nvPr/>
        </p:nvGrpSpPr>
        <p:grpSpPr>
          <a:xfrm>
            <a:off x="7118273" y="3042274"/>
            <a:ext cx="1303382" cy="949196"/>
            <a:chOff x="9488559" y="3042274"/>
            <a:chExt cx="1737390" cy="949196"/>
          </a:xfrm>
        </p:grpSpPr>
        <p:pic>
          <p:nvPicPr>
            <p:cNvPr id="79" name="Picture 36"/>
            <p:cNvPicPr>
              <a:picLocks noChangeAspect="1" noChangeArrowheads="1"/>
            </p:cNvPicPr>
            <p:nvPr/>
          </p:nvPicPr>
          <p:blipFill>
            <a:blip r:embed="rId10" cstate="print"/>
            <a:srcRect/>
            <a:stretch>
              <a:fillRect/>
            </a:stretch>
          </p:blipFill>
          <p:spPr bwMode="auto">
            <a:xfrm>
              <a:off x="9488559" y="3042274"/>
              <a:ext cx="1737390" cy="949196"/>
            </a:xfrm>
            <a:prstGeom prst="rect">
              <a:avLst/>
            </a:prstGeom>
            <a:noFill/>
            <a:ln w="12700">
              <a:noFill/>
              <a:miter lim="800000"/>
              <a:headEnd/>
              <a:tailEnd/>
            </a:ln>
          </p:spPr>
        </p:pic>
        <p:sp>
          <p:nvSpPr>
            <p:cNvPr id="80" name="Rectangle 37"/>
            <p:cNvSpPr>
              <a:spLocks noChangeArrowheads="1"/>
            </p:cNvSpPr>
            <p:nvPr/>
          </p:nvSpPr>
          <p:spPr bwMode="auto">
            <a:xfrm>
              <a:off x="9583995" y="3252860"/>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Alerting Runtim</a:t>
              </a:r>
              <a:r>
                <a:rPr lang="en-US" sz="1400" dirty="0">
                  <a:solidFill>
                    <a:srgbClr val="FFFFFF"/>
                  </a:solidFill>
                  <a:effectLst>
                    <a:outerShdw blurRad="38100" dist="38100" dir="2700000" algn="tl">
                      <a:srgbClr val="000000"/>
                    </a:outerShdw>
                  </a:effectLst>
                  <a:latin typeface="Segoe"/>
                </a:rPr>
                <a:t>e</a:t>
              </a:r>
            </a:p>
          </p:txBody>
        </p:sp>
      </p:grpSp>
      <p:sp>
        <p:nvSpPr>
          <p:cNvPr id="88" name="Flowchart: Magnetic Disk 87"/>
          <p:cNvSpPr/>
          <p:nvPr/>
        </p:nvSpPr>
        <p:spPr>
          <a:xfrm>
            <a:off x="2223614" y="5741472"/>
            <a:ext cx="2147629" cy="914400"/>
          </a:xfrm>
          <a:prstGeom prst="flowChartMagneticDisk">
            <a:avLst/>
          </a:prstGeom>
          <a:solidFill>
            <a:schemeClr val="accent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Rectangle 19"/>
          <p:cNvSpPr>
            <a:spLocks noChangeArrowheads="1"/>
          </p:cNvSpPr>
          <p:nvPr/>
        </p:nvSpPr>
        <p:spPr bwMode="auto">
          <a:xfrm>
            <a:off x="683568" y="6303106"/>
            <a:ext cx="3616928" cy="366254"/>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                                      SharePoint </a:t>
            </a:r>
            <a:r>
              <a:rPr lang="en-US" sz="1400" dirty="0">
                <a:solidFill>
                  <a:srgbClr val="FFFFFF"/>
                </a:solidFill>
                <a:effectLst>
                  <a:outerShdw blurRad="38100" dist="38100" dir="2700000" algn="tl">
                    <a:srgbClr val="000000"/>
                  </a:outerShdw>
                </a:effectLst>
                <a:latin typeface="Segoe"/>
              </a:rPr>
              <a:t>Config / Content DB</a:t>
            </a:r>
            <a:endParaRPr lang="en-US" dirty="0">
              <a:solidFill>
                <a:srgbClr val="FFFFFF"/>
              </a:solidFill>
              <a:effectLst>
                <a:outerShdw blurRad="38100" dist="38100" dir="2700000" algn="tl">
                  <a:srgbClr val="000000"/>
                </a:outerShdw>
              </a:effectLst>
              <a:latin typeface="Segoe"/>
            </a:endParaRPr>
          </a:p>
        </p:txBody>
      </p:sp>
      <p:grpSp>
        <p:nvGrpSpPr>
          <p:cNvPr id="90" name="Group 89"/>
          <p:cNvGrpSpPr/>
          <p:nvPr/>
        </p:nvGrpSpPr>
        <p:grpSpPr>
          <a:xfrm>
            <a:off x="5037249" y="5763796"/>
            <a:ext cx="1839984" cy="914400"/>
            <a:chOff x="5183107" y="5417224"/>
            <a:chExt cx="1442589" cy="914400"/>
          </a:xfrm>
          <a:solidFill>
            <a:schemeClr val="accent2">
              <a:lumMod val="50000"/>
            </a:schemeClr>
          </a:solidFill>
        </p:grpSpPr>
        <p:sp>
          <p:nvSpPr>
            <p:cNvPr id="91" name="Flowchart: Magnetic Disk 90"/>
            <p:cNvSpPr/>
            <p:nvPr/>
          </p:nvSpPr>
          <p:spPr>
            <a:xfrm>
              <a:off x="5183107" y="5417224"/>
              <a:ext cx="1442589" cy="914400"/>
            </a:xfrm>
            <a:prstGeom prst="flowChartMagneticDisk">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Rectangle 91"/>
            <p:cNvSpPr/>
            <p:nvPr/>
          </p:nvSpPr>
          <p:spPr>
            <a:xfrm>
              <a:off x="5250991" y="5564519"/>
              <a:ext cx="1340155" cy="641714"/>
            </a:xfrm>
            <a:prstGeom prst="rect">
              <a:avLst/>
            </a:prstGeom>
            <a:noFill/>
            <a:ln>
              <a:noFill/>
            </a:ln>
          </p:spPr>
          <p:txBody>
            <a:bodyPr wrap="square">
              <a:spAutoFit/>
            </a:bodyPr>
            <a:lstStyle/>
            <a:p>
              <a:pPr defTabSz="914099">
                <a:lnSpc>
                  <a:spcPct val="85000"/>
                </a:lnSpc>
                <a:spcBef>
                  <a:spcPct val="20000"/>
                </a:spcBef>
                <a:defRPr/>
              </a:pPr>
              <a:r>
                <a:rPr lang="en-US" sz="1400" dirty="0" smtClean="0">
                  <a:solidFill>
                    <a:srgbClr val="FFFFFF"/>
                  </a:solidFill>
                  <a:latin typeface="Segoe"/>
                </a:rPr>
                <a:t/>
              </a:r>
              <a:br>
                <a:rPr lang="en-US" sz="1400" dirty="0" smtClean="0">
                  <a:solidFill>
                    <a:srgbClr val="FFFFFF"/>
                  </a:solidFill>
                  <a:latin typeface="Segoe"/>
                </a:rPr>
              </a:br>
              <a:r>
                <a:rPr lang="en-US" sz="1400" dirty="0" smtClean="0">
                  <a:solidFill>
                    <a:srgbClr val="FFFFFF"/>
                  </a:solidFill>
                  <a:latin typeface="Segoe"/>
                </a:rPr>
                <a:t>Report Server Shared Service DB</a:t>
              </a:r>
              <a:endParaRPr lang="en-US" sz="1400" dirty="0">
                <a:solidFill>
                  <a:srgbClr val="FFFFFF"/>
                </a:solidFill>
                <a:effectLst>
                  <a:outerShdw blurRad="38100" dist="38100" dir="2700000" algn="tl">
                    <a:srgbClr val="000000"/>
                  </a:outerShdw>
                </a:effectLst>
                <a:latin typeface="Segoe"/>
              </a:endParaRPr>
            </a:p>
          </p:txBody>
        </p:sp>
      </p:grpSp>
    </p:spTree>
    <p:extLst>
      <p:ext uri="{BB962C8B-B14F-4D97-AF65-F5344CB8AC3E}">
        <p14:creationId xmlns:p14="http://schemas.microsoft.com/office/powerpoint/2010/main" val="273171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8" grpId="0" animBg="1"/>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67558"/>
            <a:ext cx="9144000" cy="102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bwMode="auto">
          <a:xfrm>
            <a:off x="327037" y="967558"/>
            <a:ext cx="8502945" cy="578411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Title 1"/>
          <p:cNvSpPr>
            <a:spLocks noGrp="1"/>
          </p:cNvSpPr>
          <p:nvPr>
            <p:ph type="title"/>
          </p:nvPr>
        </p:nvSpPr>
        <p:spPr>
          <a:xfrm>
            <a:off x="389436" y="228600"/>
            <a:ext cx="8363938" cy="609398"/>
          </a:xfrm>
        </p:spPr>
        <p:txBody>
          <a:bodyPr>
            <a:normAutofit fontScale="90000"/>
          </a:bodyPr>
          <a:lstStyle/>
          <a:p>
            <a:r>
              <a:rPr lang="en-US" sz="3600" dirty="0" smtClean="0"/>
              <a:t>Self-Service Alerting – How it works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030055" y="1287864"/>
            <a:ext cx="5366742" cy="5143500"/>
          </a:xfrm>
          <a:prstGeom prst="rect">
            <a:avLst/>
          </a:prstGeom>
        </p:spPr>
      </p:pic>
      <p:sp>
        <p:nvSpPr>
          <p:cNvPr id="2" name="Rectangle 1"/>
          <p:cNvSpPr/>
          <p:nvPr/>
        </p:nvSpPr>
        <p:spPr bwMode="auto">
          <a:xfrm>
            <a:off x="1706970" y="2849529"/>
            <a:ext cx="6062137" cy="367886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2536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Open XML Rendering Extensions</a:t>
            </a:r>
            <a:endParaRPr lang="en-US" dirty="0"/>
          </a:p>
        </p:txBody>
      </p:sp>
      <p:sp>
        <p:nvSpPr>
          <p:cNvPr id="3" name="Text Placeholder 2"/>
          <p:cNvSpPr>
            <a:spLocks noGrp="1"/>
          </p:cNvSpPr>
          <p:nvPr>
            <p:ph idx="1"/>
          </p:nvPr>
        </p:nvSpPr>
        <p:spPr>
          <a:xfrm>
            <a:off x="381000" y="1676402"/>
            <a:ext cx="8382000" cy="4056495"/>
          </a:xfrm>
        </p:spPr>
        <p:txBody>
          <a:bodyPr/>
          <a:lstStyle/>
          <a:p>
            <a:pPr marL="457200" indent="-457200">
              <a:buFont typeface="Arial" pitchFamily="34" charset="0"/>
              <a:buChar char="•"/>
            </a:pPr>
            <a:r>
              <a:rPr lang="en-US" sz="2400" dirty="0" smtClean="0"/>
              <a:t>Support for new file formats introduced in Office 2007</a:t>
            </a:r>
          </a:p>
          <a:p>
            <a:pPr marL="742950" lvl="1" indent="-457200"/>
            <a:r>
              <a:rPr lang="en-US" sz="2000" dirty="0" smtClean="0"/>
              <a:t>Word rendering to *.</a:t>
            </a:r>
            <a:r>
              <a:rPr lang="en-US" sz="2000" dirty="0" err="1" smtClean="0"/>
              <a:t>docx</a:t>
            </a:r>
            <a:r>
              <a:rPr lang="en-US" sz="2000" dirty="0" smtClean="0"/>
              <a:t> format</a:t>
            </a:r>
          </a:p>
          <a:p>
            <a:pPr marL="742950" lvl="1" indent="-457200"/>
            <a:r>
              <a:rPr lang="en-US" sz="2000" dirty="0" smtClean="0"/>
              <a:t>Excel rendering to *.</a:t>
            </a:r>
            <a:r>
              <a:rPr lang="en-US" sz="2000" dirty="0" err="1" smtClean="0"/>
              <a:t>xlsx</a:t>
            </a:r>
            <a:r>
              <a:rPr lang="en-US" sz="2000" dirty="0" smtClean="0"/>
              <a:t> format</a:t>
            </a:r>
          </a:p>
          <a:p>
            <a:pPr marL="457200" indent="-457200">
              <a:buFont typeface="Arial" pitchFamily="34" charset="0"/>
              <a:buChar char="•"/>
            </a:pPr>
            <a:r>
              <a:rPr lang="en-US" sz="2400" dirty="0" smtClean="0"/>
              <a:t>Feature parity with existing Word and Excel renderers</a:t>
            </a:r>
          </a:p>
          <a:p>
            <a:pPr marL="457200" indent="-457200">
              <a:buFont typeface="Arial" pitchFamily="34" charset="0"/>
              <a:buChar char="•"/>
            </a:pPr>
            <a:r>
              <a:rPr lang="en-US" sz="2400" dirty="0" smtClean="0"/>
              <a:t>ZIP-compressed files</a:t>
            </a:r>
          </a:p>
          <a:p>
            <a:pPr marL="457200" indent="-457200">
              <a:buFont typeface="Arial" pitchFamily="34" charset="0"/>
              <a:buChar char="•"/>
            </a:pPr>
            <a:r>
              <a:rPr lang="en-US" sz="2400" dirty="0" smtClean="0"/>
              <a:t>Larger worksheets in Excel</a:t>
            </a:r>
          </a:p>
          <a:p>
            <a:pPr marL="742950" lvl="1" indent="-457200"/>
            <a:r>
              <a:rPr lang="en-US" sz="2000" dirty="0" smtClean="0"/>
              <a:t>65k -&gt; 1M rows</a:t>
            </a:r>
          </a:p>
          <a:p>
            <a:pPr marL="742950" lvl="1" indent="-457200"/>
            <a:r>
              <a:rPr lang="en-US" sz="2000" dirty="0" smtClean="0"/>
              <a:t>256 -&gt; 16k columns</a:t>
            </a:r>
          </a:p>
          <a:p>
            <a:pPr marL="457200" indent="-457200"/>
            <a:r>
              <a:rPr lang="en-US" sz="2400" dirty="0" smtClean="0"/>
              <a:t>More colors in Excel</a:t>
            </a:r>
          </a:p>
          <a:p>
            <a:pPr marL="742950" lvl="1" indent="-457200"/>
            <a:r>
              <a:rPr lang="en-US" sz="2000" dirty="0" smtClean="0"/>
              <a:t>56-color palette -&gt; 24-bit color (16M colors)</a:t>
            </a:r>
          </a:p>
          <a:p>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215073"/>
            <a:ext cx="1633538" cy="15097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1" y="5220058"/>
            <a:ext cx="1638300" cy="1509713"/>
          </a:xfrm>
          <a:prstGeom prst="rect">
            <a:avLst/>
          </a:prstGeom>
        </p:spPr>
      </p:pic>
    </p:spTree>
    <p:extLst>
      <p:ext uri="{BB962C8B-B14F-4D97-AF65-F5344CB8AC3E}">
        <p14:creationId xmlns:p14="http://schemas.microsoft.com/office/powerpoint/2010/main" val="288332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3429000"/>
            <a:ext cx="7772400" cy="1362075"/>
          </a:xfrm>
        </p:spPr>
        <p:txBody>
          <a:bodyPr>
            <a:normAutofit fontScale="90000"/>
          </a:bodyPr>
          <a:lstStyle/>
          <a:p>
            <a:r>
              <a:rPr lang="en-US" sz="4400" dirty="0" smtClean="0"/>
              <a:t>Self Service BI Investments:</a:t>
            </a:r>
            <a:br>
              <a:rPr lang="en-US" sz="4400" dirty="0" smtClean="0"/>
            </a:br>
            <a:r>
              <a:rPr lang="en-US" sz="4400" dirty="0" smtClean="0"/>
              <a:t/>
            </a:r>
            <a:br>
              <a:rPr lang="en-US" sz="4400" dirty="0" smtClean="0"/>
            </a:br>
            <a:r>
              <a:rPr lang="en-US" sz="4400" dirty="0" smtClean="0"/>
              <a:t>Thin </a:t>
            </a:r>
            <a:r>
              <a:rPr lang="en-US" sz="4400" dirty="0" err="1" smtClean="0"/>
              <a:t>Adhoc</a:t>
            </a:r>
            <a:r>
              <a:rPr lang="en-US" sz="4400" dirty="0" smtClean="0"/>
              <a:t> Reporting : </a:t>
            </a:r>
            <a:br>
              <a:rPr lang="en-US" sz="4400" dirty="0" smtClean="0"/>
            </a:br>
            <a:r>
              <a:rPr lang="en-US" sz="4400" dirty="0" smtClean="0"/>
              <a:t>Project Crescent</a:t>
            </a:r>
            <a:endParaRPr lang="en-US" sz="4400" dirty="0"/>
          </a:p>
        </p:txBody>
      </p:sp>
      <p:sp>
        <p:nvSpPr>
          <p:cNvPr id="2" name="Text Placeholder 1"/>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7349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Crescent?</a:t>
            </a:r>
            <a:endParaRPr lang="en-US" dirty="0"/>
          </a:p>
        </p:txBody>
      </p:sp>
      <p:grpSp>
        <p:nvGrpSpPr>
          <p:cNvPr id="5" name="Group 4"/>
          <p:cNvGrpSpPr/>
          <p:nvPr/>
        </p:nvGrpSpPr>
        <p:grpSpPr>
          <a:xfrm>
            <a:off x="879623" y="2362200"/>
            <a:ext cx="7315030" cy="3444300"/>
            <a:chOff x="0" y="33482"/>
            <a:chExt cx="8227593" cy="4124035"/>
          </a:xfrm>
          <a:noFill/>
          <a:scene3d>
            <a:camera prst="orthographicFront"/>
            <a:lightRig rig="threePt" dir="t">
              <a:rot lat="0" lon="0" rev="7500000"/>
            </a:lightRig>
          </a:scene3d>
        </p:grpSpPr>
        <p:sp>
          <p:nvSpPr>
            <p:cNvPr id="6" name="Rounded Rectangle 5"/>
            <p:cNvSpPr/>
            <p:nvPr/>
          </p:nvSpPr>
          <p:spPr>
            <a:xfrm>
              <a:off x="0" y="33482"/>
              <a:ext cx="8227593" cy="4124035"/>
            </a:xfrm>
            <a:prstGeom prst="roundRect">
              <a:avLst/>
            </a:prstGeom>
            <a:grpFill/>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01319" y="234801"/>
              <a:ext cx="7824955" cy="372139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Crescent is </a:t>
              </a:r>
              <a:r>
                <a:rPr lang="en-US" sz="4400" dirty="0" smtClean="0"/>
                <a:t>an interactive data exploration and visual presentation experience.</a:t>
              </a:r>
              <a:endParaRPr lang="en-US" sz="4400" kern="1200" dirty="0"/>
            </a:p>
          </p:txBody>
        </p:sp>
      </p:grpSp>
      <p:pic>
        <p:nvPicPr>
          <p:cNvPr id="8" name="Picture 2" descr="C:\Users\cchau\Documents\Denali\Crescent\Marketing and Logo\Crescent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6632"/>
            <a:ext cx="2220640" cy="133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9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00038" y="3402015"/>
            <a:ext cx="6493954" cy="1103993"/>
            <a:chOff x="300039" y="1639577"/>
            <a:chExt cx="6493954" cy="1103993"/>
          </a:xfrm>
          <a:noFill/>
        </p:grpSpPr>
        <p:sp>
          <p:nvSpPr>
            <p:cNvPr id="19" name="Round Diagonal Corner Rectangle 18"/>
            <p:cNvSpPr/>
            <p:nvPr/>
          </p:nvSpPr>
          <p:spPr>
            <a:xfrm>
              <a:off x="300039" y="1639577"/>
              <a:ext cx="6493954" cy="1103993"/>
            </a:xfrm>
            <a:prstGeom prst="round2DiagRect">
              <a:avLst>
                <a:gd name="adj1" fmla="val 19354"/>
                <a:gd name="adj2" fmla="val 0"/>
              </a:avLst>
            </a:prstGeom>
            <a:grpFill/>
            <a:ln w="9525" cap="flat" cmpd="sng" algn="ctr">
              <a:solidFill>
                <a:schemeClr val="tx1">
                  <a:lumMod val="65000"/>
                  <a:lumOff val="35000"/>
                </a:scheme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36" tIns="45718" rIns="91436" bIns="45718" numCol="1" rtlCol="0" anchor="ctr" anchorCtr="0" compatLnSpc="1">
              <a:prstTxWarp prst="textNoShape">
                <a:avLst/>
              </a:prstTxWarp>
            </a:bodyPr>
            <a:lstStyle/>
            <a:p>
              <a:pPr algn="ctr" defTabSz="914099">
                <a:defRPr/>
              </a:pPr>
              <a:endParaRPr lang="en-US" sz="2000" kern="0" dirty="0">
                <a:solidFill>
                  <a:schemeClr val="bg1"/>
                </a:solidFill>
                <a:effectLst>
                  <a:outerShdw blurRad="38100" dist="38100" dir="2700000" algn="tl">
                    <a:srgbClr val="000000">
                      <a:alpha val="43137"/>
                    </a:srgbClr>
                  </a:outerShdw>
                </a:effectLst>
              </a:endParaRPr>
            </a:p>
          </p:txBody>
        </p:sp>
        <p:sp>
          <p:nvSpPr>
            <p:cNvPr id="21" name="Rectangle 20"/>
            <p:cNvSpPr/>
            <p:nvPr/>
          </p:nvSpPr>
          <p:spPr bwMode="auto">
            <a:xfrm>
              <a:off x="6656832" y="1673352"/>
              <a:ext cx="65" cy="276999"/>
            </a:xfrm>
            <a:prstGeom prst="rect">
              <a:avLst/>
            </a:prstGeom>
            <a:grp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defTabSz="914400" fontAlgn="base">
                <a:spcBef>
                  <a:spcPct val="0"/>
                </a:spcBef>
                <a:spcAft>
                  <a:spcPct val="0"/>
                </a:spcAft>
              </a:pPr>
              <a:endParaRPr lang="en-US" b="1" dirty="0" smtClean="0">
                <a:solidFill>
                  <a:schemeClr val="bg1"/>
                </a:solidFill>
                <a:latin typeface="Arial" charset="0"/>
              </a:endParaRPr>
            </a:p>
          </p:txBody>
        </p:sp>
      </p:grpSp>
      <p:grpSp>
        <p:nvGrpSpPr>
          <p:cNvPr id="3" name="Group 28"/>
          <p:cNvGrpSpPr/>
          <p:nvPr/>
        </p:nvGrpSpPr>
        <p:grpSpPr>
          <a:xfrm>
            <a:off x="2489102" y="1560515"/>
            <a:ext cx="6510706" cy="1103993"/>
            <a:chOff x="2404694" y="3246435"/>
            <a:chExt cx="6510706" cy="1103993"/>
          </a:xfrm>
          <a:noFill/>
        </p:grpSpPr>
        <p:sp>
          <p:nvSpPr>
            <p:cNvPr id="27" name="Round Diagonal Corner Rectangle 26"/>
            <p:cNvSpPr/>
            <p:nvPr/>
          </p:nvSpPr>
          <p:spPr>
            <a:xfrm>
              <a:off x="2404694" y="3246435"/>
              <a:ext cx="6510706" cy="1103993"/>
            </a:xfrm>
            <a:prstGeom prst="round2DiagRect">
              <a:avLst>
                <a:gd name="adj1" fmla="val 0"/>
                <a:gd name="adj2" fmla="val 21839"/>
              </a:avLst>
            </a:prstGeom>
            <a:grpFill/>
            <a:ln w="9525" cap="flat" cmpd="sng" algn="ctr">
              <a:solidFill>
                <a:schemeClr val="tx1">
                  <a:lumMod val="65000"/>
                  <a:lumOff val="35000"/>
                </a:scheme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36" tIns="45718" rIns="91436" bIns="45718" numCol="1" rtlCol="0" anchor="ctr" anchorCtr="0" compatLnSpc="1">
              <a:prstTxWarp prst="textNoShape">
                <a:avLst/>
              </a:prstTxWarp>
            </a:bodyPr>
            <a:lstStyle/>
            <a:p>
              <a:pPr algn="ctr" defTabSz="914099">
                <a:defRPr/>
              </a:pPr>
              <a:endParaRPr lang="en-US" sz="2000" kern="0" dirty="0">
                <a:solidFill>
                  <a:schemeClr val="bg1"/>
                </a:solidFill>
                <a:effectLst>
                  <a:outerShdw blurRad="38100" dist="38100" dir="2700000" algn="tl">
                    <a:srgbClr val="000000">
                      <a:alpha val="43137"/>
                    </a:srgbClr>
                  </a:outerShdw>
                </a:effectLst>
              </a:endParaRPr>
            </a:p>
          </p:txBody>
        </p:sp>
        <p:sp>
          <p:nvSpPr>
            <p:cNvPr id="28" name="Rectangle 27"/>
            <p:cNvSpPr/>
            <p:nvPr/>
          </p:nvSpPr>
          <p:spPr bwMode="auto">
            <a:xfrm>
              <a:off x="2438222" y="3279648"/>
              <a:ext cx="65" cy="276999"/>
            </a:xfrm>
            <a:prstGeom prst="rect">
              <a:avLst/>
            </a:prstGeom>
            <a:grp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defTabSz="914400" fontAlgn="base">
                <a:spcBef>
                  <a:spcPct val="0"/>
                </a:spcBef>
                <a:spcAft>
                  <a:spcPct val="0"/>
                </a:spcAft>
              </a:pPr>
              <a:endParaRPr lang="en-US" b="1" dirty="0" smtClean="0">
                <a:solidFill>
                  <a:schemeClr val="bg1"/>
                </a:solidFill>
                <a:latin typeface="Arial" charset="0"/>
              </a:endParaRPr>
            </a:p>
          </p:txBody>
        </p:sp>
      </p:grpSp>
      <p:grpSp>
        <p:nvGrpSpPr>
          <p:cNvPr id="4" name="Group 29"/>
          <p:cNvGrpSpPr/>
          <p:nvPr/>
        </p:nvGrpSpPr>
        <p:grpSpPr>
          <a:xfrm>
            <a:off x="2460966" y="5216134"/>
            <a:ext cx="6510706" cy="1213243"/>
            <a:chOff x="2404694" y="3246435"/>
            <a:chExt cx="6510706" cy="1103993"/>
          </a:xfrm>
          <a:noFill/>
        </p:grpSpPr>
        <p:sp>
          <p:nvSpPr>
            <p:cNvPr id="31" name="Round Diagonal Corner Rectangle 30"/>
            <p:cNvSpPr/>
            <p:nvPr/>
          </p:nvSpPr>
          <p:spPr>
            <a:xfrm>
              <a:off x="2404694" y="3246435"/>
              <a:ext cx="6510706" cy="1103993"/>
            </a:xfrm>
            <a:prstGeom prst="round2DiagRect">
              <a:avLst>
                <a:gd name="adj1" fmla="val 0"/>
                <a:gd name="adj2" fmla="val 21839"/>
              </a:avLst>
            </a:prstGeom>
            <a:grpFill/>
            <a:ln w="9525" cap="flat" cmpd="sng" algn="ctr">
              <a:solidFill>
                <a:schemeClr val="tx1">
                  <a:lumMod val="65000"/>
                  <a:lumOff val="35000"/>
                </a:scheme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36" tIns="45718" rIns="91436" bIns="45718" numCol="1" rtlCol="0" anchor="ctr" anchorCtr="0" compatLnSpc="1">
              <a:prstTxWarp prst="textNoShape">
                <a:avLst/>
              </a:prstTxWarp>
            </a:bodyPr>
            <a:lstStyle/>
            <a:p>
              <a:pPr algn="ctr" defTabSz="914099">
                <a:defRPr/>
              </a:pPr>
              <a:endParaRPr lang="en-US" sz="2000" kern="0" dirty="0">
                <a:solidFill>
                  <a:schemeClr val="bg1"/>
                </a:solidFill>
                <a:effectLst>
                  <a:outerShdw blurRad="38100" dist="38100" dir="2700000" algn="tl">
                    <a:srgbClr val="000000">
                      <a:alpha val="43137"/>
                    </a:srgbClr>
                  </a:outerShdw>
                </a:effectLst>
              </a:endParaRPr>
            </a:p>
          </p:txBody>
        </p:sp>
        <p:sp>
          <p:nvSpPr>
            <p:cNvPr id="32" name="Rectangle 31"/>
            <p:cNvSpPr/>
            <p:nvPr/>
          </p:nvSpPr>
          <p:spPr bwMode="auto">
            <a:xfrm>
              <a:off x="2438222" y="3279648"/>
              <a:ext cx="65" cy="252056"/>
            </a:xfrm>
            <a:prstGeom prst="rect">
              <a:avLst/>
            </a:prstGeom>
            <a:grpFill/>
            <a:ln w="9525" cap="flat" cmpd="sng" algn="ctr">
              <a:solidFill>
                <a:schemeClr val="tx1">
                  <a:lumMod val="65000"/>
                  <a:lumOff val="35000"/>
                </a:schemeClr>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defTabSz="914400" fontAlgn="base">
                <a:spcBef>
                  <a:spcPct val="0"/>
                </a:spcBef>
                <a:spcAft>
                  <a:spcPct val="0"/>
                </a:spcAft>
              </a:pPr>
              <a:endParaRPr lang="en-US" b="1" dirty="0" smtClean="0">
                <a:solidFill>
                  <a:schemeClr val="bg1"/>
                </a:solidFill>
                <a:latin typeface="Arial" charset="0"/>
              </a:endParaRPr>
            </a:p>
          </p:txBody>
        </p:sp>
      </p:gr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6211" y="1353584"/>
            <a:ext cx="2250310" cy="1537101"/>
          </a:xfrm>
          <a:prstGeom prst="round2DiagRect">
            <a:avLst>
              <a:gd name="adj1" fmla="val 0"/>
              <a:gd name="adj2" fmla="val 22690"/>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937" y="5023376"/>
            <a:ext cx="2139493" cy="1472458"/>
          </a:xfrm>
          <a:prstGeom prst="round2DiagRect">
            <a:avLst>
              <a:gd name="adj1" fmla="val 0"/>
              <a:gd name="adj2" fmla="val 22690"/>
            </a:avLst>
          </a:prstGeom>
          <a:noFill/>
          <a:ln w="9525">
            <a:noFill/>
            <a:miter lim="800000"/>
            <a:headEnd/>
            <a:tailEnd/>
          </a:ln>
          <a:effectLst>
            <a:outerShdw blurRad="50800" dist="38100" dir="2700000" algn="tl" rotWithShape="0">
              <a:prstClr val="black">
                <a:alpha val="40000"/>
              </a:prstClr>
            </a:outerShdw>
          </a:effectLst>
        </p:spPr>
      </p:pic>
      <p:sp>
        <p:nvSpPr>
          <p:cNvPr id="8" name="Rectangle 7"/>
          <p:cNvSpPr/>
          <p:nvPr/>
        </p:nvSpPr>
        <p:spPr>
          <a:xfrm>
            <a:off x="2896340" y="1168916"/>
            <a:ext cx="4537614" cy="369332"/>
          </a:xfrm>
          <a:prstGeom prst="rect">
            <a:avLst/>
          </a:prstGeom>
        </p:spPr>
        <p:txBody>
          <a:bodyPr wrap="square">
            <a:spAutoFit/>
          </a:bodyPr>
          <a:lstStyle/>
          <a:p>
            <a:pPr defTabSz="639954">
              <a:lnSpc>
                <a:spcPct val="90000"/>
              </a:lnSpc>
              <a:spcBef>
                <a:spcPct val="0"/>
              </a:spcBef>
              <a:spcAft>
                <a:spcPct val="35000"/>
              </a:spcAft>
              <a:defRPr/>
            </a:pPr>
            <a:r>
              <a:rPr lang="en-US" sz="2000" dirty="0" smtClean="0">
                <a:solidFill>
                  <a:schemeClr val="bg1"/>
                </a:solidFill>
                <a:latin typeface="Segoe UI" pitchFamily="34" charset="0"/>
                <a:ea typeface="Segoe UI" pitchFamily="34" charset="0"/>
                <a:cs typeface="Segoe UI" pitchFamily="34" charset="0"/>
              </a:rPr>
              <a:t>Highly Visual Design Experience</a:t>
            </a:r>
            <a:endParaRPr lang="en-US" sz="2000" dirty="0">
              <a:solidFill>
                <a:schemeClr val="bg1"/>
              </a:solidFill>
              <a:latin typeface="Segoe UI" pitchFamily="34" charset="0"/>
              <a:ea typeface="Segoe UI" pitchFamily="34" charset="0"/>
              <a:cs typeface="Segoe UI" pitchFamily="34" charset="0"/>
            </a:endParaRPr>
          </a:p>
        </p:txBody>
      </p:sp>
      <p:sp>
        <p:nvSpPr>
          <p:cNvPr id="9" name="Rectangle 8"/>
          <p:cNvSpPr/>
          <p:nvPr/>
        </p:nvSpPr>
        <p:spPr>
          <a:xfrm>
            <a:off x="2884104" y="4833489"/>
            <a:ext cx="4858607" cy="379779"/>
          </a:xfrm>
          <a:prstGeom prst="rect">
            <a:avLst/>
          </a:prstGeom>
        </p:spPr>
        <p:txBody>
          <a:bodyPr wrap="square">
            <a:spAutoFit/>
          </a:bodyPr>
          <a:lstStyle/>
          <a:p>
            <a:pPr defTabSz="639954">
              <a:lnSpc>
                <a:spcPct val="90000"/>
              </a:lnSpc>
              <a:spcBef>
                <a:spcPct val="0"/>
              </a:spcBef>
              <a:spcAft>
                <a:spcPct val="35000"/>
              </a:spcAft>
              <a:defRPr/>
            </a:pPr>
            <a:r>
              <a:rPr lang="en-US" sz="2000" dirty="0" smtClean="0">
                <a:solidFill>
                  <a:schemeClr val="bg1"/>
                </a:solidFill>
                <a:latin typeface="Segoe UI" pitchFamily="34" charset="0"/>
                <a:ea typeface="Segoe UI" pitchFamily="34" charset="0"/>
                <a:cs typeface="Segoe UI" pitchFamily="34" charset="0"/>
              </a:rPr>
              <a:t>Presentation-ready at all times</a:t>
            </a:r>
            <a:endParaRPr lang="en-US" sz="2000" dirty="0">
              <a:solidFill>
                <a:schemeClr val="bg1"/>
              </a:solidFill>
              <a:latin typeface="Segoe UI" pitchFamily="34" charset="0"/>
              <a:ea typeface="Segoe UI" pitchFamily="34" charset="0"/>
              <a:cs typeface="Segoe UI" pitchFamily="34" charset="0"/>
            </a:endParaRPr>
          </a:p>
        </p:txBody>
      </p:sp>
      <p:sp>
        <p:nvSpPr>
          <p:cNvPr id="12" name="Rectangle 11"/>
          <p:cNvSpPr/>
          <p:nvPr/>
        </p:nvSpPr>
        <p:spPr>
          <a:xfrm>
            <a:off x="886100" y="3011813"/>
            <a:ext cx="5447879" cy="369332"/>
          </a:xfrm>
          <a:prstGeom prst="rect">
            <a:avLst/>
          </a:prstGeom>
        </p:spPr>
        <p:txBody>
          <a:bodyPr wrap="square">
            <a:spAutoFit/>
          </a:bodyPr>
          <a:lstStyle/>
          <a:p>
            <a:pPr algn="r" defTabSz="639954">
              <a:lnSpc>
                <a:spcPct val="90000"/>
              </a:lnSpc>
              <a:spcBef>
                <a:spcPct val="0"/>
              </a:spcBef>
              <a:spcAft>
                <a:spcPct val="35000"/>
              </a:spcAft>
              <a:defRPr/>
            </a:pPr>
            <a:r>
              <a:rPr lang="en-US" sz="2000" dirty="0" smtClean="0">
                <a:solidFill>
                  <a:schemeClr val="bg1"/>
                </a:solidFill>
                <a:latin typeface="Segoe UI" pitchFamily="34" charset="0"/>
                <a:ea typeface="Segoe UI" pitchFamily="34" charset="0"/>
                <a:cs typeface="Segoe UI" pitchFamily="34" charset="0"/>
              </a:rPr>
              <a:t>Rich metadata-driven interactivity</a:t>
            </a:r>
            <a:endParaRPr lang="en-US" sz="2000" dirty="0">
              <a:solidFill>
                <a:schemeClr val="bg1"/>
              </a:solidFill>
              <a:latin typeface="Segoe UI" pitchFamily="34" charset="0"/>
              <a:ea typeface="Segoe UI" pitchFamily="34" charset="0"/>
              <a:cs typeface="Segoe UI" pitchFamily="34" charset="0"/>
            </a:endParaRPr>
          </a:p>
        </p:txBody>
      </p:sp>
      <p:sp>
        <p:nvSpPr>
          <p:cNvPr id="16" name="Title 1"/>
          <p:cNvSpPr>
            <a:spLocks noGrp="1"/>
          </p:cNvSpPr>
          <p:nvPr>
            <p:ph type="title"/>
          </p:nvPr>
        </p:nvSpPr>
        <p:spPr/>
        <p:txBody>
          <a:bodyPr>
            <a:normAutofit/>
          </a:bodyPr>
          <a:lstStyle/>
          <a:p>
            <a:r>
              <a:rPr lang="en-US" dirty="0" smtClean="0"/>
              <a:t>Project “Crescent”</a:t>
            </a:r>
            <a:endParaRPr lang="en-US" dirty="0"/>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81813" y="3196480"/>
            <a:ext cx="2249424" cy="1508449"/>
          </a:xfrm>
          <a:prstGeom prst="round2DiagRect">
            <a:avLst>
              <a:gd name="adj1" fmla="val 0"/>
              <a:gd name="adj2" fmla="val 22690"/>
            </a:avLst>
          </a:prstGeom>
          <a:noFill/>
          <a:ln w="9525">
            <a:noFill/>
            <a:miter lim="800000"/>
            <a:headEnd/>
            <a:tailEnd/>
          </a:ln>
          <a:effectLst>
            <a:outerShdw blurRad="50800" dist="38100" dir="2700000" algn="tl" rotWithShape="0">
              <a:prstClr val="black">
                <a:alpha val="40000"/>
              </a:prstClr>
            </a:outerShdw>
          </a:effectLst>
        </p:spPr>
      </p:pic>
      <p:sp>
        <p:nvSpPr>
          <p:cNvPr id="7" name="Rectangle 6"/>
          <p:cNvSpPr/>
          <p:nvPr/>
        </p:nvSpPr>
        <p:spPr>
          <a:xfrm>
            <a:off x="2517003" y="5229346"/>
            <a:ext cx="6440602" cy="1015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342900" indent="-342900">
              <a:buFont typeface="Arial" pitchFamily="34" charset="0"/>
              <a:buChar char="•"/>
            </a:pPr>
            <a:r>
              <a:rPr lang="en-US" sz="1500" dirty="0" smtClean="0">
                <a:solidFill>
                  <a:schemeClr val="bg1"/>
                </a:solidFill>
              </a:rPr>
              <a:t>Interactive Presentation turns </a:t>
            </a:r>
            <a:r>
              <a:rPr lang="en-US" sz="1500" dirty="0">
                <a:solidFill>
                  <a:schemeClr val="bg1"/>
                </a:solidFill>
              </a:rPr>
              <a:t>pervasive information into persuasive information</a:t>
            </a:r>
          </a:p>
          <a:p>
            <a:pPr marL="342900" indent="-342900">
              <a:buFont typeface="Arial" pitchFamily="34" charset="0"/>
              <a:buChar char="•"/>
            </a:pPr>
            <a:r>
              <a:rPr lang="en-US" sz="1500" dirty="0">
                <a:solidFill>
                  <a:schemeClr val="bg1"/>
                </a:solidFill>
              </a:rPr>
              <a:t>Deliver and collaborate through </a:t>
            </a:r>
            <a:r>
              <a:rPr lang="en-US" sz="1500" dirty="0" smtClean="0">
                <a:solidFill>
                  <a:schemeClr val="bg1"/>
                </a:solidFill>
              </a:rPr>
              <a:t>SharePoint</a:t>
            </a:r>
          </a:p>
          <a:p>
            <a:pPr marL="342900" indent="-342900">
              <a:buFont typeface="Arial" pitchFamily="34" charset="0"/>
              <a:buChar char="•"/>
            </a:pPr>
            <a:r>
              <a:rPr lang="en-US" sz="1500" dirty="0" smtClean="0">
                <a:solidFill>
                  <a:schemeClr val="bg1"/>
                </a:solidFill>
              </a:rPr>
              <a:t>Full screen presentation mode for interactive boardroom session</a:t>
            </a:r>
            <a:endParaRPr lang="en-US" sz="1500" dirty="0">
              <a:solidFill>
                <a:schemeClr val="bg1"/>
              </a:solidFill>
            </a:endParaRPr>
          </a:p>
        </p:txBody>
      </p:sp>
      <p:sp>
        <p:nvSpPr>
          <p:cNvPr id="13" name="Rectangle 12"/>
          <p:cNvSpPr/>
          <p:nvPr/>
        </p:nvSpPr>
        <p:spPr>
          <a:xfrm>
            <a:off x="383400" y="3485138"/>
            <a:ext cx="6433034" cy="1015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457200" indent="-457200">
              <a:buFont typeface="Arial" pitchFamily="34" charset="0"/>
              <a:buChar char="•"/>
            </a:pPr>
            <a:r>
              <a:rPr lang="en-US" sz="1500" dirty="0" smtClean="0">
                <a:solidFill>
                  <a:schemeClr val="bg1"/>
                </a:solidFill>
              </a:rPr>
              <a:t>Fully integrated with </a:t>
            </a:r>
            <a:r>
              <a:rPr lang="en-US" sz="1500" dirty="0" err="1" smtClean="0">
                <a:solidFill>
                  <a:schemeClr val="bg1"/>
                </a:solidFill>
              </a:rPr>
              <a:t>PowerPivot</a:t>
            </a:r>
            <a:endParaRPr lang="en-US" sz="1500" dirty="0" smtClean="0">
              <a:solidFill>
                <a:schemeClr val="bg1"/>
              </a:solidFill>
            </a:endParaRPr>
          </a:p>
          <a:p>
            <a:pPr marL="457200" indent="-457200">
              <a:buFont typeface="Arial" pitchFamily="34" charset="0"/>
              <a:buChar char="•"/>
            </a:pPr>
            <a:r>
              <a:rPr lang="en-US" sz="1500" dirty="0" smtClean="0">
                <a:solidFill>
                  <a:schemeClr val="bg1"/>
                </a:solidFill>
              </a:rPr>
              <a:t>Drive </a:t>
            </a:r>
            <a:r>
              <a:rPr lang="en-US" sz="1500" dirty="0">
                <a:solidFill>
                  <a:schemeClr val="bg1"/>
                </a:solidFill>
              </a:rPr>
              <a:t>greater insight through smart and powerful querying</a:t>
            </a:r>
          </a:p>
          <a:p>
            <a:pPr marL="457200" indent="-457200">
              <a:buFont typeface="Arial" pitchFamily="34" charset="0"/>
              <a:buChar char="•"/>
            </a:pPr>
            <a:r>
              <a:rPr lang="en-US" sz="1500" dirty="0">
                <a:solidFill>
                  <a:schemeClr val="bg1"/>
                </a:solidFill>
              </a:rPr>
              <a:t>Zero configuration highlighting and filtering</a:t>
            </a:r>
          </a:p>
          <a:p>
            <a:pPr marL="457200" indent="-457200">
              <a:buFont typeface="Arial" pitchFamily="34" charset="0"/>
              <a:buChar char="•"/>
            </a:pPr>
            <a:r>
              <a:rPr lang="en-US" sz="1500" dirty="0">
                <a:solidFill>
                  <a:schemeClr val="bg1"/>
                </a:solidFill>
              </a:rPr>
              <a:t>Animated </a:t>
            </a:r>
            <a:r>
              <a:rPr lang="en-US" sz="1500" dirty="0" smtClean="0">
                <a:solidFill>
                  <a:schemeClr val="bg1"/>
                </a:solidFill>
              </a:rPr>
              <a:t>trending and comparisons</a:t>
            </a:r>
            <a:endParaRPr lang="en-US" altLang="zh-CN" sz="1500" dirty="0" smtClean="0">
              <a:solidFill>
                <a:schemeClr val="bg1"/>
              </a:solidFill>
              <a:latin typeface="Segoe UI" pitchFamily="34" charset="0"/>
              <a:ea typeface="Segoe UI" pitchFamily="34" charset="0"/>
              <a:cs typeface="Segoe UI" pitchFamily="34" charset="0"/>
            </a:endParaRPr>
          </a:p>
        </p:txBody>
      </p:sp>
      <p:sp>
        <p:nvSpPr>
          <p:cNvPr id="15" name="Rectangle 14"/>
          <p:cNvSpPr/>
          <p:nvPr/>
        </p:nvSpPr>
        <p:spPr>
          <a:xfrm>
            <a:off x="2798362" y="1631367"/>
            <a:ext cx="6299922" cy="12593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457200" indent="-457200">
              <a:buFont typeface="Arial" pitchFamily="34" charset="0"/>
              <a:buChar char="•"/>
            </a:pPr>
            <a:r>
              <a:rPr lang="en-US" sz="1500" dirty="0">
                <a:solidFill>
                  <a:schemeClr val="bg1"/>
                </a:solidFill>
              </a:rPr>
              <a:t>Interactive, web-based authoring and sharing of information</a:t>
            </a:r>
          </a:p>
          <a:p>
            <a:pPr marL="457200" indent="-457200">
              <a:buFont typeface="Arial" pitchFamily="34" charset="0"/>
              <a:buChar char="•"/>
            </a:pPr>
            <a:r>
              <a:rPr lang="en-US" sz="1500" dirty="0">
                <a:solidFill>
                  <a:schemeClr val="bg1"/>
                </a:solidFill>
              </a:rPr>
              <a:t>Familiar Microsoft Office design patterns</a:t>
            </a:r>
          </a:p>
          <a:p>
            <a:pPr marL="457200" indent="-457200">
              <a:buFont typeface="Arial" pitchFamily="34" charset="0"/>
              <a:buChar char="•"/>
            </a:pPr>
            <a:r>
              <a:rPr lang="en-US" sz="1500" dirty="0">
                <a:solidFill>
                  <a:schemeClr val="bg1"/>
                </a:solidFill>
              </a:rPr>
              <a:t>Powerful data layout with banding, callout and small multiples visualizations </a:t>
            </a:r>
          </a:p>
          <a:p>
            <a:pPr marL="112713" lvl="1" indent="-112713" defTabSz="914400" eaLnBrk="0" fontAlgn="base" hangingPunct="0">
              <a:lnSpc>
                <a:spcPts val="1600"/>
              </a:lnSpc>
              <a:spcBef>
                <a:spcPts val="300"/>
              </a:spcBef>
              <a:spcAft>
                <a:spcPts val="300"/>
              </a:spcAft>
              <a:buClr>
                <a:srgbClr val="FFFFFF"/>
              </a:buClr>
              <a:buSzPct val="100000"/>
              <a:buFont typeface="Arial" pitchFamily="34" charset="0"/>
              <a:buChar char="•"/>
            </a:pPr>
            <a:endParaRPr lang="en-US" altLang="zh-CN" sz="1500" kern="0" dirty="0" smtClean="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5328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Crescent</a:t>
            </a:r>
            <a:endParaRPr lang="en-US" dirty="0"/>
          </a:p>
        </p:txBody>
      </p:sp>
      <p:sp>
        <p:nvSpPr>
          <p:cNvPr id="4" name="Text Placeholder 3"/>
          <p:cNvSpPr>
            <a:spLocks noGrp="1"/>
          </p:cNvSpPr>
          <p:nvPr>
            <p:ph type="body" idx="1"/>
          </p:nvPr>
        </p:nvSpPr>
        <p:spPr/>
        <p:txBody>
          <a:bodyPr>
            <a:normAutofit/>
          </a:bodyPr>
          <a:lstStyle/>
          <a:p>
            <a:r>
              <a:rPr lang="en-US" sz="4000" dirty="0"/>
              <a:t>d</a:t>
            </a:r>
            <a:r>
              <a:rPr lang="en-US" sz="4000" dirty="0" smtClean="0"/>
              <a:t>emo  </a:t>
            </a:r>
            <a:endParaRPr lang="en-US" sz="4000" dirty="0"/>
          </a:p>
        </p:txBody>
      </p:sp>
      <p:pic>
        <p:nvPicPr>
          <p:cNvPr id="5" name="Picture 2" descr="C:\Users\cchau\Documents\Denali\Crescent\Marketing and Logo\Crescen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202432"/>
            <a:ext cx="3710947" cy="222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9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204864"/>
            <a:ext cx="7772400" cy="2514203"/>
          </a:xfrm>
        </p:spPr>
        <p:txBody>
          <a:bodyPr>
            <a:normAutofit fontScale="90000"/>
          </a:bodyPr>
          <a:lstStyle/>
          <a:p>
            <a:r>
              <a:rPr lang="en-US" sz="4400" dirty="0" smtClean="0"/>
              <a:t>Other Denali Wave Investments:</a:t>
            </a:r>
            <a:br>
              <a:rPr lang="en-US" sz="4400" dirty="0" smtClean="0"/>
            </a:br>
            <a:r>
              <a:rPr lang="en-US" sz="4400" dirty="0" smtClean="0"/>
              <a:t/>
            </a:r>
            <a:br>
              <a:rPr lang="en-US" sz="4400" dirty="0" smtClean="0"/>
            </a:br>
            <a:r>
              <a:rPr lang="en-US" sz="4400" dirty="0" smtClean="0"/>
              <a:t>Dev10, Dev11</a:t>
            </a:r>
            <a:br>
              <a:rPr lang="en-US" sz="4400" dirty="0" smtClean="0"/>
            </a:br>
            <a:r>
              <a:rPr lang="en-US" sz="4400" dirty="0" smtClean="0"/>
              <a:t/>
            </a:r>
            <a:br>
              <a:rPr lang="en-US" sz="4400" dirty="0" smtClean="0"/>
            </a:br>
            <a:r>
              <a:rPr lang="en-US" sz="4400" dirty="0" smtClean="0"/>
              <a:t>SQL Azure Reporting</a:t>
            </a:r>
            <a:endParaRPr lang="en-US" sz="4400" dirty="0"/>
          </a:p>
        </p:txBody>
      </p:sp>
    </p:spTree>
    <p:extLst>
      <p:ext uri="{BB962C8B-B14F-4D97-AF65-F5344CB8AC3E}">
        <p14:creationId xmlns:p14="http://schemas.microsoft.com/office/powerpoint/2010/main" val="360200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218795"/>
          </a:xfrm>
        </p:spPr>
        <p:txBody>
          <a:bodyPr/>
          <a:lstStyle/>
          <a:p>
            <a:r>
              <a:rPr lang="en-US" dirty="0" smtClean="0"/>
              <a:t>SSRS Report Designer Integration with VS 2010,and </a:t>
            </a:r>
            <a:r>
              <a:rPr lang="en-US" dirty="0" err="1" smtClean="0"/>
              <a:t>Dev</a:t>
            </a:r>
            <a:r>
              <a:rPr lang="en-US" dirty="0" smtClean="0"/>
              <a:t> 11</a:t>
            </a:r>
            <a:endParaRPr lang="en-US" dirty="0"/>
          </a:p>
        </p:txBody>
      </p:sp>
      <p:sp>
        <p:nvSpPr>
          <p:cNvPr id="3" name="Content Placeholder 2"/>
          <p:cNvSpPr>
            <a:spLocks noGrp="1"/>
          </p:cNvSpPr>
          <p:nvPr>
            <p:ph idx="1"/>
          </p:nvPr>
        </p:nvSpPr>
        <p:spPr>
          <a:xfrm>
            <a:off x="389436" y="1838324"/>
            <a:ext cx="8363938" cy="5127558"/>
          </a:xfrm>
        </p:spPr>
        <p:txBody>
          <a:bodyPr/>
          <a:lstStyle/>
          <a:p>
            <a:r>
              <a:rPr lang="en-US" dirty="0" smtClean="0"/>
              <a:t>VS 2010</a:t>
            </a:r>
          </a:p>
          <a:p>
            <a:pPr lvl="1"/>
            <a:r>
              <a:rPr lang="en-US" dirty="0" smtClean="0"/>
              <a:t>Moved BIDS, RDLC Designer, Report Viewer controls to VS 2010</a:t>
            </a:r>
          </a:p>
          <a:p>
            <a:pPr lvl="1"/>
            <a:r>
              <a:rPr lang="en-US" dirty="0" smtClean="0"/>
              <a:t>Using the SQL 2008 R2 engine</a:t>
            </a:r>
          </a:p>
          <a:p>
            <a:r>
              <a:rPr lang="en-US" dirty="0" err="1" smtClean="0"/>
              <a:t>Dev</a:t>
            </a:r>
            <a:r>
              <a:rPr lang="en-US" dirty="0" smtClean="0"/>
              <a:t> 11</a:t>
            </a:r>
          </a:p>
          <a:p>
            <a:pPr lvl="1"/>
            <a:r>
              <a:rPr lang="en-US" dirty="0" smtClean="0"/>
              <a:t>Also working on Moving BIDS, RDLC, Controls to Dev11 with Denali engine</a:t>
            </a:r>
          </a:p>
          <a:p>
            <a:pPr lvl="1"/>
            <a:r>
              <a:rPr lang="en-US" dirty="0" smtClean="0"/>
              <a:t>Goal is to separate RS VS </a:t>
            </a:r>
            <a:r>
              <a:rPr lang="en-US" dirty="0" err="1" smtClean="0"/>
              <a:t>Addin</a:t>
            </a:r>
            <a:r>
              <a:rPr lang="en-US" dirty="0" smtClean="0"/>
              <a:t> so that we can refresh RS VS bits within 3 months after any VS release</a:t>
            </a:r>
          </a:p>
          <a:p>
            <a:endParaRPr lang="en-US" dirty="0"/>
          </a:p>
        </p:txBody>
      </p:sp>
    </p:spTree>
    <p:extLst>
      <p:ext uri="{BB962C8B-B14F-4D97-AF65-F5344CB8AC3E}">
        <p14:creationId xmlns:p14="http://schemas.microsoft.com/office/powerpoint/2010/main" val="355929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SQL Azure Reporting</a:t>
            </a:r>
            <a:endParaRPr lang="en-US" dirty="0"/>
          </a:p>
        </p:txBody>
      </p:sp>
      <p:sp>
        <p:nvSpPr>
          <p:cNvPr id="3" name="Content Placeholder 2"/>
          <p:cNvSpPr>
            <a:spLocks noGrp="1"/>
          </p:cNvSpPr>
          <p:nvPr>
            <p:ph idx="1"/>
          </p:nvPr>
        </p:nvSpPr>
        <p:spPr>
          <a:xfrm>
            <a:off x="228601" y="945996"/>
            <a:ext cx="4114800" cy="2743200"/>
          </a:xfrm>
          <a:ln w="3175">
            <a:solidFill>
              <a:schemeClr val="bg1"/>
            </a:solidFill>
          </a:ln>
        </p:spPr>
        <p:txBody>
          <a:bodyPr>
            <a:normAutofit/>
          </a:bodyPr>
          <a:lstStyle/>
          <a:p>
            <a:pPr marL="114300" indent="0">
              <a:buNone/>
            </a:pPr>
            <a:r>
              <a:rPr lang="en-US" sz="2000" dirty="0" smtClean="0"/>
              <a:t>Value Proposition</a:t>
            </a:r>
          </a:p>
          <a:p>
            <a:pPr marL="285750" indent="-285750" defTabSz="914363">
              <a:lnSpc>
                <a:spcPct val="90000"/>
              </a:lnSpc>
              <a:buSzPct val="90000"/>
              <a:buBlip>
                <a:blip r:embed="rId2"/>
              </a:buBlip>
            </a:pPr>
            <a:r>
              <a:rPr lang="en-US" sz="1600" b="1" dirty="0">
                <a:latin typeface="+mn-lt"/>
                <a:ea typeface="+mn-ea"/>
                <a:cs typeface="+mn-cs"/>
              </a:rPr>
              <a:t>Who: </a:t>
            </a:r>
            <a:r>
              <a:rPr lang="en-US" sz="1600" dirty="0">
                <a:latin typeface="+mn-lt"/>
                <a:ea typeface="+mn-ea"/>
                <a:cs typeface="+mn-cs"/>
              </a:rPr>
              <a:t>Developers, System Integrators, Consultants and IT Departments </a:t>
            </a:r>
          </a:p>
          <a:p>
            <a:pPr marL="285750" indent="-285750" defTabSz="914363">
              <a:lnSpc>
                <a:spcPct val="90000"/>
              </a:lnSpc>
              <a:buSzPct val="90000"/>
              <a:buBlip>
                <a:blip r:embed="rId2"/>
              </a:buBlip>
            </a:pPr>
            <a:r>
              <a:rPr lang="en-US" sz="1600" b="1" dirty="0">
                <a:latin typeface="+mn-lt"/>
                <a:ea typeface="+mn-ea"/>
                <a:cs typeface="+mn-cs"/>
              </a:rPr>
              <a:t>Benefits: </a:t>
            </a:r>
            <a:r>
              <a:rPr lang="en-US" sz="1600" dirty="0">
                <a:latin typeface="+mn-lt"/>
                <a:ea typeface="+mn-ea"/>
                <a:cs typeface="+mn-cs"/>
              </a:rPr>
              <a:t>Elasticity, scalability and reliability of Cloud Computing</a:t>
            </a:r>
          </a:p>
          <a:p>
            <a:pPr marL="285750" indent="-285750" defTabSz="914363">
              <a:lnSpc>
                <a:spcPct val="90000"/>
              </a:lnSpc>
              <a:buSzPct val="90000"/>
              <a:buBlip>
                <a:blip r:embed="rId2"/>
              </a:buBlip>
            </a:pPr>
            <a:r>
              <a:rPr lang="en-US" sz="1600" b="1" dirty="0">
                <a:latin typeface="+mn-lt"/>
                <a:ea typeface="+mn-ea"/>
                <a:cs typeface="+mn-cs"/>
              </a:rPr>
              <a:t>Cost effective: </a:t>
            </a:r>
            <a:r>
              <a:rPr lang="en-US" sz="1600" dirty="0">
                <a:latin typeface="+mn-lt"/>
                <a:ea typeface="+mn-ea"/>
                <a:cs typeface="+mn-cs"/>
              </a:rPr>
              <a:t>Decrease Capital expenditure and time-to-solution </a:t>
            </a:r>
          </a:p>
          <a:p>
            <a:pPr marL="285750" indent="-285750" defTabSz="914363">
              <a:lnSpc>
                <a:spcPct val="90000"/>
              </a:lnSpc>
              <a:buSzPct val="90000"/>
              <a:buBlip>
                <a:blip r:embed="rId2"/>
              </a:buBlip>
            </a:pPr>
            <a:r>
              <a:rPr lang="en-US" sz="1600" b="1" dirty="0">
                <a:latin typeface="+mn-lt"/>
                <a:ea typeface="+mn-ea"/>
                <a:cs typeface="+mn-cs"/>
              </a:rPr>
              <a:t>Symmetrical: </a:t>
            </a:r>
            <a:r>
              <a:rPr lang="en-US" sz="1600" dirty="0">
                <a:latin typeface="+mn-lt"/>
                <a:ea typeface="+mn-ea"/>
                <a:cs typeface="+mn-cs"/>
              </a:rPr>
              <a:t>Design, develop and deploy your BI solutions using the tools and expertise you already have</a:t>
            </a:r>
          </a:p>
          <a:p>
            <a:pPr lvl="1"/>
            <a:endParaRPr lang="en-US" sz="1200" dirty="0"/>
          </a:p>
        </p:txBody>
      </p:sp>
      <p:sp>
        <p:nvSpPr>
          <p:cNvPr id="4" name="Content Placeholder 2"/>
          <p:cNvSpPr txBox="1">
            <a:spLocks/>
          </p:cNvSpPr>
          <p:nvPr/>
        </p:nvSpPr>
        <p:spPr>
          <a:xfrm>
            <a:off x="4724401" y="959006"/>
            <a:ext cx="4114800" cy="2730190"/>
          </a:xfrm>
          <a:prstGeom prst="rect">
            <a:avLst/>
          </a:prstGeom>
          <a:ln w="3175">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V1 Scenarios</a:t>
            </a:r>
          </a:p>
          <a:p>
            <a:pPr marL="285750" indent="-285750" defTabSz="914363">
              <a:lnSpc>
                <a:spcPct val="90000"/>
              </a:lnSpc>
              <a:buSzPct val="90000"/>
              <a:buBlip>
                <a:blip r:embed="rId2"/>
              </a:buBlip>
            </a:pPr>
            <a:r>
              <a:rPr lang="en-US" sz="1600" b="1" dirty="0" smtClean="0">
                <a:solidFill>
                  <a:schemeClr val="bg1"/>
                </a:solidFill>
              </a:rPr>
              <a:t>“</a:t>
            </a:r>
            <a:r>
              <a:rPr lang="en-US" sz="1600" b="1" dirty="0">
                <a:solidFill>
                  <a:schemeClr val="bg1"/>
                </a:solidFill>
              </a:rPr>
              <a:t>Operational reports over SQL Azure data” – </a:t>
            </a:r>
            <a:r>
              <a:rPr lang="en-US" sz="1600" dirty="0">
                <a:solidFill>
                  <a:schemeClr val="bg1"/>
                </a:solidFill>
              </a:rPr>
              <a:t>Customers can report over their SQL Azure data, publish and view reports against SQL Azure Reporting</a:t>
            </a:r>
          </a:p>
          <a:p>
            <a:pPr marL="285750" indent="-285750" defTabSz="914363">
              <a:lnSpc>
                <a:spcPct val="90000"/>
              </a:lnSpc>
              <a:buSzPct val="90000"/>
              <a:buBlip>
                <a:blip r:embed="rId2"/>
              </a:buBlip>
            </a:pPr>
            <a:r>
              <a:rPr lang="en-US" sz="1600" b="1" dirty="0">
                <a:solidFill>
                  <a:schemeClr val="bg1"/>
                </a:solidFill>
              </a:rPr>
              <a:t>“Embedding reports into Windows or Windows Azure application” – </a:t>
            </a:r>
            <a:r>
              <a:rPr lang="en-US" sz="1600" dirty="0">
                <a:solidFill>
                  <a:schemeClr val="bg1"/>
                </a:solidFill>
              </a:rPr>
              <a:t>Developers can use same patterns and tools they use today to embed reports into their applications against SQL Azure Reporting</a:t>
            </a:r>
          </a:p>
          <a:p>
            <a:pPr marL="0" indent="0">
              <a:buNone/>
            </a:pPr>
            <a:endParaRPr lang="en-US" sz="1600" dirty="0" smtClean="0">
              <a:solidFill>
                <a:schemeClr val="bg1"/>
              </a:solidFill>
            </a:endParaRPr>
          </a:p>
          <a:p>
            <a:pPr marL="0" indent="0">
              <a:buNone/>
            </a:pPr>
            <a:endParaRPr lang="en-US" sz="1600" dirty="0" smtClean="0">
              <a:solidFill>
                <a:schemeClr val="bg1"/>
              </a:solidFill>
            </a:endParaRPr>
          </a:p>
          <a:p>
            <a:endParaRPr lang="en-US" sz="1600" dirty="0">
              <a:solidFill>
                <a:schemeClr val="bg1"/>
              </a:solidFill>
            </a:endParaRPr>
          </a:p>
        </p:txBody>
      </p:sp>
      <p:sp>
        <p:nvSpPr>
          <p:cNvPr id="5" name="Content Placeholder 2"/>
          <p:cNvSpPr txBox="1">
            <a:spLocks/>
          </p:cNvSpPr>
          <p:nvPr/>
        </p:nvSpPr>
        <p:spPr>
          <a:xfrm>
            <a:off x="228601" y="3891776"/>
            <a:ext cx="4114800" cy="2737624"/>
          </a:xfrm>
          <a:prstGeom prst="rect">
            <a:avLst/>
          </a:prstGeom>
          <a:ln w="3175">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Architecture</a:t>
            </a:r>
          </a:p>
          <a:p>
            <a:pPr marL="285750" indent="-285750" defTabSz="914363">
              <a:lnSpc>
                <a:spcPct val="90000"/>
              </a:lnSpc>
              <a:buSzPct val="90000"/>
              <a:buBlip>
                <a:blip r:embed="rId2"/>
              </a:buBlip>
            </a:pPr>
            <a:r>
              <a:rPr lang="en-US" sz="1600" b="1" dirty="0">
                <a:solidFill>
                  <a:schemeClr val="bg1"/>
                </a:solidFill>
              </a:rPr>
              <a:t>Infrastructure:  </a:t>
            </a:r>
            <a:r>
              <a:rPr lang="en-US" sz="1600" dirty="0">
                <a:solidFill>
                  <a:schemeClr val="bg1"/>
                </a:solidFill>
              </a:rPr>
              <a:t>SQL Azure for data tier and Windows Azure for hosting</a:t>
            </a:r>
          </a:p>
          <a:p>
            <a:pPr marL="285750" indent="-285750" defTabSz="914363">
              <a:lnSpc>
                <a:spcPct val="90000"/>
              </a:lnSpc>
              <a:buSzPct val="90000"/>
              <a:buBlip>
                <a:blip r:embed="rId2"/>
              </a:buBlip>
            </a:pPr>
            <a:r>
              <a:rPr lang="en-US" sz="1600" b="1" dirty="0">
                <a:solidFill>
                  <a:schemeClr val="bg1"/>
                </a:solidFill>
              </a:rPr>
              <a:t>Availability:  </a:t>
            </a:r>
            <a:r>
              <a:rPr lang="en-US" sz="1600" dirty="0">
                <a:solidFill>
                  <a:schemeClr val="bg1"/>
                </a:solidFill>
              </a:rPr>
              <a:t>RS Gateway for tenant isolation and “smart” routing</a:t>
            </a:r>
          </a:p>
          <a:p>
            <a:pPr marL="285750" indent="-285750" defTabSz="914363">
              <a:lnSpc>
                <a:spcPct val="90000"/>
              </a:lnSpc>
              <a:buSzPct val="90000"/>
              <a:buBlip>
                <a:blip r:embed="rId2"/>
              </a:buBlip>
            </a:pPr>
            <a:r>
              <a:rPr lang="en-US" sz="1600" b="1" dirty="0">
                <a:solidFill>
                  <a:schemeClr val="bg1"/>
                </a:solidFill>
              </a:rPr>
              <a:t>Multitenancy:  </a:t>
            </a:r>
            <a:r>
              <a:rPr lang="en-US" sz="1600" dirty="0">
                <a:solidFill>
                  <a:schemeClr val="bg1"/>
                </a:solidFill>
              </a:rPr>
              <a:t>Stateless RS instances as a shared “engine”</a:t>
            </a:r>
          </a:p>
          <a:p>
            <a:pPr marL="285750" indent="-285750" defTabSz="914363">
              <a:lnSpc>
                <a:spcPct val="90000"/>
              </a:lnSpc>
              <a:buSzPct val="90000"/>
              <a:buBlip>
                <a:blip r:embed="rId2"/>
              </a:buBlip>
            </a:pPr>
            <a:r>
              <a:rPr lang="en-US" sz="1600" b="1" dirty="0">
                <a:solidFill>
                  <a:schemeClr val="bg1"/>
                </a:solidFill>
              </a:rPr>
              <a:t>Performance:  </a:t>
            </a:r>
            <a:r>
              <a:rPr lang="en-US" sz="1600" dirty="0">
                <a:solidFill>
                  <a:schemeClr val="bg1"/>
                </a:solidFill>
              </a:rPr>
              <a:t>Co-locate RS with user DBs</a:t>
            </a:r>
          </a:p>
          <a:p>
            <a:endParaRPr lang="en-US" sz="2000" dirty="0">
              <a:solidFill>
                <a:schemeClr val="bg1"/>
              </a:solidFill>
            </a:endParaRPr>
          </a:p>
        </p:txBody>
      </p:sp>
      <p:sp>
        <p:nvSpPr>
          <p:cNvPr id="7" name="Content Placeholder 2"/>
          <p:cNvSpPr txBox="1">
            <a:spLocks/>
          </p:cNvSpPr>
          <p:nvPr/>
        </p:nvSpPr>
        <p:spPr>
          <a:xfrm>
            <a:off x="4724401" y="3882483"/>
            <a:ext cx="4114800" cy="2743200"/>
          </a:xfrm>
          <a:prstGeom prst="rect">
            <a:avLst/>
          </a:prstGeom>
          <a:ln w="3175">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solidFill>
                  <a:schemeClr val="bg1"/>
                </a:solidFill>
              </a:rPr>
              <a:t>CTP</a:t>
            </a:r>
          </a:p>
          <a:p>
            <a:pPr marL="285750" indent="-285750" defTabSz="914363">
              <a:lnSpc>
                <a:spcPct val="90000"/>
              </a:lnSpc>
              <a:buSzPct val="90000"/>
              <a:buBlip>
                <a:blip r:embed="rId2"/>
              </a:buBlip>
            </a:pPr>
            <a:r>
              <a:rPr lang="en-US" sz="1600" dirty="0">
                <a:solidFill>
                  <a:schemeClr val="bg1"/>
                </a:solidFill>
              </a:rPr>
              <a:t>Currently in Limited CTP, but sign-up has closed</a:t>
            </a:r>
          </a:p>
          <a:p>
            <a:pPr marL="285750" indent="-285750" defTabSz="914363">
              <a:lnSpc>
                <a:spcPct val="90000"/>
              </a:lnSpc>
              <a:buSzPct val="90000"/>
              <a:buBlip>
                <a:blip r:embed="rId2"/>
              </a:buBlip>
            </a:pPr>
            <a:r>
              <a:rPr lang="en-US" sz="1600" dirty="0">
                <a:solidFill>
                  <a:schemeClr val="bg1"/>
                </a:solidFill>
              </a:rPr>
              <a:t>Sign-up for the next Public CTP is open at </a:t>
            </a:r>
            <a:r>
              <a:rPr lang="en-US" sz="1600" dirty="0">
                <a:solidFill>
                  <a:schemeClr val="bg1"/>
                </a:solidFill>
                <a:hlinkClick r:id="rId3"/>
              </a:rPr>
              <a:t>http://connect.microsoft.com/sqlazurectps</a:t>
            </a:r>
            <a:r>
              <a:rPr lang="en-US" sz="1600" dirty="0">
                <a:solidFill>
                  <a:schemeClr val="bg1"/>
                </a:solidFill>
              </a:rPr>
              <a:t> </a:t>
            </a:r>
          </a:p>
          <a:p>
            <a:pPr marL="457200" lvl="1" indent="0">
              <a:buNone/>
            </a:pPr>
            <a:endParaRPr lang="en-US" sz="1200" dirty="0">
              <a:solidFill>
                <a:schemeClr val="bg1"/>
              </a:solidFill>
            </a:endParaRPr>
          </a:p>
        </p:txBody>
      </p:sp>
    </p:spTree>
    <p:extLst>
      <p:ext uri="{BB962C8B-B14F-4D97-AF65-F5344CB8AC3E}">
        <p14:creationId xmlns:p14="http://schemas.microsoft.com/office/powerpoint/2010/main" val="174019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 What did we do in 2008 R2?</a:t>
            </a:r>
            <a:endParaRPr lang="en-US" dirty="0"/>
          </a:p>
        </p:txBody>
      </p:sp>
      <p:sp>
        <p:nvSpPr>
          <p:cNvPr id="6" name="Text Placeholder 5"/>
          <p:cNvSpPr>
            <a:spLocks noGrp="1"/>
          </p:cNvSpPr>
          <p:nvPr>
            <p:ph idx="1"/>
          </p:nvPr>
        </p:nvSpPr>
        <p:spPr>
          <a:xfrm>
            <a:off x="457200" y="1600200"/>
            <a:ext cx="5339333" cy="4525963"/>
          </a:xfrm>
        </p:spPr>
        <p:txBody>
          <a:bodyPr>
            <a:noAutofit/>
          </a:bodyPr>
          <a:lstStyle/>
          <a:p>
            <a:r>
              <a:rPr lang="en-US" sz="2000" dirty="0" smtClean="0">
                <a:solidFill>
                  <a:schemeClr val="bg1"/>
                </a:solidFill>
              </a:rPr>
              <a:t>We invested heavily for Corporate BI</a:t>
            </a:r>
          </a:p>
          <a:p>
            <a:pPr lvl="1">
              <a:buFont typeface="Wingdings" pitchFamily="2" charset="2"/>
              <a:buChar char=""/>
            </a:pPr>
            <a:r>
              <a:rPr lang="en-US" sz="2000" dirty="0" smtClean="0"/>
              <a:t>Shared </a:t>
            </a:r>
            <a:r>
              <a:rPr lang="en-US" sz="2000" dirty="0" err="1" smtClean="0"/>
              <a:t>DataSets</a:t>
            </a:r>
            <a:endParaRPr lang="en-US" sz="2000" dirty="0" smtClean="0"/>
          </a:p>
          <a:p>
            <a:pPr lvl="1">
              <a:buFont typeface="Wingdings" pitchFamily="2" charset="2"/>
              <a:buChar char=""/>
            </a:pPr>
            <a:r>
              <a:rPr lang="en-US" sz="2000" dirty="0" smtClean="0"/>
              <a:t>Report parts, Report part gallery</a:t>
            </a:r>
          </a:p>
          <a:p>
            <a:pPr lvl="1">
              <a:buFont typeface="Wingdings" pitchFamily="2" charset="2"/>
              <a:buChar char=""/>
            </a:pPr>
            <a:r>
              <a:rPr lang="en-US" sz="2000" dirty="0" smtClean="0"/>
              <a:t>New Visualizations: Map, </a:t>
            </a:r>
            <a:r>
              <a:rPr lang="en-US" sz="2000" dirty="0"/>
              <a:t>g</a:t>
            </a:r>
            <a:r>
              <a:rPr lang="en-US" sz="2000" dirty="0" smtClean="0"/>
              <a:t>auge, </a:t>
            </a:r>
            <a:r>
              <a:rPr lang="en-US" sz="2000" dirty="0" err="1" smtClean="0"/>
              <a:t>sparkline</a:t>
            </a:r>
            <a:r>
              <a:rPr lang="en-US" sz="2000" dirty="0" smtClean="0"/>
              <a:t>, </a:t>
            </a:r>
            <a:r>
              <a:rPr lang="en-US" sz="2000" dirty="0" err="1" smtClean="0"/>
              <a:t>databar</a:t>
            </a:r>
            <a:r>
              <a:rPr lang="en-US" sz="2000" dirty="0" smtClean="0"/>
              <a:t>, KPI</a:t>
            </a:r>
          </a:p>
          <a:p>
            <a:pPr lvl="1">
              <a:buFont typeface="Wingdings" pitchFamily="2" charset="2"/>
              <a:buChar char=""/>
            </a:pPr>
            <a:r>
              <a:rPr lang="en-US" sz="2000" dirty="0" smtClean="0"/>
              <a:t>Ajax Report viewer</a:t>
            </a:r>
          </a:p>
          <a:p>
            <a:pPr lvl="1">
              <a:buFont typeface="Wingdings" pitchFamily="2" charset="2"/>
              <a:buChar char=""/>
            </a:pPr>
            <a:r>
              <a:rPr lang="en-US" sz="2000" dirty="0" smtClean="0"/>
              <a:t>Tons of Customer DCRs</a:t>
            </a:r>
            <a:endParaRPr lang="en-US" sz="1800" dirty="0" smtClean="0"/>
          </a:p>
          <a:p>
            <a:r>
              <a:rPr lang="en-US" sz="2000" dirty="0" smtClean="0"/>
              <a:t>We had to cut a few key scenarios:</a:t>
            </a:r>
          </a:p>
          <a:p>
            <a:pPr lvl="1">
              <a:buFont typeface="Wingdings" pitchFamily="2" charset="2"/>
              <a:buChar char=""/>
            </a:pPr>
            <a:r>
              <a:rPr lang="en-US" sz="2000" dirty="0" err="1" smtClean="0"/>
              <a:t>Adhoc</a:t>
            </a:r>
            <a:r>
              <a:rPr lang="en-US" sz="2000" dirty="0" smtClean="0"/>
              <a:t> reporting</a:t>
            </a:r>
          </a:p>
          <a:p>
            <a:pPr lvl="1">
              <a:buFont typeface="Wingdings" pitchFamily="2" charset="2"/>
              <a:buChar char=""/>
            </a:pPr>
            <a:r>
              <a:rPr lang="en-US" sz="2000" dirty="0" smtClean="0"/>
              <a:t>Alerting</a:t>
            </a:r>
            <a:endParaRPr lang="en-US" sz="2000" dirty="0"/>
          </a:p>
        </p:txBody>
      </p:sp>
      <p:pic>
        <p:nvPicPr>
          <p:cNvPr id="4" name="Picture 3" descr="RSReport.jpg"/>
          <p:cNvPicPr>
            <a:picLocks noChangeAspect="1"/>
          </p:cNvPicPr>
          <p:nvPr/>
        </p:nvPicPr>
        <p:blipFill>
          <a:blip r:embed="rId2" cstate="print"/>
          <a:stretch>
            <a:fillRect/>
          </a:stretch>
        </p:blipFill>
        <p:spPr>
          <a:xfrm>
            <a:off x="5796533" y="1104899"/>
            <a:ext cx="3278393" cy="3537448"/>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6706175" y="4680688"/>
            <a:ext cx="2054676" cy="1933575"/>
          </a:xfrm>
          <a:prstGeom prst="rect">
            <a:avLst/>
          </a:prstGeom>
          <a:noFill/>
          <a:ln w="9525">
            <a:noFill/>
            <a:miter lim="800000"/>
            <a:headEnd/>
            <a:tailEnd/>
          </a:ln>
        </p:spPr>
      </p:pic>
      <p:pic>
        <p:nvPicPr>
          <p:cNvPr id="8" name="Picture 7"/>
          <p:cNvPicPr>
            <a:picLocks noChangeAspect="1" noChangeArrowheads="1"/>
          </p:cNvPicPr>
          <p:nvPr/>
        </p:nvPicPr>
        <p:blipFill>
          <a:blip r:embed="rId4" cstate="print">
            <a:extLst/>
          </a:blip>
          <a:srcRect/>
          <a:stretch>
            <a:fillRect/>
          </a:stretch>
        </p:blipFill>
        <p:spPr bwMode="auto">
          <a:xfrm>
            <a:off x="2435454" y="5291930"/>
            <a:ext cx="1969443" cy="1248741"/>
          </a:xfrm>
          <a:prstGeom prst="rect">
            <a:avLst/>
          </a:prstGeom>
          <a:extLst/>
        </p:spPr>
      </p:pic>
      <p:pic>
        <p:nvPicPr>
          <p:cNvPr id="9" name="Picture 8" descr="Map_VE.bmp"/>
          <p:cNvPicPr>
            <a:picLocks noChangeAspect="1"/>
          </p:cNvPicPr>
          <p:nvPr/>
        </p:nvPicPr>
        <p:blipFill>
          <a:blip r:embed="rId5" cstate="print"/>
          <a:stretch>
            <a:fillRect/>
          </a:stretch>
        </p:blipFill>
        <p:spPr>
          <a:xfrm>
            <a:off x="4554920" y="5299814"/>
            <a:ext cx="1997990" cy="1240857"/>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6" cstate="print"/>
          <a:srcRect/>
          <a:stretch>
            <a:fillRect/>
          </a:stretch>
        </p:blipFill>
        <p:spPr bwMode="auto">
          <a:xfrm>
            <a:off x="313684" y="5309338"/>
            <a:ext cx="1954846" cy="1240857"/>
          </a:xfrm>
          <a:prstGeom prst="rect">
            <a:avLst/>
          </a:prstGeom>
          <a:noFill/>
          <a:ln w="9525">
            <a:noFill/>
            <a:miter lim="800000"/>
            <a:headEnd/>
            <a:tailEnd/>
          </a:ln>
          <a:effectLst/>
        </p:spPr>
      </p:pic>
      <p:sp>
        <p:nvSpPr>
          <p:cNvPr id="2" name="Rounded Rectangle 1"/>
          <p:cNvSpPr/>
          <p:nvPr/>
        </p:nvSpPr>
        <p:spPr bwMode="auto">
          <a:xfrm>
            <a:off x="8517568" y="1695450"/>
            <a:ext cx="557358" cy="2705100"/>
          </a:xfrm>
          <a:prstGeom prst="roundRect">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48575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84" y="836712"/>
            <a:ext cx="8310464" cy="5715000"/>
          </a:xfrm>
        </p:spPr>
        <p:txBody>
          <a:bodyPr>
            <a:normAutofit fontScale="70000" lnSpcReduction="20000"/>
          </a:bodyPr>
          <a:lstStyle/>
          <a:p>
            <a:r>
              <a:rPr lang="en-US" dirty="0" smtClean="0"/>
              <a:t>Build and publish reports from BIDS</a:t>
            </a:r>
          </a:p>
          <a:p>
            <a:pPr lvl="1">
              <a:lnSpc>
                <a:spcPct val="120000"/>
              </a:lnSpc>
            </a:pPr>
            <a:r>
              <a:rPr lang="en-US" dirty="0" smtClean="0"/>
              <a:t>Leverage all of BIDS report creation functions when authoring a report for SQL Azure Reporting</a:t>
            </a:r>
          </a:p>
          <a:p>
            <a:pPr lvl="1">
              <a:lnSpc>
                <a:spcPct val="120000"/>
              </a:lnSpc>
            </a:pPr>
            <a:r>
              <a:rPr lang="en-US" dirty="0" smtClean="0"/>
              <a:t>Test by deploying the BIDS project to on-premise RS Server at </a:t>
            </a:r>
            <a:r>
              <a:rPr lang="en-US" dirty="0" smtClean="0">
                <a:hlinkClick r:id="rId2"/>
              </a:rPr>
              <a:t>http://servername/reportserver</a:t>
            </a:r>
            <a:r>
              <a:rPr lang="en-US" dirty="0" smtClean="0"/>
              <a:t> </a:t>
            </a:r>
          </a:p>
          <a:p>
            <a:pPr lvl="1">
              <a:lnSpc>
                <a:spcPct val="120000"/>
              </a:lnSpc>
            </a:pPr>
            <a:r>
              <a:rPr lang="en-US" dirty="0" smtClean="0"/>
              <a:t>Change the ‘</a:t>
            </a:r>
            <a:r>
              <a:rPr lang="en-US" dirty="0" err="1" smtClean="0"/>
              <a:t>TargetServerURL</a:t>
            </a:r>
            <a:r>
              <a:rPr lang="en-US" dirty="0" smtClean="0"/>
              <a:t>’ in BIDS project property, then deploy to SQL Azure Reporting </a:t>
            </a:r>
            <a:r>
              <a:rPr lang="en-US" dirty="0" smtClean="0">
                <a:hlinkClick r:id="rId3"/>
              </a:rPr>
              <a:t>https://servername.reporting.database.windows.net/ReportServer</a:t>
            </a:r>
            <a:r>
              <a:rPr lang="en-US" dirty="0" smtClean="0"/>
              <a:t> </a:t>
            </a:r>
          </a:p>
          <a:p>
            <a:pPr lvl="1">
              <a:lnSpc>
                <a:spcPct val="120000"/>
              </a:lnSpc>
            </a:pPr>
            <a:r>
              <a:rPr lang="en-US" dirty="0" smtClean="0"/>
              <a:t>Example: </a:t>
            </a:r>
            <a:r>
              <a:rPr lang="en-US" dirty="0" smtClean="0">
                <a:hlinkClick r:id="rId4"/>
              </a:rPr>
              <a:t>https://rsprodctp2075.ctp.reporting.database.windows.net/ReportServer?%2fSDR%2fContoso_Competitors&amp;rs:Command=Render</a:t>
            </a:r>
            <a:r>
              <a:rPr lang="en-US" dirty="0" smtClean="0"/>
              <a:t>  </a:t>
            </a:r>
          </a:p>
          <a:p>
            <a:endParaRPr lang="en-US" dirty="0" smtClean="0"/>
          </a:p>
          <a:p>
            <a:r>
              <a:rPr lang="en-US" dirty="0" smtClean="0"/>
              <a:t>Embed report hosted on SQL Azure Reporting in </a:t>
            </a:r>
          </a:p>
          <a:p>
            <a:pPr marL="0" indent="0">
              <a:buNone/>
            </a:pPr>
            <a:r>
              <a:rPr lang="en-US" dirty="0" smtClean="0"/>
              <a:t>      Windows Azure applications, examples:</a:t>
            </a:r>
          </a:p>
          <a:p>
            <a:pPr lvl="1">
              <a:lnSpc>
                <a:spcPct val="120000"/>
              </a:lnSpc>
            </a:pPr>
            <a:r>
              <a:rPr lang="it-IT" dirty="0"/>
              <a:t>Contoso </a:t>
            </a:r>
            <a:r>
              <a:rPr lang="it-IT" dirty="0" smtClean="0"/>
              <a:t>Competitors:  </a:t>
            </a:r>
            <a:r>
              <a:rPr lang="it-IT" dirty="0" smtClean="0">
                <a:hlinkClick r:id="rId5" tooltip="http://sar.cloudapp.net/"/>
              </a:rPr>
              <a:t>http</a:t>
            </a:r>
            <a:r>
              <a:rPr lang="it-IT" dirty="0">
                <a:hlinkClick r:id="rId5" tooltip="http://sar.cloudapp.net/"/>
              </a:rPr>
              <a:t>://sar.cloudapp.net</a:t>
            </a:r>
            <a:r>
              <a:rPr lang="it-IT" dirty="0" smtClean="0">
                <a:hlinkClick r:id="rId5" tooltip="http://sar.cloudapp.net/"/>
              </a:rPr>
              <a:t>/</a:t>
            </a:r>
            <a:r>
              <a:rPr lang="it-IT" dirty="0"/>
              <a:t> </a:t>
            </a:r>
          </a:p>
          <a:p>
            <a:pPr lvl="1">
              <a:lnSpc>
                <a:spcPct val="120000"/>
              </a:lnSpc>
            </a:pPr>
            <a:r>
              <a:rPr lang="it-IT" dirty="0"/>
              <a:t>Seattle School</a:t>
            </a:r>
            <a:r>
              <a:rPr lang="it-IT" dirty="0" smtClean="0"/>
              <a:t>:  </a:t>
            </a:r>
            <a:r>
              <a:rPr lang="it-IT" dirty="0" smtClean="0">
                <a:hlinkClick r:id="rId6" tooltip="http://ssrsdemo.cloudapp.net/"/>
              </a:rPr>
              <a:t>http</a:t>
            </a:r>
            <a:r>
              <a:rPr lang="it-IT" dirty="0">
                <a:hlinkClick r:id="rId6" tooltip="http://ssrsdemo.cloudapp.net/"/>
              </a:rPr>
              <a:t>://ssrsdemo.cloudapp.net</a:t>
            </a:r>
            <a:r>
              <a:rPr lang="it-IT" dirty="0" smtClean="0">
                <a:hlinkClick r:id="rId6" tooltip="http://ssrsdemo.cloudapp.net/"/>
              </a:rPr>
              <a:t>/</a:t>
            </a:r>
            <a:r>
              <a:rPr lang="it-IT" dirty="0" smtClean="0"/>
              <a:t> </a:t>
            </a:r>
            <a:endParaRPr lang="it-IT" dirty="0"/>
          </a:p>
          <a:p>
            <a:pPr lvl="1">
              <a:lnSpc>
                <a:spcPct val="120000"/>
              </a:lnSpc>
            </a:pPr>
            <a:r>
              <a:rPr lang="it-IT" dirty="0"/>
              <a:t>Bellevue Speed Limit</a:t>
            </a:r>
            <a:r>
              <a:rPr lang="it-IT" dirty="0" smtClean="0"/>
              <a:t>:  </a:t>
            </a:r>
            <a:r>
              <a:rPr lang="it-IT" dirty="0" smtClean="0">
                <a:hlinkClick r:id="rId7" tooltip="http://ssrstr12.cloudapp.net/"/>
              </a:rPr>
              <a:t>http</a:t>
            </a:r>
            <a:r>
              <a:rPr lang="it-IT" dirty="0">
                <a:hlinkClick r:id="rId7" tooltip="http://ssrstr12.cloudapp.net/"/>
              </a:rPr>
              <a:t>://ssrstr12.cloudapp.net/</a:t>
            </a:r>
            <a:r>
              <a:rPr lang="it-IT" dirty="0"/>
              <a:t> </a:t>
            </a:r>
          </a:p>
          <a:p>
            <a:pPr lvl="1">
              <a:lnSpc>
                <a:spcPct val="120000"/>
              </a:lnSpc>
            </a:pPr>
            <a:r>
              <a:rPr lang="it-IT" dirty="0"/>
              <a:t>Building 34 Floorplan</a:t>
            </a:r>
            <a:r>
              <a:rPr lang="it-IT" dirty="0" smtClean="0"/>
              <a:t>:  </a:t>
            </a:r>
            <a:r>
              <a:rPr lang="it-IT" dirty="0" smtClean="0">
                <a:hlinkClick r:id="rId8" tooltip="http://floorplan.cloudapp.net/"/>
              </a:rPr>
              <a:t>http</a:t>
            </a:r>
            <a:r>
              <a:rPr lang="it-IT" dirty="0">
                <a:hlinkClick r:id="rId8" tooltip="http://floorplan.cloudapp.net/"/>
              </a:rPr>
              <a:t>://</a:t>
            </a:r>
            <a:r>
              <a:rPr lang="it-IT" dirty="0" smtClean="0">
                <a:hlinkClick r:id="rId8" tooltip="http://floorplan.cloudapp.net/"/>
              </a:rPr>
              <a:t>floorplan.cloudapp.net</a:t>
            </a:r>
            <a:r>
              <a:rPr lang="it-IT" dirty="0"/>
              <a:t> </a:t>
            </a:r>
          </a:p>
        </p:txBody>
      </p:sp>
      <p:sp>
        <p:nvSpPr>
          <p:cNvPr id="5" name="Title 1"/>
          <p:cNvSpPr>
            <a:spLocks noGrp="1"/>
          </p:cNvSpPr>
          <p:nvPr>
            <p:ph type="title"/>
          </p:nvPr>
        </p:nvSpPr>
        <p:spPr>
          <a:xfrm>
            <a:off x="457200" y="152400"/>
            <a:ext cx="8229600" cy="533400"/>
          </a:xfrm>
        </p:spPr>
        <p:txBody>
          <a:bodyPr>
            <a:normAutofit fontScale="90000"/>
          </a:bodyPr>
          <a:lstStyle/>
          <a:p>
            <a:r>
              <a:rPr lang="en-US" dirty="0" smtClean="0"/>
              <a:t>Publishing and Embedding Reports</a:t>
            </a:r>
            <a:endParaRPr lang="en-US" dirty="0"/>
          </a:p>
        </p:txBody>
      </p:sp>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5375" y="3891115"/>
            <a:ext cx="2938626" cy="312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31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Azure Reporting Preview</a:t>
            </a:r>
            <a:endParaRPr lang="en-US" dirty="0"/>
          </a:p>
        </p:txBody>
      </p:sp>
      <p:sp>
        <p:nvSpPr>
          <p:cNvPr id="4" name="Text Placeholder 3"/>
          <p:cNvSpPr>
            <a:spLocks noGrp="1"/>
          </p:cNvSpPr>
          <p:nvPr>
            <p:ph type="body" idx="1"/>
          </p:nvPr>
        </p:nvSpPr>
        <p:spPr/>
        <p:txBody>
          <a:bodyPr/>
          <a:lstStyle/>
          <a:p>
            <a:r>
              <a:rPr lang="en-US" sz="3600" dirty="0" smtClean="0"/>
              <a:t>demo</a:t>
            </a:r>
            <a:r>
              <a:rPr lang="en-US" dirty="0" smtClean="0"/>
              <a:t> </a:t>
            </a:r>
            <a:endParaRPr lang="en-US" dirty="0"/>
          </a:p>
        </p:txBody>
      </p:sp>
    </p:spTree>
    <p:extLst>
      <p:ext uri="{BB962C8B-B14F-4D97-AF65-F5344CB8AC3E}">
        <p14:creationId xmlns:p14="http://schemas.microsoft.com/office/powerpoint/2010/main" val="239214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915481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a:solidFill>
                  <a:schemeClr val="bg2"/>
                </a:solidFill>
                <a:latin typeface="Calibri" pitchFamily="34" charset="0"/>
              </a:rPr>
              <a:t> </a:t>
            </a: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r>
              <a:rPr lang="en-AU" sz="2000" dirty="0" smtClean="0">
                <a:solidFill>
                  <a:schemeClr val="bg2"/>
                </a:solidFill>
              </a:rPr>
              <a:t> </a:t>
            </a: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AU" sz="2000" dirty="0" smtClean="0">
                <a:solidFill>
                  <a:schemeClr val="bg2"/>
                </a:solidFill>
              </a:rPr>
              <a:t> </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Denali planning exercise</a:t>
            </a:r>
            <a:endParaRPr lang="en-US" dirty="0"/>
          </a:p>
        </p:txBody>
      </p:sp>
      <p:sp>
        <p:nvSpPr>
          <p:cNvPr id="4" name="Content Placeholder 3"/>
          <p:cNvSpPr>
            <a:spLocks noGrp="1"/>
          </p:cNvSpPr>
          <p:nvPr>
            <p:ph idx="1"/>
          </p:nvPr>
        </p:nvSpPr>
        <p:spPr/>
        <p:txBody>
          <a:bodyPr>
            <a:normAutofit fontScale="85000" lnSpcReduction="10000"/>
          </a:bodyPr>
          <a:lstStyle/>
          <a:p>
            <a:r>
              <a:rPr lang="en-AU" dirty="0"/>
              <a:t>BI Leadership team planning Cross Division (office, </a:t>
            </a:r>
            <a:r>
              <a:rPr lang="en-AU" dirty="0" err="1"/>
              <a:t>Sharepoint</a:t>
            </a:r>
            <a:r>
              <a:rPr lang="en-AU" dirty="0"/>
              <a:t>, SQL)</a:t>
            </a:r>
          </a:p>
          <a:p>
            <a:r>
              <a:rPr lang="en-AU" dirty="0"/>
              <a:t>2 pagers define priorities across divisions</a:t>
            </a:r>
          </a:p>
          <a:p>
            <a:r>
              <a:rPr lang="en-AU" dirty="0"/>
              <a:t>Office Mission: Build Excel as the Analyst tool of choice</a:t>
            </a:r>
          </a:p>
          <a:p>
            <a:r>
              <a:rPr lang="en-AU" dirty="0"/>
              <a:t>Denali AS mission: Build a unified BI semantic model</a:t>
            </a:r>
          </a:p>
          <a:p>
            <a:r>
              <a:rPr lang="en-AU" dirty="0"/>
              <a:t>Denali RS mission: Deliver Thin </a:t>
            </a:r>
            <a:r>
              <a:rPr lang="en-AU" dirty="0" err="1"/>
              <a:t>Adhoc</a:t>
            </a:r>
            <a:r>
              <a:rPr lang="en-AU" dirty="0"/>
              <a:t> reporting &amp; Self Service Alerting</a:t>
            </a:r>
          </a:p>
          <a:p>
            <a:r>
              <a:rPr lang="en-AU" dirty="0"/>
              <a:t>Other 2nd priority tasks needed: </a:t>
            </a:r>
          </a:p>
          <a:p>
            <a:pPr lvl="1"/>
            <a:r>
              <a:rPr lang="en-AU" dirty="0"/>
              <a:t>Address SSRS-</a:t>
            </a:r>
            <a:r>
              <a:rPr lang="en-AU" dirty="0" err="1"/>
              <a:t>Sharepoint</a:t>
            </a:r>
            <a:r>
              <a:rPr lang="en-AU" dirty="0"/>
              <a:t> performance, </a:t>
            </a:r>
          </a:p>
          <a:p>
            <a:pPr lvl="1"/>
            <a:r>
              <a:rPr lang="en-AU" dirty="0"/>
              <a:t>SSRS-</a:t>
            </a:r>
            <a:r>
              <a:rPr lang="en-AU" dirty="0" err="1"/>
              <a:t>Sharepoint</a:t>
            </a:r>
            <a:r>
              <a:rPr lang="en-AU" dirty="0"/>
              <a:t> configuration and deployment</a:t>
            </a:r>
          </a:p>
          <a:p>
            <a:pPr lvl="1"/>
            <a:r>
              <a:rPr lang="en-AU" dirty="0"/>
              <a:t>Deliver Office 2007/2010 renderers, </a:t>
            </a:r>
          </a:p>
          <a:p>
            <a:pPr lvl="1"/>
            <a:r>
              <a:rPr lang="en-AU" dirty="0"/>
              <a:t>Upgrade BIDS to Dev10 and Dev11</a:t>
            </a:r>
          </a:p>
          <a:p>
            <a:pPr lvl="1"/>
            <a:endParaRPr lang="en-AU" dirty="0"/>
          </a:p>
        </p:txBody>
      </p:sp>
      <p:pic>
        <p:nvPicPr>
          <p:cNvPr id="1027" name="Picture 3" descr="C:\Users\tdhers\AppData\Local\Microsoft\Windows\Temporary Internet Files\Content.IE5\4VPE12NM\MP9003855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416" y="152400"/>
            <a:ext cx="1452226" cy="13827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dhers\AppData\Local\Microsoft\Windows\Temporary Internet Files\Content.IE5\4VPE12NM\MC9002304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005064"/>
            <a:ext cx="1313194" cy="230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4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0" y="2148043"/>
            <a:ext cx="9144000" cy="1256321"/>
          </a:xfrm>
          <a:prstGeom prst="rect">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endParaRPr>
          </a:p>
        </p:txBody>
      </p:sp>
      <p:sp>
        <p:nvSpPr>
          <p:cNvPr id="76" name="Rectangle 75"/>
          <p:cNvSpPr/>
          <p:nvPr/>
        </p:nvSpPr>
        <p:spPr bwMode="auto">
          <a:xfrm>
            <a:off x="0" y="2219611"/>
            <a:ext cx="9144000" cy="1382071"/>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endParaRPr>
          </a:p>
        </p:txBody>
      </p:sp>
      <p:sp>
        <p:nvSpPr>
          <p:cNvPr id="75" name="Round Same Side Corner Rectangle 74"/>
          <p:cNvSpPr/>
          <p:nvPr/>
        </p:nvSpPr>
        <p:spPr bwMode="auto">
          <a:xfrm rot="10800000">
            <a:off x="304800" y="3609473"/>
            <a:ext cx="2670048" cy="2722622"/>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72" name="Round Same Side Corner Rectangle 71"/>
          <p:cNvSpPr/>
          <p:nvPr/>
        </p:nvSpPr>
        <p:spPr bwMode="gray">
          <a:xfrm>
            <a:off x="304800" y="1655772"/>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chemeClr val="bg1"/>
              </a:solidFill>
            </a:endParaRPr>
          </a:p>
        </p:txBody>
      </p:sp>
      <p:sp>
        <p:nvSpPr>
          <p:cNvPr id="73" name="Round Same Side Corner Rectangle 72"/>
          <p:cNvSpPr/>
          <p:nvPr/>
        </p:nvSpPr>
        <p:spPr bwMode="auto">
          <a:xfrm>
            <a:off x="3213823" y="1620480"/>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chemeClr val="bg1"/>
              </a:solidFill>
            </a:endParaRPr>
          </a:p>
        </p:txBody>
      </p:sp>
      <p:sp>
        <p:nvSpPr>
          <p:cNvPr id="74" name="Round Same Side Corner Rectangle 73"/>
          <p:cNvSpPr/>
          <p:nvPr/>
        </p:nvSpPr>
        <p:spPr bwMode="auto">
          <a:xfrm>
            <a:off x="6078943" y="1620480"/>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chemeClr val="bg1"/>
              </a:solidFill>
            </a:endParaRPr>
          </a:p>
        </p:txBody>
      </p:sp>
      <p:sp>
        <p:nvSpPr>
          <p:cNvPr id="29" name="TextBox 28"/>
          <p:cNvSpPr txBox="1"/>
          <p:nvPr/>
        </p:nvSpPr>
        <p:spPr>
          <a:xfrm>
            <a:off x="301752" y="3657819"/>
            <a:ext cx="2670048" cy="2492970"/>
          </a:xfrm>
          <a:prstGeom prst="rect">
            <a:avLst/>
          </a:prstGeom>
          <a:noFill/>
        </p:spPr>
        <p:txBody>
          <a:bodyPr wrap="square" lIns="91420" tIns="45710" rIns="91420" bIns="45710" rtlCol="0">
            <a:spAutoFit/>
          </a:bodyPr>
          <a:lstStyle/>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Increase flexibility with integrated high availability</a:t>
            </a:r>
            <a:endParaRPr lang="en-US" sz="1600" b="1"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Gain higher return on HA investments</a:t>
            </a:r>
            <a:endParaRPr lang="en-US" sz="16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Breakthrough data warehousing scale and performance</a:t>
            </a:r>
            <a:endParaRPr lang="en-US" sz="1600" dirty="0">
              <a:solidFill>
                <a:schemeClr val="bg1"/>
              </a:solidFill>
              <a:latin typeface="Segoe UI" pitchFamily="34" charset="0"/>
              <a:ea typeface="Segoe UI" pitchFamily="34" charset="0"/>
              <a:cs typeface="Segoe UI" pitchFamily="34" charset="0"/>
            </a:endParaRPr>
          </a:p>
        </p:txBody>
      </p:sp>
      <p:grpSp>
        <p:nvGrpSpPr>
          <p:cNvPr id="2" name="Group 94"/>
          <p:cNvGrpSpPr/>
          <p:nvPr/>
        </p:nvGrpSpPr>
        <p:grpSpPr>
          <a:xfrm>
            <a:off x="6830877" y="2313032"/>
            <a:ext cx="1185333" cy="1092802"/>
            <a:chOff x="6147924" y="6858000"/>
            <a:chExt cx="1635764" cy="1508071"/>
          </a:xfrm>
        </p:grpSpPr>
        <p:pic>
          <p:nvPicPr>
            <p:cNvPr id="48" name="Picture 9" descr="C:\Users\mollie\Pictures\DVD_ART34\Artwork_Imagery\Shapes\Arrows\Curved\3 piece arrow circular connected.png"/>
            <p:cNvPicPr>
              <a:picLocks noChangeAspect="1" noChangeArrowheads="1"/>
            </p:cNvPicPr>
            <p:nvPr/>
          </p:nvPicPr>
          <p:blipFill>
            <a:blip r:embed="rId3" cstate="print">
              <a:grayscl/>
            </a:blip>
            <a:srcRect/>
            <a:stretch>
              <a:fillRect/>
            </a:stretch>
          </p:blipFill>
          <p:spPr bwMode="auto">
            <a:xfrm>
              <a:off x="6570134" y="7162171"/>
              <a:ext cx="936272" cy="980998"/>
            </a:xfrm>
            <a:prstGeom prst="rect">
              <a:avLst/>
            </a:prstGeom>
            <a:noFill/>
          </p:spPr>
        </p:pic>
        <p:pic>
          <p:nvPicPr>
            <p:cNvPr id="49" name="Picture 5" descr="C:\Program Files\Microsoft Resource DVD Artwork\DVD_ART\BoxShots_Logos\People Ready\PRB man 3 silouette people ready.png"/>
            <p:cNvPicPr>
              <a:picLocks noChangeAspect="1" noChangeArrowheads="1"/>
            </p:cNvPicPr>
            <p:nvPr/>
          </p:nvPicPr>
          <p:blipFill>
            <a:blip r:embed="rId4" cstate="print">
              <a:grayscl/>
            </a:blip>
            <a:srcRect/>
            <a:stretch>
              <a:fillRect/>
            </a:stretch>
          </p:blipFill>
          <p:spPr bwMode="auto">
            <a:xfrm>
              <a:off x="6147924" y="7004754"/>
              <a:ext cx="330839" cy="828322"/>
            </a:xfrm>
            <a:prstGeom prst="rect">
              <a:avLst/>
            </a:prstGeom>
            <a:noFill/>
            <a:effectLst>
              <a:outerShdw blurRad="50800" dist="38100" dir="2700000" algn="tl" rotWithShape="0">
                <a:prstClr val="black">
                  <a:alpha val="40000"/>
                </a:prstClr>
              </a:outerShdw>
            </a:effectLst>
          </p:spPr>
        </p:pic>
        <p:pic>
          <p:nvPicPr>
            <p:cNvPr id="50" name="Picture 6" descr="C:\Program Files\Microsoft Resource DVD Artwork\DVD_ART\BoxShots_Logos\People Ready\PRB woman 2 silouette people ready.png"/>
            <p:cNvPicPr>
              <a:picLocks noChangeAspect="1" noChangeArrowheads="1"/>
            </p:cNvPicPr>
            <p:nvPr/>
          </p:nvPicPr>
          <p:blipFill>
            <a:blip r:embed="rId5" cstate="print">
              <a:grayscl/>
            </a:blip>
            <a:srcRect/>
            <a:stretch>
              <a:fillRect/>
            </a:stretch>
          </p:blipFill>
          <p:spPr bwMode="auto">
            <a:xfrm>
              <a:off x="6510441" y="7004755"/>
              <a:ext cx="331279" cy="882236"/>
            </a:xfrm>
            <a:prstGeom prst="rect">
              <a:avLst/>
            </a:prstGeom>
            <a:noFill/>
            <a:effectLst>
              <a:outerShdw blurRad="50800" dist="38100" dir="2700000" algn="tl" rotWithShape="0">
                <a:prstClr val="black">
                  <a:alpha val="40000"/>
                </a:prstClr>
              </a:outerShdw>
            </a:effectLst>
          </p:spPr>
        </p:pic>
        <p:pic>
          <p:nvPicPr>
            <p:cNvPr id="51" name="Picture 8" descr="C:\Program Files\Microsoft Resource DVD Artwork\DVD_ART\Artwork_Imagery\Shapes and Graphics\Innovation - ideas\lightbulb.png"/>
            <p:cNvPicPr>
              <a:picLocks noChangeAspect="1" noChangeArrowheads="1"/>
            </p:cNvPicPr>
            <p:nvPr/>
          </p:nvPicPr>
          <p:blipFill>
            <a:blip r:embed="rId6" cstate="print">
              <a:grayscl/>
            </a:blip>
            <a:srcRect/>
            <a:stretch>
              <a:fillRect/>
            </a:stretch>
          </p:blipFill>
          <p:spPr bwMode="auto">
            <a:xfrm>
              <a:off x="7157155" y="6858000"/>
              <a:ext cx="626533" cy="911829"/>
            </a:xfrm>
            <a:prstGeom prst="rect">
              <a:avLst/>
            </a:prstGeom>
            <a:noFill/>
          </p:spPr>
        </p:pic>
        <p:grpSp>
          <p:nvGrpSpPr>
            <p:cNvPr id="3" name="Group 93"/>
            <p:cNvGrpSpPr/>
            <p:nvPr/>
          </p:nvGrpSpPr>
          <p:grpSpPr>
            <a:xfrm>
              <a:off x="6738989" y="7879694"/>
              <a:ext cx="599745" cy="486377"/>
              <a:chOff x="8985478" y="5938005"/>
              <a:chExt cx="599745" cy="486377"/>
            </a:xfrm>
          </p:grpSpPr>
          <p:pic>
            <p:nvPicPr>
              <p:cNvPr id="53" name="Picture 2" descr="c:\users\eva.ADI\Desktop\DVD36\DVD_ART36\Artwork_Imagery\Icons - Illustrations\_ REAL VISTA STYLE\database.png"/>
              <p:cNvPicPr>
                <a:picLocks noChangeAspect="1" noChangeArrowheads="1"/>
              </p:cNvPicPr>
              <p:nvPr/>
            </p:nvPicPr>
            <p:blipFill>
              <a:blip r:embed="rId7" cstate="print">
                <a:grayscl/>
              </a:blip>
              <a:srcRect/>
              <a:stretch>
                <a:fillRect/>
              </a:stretch>
            </p:blipFill>
            <p:spPr bwMode="auto">
              <a:xfrm>
                <a:off x="9200445" y="5938005"/>
                <a:ext cx="384778" cy="384777"/>
              </a:xfrm>
              <a:prstGeom prst="rect">
                <a:avLst/>
              </a:prstGeom>
              <a:noFill/>
              <a:effectLst>
                <a:outerShdw blurRad="63500" sx="102000" sy="102000" algn="ctr" rotWithShape="0">
                  <a:prstClr val="black">
                    <a:alpha val="40000"/>
                  </a:prstClr>
                </a:outerShdw>
              </a:effectLst>
            </p:spPr>
          </p:pic>
          <p:pic>
            <p:nvPicPr>
              <p:cNvPr id="54" name="Picture 2" descr="c:\users\eva.ADI\Desktop\DVD36\DVD_ART36\Artwork_Imagery\Icons - Illustrations\_ REAL VISTA STYLE\database.png"/>
              <p:cNvPicPr>
                <a:picLocks noChangeAspect="1" noChangeArrowheads="1"/>
              </p:cNvPicPr>
              <p:nvPr/>
            </p:nvPicPr>
            <p:blipFill>
              <a:blip r:embed="rId7" cstate="print">
                <a:grayscl/>
              </a:blip>
              <a:srcRect/>
              <a:stretch>
                <a:fillRect/>
              </a:stretch>
            </p:blipFill>
            <p:spPr bwMode="auto">
              <a:xfrm>
                <a:off x="8985478" y="5954937"/>
                <a:ext cx="384778" cy="384777"/>
              </a:xfrm>
              <a:prstGeom prst="rect">
                <a:avLst/>
              </a:prstGeom>
              <a:noFill/>
              <a:effectLst>
                <a:outerShdw blurRad="63500" sx="102000" sy="102000" algn="ctr" rotWithShape="0">
                  <a:prstClr val="black">
                    <a:alpha val="40000"/>
                  </a:prstClr>
                </a:outerShdw>
              </a:effectLst>
            </p:spPr>
          </p:pic>
          <p:pic>
            <p:nvPicPr>
              <p:cNvPr id="55" name="Picture 2" descr="c:\users\eva.ADI\Desktop\DVD36\DVD_ART36\Artwork_Imagery\Icons - Illustrations\_ REAL VISTA STYLE\database.png"/>
              <p:cNvPicPr>
                <a:picLocks noChangeAspect="1" noChangeArrowheads="1"/>
              </p:cNvPicPr>
              <p:nvPr/>
            </p:nvPicPr>
            <p:blipFill>
              <a:blip r:embed="rId7" cstate="print">
                <a:grayscl/>
              </a:blip>
              <a:srcRect/>
              <a:stretch>
                <a:fillRect/>
              </a:stretch>
            </p:blipFill>
            <p:spPr bwMode="auto">
              <a:xfrm>
                <a:off x="9144000" y="6039605"/>
                <a:ext cx="384778" cy="384777"/>
              </a:xfrm>
              <a:prstGeom prst="rect">
                <a:avLst/>
              </a:prstGeom>
              <a:noFill/>
              <a:effectLst>
                <a:outerShdw blurRad="63500" sx="102000" sy="102000" algn="ctr" rotWithShape="0">
                  <a:prstClr val="black">
                    <a:alpha val="40000"/>
                  </a:prstClr>
                </a:outerShdw>
              </a:effectLst>
            </p:spPr>
          </p:pic>
        </p:grpSp>
      </p:grpSp>
      <p:grpSp>
        <p:nvGrpSpPr>
          <p:cNvPr id="4" name="Group 106"/>
          <p:cNvGrpSpPr/>
          <p:nvPr/>
        </p:nvGrpSpPr>
        <p:grpSpPr>
          <a:xfrm>
            <a:off x="3505200" y="2382480"/>
            <a:ext cx="1981258" cy="974432"/>
            <a:chOff x="4921956" y="6654800"/>
            <a:chExt cx="2045406" cy="1005982"/>
          </a:xfrm>
        </p:grpSpPr>
        <p:pic>
          <p:nvPicPr>
            <p:cNvPr id="57" name="Picture 9" descr="C:\Users\mollie\Pictures\DVD_ART34\Artwork_Imagery\Shapes\Arrows\Curved\3 piece arrow circular connected.png"/>
            <p:cNvPicPr>
              <a:picLocks noChangeAspect="1" noChangeArrowheads="1"/>
            </p:cNvPicPr>
            <p:nvPr/>
          </p:nvPicPr>
          <p:blipFill>
            <a:blip r:embed="rId3" cstate="print">
              <a:grayscl/>
            </a:blip>
            <a:srcRect/>
            <a:stretch>
              <a:fillRect/>
            </a:stretch>
          </p:blipFill>
          <p:spPr bwMode="auto">
            <a:xfrm>
              <a:off x="5730259" y="6858000"/>
              <a:ext cx="678456" cy="710866"/>
            </a:xfrm>
            <a:prstGeom prst="rect">
              <a:avLst/>
            </a:prstGeom>
            <a:noFill/>
          </p:spPr>
        </p:pic>
        <p:grpSp>
          <p:nvGrpSpPr>
            <p:cNvPr id="5" name="Group 104"/>
            <p:cNvGrpSpPr/>
            <p:nvPr/>
          </p:nvGrpSpPr>
          <p:grpSpPr>
            <a:xfrm>
              <a:off x="4921956" y="6780439"/>
              <a:ext cx="970844" cy="671517"/>
              <a:chOff x="4151390" y="6533710"/>
              <a:chExt cx="1278566" cy="884361"/>
            </a:xfrm>
          </p:grpSpPr>
          <p:pic>
            <p:nvPicPr>
              <p:cNvPr id="66" name="Picture 65" descr="office.png"/>
              <p:cNvPicPr>
                <a:picLocks noChangeAspect="1"/>
              </p:cNvPicPr>
              <p:nvPr/>
            </p:nvPicPr>
            <p:blipFill>
              <a:blip r:embed="rId8" cstate="print">
                <a:grayscl/>
              </a:blip>
              <a:stretch>
                <a:fillRect/>
              </a:stretch>
            </p:blipFill>
            <p:spPr>
              <a:xfrm>
                <a:off x="4151390" y="6533710"/>
                <a:ext cx="1047143" cy="784048"/>
              </a:xfrm>
              <a:prstGeom prst="rect">
                <a:avLst/>
              </a:prstGeom>
            </p:spPr>
          </p:pic>
          <p:grpSp>
            <p:nvGrpSpPr>
              <p:cNvPr id="6" name="Group 71"/>
              <p:cNvGrpSpPr/>
              <p:nvPr/>
            </p:nvGrpSpPr>
            <p:grpSpPr>
              <a:xfrm>
                <a:off x="4969485" y="6743316"/>
                <a:ext cx="460471" cy="674755"/>
                <a:chOff x="7160799" y="1886409"/>
                <a:chExt cx="1619902" cy="2373743"/>
              </a:xfrm>
            </p:grpSpPr>
            <p:pic>
              <p:nvPicPr>
                <p:cNvPr id="68" name="Picture 3" descr="c:\users\eva.ADI\Desktop\DVD36\DVD_ART36\Artwork_Imagery\Icons - Illustrations\Hardware - Istock\Istock 5373640 - Tall Rack Server Blade Servers.png"/>
                <p:cNvPicPr>
                  <a:picLocks noChangeAspect="1" noChangeArrowheads="1"/>
                </p:cNvPicPr>
                <p:nvPr/>
              </p:nvPicPr>
              <p:blipFill>
                <a:blip r:embed="rId9" cstate="print">
                  <a:grayscl/>
                </a:blip>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69" name="Picture 3" descr="c:\users\eva.ADI\Desktop\DVD36\DVD_ART36\Artwork_Imagery\Icons - Illustrations\Hardware - Istock\Istock 5373640 - Tall Rack Server Blade Servers.png"/>
                <p:cNvPicPr>
                  <a:picLocks noChangeAspect="1" noChangeArrowheads="1"/>
                </p:cNvPicPr>
                <p:nvPr/>
              </p:nvPicPr>
              <p:blipFill>
                <a:blip r:embed="rId9" cstate="print">
                  <a:grayscl/>
                </a:blip>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70" name="Picture 3" descr="c:\users\eva.ADI\Desktop\DVD36\DVD_ART36\Artwork_Imagery\Icons - Illustrations\Hardware - Istock\Istock 5373640 - Tall Rack Server Blade Servers.png"/>
                <p:cNvPicPr>
                  <a:picLocks noChangeAspect="1" noChangeArrowheads="1"/>
                </p:cNvPicPr>
                <p:nvPr/>
              </p:nvPicPr>
              <p:blipFill>
                <a:blip r:embed="rId9" cstate="print">
                  <a:grayscl/>
                </a:blip>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71" name="Picture 2" descr="c:\users\eva.ADI\Desktop\DVD36\DVD_ART36\Artwork_Imagery\Icons - Illustrations\_ REAL VISTA STYLE\database.png"/>
                <p:cNvPicPr>
                  <a:picLocks noChangeAspect="1" noChangeArrowheads="1"/>
                </p:cNvPicPr>
                <p:nvPr/>
              </p:nvPicPr>
              <p:blipFill>
                <a:blip r:embed="rId10" cstate="print">
                  <a:grayscl/>
                </a:blip>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nvGrpSpPr>
            <p:cNvPr id="7" name="Group 103"/>
            <p:cNvGrpSpPr/>
            <p:nvPr/>
          </p:nvGrpSpPr>
          <p:grpSpPr>
            <a:xfrm>
              <a:off x="6175021" y="6654800"/>
              <a:ext cx="792341" cy="1005982"/>
              <a:chOff x="6649155" y="6595533"/>
              <a:chExt cx="999068" cy="1268449"/>
            </a:xfrm>
          </p:grpSpPr>
          <p:pic>
            <p:nvPicPr>
              <p:cNvPr id="60" name="Picture 59" descr="office2.png"/>
              <p:cNvPicPr>
                <a:picLocks noChangeAspect="1"/>
              </p:cNvPicPr>
              <p:nvPr/>
            </p:nvPicPr>
            <p:blipFill>
              <a:blip r:embed="rId11" cstate="print">
                <a:grayscl/>
              </a:blip>
              <a:stretch>
                <a:fillRect/>
              </a:stretch>
            </p:blipFill>
            <p:spPr>
              <a:xfrm>
                <a:off x="6649155" y="6595533"/>
                <a:ext cx="927947" cy="1159934"/>
              </a:xfrm>
              <a:prstGeom prst="rect">
                <a:avLst/>
              </a:prstGeom>
            </p:spPr>
          </p:pic>
          <p:grpSp>
            <p:nvGrpSpPr>
              <p:cNvPr id="8" name="Group 71"/>
              <p:cNvGrpSpPr/>
              <p:nvPr/>
            </p:nvGrpSpPr>
            <p:grpSpPr>
              <a:xfrm>
                <a:off x="7187752" y="7189227"/>
                <a:ext cx="460471" cy="674755"/>
                <a:chOff x="7160799" y="1886409"/>
                <a:chExt cx="1619902" cy="2373743"/>
              </a:xfrm>
            </p:grpSpPr>
            <p:pic>
              <p:nvPicPr>
                <p:cNvPr id="62" name="Picture 3" descr="c:\users\eva.ADI\Desktop\DVD36\DVD_ART36\Artwork_Imagery\Icons - Illustrations\Hardware - Istock\Istock 5373640 - Tall Rack Server Blade Servers.png"/>
                <p:cNvPicPr>
                  <a:picLocks noChangeAspect="1" noChangeArrowheads="1"/>
                </p:cNvPicPr>
                <p:nvPr/>
              </p:nvPicPr>
              <p:blipFill>
                <a:blip r:embed="rId12" cstate="print">
                  <a:grayscl/>
                </a:blip>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63" name="Picture 3" descr="c:\users\eva.ADI\Desktop\DVD36\DVD_ART36\Artwork_Imagery\Icons - Illustrations\Hardware - Istock\Istock 5373640 - Tall Rack Server Blade Servers.png"/>
                <p:cNvPicPr>
                  <a:picLocks noChangeAspect="1" noChangeArrowheads="1"/>
                </p:cNvPicPr>
                <p:nvPr/>
              </p:nvPicPr>
              <p:blipFill>
                <a:blip r:embed="rId12" cstate="print">
                  <a:grayscl/>
                </a:blip>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64" name="Picture 3" descr="c:\users\eva.ADI\Desktop\DVD36\DVD_ART36\Artwork_Imagery\Icons - Illustrations\Hardware - Istock\Istock 5373640 - Tall Rack Server Blade Servers.png"/>
                <p:cNvPicPr>
                  <a:picLocks noChangeAspect="1" noChangeArrowheads="1"/>
                </p:cNvPicPr>
                <p:nvPr/>
              </p:nvPicPr>
              <p:blipFill>
                <a:blip r:embed="rId12" cstate="print">
                  <a:grayscl/>
                </a:blip>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65" name="Picture 2" descr="c:\users\eva.ADI\Desktop\DVD36\DVD_ART36\Artwork_Imagery\Icons - Illustrations\_ REAL VISTA STYLE\database.png"/>
                <p:cNvPicPr>
                  <a:picLocks noChangeAspect="1" noChangeArrowheads="1"/>
                </p:cNvPicPr>
                <p:nvPr/>
              </p:nvPicPr>
              <p:blipFill>
                <a:blip r:embed="rId13" cstate="print">
                  <a:grayscl/>
                </a:blip>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sp>
        <p:nvSpPr>
          <p:cNvPr id="26" name="Rectangle 25"/>
          <p:cNvSpPr/>
          <p:nvPr/>
        </p:nvSpPr>
        <p:spPr>
          <a:xfrm>
            <a:off x="350520" y="1600201"/>
            <a:ext cx="2651760" cy="584775"/>
          </a:xfrm>
          <a:prstGeom prst="rect">
            <a:avLst/>
          </a:prstGeom>
        </p:spPr>
        <p:txBody>
          <a:bodyPr wrap="square">
            <a:spAutoFit/>
          </a:bodyPr>
          <a:lstStyle/>
          <a:p>
            <a:pPr algn="ctr"/>
            <a:r>
              <a:rPr lang="en-US" altLang="zh-CN" sz="1600" dirty="0">
                <a:solidFill>
                  <a:schemeClr val="bg1"/>
                </a:solidFill>
                <a:latin typeface="Segoe UI" pitchFamily="34" charset="0"/>
                <a:ea typeface="Segoe UI" pitchFamily="34" charset="0"/>
                <a:cs typeface="Segoe UI" pitchFamily="34" charset="0"/>
              </a:rPr>
              <a:t>MISSION CRITICAL PLATFORM</a:t>
            </a:r>
            <a:endParaRPr lang="en-US" sz="1600" dirty="0">
              <a:solidFill>
                <a:schemeClr val="bg1"/>
              </a:solidFill>
            </a:endParaRPr>
          </a:p>
        </p:txBody>
      </p:sp>
      <p:sp>
        <p:nvSpPr>
          <p:cNvPr id="36" name="Rectangle 35"/>
          <p:cNvSpPr/>
          <p:nvPr/>
        </p:nvSpPr>
        <p:spPr>
          <a:xfrm>
            <a:off x="3215640" y="1600201"/>
            <a:ext cx="2667000" cy="584775"/>
          </a:xfrm>
          <a:prstGeom prst="rect">
            <a:avLst/>
          </a:prstGeom>
        </p:spPr>
        <p:txBody>
          <a:bodyPr wrap="square">
            <a:spAutoFit/>
          </a:bodyPr>
          <a:lstStyle/>
          <a:p>
            <a:pPr algn="ctr"/>
            <a:r>
              <a:rPr lang="en-US" sz="1600" dirty="0" smtClean="0">
                <a:solidFill>
                  <a:schemeClr val="bg1"/>
                </a:solidFill>
                <a:latin typeface="Segoe UI" pitchFamily="34" charset="0"/>
                <a:ea typeface="Segoe UI" pitchFamily="34" charset="0"/>
                <a:cs typeface="Segoe UI" pitchFamily="34" charset="0"/>
              </a:rPr>
              <a:t>DEVELOPER &amp; IT PRODUCTIVITY</a:t>
            </a:r>
            <a:endParaRPr lang="en-US" sz="1600" dirty="0">
              <a:solidFill>
                <a:schemeClr val="bg1"/>
              </a:solidFill>
            </a:endParaRPr>
          </a:p>
        </p:txBody>
      </p:sp>
      <p:sp>
        <p:nvSpPr>
          <p:cNvPr id="37" name="Rectangle 36"/>
          <p:cNvSpPr/>
          <p:nvPr/>
        </p:nvSpPr>
        <p:spPr>
          <a:xfrm>
            <a:off x="6080761" y="1600200"/>
            <a:ext cx="2651760" cy="338554"/>
          </a:xfrm>
          <a:prstGeom prst="rect">
            <a:avLst/>
          </a:prstGeom>
        </p:spPr>
        <p:txBody>
          <a:bodyPr wrap="square">
            <a:spAutoFit/>
          </a:bodyPr>
          <a:lstStyle/>
          <a:p>
            <a:pPr algn="ctr"/>
            <a:r>
              <a:rPr lang="en-US" altLang="zh-CN" sz="1600" dirty="0">
                <a:solidFill>
                  <a:schemeClr val="bg1"/>
                </a:solidFill>
                <a:latin typeface="Segoe UI" pitchFamily="34" charset="0"/>
                <a:ea typeface="Segoe UI" pitchFamily="34" charset="0"/>
                <a:cs typeface="Segoe UI" pitchFamily="34" charset="0"/>
              </a:rPr>
              <a:t>PERVASIVE INSIGHT</a:t>
            </a:r>
            <a:endParaRPr lang="en-US" sz="1600" dirty="0">
              <a:solidFill>
                <a:schemeClr val="bg1"/>
              </a:solidFill>
            </a:endParaRPr>
          </a:p>
        </p:txBody>
      </p:sp>
      <p:grpSp>
        <p:nvGrpSpPr>
          <p:cNvPr id="9" name="Group 79"/>
          <p:cNvGrpSpPr/>
          <p:nvPr/>
        </p:nvGrpSpPr>
        <p:grpSpPr>
          <a:xfrm>
            <a:off x="997096" y="2429913"/>
            <a:ext cx="1288905" cy="951100"/>
            <a:chOff x="4074229" y="6295319"/>
            <a:chExt cx="1525059" cy="1125361"/>
          </a:xfrm>
        </p:grpSpPr>
        <p:pic>
          <p:nvPicPr>
            <p:cNvPr id="41" name="Picture 3" descr="C:\Program Files\Microsoft Resource DVD Artwork\DVD_ART\Artwork_Imagery\HARDWARE_IMAGERY\Photos - OEM Hardware\Server Computer\HP Integrity rx5670 server front.png"/>
            <p:cNvPicPr>
              <a:picLocks noChangeAspect="1" noChangeArrowheads="1"/>
            </p:cNvPicPr>
            <p:nvPr/>
          </p:nvPicPr>
          <p:blipFill>
            <a:blip r:embed="rId14" cstate="print">
              <a:grayscl/>
            </a:blip>
            <a:srcRect/>
            <a:stretch>
              <a:fillRect/>
            </a:stretch>
          </p:blipFill>
          <p:spPr bwMode="auto">
            <a:xfrm>
              <a:off x="4516261" y="6436703"/>
              <a:ext cx="1083027" cy="842594"/>
            </a:xfrm>
            <a:prstGeom prst="rect">
              <a:avLst/>
            </a:prstGeom>
            <a:noFill/>
          </p:spPr>
        </p:pic>
        <p:pic>
          <p:nvPicPr>
            <p:cNvPr id="46" name="Picture 4" descr="C:\Program Files\Microsoft Resource DVD Artwork\DVD_ART\Artwork_Imagery\HARDWARE_IMAGERY\Photos - OEM Hardware\Server Computer\HP Small Business Server.png"/>
            <p:cNvPicPr>
              <a:picLocks noChangeAspect="1" noChangeArrowheads="1"/>
            </p:cNvPicPr>
            <p:nvPr/>
          </p:nvPicPr>
          <p:blipFill>
            <a:blip r:embed="rId15" cstate="print">
              <a:grayscl/>
            </a:blip>
            <a:srcRect/>
            <a:stretch>
              <a:fillRect/>
            </a:stretch>
          </p:blipFill>
          <p:spPr bwMode="auto">
            <a:xfrm>
              <a:off x="4074229" y="6295319"/>
              <a:ext cx="688721" cy="1125361"/>
            </a:xfrm>
            <a:prstGeom prst="rect">
              <a:avLst/>
            </a:prstGeom>
            <a:noFill/>
            <a:effectLst>
              <a:outerShdw blurRad="50800" dist="38100" algn="l" rotWithShape="0">
                <a:prstClr val="black">
                  <a:alpha val="40000"/>
                </a:prstClr>
              </a:outerShdw>
            </a:effectLst>
          </p:spPr>
        </p:pic>
      </p:grpSp>
      <p:sp>
        <p:nvSpPr>
          <p:cNvPr id="77" name="Round Same Side Corner Rectangle 76"/>
          <p:cNvSpPr/>
          <p:nvPr/>
        </p:nvSpPr>
        <p:spPr bwMode="auto">
          <a:xfrm rot="10800000">
            <a:off x="3223826" y="3609473"/>
            <a:ext cx="2670048" cy="2689306"/>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78" name="TextBox 77"/>
          <p:cNvSpPr txBox="1"/>
          <p:nvPr/>
        </p:nvSpPr>
        <p:spPr>
          <a:xfrm>
            <a:off x="3206817" y="3657820"/>
            <a:ext cx="2670048" cy="2323693"/>
          </a:xfrm>
          <a:prstGeom prst="rect">
            <a:avLst/>
          </a:prstGeom>
          <a:noFill/>
        </p:spPr>
        <p:txBody>
          <a:bodyPr wrap="square" lIns="91420" tIns="45710" rIns="91420" bIns="45710" rtlCol="0">
            <a:spAutoFit/>
          </a:bodyPr>
          <a:lstStyle/>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Realize lower cost </a:t>
            </a:r>
            <a:r>
              <a:rPr lang="en-US" sz="1600">
                <a:solidFill>
                  <a:schemeClr val="bg1"/>
                </a:solidFill>
                <a:latin typeface="Segoe UI" pitchFamily="34" charset="0"/>
                <a:ea typeface="Segoe UI" pitchFamily="34" charset="0"/>
                <a:cs typeface="Segoe UI" pitchFamily="34" charset="0"/>
              </a:rPr>
              <a:t>of                   </a:t>
            </a:r>
            <a:endParaRPr lang="en-US" sz="1600" smtClean="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smtClean="0">
                <a:solidFill>
                  <a:schemeClr val="bg1"/>
                </a:solidFill>
                <a:latin typeface="Segoe UI" pitchFamily="34" charset="0"/>
                <a:ea typeface="Segoe UI" pitchFamily="34" charset="0"/>
                <a:cs typeface="Segoe UI" pitchFamily="34" charset="0"/>
              </a:rPr>
              <a:t> </a:t>
            </a:r>
            <a:r>
              <a:rPr lang="en-US" sz="1600" dirty="0">
                <a:solidFill>
                  <a:schemeClr val="bg1"/>
                </a:solidFill>
                <a:latin typeface="Segoe UI" pitchFamily="34" charset="0"/>
                <a:ea typeface="Segoe UI" pitchFamily="34" charset="0"/>
                <a:cs typeface="Segoe UI" pitchFamily="34" charset="0"/>
              </a:rPr>
              <a:t>IT </a:t>
            </a:r>
            <a:r>
              <a:rPr lang="en-US" sz="1600" dirty="0" smtClean="0">
                <a:solidFill>
                  <a:schemeClr val="bg1"/>
                </a:solidFill>
                <a:latin typeface="Segoe UI" pitchFamily="34" charset="0"/>
                <a:ea typeface="Segoe UI" pitchFamily="34" charset="0"/>
                <a:cs typeface="Segoe UI" pitchFamily="34" charset="0"/>
              </a:rPr>
              <a:t>administration</a:t>
            </a: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Accelerate time-to-market for developers</a:t>
            </a: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Build more flexible, innovative applications</a:t>
            </a:r>
          </a:p>
        </p:txBody>
      </p:sp>
      <p:sp>
        <p:nvSpPr>
          <p:cNvPr id="79" name="Round Same Side Corner Rectangle 78"/>
          <p:cNvSpPr/>
          <p:nvPr/>
        </p:nvSpPr>
        <p:spPr bwMode="auto">
          <a:xfrm rot="10800000">
            <a:off x="6079321" y="3609473"/>
            <a:ext cx="2670048" cy="2689306"/>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80" name="TextBox 79"/>
          <p:cNvSpPr txBox="1"/>
          <p:nvPr/>
        </p:nvSpPr>
        <p:spPr>
          <a:xfrm>
            <a:off x="6019800" y="3657820"/>
            <a:ext cx="2776888" cy="2616081"/>
          </a:xfrm>
          <a:prstGeom prst="rect">
            <a:avLst/>
          </a:prstGeom>
          <a:noFill/>
        </p:spPr>
        <p:txBody>
          <a:bodyPr wrap="square" lIns="91420" tIns="45710" rIns="91420" bIns="45710" rtlCol="0">
            <a:spAutoFit/>
          </a:bodyPr>
          <a:lstStyle/>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Expand the reach of BI to business </a:t>
            </a:r>
            <a:r>
              <a:rPr lang="en-US" sz="1600" dirty="0" smtClean="0">
                <a:solidFill>
                  <a:schemeClr val="bg1"/>
                </a:solidFill>
                <a:latin typeface="Segoe UI" pitchFamily="34" charset="0"/>
                <a:ea typeface="Segoe UI" pitchFamily="34" charset="0"/>
                <a:cs typeface="Segoe UI" pitchFamily="34" charset="0"/>
              </a:rPr>
              <a:t>users</a:t>
            </a:r>
          </a:p>
          <a:p>
            <a:pPr algn="ctr">
              <a:spcAft>
                <a:spcPts val="600"/>
              </a:spcAft>
              <a:buClr>
                <a:srgbClr val="FFFFFF"/>
              </a:buClr>
              <a:buSzPct val="100000"/>
            </a:pPr>
            <a:endParaRPr lang="en-US" sz="16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Breakthrough Performance </a:t>
            </a:r>
            <a:r>
              <a:rPr lang="en-US" sz="1600" dirty="0" smtClean="0">
                <a:solidFill>
                  <a:schemeClr val="bg1"/>
                </a:solidFill>
                <a:latin typeface="Segoe UI" pitchFamily="34" charset="0"/>
                <a:ea typeface="Segoe UI" pitchFamily="34" charset="0"/>
                <a:cs typeface="Segoe UI" pitchFamily="34" charset="0"/>
              </a:rPr>
              <a:t>with in-memory Analytics at scale</a:t>
            </a:r>
          </a:p>
          <a:p>
            <a:pPr algn="ctr">
              <a:spcAft>
                <a:spcPts val="600"/>
              </a:spcAft>
              <a:buClr>
                <a:srgbClr val="FFFFFF"/>
              </a:buClr>
              <a:buSzPct val="100000"/>
            </a:pPr>
            <a:endParaRPr lang="en-US" sz="16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Deliver </a:t>
            </a:r>
            <a:r>
              <a:rPr lang="en-US" sz="1600" dirty="0">
                <a:solidFill>
                  <a:schemeClr val="bg1"/>
                </a:solidFill>
                <a:latin typeface="Segoe UI" pitchFamily="34" charset="0"/>
                <a:ea typeface="Segoe UI" pitchFamily="34" charset="0"/>
                <a:cs typeface="Segoe UI" pitchFamily="34" charset="0"/>
              </a:rPr>
              <a:t>credible, consistent data </a:t>
            </a:r>
            <a:r>
              <a:rPr lang="en-US" sz="1600" dirty="0" smtClean="0">
                <a:solidFill>
                  <a:schemeClr val="bg1"/>
                </a:solidFill>
                <a:latin typeface="Segoe UI" pitchFamily="34" charset="0"/>
                <a:ea typeface="Segoe UI" pitchFamily="34" charset="0"/>
                <a:cs typeface="Segoe UI" pitchFamily="34" charset="0"/>
              </a:rPr>
              <a:t>to </a:t>
            </a:r>
            <a:r>
              <a:rPr lang="en-US" sz="1600" dirty="0">
                <a:solidFill>
                  <a:schemeClr val="bg1"/>
                </a:solidFill>
                <a:latin typeface="Segoe UI" pitchFamily="34" charset="0"/>
                <a:ea typeface="Segoe UI" pitchFamily="34" charset="0"/>
                <a:cs typeface="Segoe UI" pitchFamily="34" charset="0"/>
              </a:rPr>
              <a:t>right </a:t>
            </a:r>
            <a:r>
              <a:rPr lang="en-US" sz="1600" dirty="0" smtClean="0">
                <a:solidFill>
                  <a:schemeClr val="bg1"/>
                </a:solidFill>
                <a:latin typeface="Segoe UI" pitchFamily="34" charset="0"/>
                <a:ea typeface="Segoe UI" pitchFamily="34" charset="0"/>
                <a:cs typeface="Segoe UI" pitchFamily="34" charset="0"/>
              </a:rPr>
              <a:t>users</a:t>
            </a:r>
            <a:endParaRPr lang="en-US" sz="1600" b="1" dirty="0">
              <a:solidFill>
                <a:schemeClr val="bg1"/>
              </a:solidFill>
              <a:latin typeface="Segoe UI" pitchFamily="34" charset="0"/>
              <a:ea typeface="Segoe UI" pitchFamily="34" charset="0"/>
              <a:cs typeface="Segoe UI" pitchFamily="34" charset="0"/>
            </a:endParaRPr>
          </a:p>
        </p:txBody>
      </p:sp>
      <p:sp>
        <p:nvSpPr>
          <p:cNvPr id="56" name="Footer Placeholder 118"/>
          <p:cNvSpPr txBox="1">
            <a:spLocks/>
          </p:cNvSpPr>
          <p:nvPr/>
        </p:nvSpPr>
        <p:spPr>
          <a:xfrm>
            <a:off x="1" y="6492877"/>
            <a:ext cx="4572000" cy="365125"/>
          </a:xfrm>
          <a:prstGeom prst="rect">
            <a:avLst/>
          </a:prstGeom>
        </p:spPr>
        <p:txBody>
          <a:bodyPr vert="horz" lIns="91440" tIns="45720" rIns="91440" bIns="45720" rtlCol="0" anchor="b" anchorCtr="0"/>
          <a:lstStyle/>
          <a:p>
            <a:pPr defTabSz="912813" fontAlgn="base">
              <a:spcBef>
                <a:spcPct val="0"/>
              </a:spcBef>
              <a:spcAft>
                <a:spcPct val="0"/>
              </a:spcAft>
              <a:defRPr/>
            </a:pPr>
            <a:r>
              <a:rPr lang="en-US" sz="800" dirty="0">
                <a:solidFill>
                  <a:srgbClr val="FFFFFF">
                    <a:tint val="75000"/>
                  </a:srgbClr>
                </a:solidFill>
              </a:rPr>
              <a:t>Microsoft Confidential—Preliminary Information Subject to Change</a:t>
            </a:r>
          </a:p>
        </p:txBody>
      </p:sp>
      <p:sp>
        <p:nvSpPr>
          <p:cNvPr id="58" name="Title 24"/>
          <p:cNvSpPr>
            <a:spLocks noGrp="1"/>
          </p:cNvSpPr>
          <p:nvPr>
            <p:ph type="title"/>
          </p:nvPr>
        </p:nvSpPr>
        <p:spPr>
          <a:xfrm>
            <a:off x="323528" y="485800"/>
            <a:ext cx="8229600" cy="1143000"/>
          </a:xfrm>
        </p:spPr>
        <p:txBody>
          <a:bodyPr>
            <a:noAutofit/>
          </a:bodyPr>
          <a:lstStyle/>
          <a:p>
            <a:pPr lvl="0">
              <a:lnSpc>
                <a:spcPct val="100000"/>
              </a:lnSpc>
            </a:pPr>
            <a:r>
              <a:rPr lang="en-US" sz="2400" b="0" dirty="0" smtClean="0">
                <a:latin typeface="Segoe UI" pitchFamily="34" charset="0"/>
                <a:ea typeface="Segoe UI" pitchFamily="34" charset="0"/>
                <a:cs typeface="Segoe UI" pitchFamily="34" charset="0"/>
              </a:rPr>
              <a:t>Delivering business agility and innovation to gain strategic value out of your information</a:t>
            </a:r>
            <a:endParaRPr lang="en-US" sz="2400" b="0" dirty="0">
              <a:latin typeface="Segoe UI" pitchFamily="34" charset="0"/>
              <a:ea typeface="Segoe UI" pitchFamily="34" charset="0"/>
              <a:cs typeface="Segoe UI" pitchFamily="34" charset="0"/>
            </a:endParaRPr>
          </a:p>
        </p:txBody>
      </p:sp>
      <p:sp>
        <p:nvSpPr>
          <p:cNvPr id="61" name="Title 1"/>
          <p:cNvSpPr txBox="1">
            <a:spLocks/>
          </p:cNvSpPr>
          <p:nvPr/>
        </p:nvSpPr>
        <p:spPr>
          <a:xfrm>
            <a:off x="381001" y="201876"/>
            <a:ext cx="77724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a:lstStyle>
          <a:p>
            <a:r>
              <a:rPr lang="en-US" dirty="0">
                <a:solidFill>
                  <a:srgbClr val="03C2F1"/>
                </a:solidFill>
              </a:rPr>
              <a:t>SQL Server codename “Denali”</a:t>
            </a:r>
          </a:p>
        </p:txBody>
      </p:sp>
    </p:spTree>
    <p:extLst>
      <p:ext uri="{BB962C8B-B14F-4D97-AF65-F5344CB8AC3E}">
        <p14:creationId xmlns:p14="http://schemas.microsoft.com/office/powerpoint/2010/main" val="159494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6"/>
            <a:ext cx="8229600" cy="1143000"/>
          </a:xfrm>
        </p:spPr>
        <p:txBody>
          <a:bodyPr>
            <a:normAutofit/>
          </a:bodyPr>
          <a:lstStyle/>
          <a:p>
            <a:r>
              <a:rPr lang="en-US" dirty="0" smtClean="0"/>
              <a:t>SQL Denali: Reporting and Alerting</a:t>
            </a:r>
            <a:endParaRPr lang="en-US" dirty="0"/>
          </a:p>
        </p:txBody>
      </p:sp>
      <p:sp>
        <p:nvSpPr>
          <p:cNvPr id="6" name="Content Placeholder 5"/>
          <p:cNvSpPr>
            <a:spLocks noGrp="1"/>
          </p:cNvSpPr>
          <p:nvPr>
            <p:ph idx="1"/>
          </p:nvPr>
        </p:nvSpPr>
        <p:spPr/>
        <p:txBody>
          <a:bodyPr/>
          <a:lstStyle/>
          <a:p>
            <a:endParaRPr lang="en-AU"/>
          </a:p>
        </p:txBody>
      </p:sp>
      <p:sp>
        <p:nvSpPr>
          <p:cNvPr id="44" name="Round Same Side Corner Rectangle 43"/>
          <p:cNvSpPr/>
          <p:nvPr/>
        </p:nvSpPr>
        <p:spPr bwMode="auto">
          <a:xfrm rot="10800000">
            <a:off x="6188145" y="3033630"/>
            <a:ext cx="2670048"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48" name="Round Same Side Corner Rectangle 47"/>
          <p:cNvSpPr/>
          <p:nvPr/>
        </p:nvSpPr>
        <p:spPr bwMode="auto">
          <a:xfrm rot="10800000">
            <a:off x="3306722" y="3033630"/>
            <a:ext cx="2670048"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49" name="Round Same Side Corner Rectangle 48"/>
          <p:cNvSpPr/>
          <p:nvPr/>
        </p:nvSpPr>
        <p:spPr bwMode="auto">
          <a:xfrm rot="10800000">
            <a:off x="382770" y="3033630"/>
            <a:ext cx="2670048"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0" name="Rectangle 49"/>
          <p:cNvSpPr/>
          <p:nvPr/>
        </p:nvSpPr>
        <p:spPr bwMode="auto">
          <a:xfrm>
            <a:off x="0" y="1133063"/>
            <a:ext cx="9144000" cy="1893010"/>
          </a:xfrm>
          <a:prstGeom prst="rect">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3" name="Rectangle 52"/>
          <p:cNvSpPr/>
          <p:nvPr/>
        </p:nvSpPr>
        <p:spPr bwMode="auto">
          <a:xfrm>
            <a:off x="0" y="1209425"/>
            <a:ext cx="9144000" cy="1762376"/>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5" name="Round Same Side Corner Rectangle 54"/>
          <p:cNvSpPr/>
          <p:nvPr/>
        </p:nvSpPr>
        <p:spPr bwMode="auto">
          <a:xfrm>
            <a:off x="6188145" y="884617"/>
            <a:ext cx="2667000"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6" name="Round Same Side Corner Rectangle 55"/>
          <p:cNvSpPr/>
          <p:nvPr/>
        </p:nvSpPr>
        <p:spPr bwMode="auto">
          <a:xfrm>
            <a:off x="3306722" y="884617"/>
            <a:ext cx="2667000"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7" name="Round Same Side Corner Rectangle 56"/>
          <p:cNvSpPr/>
          <p:nvPr/>
        </p:nvSpPr>
        <p:spPr bwMode="auto">
          <a:xfrm>
            <a:off x="382769" y="884617"/>
            <a:ext cx="2667000"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9" name="Rectangle 58"/>
          <p:cNvSpPr/>
          <p:nvPr/>
        </p:nvSpPr>
        <p:spPr>
          <a:xfrm>
            <a:off x="6184602" y="3114579"/>
            <a:ext cx="2667000" cy="2554545"/>
          </a:xfrm>
          <a:prstGeom prst="rect">
            <a:avLst/>
          </a:prstGeom>
        </p:spPr>
        <p:txBody>
          <a:bodyPr wrap="square">
            <a:sp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Enabled as SharePoint Shared Service</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Built-in scale-out for RS Service Apps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SharePoint Cross-farm reporting </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Integrated backup &amp; recovery, ULS logging, PowerShell etc.</a:t>
            </a:r>
          </a:p>
        </p:txBody>
      </p:sp>
      <p:sp>
        <p:nvSpPr>
          <p:cNvPr id="60" name="TextBox 59"/>
          <p:cNvSpPr txBox="1"/>
          <p:nvPr/>
        </p:nvSpPr>
        <p:spPr>
          <a:xfrm>
            <a:off x="3299238" y="3114578"/>
            <a:ext cx="2667000" cy="2733772"/>
          </a:xfrm>
          <a:prstGeom prst="rect">
            <a:avLst/>
          </a:prstGeom>
          <a:noFill/>
        </p:spPr>
        <p:txBody>
          <a:bodyPr wrap="square" rtlCol="0">
            <a:no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End User Alerting</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Defined from within operational or </a:t>
            </a:r>
            <a:br>
              <a:rPr lang="en-US" sz="1400" dirty="0" smtClean="0">
                <a:solidFill>
                  <a:schemeClr val="bg1"/>
                </a:solidFill>
                <a:latin typeface="Segoe" charset="0"/>
              </a:rPr>
            </a:br>
            <a:r>
              <a:rPr lang="en-US" sz="1400" dirty="0" smtClean="0">
                <a:solidFill>
                  <a:schemeClr val="bg1"/>
                </a:solidFill>
                <a:latin typeface="Segoe" charset="0"/>
              </a:rPr>
              <a:t>ad-hoc reports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Intuitive Alert rules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Alerts self-managed through SharePoint</a:t>
            </a:r>
          </a:p>
          <a:p>
            <a:pPr marL="57168"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600" dirty="0">
                <a:solidFill>
                  <a:schemeClr val="bg1"/>
                </a:solidFill>
                <a:latin typeface="Segoe" charset="0"/>
              </a:rPr>
              <a:t>XLS/Word </a:t>
            </a:r>
            <a:r>
              <a:rPr lang="en-US" sz="1600" dirty="0" smtClean="0">
                <a:solidFill>
                  <a:schemeClr val="bg1"/>
                </a:solidFill>
                <a:latin typeface="Segoe" charset="0"/>
              </a:rPr>
              <a:t>2007/2010</a:t>
            </a:r>
            <a:endParaRPr lang="en-US" sz="1600" dirty="0">
              <a:solidFill>
                <a:schemeClr val="bg1"/>
              </a:solidFill>
              <a:latin typeface="Segoe" charset="0"/>
            </a:endParaRPr>
          </a:p>
        </p:txBody>
      </p:sp>
      <p:sp>
        <p:nvSpPr>
          <p:cNvPr id="61" name="TextBox 60"/>
          <p:cNvSpPr txBox="1"/>
          <p:nvPr/>
        </p:nvSpPr>
        <p:spPr>
          <a:xfrm>
            <a:off x="378437" y="3114579"/>
            <a:ext cx="2667001" cy="2477581"/>
          </a:xfrm>
          <a:prstGeom prst="rect">
            <a:avLst/>
          </a:prstGeom>
          <a:noFill/>
        </p:spPr>
        <p:txBody>
          <a:bodyPr wrap="square" lIns="91420" tIns="45710" rIns="91420" bIns="45710" rtlCol="0">
            <a:sp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Project “Crescent”</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Highly visual design experience</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Rich metadata-driven interactivity</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Presentation-ready </a:t>
            </a:r>
            <a:br>
              <a:rPr lang="en-US" sz="1400" dirty="0" smtClean="0">
                <a:solidFill>
                  <a:schemeClr val="bg1"/>
                </a:solidFill>
                <a:latin typeface="Segoe" charset="0"/>
              </a:rPr>
            </a:br>
            <a:r>
              <a:rPr lang="en-US" sz="1400" dirty="0" smtClean="0">
                <a:solidFill>
                  <a:schemeClr val="bg1"/>
                </a:solidFill>
                <a:latin typeface="Segoe" charset="0"/>
              </a:rPr>
              <a:t>at all times</a:t>
            </a:r>
          </a:p>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endParaRPr lang="en-US" sz="1500" dirty="0">
              <a:solidFill>
                <a:schemeClr val="bg1"/>
              </a:solidFill>
              <a:latin typeface="Segoe" charset="0"/>
            </a:endParaRPr>
          </a:p>
        </p:txBody>
      </p:sp>
      <p:sp>
        <p:nvSpPr>
          <p:cNvPr id="78" name="Rectangle 77"/>
          <p:cNvSpPr/>
          <p:nvPr/>
        </p:nvSpPr>
        <p:spPr>
          <a:xfrm>
            <a:off x="6200775" y="1251856"/>
            <a:ext cx="2651124" cy="335989"/>
          </a:xfrm>
          <a:prstGeom prst="rect">
            <a:avLst/>
          </a:prstGeom>
        </p:spPr>
        <p:txBody>
          <a:bodyPr wrap="square">
            <a:spAutoFit/>
          </a:bodyPr>
          <a:lstStyle/>
          <a:p>
            <a:pPr algn="ctr">
              <a:lnSpc>
                <a:spcPts val="1900"/>
              </a:lnSpc>
              <a:defRPr/>
            </a:pPr>
            <a:r>
              <a:rPr lang="en-US" sz="1500" b="1" kern="0" dirty="0" smtClean="0">
                <a:ln w="18415" cmpd="sng">
                  <a:noFill/>
                  <a:prstDash val="solid"/>
                </a:ln>
                <a:solidFill>
                  <a:schemeClr val="bg1"/>
                </a:solidFill>
              </a:rPr>
              <a:t>Increase efficiency</a:t>
            </a:r>
          </a:p>
        </p:txBody>
      </p:sp>
      <p:sp>
        <p:nvSpPr>
          <p:cNvPr id="79" name="Rectangle 78"/>
          <p:cNvSpPr/>
          <p:nvPr/>
        </p:nvSpPr>
        <p:spPr>
          <a:xfrm>
            <a:off x="3314065" y="1251854"/>
            <a:ext cx="2658110" cy="579646"/>
          </a:xfrm>
          <a:prstGeom prst="rect">
            <a:avLst/>
          </a:prstGeom>
        </p:spPr>
        <p:txBody>
          <a:bodyPr wrap="square">
            <a:spAutoFit/>
          </a:bodyPr>
          <a:lstStyle/>
          <a:p>
            <a:pPr marL="119063" algn="ctr">
              <a:lnSpc>
                <a:spcPts val="1900"/>
              </a:lnSpc>
              <a:defRPr/>
            </a:pPr>
            <a:r>
              <a:rPr lang="en-US" sz="1500" b="1" kern="0" dirty="0" smtClean="0">
                <a:ln w="18415" cmpd="sng">
                  <a:noFill/>
                  <a:prstDash val="solid"/>
                </a:ln>
                <a:solidFill>
                  <a:schemeClr val="bg1"/>
                </a:solidFill>
              </a:rPr>
              <a:t>Increase Productivity Proactive Intelligence</a:t>
            </a:r>
          </a:p>
        </p:txBody>
      </p:sp>
      <p:sp>
        <p:nvSpPr>
          <p:cNvPr id="31" name="Freeform 5"/>
          <p:cNvSpPr>
            <a:spLocks/>
          </p:cNvSpPr>
          <p:nvPr/>
        </p:nvSpPr>
        <p:spPr bwMode="auto">
          <a:xfrm>
            <a:off x="369868" y="6219825"/>
            <a:ext cx="8488383" cy="419100"/>
          </a:xfrm>
          <a:prstGeom prst="roundRect">
            <a:avLst>
              <a:gd name="adj" fmla="val 2637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2" name="Rectangle 31"/>
          <p:cNvSpPr/>
          <p:nvPr/>
        </p:nvSpPr>
        <p:spPr>
          <a:xfrm>
            <a:off x="2706324" y="6244709"/>
            <a:ext cx="3815468" cy="369332"/>
          </a:xfrm>
          <a:prstGeom prst="rect">
            <a:avLst/>
          </a:prstGeom>
        </p:spPr>
        <p:txBody>
          <a:bodyPr wrap="none">
            <a:spAutoFit/>
          </a:bodyPr>
          <a:lstStyle/>
          <a:p>
            <a:pPr lvl="0" algn="ctr" defTabSz="914400">
              <a:defRPr/>
            </a:pPr>
            <a:r>
              <a:rPr lang="en-US" kern="0" spc="-150" dirty="0" smtClean="0">
                <a:ln w="3175">
                  <a:noFill/>
                </a:ln>
                <a:solidFill>
                  <a:schemeClr val="bg1"/>
                </a:solidFill>
                <a:latin typeface="Segoe UI Semibold" pitchFamily="34" charset="0"/>
                <a:cs typeface="Arial" charset="0"/>
                <a:sym typeface="Wingdings" pitchFamily="2" charset="2"/>
              </a:rPr>
              <a:t>Managed Self Service BI    –    Corporate BI</a:t>
            </a:r>
            <a:endParaRPr lang="en-US" kern="0" dirty="0">
              <a:solidFill>
                <a:schemeClr val="bg1"/>
              </a:solidFill>
              <a:latin typeface="Segoe UI Semibold"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35" y="1363133"/>
            <a:ext cx="2562577" cy="192193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6069" y="1482567"/>
            <a:ext cx="2031998" cy="152220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1070" y="1566334"/>
            <a:ext cx="1405464" cy="1405462"/>
          </a:xfrm>
          <a:prstGeom prst="rect">
            <a:avLst/>
          </a:prstGeom>
        </p:spPr>
      </p:pic>
      <p:sp>
        <p:nvSpPr>
          <p:cNvPr id="77" name="Rectangle 76"/>
          <p:cNvSpPr/>
          <p:nvPr/>
        </p:nvSpPr>
        <p:spPr>
          <a:xfrm>
            <a:off x="385460" y="1251856"/>
            <a:ext cx="2653016" cy="323165"/>
          </a:xfrm>
          <a:prstGeom prst="rect">
            <a:avLst/>
          </a:prstGeom>
        </p:spPr>
        <p:txBody>
          <a:bodyPr wrap="square" anchor="ctr">
            <a:spAutoFit/>
          </a:bodyPr>
          <a:lstStyle/>
          <a:p>
            <a:pPr algn="ctr">
              <a:lnSpc>
                <a:spcPts val="1800"/>
              </a:lnSpc>
              <a:defRPr/>
            </a:pPr>
            <a:r>
              <a:rPr lang="en-US" sz="1500" b="1" kern="0" dirty="0" smtClean="0">
                <a:ln w="18415" cmpd="sng">
                  <a:noFill/>
                  <a:prstDash val="solid"/>
                </a:ln>
                <a:solidFill>
                  <a:schemeClr val="bg1"/>
                </a:solidFill>
              </a:rPr>
              <a:t>Empower users</a:t>
            </a:r>
          </a:p>
        </p:txBody>
      </p:sp>
    </p:spTree>
    <p:extLst>
      <p:ext uri="{BB962C8B-B14F-4D97-AF65-F5344CB8AC3E}">
        <p14:creationId xmlns:p14="http://schemas.microsoft.com/office/powerpoint/2010/main" val="158031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Infrastructure Investments: </a:t>
            </a:r>
            <a:br>
              <a:rPr lang="en-US" sz="4400" dirty="0" smtClean="0"/>
            </a:br>
            <a:r>
              <a:rPr lang="en-US" sz="4400" dirty="0" smtClean="0"/>
              <a:t>The New SharePoint Mode</a:t>
            </a:r>
            <a:endParaRPr lang="en-US" sz="4400" dirty="0"/>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241319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lvl="0"/>
            <a:r>
              <a:rPr lang="en-US" dirty="0" smtClean="0"/>
              <a:t>Increase Efficiency</a:t>
            </a:r>
            <a:endParaRPr lang="en-US" dirty="0"/>
          </a:p>
        </p:txBody>
      </p:sp>
      <p:sp>
        <p:nvSpPr>
          <p:cNvPr id="50" name="Rectangle 49"/>
          <p:cNvSpPr/>
          <p:nvPr/>
        </p:nvSpPr>
        <p:spPr bwMode="auto">
          <a:xfrm>
            <a:off x="4349872" y="2471460"/>
            <a:ext cx="8118764" cy="178723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1" name="Rectangle 50"/>
          <p:cNvSpPr/>
          <p:nvPr/>
        </p:nvSpPr>
        <p:spPr bwMode="auto">
          <a:xfrm>
            <a:off x="-1" y="1992178"/>
            <a:ext cx="9105662" cy="3068852"/>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2" name="Round Same Side Corner Rectangle 51"/>
          <p:cNvSpPr/>
          <p:nvPr/>
        </p:nvSpPr>
        <p:spPr bwMode="auto">
          <a:xfrm flipH="1">
            <a:off x="360218" y="1451850"/>
            <a:ext cx="8388246" cy="4209398"/>
          </a:xfrm>
          <a:prstGeom prst="round2SameRect">
            <a:avLst>
              <a:gd name="adj1" fmla="val 5585"/>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3" name="Rectangle 52"/>
          <p:cNvSpPr/>
          <p:nvPr/>
        </p:nvSpPr>
        <p:spPr bwMode="auto">
          <a:xfrm>
            <a:off x="512618" y="1991520"/>
            <a:ext cx="8094881" cy="3068852"/>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4" name="Rounded Rectangle 53"/>
          <p:cNvSpPr/>
          <p:nvPr/>
        </p:nvSpPr>
        <p:spPr bwMode="auto">
          <a:xfrm rot="16200000">
            <a:off x="5693612" y="1999808"/>
            <a:ext cx="2526861" cy="3001571"/>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5" name="Rounded Rectangle 54"/>
          <p:cNvSpPr/>
          <p:nvPr/>
        </p:nvSpPr>
        <p:spPr bwMode="auto">
          <a:xfrm rot="5400000">
            <a:off x="2586416" y="1090561"/>
            <a:ext cx="749072" cy="464940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7" name="Rounded Rectangle 56"/>
          <p:cNvSpPr/>
          <p:nvPr/>
        </p:nvSpPr>
        <p:spPr bwMode="auto">
          <a:xfrm rot="5400000">
            <a:off x="2586415" y="297040"/>
            <a:ext cx="749072" cy="4649409"/>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58" name="HEADER - TODAY"/>
          <p:cNvSpPr txBox="1"/>
          <p:nvPr/>
        </p:nvSpPr>
        <p:spPr>
          <a:xfrm>
            <a:off x="657885" y="1524931"/>
            <a:ext cx="3111101" cy="461645"/>
          </a:xfrm>
          <a:prstGeom prst="rect">
            <a:avLst/>
          </a:prstGeom>
          <a:noFill/>
        </p:spPr>
        <p:txBody>
          <a:bodyPr wrap="square" lIns="91420" tIns="45710" rIns="91420" bIns="45710" rtlCol="0">
            <a:spAutoFit/>
          </a:bodyPr>
          <a:lstStyle/>
          <a:p>
            <a:pPr defTabSz="914159"/>
            <a:r>
              <a:rPr lang="en-US" sz="2400" spc="20" dirty="0" smtClean="0">
                <a:solidFill>
                  <a:schemeClr val="bg1"/>
                </a:solidFill>
                <a:latin typeface="Segoe UI" pitchFamily="34" charset="0"/>
                <a:ea typeface="Segoe UI" pitchFamily="34" charset="0"/>
                <a:cs typeface="Segoe UI" pitchFamily="34" charset="0"/>
              </a:rPr>
              <a:t>SITUATION TODAY</a:t>
            </a:r>
          </a:p>
        </p:txBody>
      </p:sp>
      <p:sp>
        <p:nvSpPr>
          <p:cNvPr id="59" name="Rounded Rectangle 58"/>
          <p:cNvSpPr/>
          <p:nvPr/>
        </p:nvSpPr>
        <p:spPr bwMode="auto">
          <a:xfrm rot="5400000">
            <a:off x="2586418" y="1894123"/>
            <a:ext cx="749068" cy="464940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latin typeface="Segoe" pitchFamily="34" charset="0"/>
            </a:endParaRPr>
          </a:p>
        </p:txBody>
      </p:sp>
      <p:sp>
        <p:nvSpPr>
          <p:cNvPr id="60" name="BULLETS - TODAY"/>
          <p:cNvSpPr txBox="1"/>
          <p:nvPr/>
        </p:nvSpPr>
        <p:spPr>
          <a:xfrm>
            <a:off x="733229" y="2180372"/>
            <a:ext cx="4456255" cy="2277526"/>
          </a:xfrm>
          <a:prstGeom prst="rect">
            <a:avLst/>
          </a:prstGeom>
          <a:noFill/>
        </p:spPr>
        <p:txBody>
          <a:bodyPr wrap="square" lIns="91420" tIns="45710" rIns="91420" bIns="45710" rtlCol="0">
            <a:spAutoFit/>
          </a:bodyPr>
          <a:lstStyle/>
          <a:p>
            <a:pPr>
              <a:spcBef>
                <a:spcPts val="600"/>
              </a:spcBef>
              <a:spcAft>
                <a:spcPts val="1200"/>
              </a:spcAft>
              <a:buClr>
                <a:schemeClr val="bg1"/>
              </a:buClr>
              <a:buSzPct val="100000"/>
            </a:pPr>
            <a:r>
              <a:rPr lang="en-US" sz="1600" dirty="0" smtClean="0">
                <a:solidFill>
                  <a:schemeClr val="bg1"/>
                </a:solidFill>
                <a:latin typeface="Segoe UI" pitchFamily="34" charset="0"/>
                <a:ea typeface="Segoe UI" pitchFamily="34" charset="0"/>
                <a:cs typeface="Segoe UI" pitchFamily="34" charset="0"/>
              </a:rPr>
              <a:t>Providing Reporting capability in SharePoint require separate configuration and sometime challenging integration tasks</a:t>
            </a:r>
          </a:p>
          <a:p>
            <a:pPr>
              <a:spcBef>
                <a:spcPts val="600"/>
              </a:spcBef>
              <a:spcAft>
                <a:spcPts val="1200"/>
              </a:spcAft>
              <a:buClr>
                <a:schemeClr val="bg1"/>
              </a:buClr>
              <a:buSzPct val="100000"/>
            </a:pPr>
            <a:r>
              <a:rPr lang="en-US" sz="1600" dirty="0" smtClean="0">
                <a:solidFill>
                  <a:schemeClr val="bg1"/>
                </a:solidFill>
                <a:latin typeface="Segoe UI" pitchFamily="34" charset="0"/>
                <a:ea typeface="Segoe UI" pitchFamily="34" charset="0"/>
                <a:cs typeface="Segoe UI" pitchFamily="34" charset="0"/>
              </a:rPr>
              <a:t>Only </a:t>
            </a:r>
            <a:r>
              <a:rPr lang="en-US" sz="1600" dirty="0">
                <a:solidFill>
                  <a:schemeClr val="bg1"/>
                </a:solidFill>
                <a:latin typeface="Segoe UI" pitchFamily="34" charset="0"/>
                <a:ea typeface="Segoe UI" pitchFamily="34" charset="0"/>
                <a:cs typeface="Segoe UI" pitchFamily="34" charset="0"/>
              </a:rPr>
              <a:t>a limited set of SharePoint IT management capability was available</a:t>
            </a:r>
            <a:endParaRPr lang="en-US" sz="1600" dirty="0" smtClean="0">
              <a:solidFill>
                <a:schemeClr val="bg1"/>
              </a:solidFill>
              <a:latin typeface="Segoe UI" pitchFamily="34" charset="0"/>
              <a:ea typeface="Segoe UI" pitchFamily="34" charset="0"/>
              <a:cs typeface="Segoe UI" pitchFamily="34" charset="0"/>
            </a:endParaRPr>
          </a:p>
          <a:p>
            <a:pPr>
              <a:spcBef>
                <a:spcPts val="600"/>
              </a:spcBef>
              <a:spcAft>
                <a:spcPts val="1200"/>
              </a:spcAft>
              <a:buClr>
                <a:schemeClr val="bg1"/>
              </a:buClr>
              <a:buSzPct val="100000"/>
            </a:pPr>
            <a:r>
              <a:rPr lang="en-US" sz="1600" dirty="0" smtClean="0">
                <a:solidFill>
                  <a:schemeClr val="bg1"/>
                </a:solidFill>
                <a:latin typeface="Segoe UI" pitchFamily="34" charset="0"/>
                <a:ea typeface="Segoe UI" pitchFamily="34" charset="0"/>
                <a:cs typeface="Segoe UI" pitchFamily="34" charset="0"/>
              </a:rPr>
              <a:t>Different skills are required from IT to build reporting capability and SharePoint farm</a:t>
            </a:r>
          </a:p>
        </p:txBody>
      </p:sp>
      <p:sp>
        <p:nvSpPr>
          <p:cNvPr id="61" name="HEADER - SOLUTION"/>
          <p:cNvSpPr txBox="1"/>
          <p:nvPr/>
        </p:nvSpPr>
        <p:spPr>
          <a:xfrm>
            <a:off x="657888" y="1524931"/>
            <a:ext cx="7847020" cy="461645"/>
          </a:xfrm>
          <a:prstGeom prst="rect">
            <a:avLst/>
          </a:prstGeom>
          <a:noFill/>
        </p:spPr>
        <p:txBody>
          <a:bodyPr wrap="square" lIns="91420" tIns="45710" rIns="91420" bIns="45710" rtlCol="0">
            <a:spAutoFit/>
          </a:bodyPr>
          <a:lstStyle/>
          <a:p>
            <a:pPr defTabSz="914159"/>
            <a:r>
              <a:rPr lang="en-US" sz="2400" spc="20" dirty="0" smtClean="0">
                <a:solidFill>
                  <a:schemeClr val="bg1"/>
                </a:solidFill>
                <a:latin typeface="Segoe UI" pitchFamily="34" charset="0"/>
                <a:ea typeface="Segoe UI" pitchFamily="34" charset="0"/>
                <a:cs typeface="Segoe UI" pitchFamily="34" charset="0"/>
              </a:rPr>
              <a:t>SHAREPOINT INTEGRATION REDEFINED</a:t>
            </a:r>
            <a:endParaRPr lang="pt-BR" sz="2400" spc="20" dirty="0" smtClean="0">
              <a:solidFill>
                <a:schemeClr val="bg1"/>
              </a:solidFill>
              <a:latin typeface="Segoe UI" pitchFamily="34" charset="0"/>
              <a:ea typeface="Segoe UI" pitchFamily="34" charset="0"/>
              <a:cs typeface="Segoe UI" pitchFamily="34" charset="0"/>
            </a:endParaRPr>
          </a:p>
        </p:txBody>
      </p:sp>
      <p:pic>
        <p:nvPicPr>
          <p:cNvPr id="63" name="PICTURE - TODAY" descr="slide20_today.png"/>
          <p:cNvPicPr>
            <a:picLocks noChangeAspect="1"/>
          </p:cNvPicPr>
          <p:nvPr/>
        </p:nvPicPr>
        <p:blipFill>
          <a:blip r:embed="rId3" cstate="print"/>
          <a:stretch>
            <a:fillRect/>
          </a:stretch>
        </p:blipFill>
        <p:spPr>
          <a:xfrm>
            <a:off x="5651860" y="2562980"/>
            <a:ext cx="2771674" cy="1947738"/>
          </a:xfrm>
          <a:prstGeom prst="rect">
            <a:avLst/>
          </a:prstGeom>
        </p:spPr>
      </p:pic>
      <p:pic>
        <p:nvPicPr>
          <p:cNvPr id="64" name="PICTURE - SOLUTION" descr="slide20_solution.png"/>
          <p:cNvPicPr>
            <a:picLocks noChangeAspect="1"/>
          </p:cNvPicPr>
          <p:nvPr/>
        </p:nvPicPr>
        <p:blipFill>
          <a:blip r:embed="rId4" cstate="print"/>
          <a:stretch>
            <a:fillRect/>
          </a:stretch>
        </p:blipFill>
        <p:spPr>
          <a:xfrm>
            <a:off x="5791199" y="2491499"/>
            <a:ext cx="2511184" cy="1938579"/>
          </a:xfrm>
          <a:prstGeom prst="rect">
            <a:avLst/>
          </a:prstGeom>
        </p:spPr>
      </p:pic>
      <p:sp>
        <p:nvSpPr>
          <p:cNvPr id="62" name="BULLETS - SOLUTION"/>
          <p:cNvSpPr txBox="1"/>
          <p:nvPr/>
        </p:nvSpPr>
        <p:spPr>
          <a:xfrm>
            <a:off x="714104" y="2276872"/>
            <a:ext cx="4649984" cy="2149286"/>
          </a:xfrm>
          <a:prstGeom prst="rect">
            <a:avLst/>
          </a:prstGeom>
          <a:noFill/>
        </p:spPr>
        <p:txBody>
          <a:bodyPr wrap="square" lIns="91420" tIns="45710" rIns="91420" bIns="45710" rtlCol="0">
            <a:spAutoFit/>
          </a:bodyPr>
          <a:lstStyle/>
          <a:p>
            <a:pPr>
              <a:spcBef>
                <a:spcPts val="600"/>
              </a:spcBef>
              <a:spcAft>
                <a:spcPts val="2000"/>
              </a:spcAft>
              <a:buClr>
                <a:schemeClr val="bg1"/>
              </a:buClr>
              <a:buSzPct val="100000"/>
            </a:pPr>
            <a:r>
              <a:rPr lang="en-US" sz="1600" dirty="0" smtClean="0">
                <a:solidFill>
                  <a:schemeClr val="bg1"/>
                </a:solidFill>
                <a:ea typeface="Segoe UI" pitchFamily="34" charset="0"/>
                <a:cs typeface="Segoe UI" pitchFamily="34" charset="0"/>
              </a:rPr>
              <a:t>Reporting Services is now configured and monitored like other SharePoint shared applications.</a:t>
            </a:r>
          </a:p>
          <a:p>
            <a:pPr>
              <a:spcBef>
                <a:spcPts val="600"/>
              </a:spcBef>
              <a:spcAft>
                <a:spcPts val="2000"/>
              </a:spcAft>
              <a:buClr>
                <a:schemeClr val="bg1"/>
              </a:buClr>
              <a:buSzPct val="100000"/>
            </a:pPr>
            <a:r>
              <a:rPr lang="en-US" sz="1600" dirty="0">
                <a:solidFill>
                  <a:schemeClr val="bg1"/>
                </a:solidFill>
              </a:rPr>
              <a:t>Maximum set of SharePoint IT management capability </a:t>
            </a:r>
            <a:r>
              <a:rPr lang="en-US" sz="1600" dirty="0" smtClean="0">
                <a:solidFill>
                  <a:schemeClr val="bg1"/>
                </a:solidFill>
              </a:rPr>
              <a:t>enabled</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ea typeface="Segoe UI" pitchFamily="34" charset="0"/>
                <a:cs typeface="Segoe UI" pitchFamily="34" charset="0"/>
              </a:rPr>
              <a:t>Lower TCO on IT who can now leverage existing SharePoint skillset and experience.</a:t>
            </a:r>
          </a:p>
        </p:txBody>
      </p:sp>
    </p:spTree>
    <p:extLst>
      <p:ext uri="{BB962C8B-B14F-4D97-AF65-F5344CB8AC3E}">
        <p14:creationId xmlns:p14="http://schemas.microsoft.com/office/powerpoint/2010/main" val="207913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ppt_x</p:attrName>
                                        </p:attrNameLst>
                                      </p:cBhvr>
                                      <p:tavLst>
                                        <p:tav tm="0">
                                          <p:val>
                                            <p:strVal val="#ppt_x"/>
                                          </p:val>
                                        </p:tav>
                                        <p:tav tm="100000">
                                          <p:val>
                                            <p:strVal val="#ppt_x"/>
                                          </p:val>
                                        </p:tav>
                                      </p:tavLst>
                                    </p:anim>
                                    <p:anim calcmode="lin" valueType="num">
                                      <p:cBhvr>
                                        <p:cTn id="17" dur="1000" fill="hold"/>
                                        <p:tgtEl>
                                          <p:spTgt spid="5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30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fade">
                                      <p:cBhvr>
                                        <p:cTn id="25" dur="1000"/>
                                        <p:tgtEl>
                                          <p:spTgt spid="60">
                                            <p:txEl>
                                              <p:pRg st="0" end="0"/>
                                            </p:txEl>
                                          </p:spTgt>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0">
                                            <p:txEl>
                                              <p:pRg st="1" end="1"/>
                                            </p:txEl>
                                          </p:spTgt>
                                        </p:tgtEl>
                                        <p:attrNameLst>
                                          <p:attrName>style.visibility</p:attrName>
                                        </p:attrNameLst>
                                      </p:cBhvr>
                                      <p:to>
                                        <p:strVal val="visible"/>
                                      </p:to>
                                    </p:set>
                                    <p:animEffect transition="in" filter="fade">
                                      <p:cBhvr>
                                        <p:cTn id="28" dur="1000"/>
                                        <p:tgtEl>
                                          <p:spTgt spid="60">
                                            <p:txEl>
                                              <p:pRg st="1" end="1"/>
                                            </p:txEl>
                                          </p:spTgt>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60">
                                            <p:txEl>
                                              <p:pRg st="2" end="2"/>
                                            </p:txEl>
                                          </p:spTgt>
                                        </p:tgtEl>
                                        <p:attrNameLst>
                                          <p:attrName>style.visibility</p:attrName>
                                        </p:attrNameLst>
                                      </p:cBhvr>
                                      <p:to>
                                        <p:strVal val="visible"/>
                                      </p:to>
                                    </p:set>
                                    <p:animEffect transition="in" filter="fade">
                                      <p:cBhvr>
                                        <p:cTn id="31" dur="1000"/>
                                        <p:tgtEl>
                                          <p:spTgt spid="60">
                                            <p:txEl>
                                              <p:pRg st="2" end="2"/>
                                            </p:txEl>
                                          </p:spTgt>
                                        </p:tgtEl>
                                      </p:cBhvr>
                                    </p:animEffect>
                                  </p:childTnLst>
                                </p:cTn>
                              </p:par>
                              <p:par>
                                <p:cTn id="32" presetID="47" presetClass="entr" presetSubtype="0" fill="hold" grpId="0" nodeType="withEffect">
                                  <p:stCondLst>
                                    <p:cond delay="30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50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anim calcmode="lin" valueType="num">
                                      <p:cBhvr>
                                        <p:cTn id="40" dur="1000" fill="hold"/>
                                        <p:tgtEl>
                                          <p:spTgt spid="55"/>
                                        </p:tgtEl>
                                        <p:attrNameLst>
                                          <p:attrName>ppt_x</p:attrName>
                                        </p:attrNameLst>
                                      </p:cBhvr>
                                      <p:tavLst>
                                        <p:tav tm="0">
                                          <p:val>
                                            <p:strVal val="#ppt_x"/>
                                          </p:val>
                                        </p:tav>
                                        <p:tav tm="100000">
                                          <p:val>
                                            <p:strVal val="#ppt_x"/>
                                          </p:val>
                                        </p:tav>
                                      </p:tavLst>
                                    </p:anim>
                                    <p:anim calcmode="lin" valueType="num">
                                      <p:cBhvr>
                                        <p:cTn id="41" dur="1000" fill="hold"/>
                                        <p:tgtEl>
                                          <p:spTgt spid="5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70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anim calcmode="lin" valueType="num">
                                      <p:cBhvr>
                                        <p:cTn id="45" dur="1000" fill="hold"/>
                                        <p:tgtEl>
                                          <p:spTgt spid="59"/>
                                        </p:tgtEl>
                                        <p:attrNameLst>
                                          <p:attrName>ppt_x</p:attrName>
                                        </p:attrNameLst>
                                      </p:cBhvr>
                                      <p:tavLst>
                                        <p:tav tm="0">
                                          <p:val>
                                            <p:strVal val="#ppt_x"/>
                                          </p:val>
                                        </p:tav>
                                        <p:tav tm="100000">
                                          <p:val>
                                            <p:strVal val="#ppt_x"/>
                                          </p:val>
                                        </p:tav>
                                      </p:tavLst>
                                    </p:anim>
                                    <p:anim calcmode="lin" valueType="num">
                                      <p:cBhvr>
                                        <p:cTn id="46" dur="1000" fill="hold"/>
                                        <p:tgtEl>
                                          <p:spTgt spid="59"/>
                                        </p:tgtEl>
                                        <p:attrNameLst>
                                          <p:attrName>ppt_y</p:attrName>
                                        </p:attrNameLst>
                                      </p:cBhvr>
                                      <p:tavLst>
                                        <p:tav tm="0">
                                          <p:val>
                                            <p:strVal val="#ppt_y-.1"/>
                                          </p:val>
                                        </p:tav>
                                        <p:tav tm="100000">
                                          <p:val>
                                            <p:strVal val="#ppt_y"/>
                                          </p:val>
                                        </p:tav>
                                      </p:tavLst>
                                    </p:anim>
                                  </p:childTnLst>
                                </p:cTn>
                              </p:par>
                            </p:childTnLst>
                          </p:cTn>
                        </p:par>
                        <p:par>
                          <p:cTn id="47" fill="hold">
                            <p:stCondLst>
                              <p:cond delay="1700"/>
                            </p:stCondLst>
                            <p:childTnLst>
                              <p:par>
                                <p:cTn id="48" presetID="1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slide(fromLeft)">
                                      <p:cBhvr>
                                        <p:cTn id="50" dur="500"/>
                                        <p:tgtEl>
                                          <p:spTgt spid="54"/>
                                        </p:tgtEl>
                                      </p:cBhvr>
                                    </p:animEffect>
                                  </p:childTnLst>
                                </p:cTn>
                              </p:par>
                              <p:par>
                                <p:cTn id="51" presetID="10" presetClass="entr" presetSubtype="0" fill="hold" nodeType="withEffect">
                                  <p:stCondLst>
                                    <p:cond delay="30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58"/>
                                        </p:tgtEl>
                                      </p:cBhvr>
                                    </p:animEffect>
                                    <p:anim calcmode="lin" valueType="num">
                                      <p:cBhvr>
                                        <p:cTn id="58" dur="1000"/>
                                        <p:tgtEl>
                                          <p:spTgt spid="58"/>
                                        </p:tgtEl>
                                        <p:attrNameLst>
                                          <p:attrName>ppt_x</p:attrName>
                                        </p:attrNameLst>
                                      </p:cBhvr>
                                      <p:tavLst>
                                        <p:tav tm="0">
                                          <p:val>
                                            <p:strVal val="ppt_x"/>
                                          </p:val>
                                        </p:tav>
                                        <p:tav tm="100000">
                                          <p:val>
                                            <p:strVal val="ppt_x"/>
                                          </p:val>
                                        </p:tav>
                                      </p:tavLst>
                                    </p:anim>
                                    <p:anim calcmode="lin" valueType="num">
                                      <p:cBhvr>
                                        <p:cTn id="59" dur="1000"/>
                                        <p:tgtEl>
                                          <p:spTgt spid="58"/>
                                        </p:tgtEl>
                                        <p:attrNameLst>
                                          <p:attrName>ppt_y</p:attrName>
                                        </p:attrNameLst>
                                      </p:cBhvr>
                                      <p:tavLst>
                                        <p:tav tm="0">
                                          <p:val>
                                            <p:strVal val="ppt_y"/>
                                          </p:val>
                                        </p:tav>
                                        <p:tav tm="100000">
                                          <p:val>
                                            <p:strVal val="ppt_y+.1"/>
                                          </p:val>
                                        </p:tav>
                                      </p:tavLst>
                                    </p:anim>
                                    <p:set>
                                      <p:cBhvr>
                                        <p:cTn id="60" dur="1" fill="hold">
                                          <p:stCondLst>
                                            <p:cond delay="999"/>
                                          </p:stCondLst>
                                        </p:cTn>
                                        <p:tgtEl>
                                          <p:spTgt spid="58"/>
                                        </p:tgtEl>
                                        <p:attrNameLst>
                                          <p:attrName>style.visibility</p:attrName>
                                        </p:attrNameLst>
                                      </p:cBhvr>
                                      <p:to>
                                        <p:strVal val="hidden"/>
                                      </p:to>
                                    </p:set>
                                  </p:childTnLst>
                                </p:cTn>
                              </p:par>
                              <p:par>
                                <p:cTn id="61" presetID="53" presetClass="exit" presetSubtype="0" fill="hold" grpId="1" nodeType="withEffect">
                                  <p:stCondLst>
                                    <p:cond delay="0"/>
                                  </p:stCondLst>
                                  <p:childTnLst>
                                    <p:anim calcmode="lin" valueType="num">
                                      <p:cBhvr>
                                        <p:cTn id="62" dur="1000"/>
                                        <p:tgtEl>
                                          <p:spTgt spid="60">
                                            <p:txEl>
                                              <p:pRg st="0" end="0"/>
                                            </p:txEl>
                                          </p:spTgt>
                                        </p:tgtEl>
                                        <p:attrNameLst>
                                          <p:attrName>ppt_w</p:attrName>
                                        </p:attrNameLst>
                                      </p:cBhvr>
                                      <p:tavLst>
                                        <p:tav tm="0">
                                          <p:val>
                                            <p:strVal val="ppt_w"/>
                                          </p:val>
                                        </p:tav>
                                        <p:tav tm="100000">
                                          <p:val>
                                            <p:fltVal val="0"/>
                                          </p:val>
                                        </p:tav>
                                      </p:tavLst>
                                    </p:anim>
                                    <p:anim calcmode="lin" valueType="num">
                                      <p:cBhvr>
                                        <p:cTn id="63" dur="1000"/>
                                        <p:tgtEl>
                                          <p:spTgt spid="60">
                                            <p:txEl>
                                              <p:pRg st="0" end="0"/>
                                            </p:txEl>
                                          </p:spTgt>
                                        </p:tgtEl>
                                        <p:attrNameLst>
                                          <p:attrName>ppt_h</p:attrName>
                                        </p:attrNameLst>
                                      </p:cBhvr>
                                      <p:tavLst>
                                        <p:tav tm="0">
                                          <p:val>
                                            <p:strVal val="ppt_h"/>
                                          </p:val>
                                        </p:tav>
                                        <p:tav tm="100000">
                                          <p:val>
                                            <p:fltVal val="0"/>
                                          </p:val>
                                        </p:tav>
                                      </p:tavLst>
                                    </p:anim>
                                    <p:animEffect transition="out" filter="fade">
                                      <p:cBhvr>
                                        <p:cTn id="64" dur="1000"/>
                                        <p:tgtEl>
                                          <p:spTgt spid="60">
                                            <p:txEl>
                                              <p:pRg st="0" end="0"/>
                                            </p:txEl>
                                          </p:spTgt>
                                        </p:tgtEl>
                                      </p:cBhvr>
                                    </p:animEffect>
                                    <p:set>
                                      <p:cBhvr>
                                        <p:cTn id="65" dur="1" fill="hold">
                                          <p:stCondLst>
                                            <p:cond delay="999"/>
                                          </p:stCondLst>
                                        </p:cTn>
                                        <p:tgtEl>
                                          <p:spTgt spid="60">
                                            <p:txEl>
                                              <p:pRg st="0" end="0"/>
                                            </p:txEl>
                                          </p:spTgt>
                                        </p:tgtEl>
                                        <p:attrNameLst>
                                          <p:attrName>style.visibility</p:attrName>
                                        </p:attrNameLst>
                                      </p:cBhvr>
                                      <p:to>
                                        <p:strVal val="hidden"/>
                                      </p:to>
                                    </p:set>
                                  </p:childTnLst>
                                </p:cTn>
                              </p:par>
                              <p:par>
                                <p:cTn id="66" presetID="53" presetClass="exit" presetSubtype="0" fill="hold" grpId="1" nodeType="withEffect">
                                  <p:stCondLst>
                                    <p:cond delay="0"/>
                                  </p:stCondLst>
                                  <p:childTnLst>
                                    <p:anim calcmode="lin" valueType="num">
                                      <p:cBhvr>
                                        <p:cTn id="67" dur="1000"/>
                                        <p:tgtEl>
                                          <p:spTgt spid="60">
                                            <p:txEl>
                                              <p:pRg st="1" end="1"/>
                                            </p:txEl>
                                          </p:spTgt>
                                        </p:tgtEl>
                                        <p:attrNameLst>
                                          <p:attrName>ppt_w</p:attrName>
                                        </p:attrNameLst>
                                      </p:cBhvr>
                                      <p:tavLst>
                                        <p:tav tm="0">
                                          <p:val>
                                            <p:strVal val="ppt_w"/>
                                          </p:val>
                                        </p:tav>
                                        <p:tav tm="100000">
                                          <p:val>
                                            <p:fltVal val="0"/>
                                          </p:val>
                                        </p:tav>
                                      </p:tavLst>
                                    </p:anim>
                                    <p:anim calcmode="lin" valueType="num">
                                      <p:cBhvr>
                                        <p:cTn id="68" dur="1000"/>
                                        <p:tgtEl>
                                          <p:spTgt spid="60">
                                            <p:txEl>
                                              <p:pRg st="1" end="1"/>
                                            </p:txEl>
                                          </p:spTgt>
                                        </p:tgtEl>
                                        <p:attrNameLst>
                                          <p:attrName>ppt_h</p:attrName>
                                        </p:attrNameLst>
                                      </p:cBhvr>
                                      <p:tavLst>
                                        <p:tav tm="0">
                                          <p:val>
                                            <p:strVal val="ppt_h"/>
                                          </p:val>
                                        </p:tav>
                                        <p:tav tm="100000">
                                          <p:val>
                                            <p:fltVal val="0"/>
                                          </p:val>
                                        </p:tav>
                                      </p:tavLst>
                                    </p:anim>
                                    <p:animEffect transition="out" filter="fade">
                                      <p:cBhvr>
                                        <p:cTn id="69" dur="1000"/>
                                        <p:tgtEl>
                                          <p:spTgt spid="60">
                                            <p:txEl>
                                              <p:pRg st="1" end="1"/>
                                            </p:txEl>
                                          </p:spTgt>
                                        </p:tgtEl>
                                      </p:cBhvr>
                                    </p:animEffect>
                                    <p:set>
                                      <p:cBhvr>
                                        <p:cTn id="70" dur="1" fill="hold">
                                          <p:stCondLst>
                                            <p:cond delay="999"/>
                                          </p:stCondLst>
                                        </p:cTn>
                                        <p:tgtEl>
                                          <p:spTgt spid="60">
                                            <p:txEl>
                                              <p:pRg st="1" end="1"/>
                                            </p:txEl>
                                          </p:spTgt>
                                        </p:tgtEl>
                                        <p:attrNameLst>
                                          <p:attrName>style.visibility</p:attrName>
                                        </p:attrNameLst>
                                      </p:cBhvr>
                                      <p:to>
                                        <p:strVal val="hidden"/>
                                      </p:to>
                                    </p:set>
                                  </p:childTnLst>
                                </p:cTn>
                              </p:par>
                              <p:par>
                                <p:cTn id="71" presetID="53" presetClass="exit" presetSubtype="0" fill="hold" grpId="1" nodeType="withEffect">
                                  <p:stCondLst>
                                    <p:cond delay="0"/>
                                  </p:stCondLst>
                                  <p:childTnLst>
                                    <p:anim calcmode="lin" valueType="num">
                                      <p:cBhvr>
                                        <p:cTn id="72" dur="1000"/>
                                        <p:tgtEl>
                                          <p:spTgt spid="60">
                                            <p:txEl>
                                              <p:pRg st="2" end="2"/>
                                            </p:txEl>
                                          </p:spTgt>
                                        </p:tgtEl>
                                        <p:attrNameLst>
                                          <p:attrName>ppt_w</p:attrName>
                                        </p:attrNameLst>
                                      </p:cBhvr>
                                      <p:tavLst>
                                        <p:tav tm="0">
                                          <p:val>
                                            <p:strVal val="ppt_w"/>
                                          </p:val>
                                        </p:tav>
                                        <p:tav tm="100000">
                                          <p:val>
                                            <p:fltVal val="0"/>
                                          </p:val>
                                        </p:tav>
                                      </p:tavLst>
                                    </p:anim>
                                    <p:anim calcmode="lin" valueType="num">
                                      <p:cBhvr>
                                        <p:cTn id="73" dur="1000"/>
                                        <p:tgtEl>
                                          <p:spTgt spid="60">
                                            <p:txEl>
                                              <p:pRg st="2" end="2"/>
                                            </p:txEl>
                                          </p:spTgt>
                                        </p:tgtEl>
                                        <p:attrNameLst>
                                          <p:attrName>ppt_h</p:attrName>
                                        </p:attrNameLst>
                                      </p:cBhvr>
                                      <p:tavLst>
                                        <p:tav tm="0">
                                          <p:val>
                                            <p:strVal val="ppt_h"/>
                                          </p:val>
                                        </p:tav>
                                        <p:tav tm="100000">
                                          <p:val>
                                            <p:fltVal val="0"/>
                                          </p:val>
                                        </p:tav>
                                      </p:tavLst>
                                    </p:anim>
                                    <p:animEffect transition="out" filter="fade">
                                      <p:cBhvr>
                                        <p:cTn id="74" dur="1000"/>
                                        <p:tgtEl>
                                          <p:spTgt spid="60">
                                            <p:txEl>
                                              <p:pRg st="2" end="2"/>
                                            </p:txEl>
                                          </p:spTgt>
                                        </p:tgtEl>
                                      </p:cBhvr>
                                    </p:animEffect>
                                    <p:set>
                                      <p:cBhvr>
                                        <p:cTn id="75" dur="1" fill="hold">
                                          <p:stCondLst>
                                            <p:cond delay="999"/>
                                          </p:stCondLst>
                                        </p:cTn>
                                        <p:tgtEl>
                                          <p:spTgt spid="60">
                                            <p:txEl>
                                              <p:pRg st="2" end="2"/>
                                            </p:txEl>
                                          </p:spTgt>
                                        </p:tgtEl>
                                        <p:attrNameLst>
                                          <p:attrName>style.visibility</p:attrName>
                                        </p:attrNameLst>
                                      </p:cBhvr>
                                      <p:to>
                                        <p:strVal val="hidden"/>
                                      </p:to>
                                    </p:set>
                                  </p:childTnLst>
                                </p:cTn>
                              </p:par>
                              <p:par>
                                <p:cTn id="76" presetID="53" presetClass="exit" presetSubtype="0" fill="hold" nodeType="withEffect">
                                  <p:stCondLst>
                                    <p:cond delay="0"/>
                                  </p:stCondLst>
                                  <p:childTnLst>
                                    <p:anim calcmode="lin" valueType="num">
                                      <p:cBhvr>
                                        <p:cTn id="77" dur="1000"/>
                                        <p:tgtEl>
                                          <p:spTgt spid="63"/>
                                        </p:tgtEl>
                                        <p:attrNameLst>
                                          <p:attrName>ppt_w</p:attrName>
                                        </p:attrNameLst>
                                      </p:cBhvr>
                                      <p:tavLst>
                                        <p:tav tm="0">
                                          <p:val>
                                            <p:strVal val="ppt_w"/>
                                          </p:val>
                                        </p:tav>
                                        <p:tav tm="100000">
                                          <p:val>
                                            <p:fltVal val="0"/>
                                          </p:val>
                                        </p:tav>
                                      </p:tavLst>
                                    </p:anim>
                                    <p:anim calcmode="lin" valueType="num">
                                      <p:cBhvr>
                                        <p:cTn id="78" dur="1000"/>
                                        <p:tgtEl>
                                          <p:spTgt spid="63"/>
                                        </p:tgtEl>
                                        <p:attrNameLst>
                                          <p:attrName>ppt_h</p:attrName>
                                        </p:attrNameLst>
                                      </p:cBhvr>
                                      <p:tavLst>
                                        <p:tav tm="0">
                                          <p:val>
                                            <p:strVal val="ppt_h"/>
                                          </p:val>
                                        </p:tav>
                                        <p:tav tm="100000">
                                          <p:val>
                                            <p:fltVal val="0"/>
                                          </p:val>
                                        </p:tav>
                                      </p:tavLst>
                                    </p:anim>
                                    <p:animEffect transition="out" filter="fade">
                                      <p:cBhvr>
                                        <p:cTn id="79" dur="1000"/>
                                        <p:tgtEl>
                                          <p:spTgt spid="63"/>
                                        </p:tgtEl>
                                      </p:cBhvr>
                                    </p:animEffect>
                                    <p:set>
                                      <p:cBhvr>
                                        <p:cTn id="80" dur="1" fill="hold">
                                          <p:stCondLst>
                                            <p:cond delay="999"/>
                                          </p:stCondLst>
                                        </p:cTn>
                                        <p:tgtEl>
                                          <p:spTgt spid="63"/>
                                        </p:tgtEl>
                                        <p:attrNameLst>
                                          <p:attrName>style.visibility</p:attrName>
                                        </p:attrNameLst>
                                      </p:cBhvr>
                                      <p:to>
                                        <p:strVal val="hidden"/>
                                      </p:to>
                                    </p:set>
                                  </p:childTnLst>
                                </p:cTn>
                              </p:par>
                              <p:par>
                                <p:cTn id="81" presetID="42"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0"/>
                                  </p:stCondLst>
                                  <p:childTnLst>
                                    <p:set>
                                      <p:cBhvr>
                                        <p:cTn id="87" dur="1" fill="hold">
                                          <p:stCondLst>
                                            <p:cond delay="0"/>
                                          </p:stCondLst>
                                        </p:cTn>
                                        <p:tgtEl>
                                          <p:spTgt spid="62">
                                            <p:txEl>
                                              <p:pRg st="0" end="0"/>
                                            </p:txEl>
                                          </p:spTgt>
                                        </p:tgtEl>
                                        <p:attrNameLst>
                                          <p:attrName>style.visibility</p:attrName>
                                        </p:attrNameLst>
                                      </p:cBhvr>
                                      <p:to>
                                        <p:strVal val="visible"/>
                                      </p:to>
                                    </p:set>
                                    <p:animEffect transition="in" filter="fade">
                                      <p:cBhvr>
                                        <p:cTn id="88" dur="1000"/>
                                        <p:tgtEl>
                                          <p:spTgt spid="62">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
                                            <p:txEl>
                                              <p:pRg st="1" end="1"/>
                                            </p:txEl>
                                          </p:spTgt>
                                        </p:tgtEl>
                                        <p:attrNameLst>
                                          <p:attrName>style.visibility</p:attrName>
                                        </p:attrNameLst>
                                      </p:cBhvr>
                                      <p:to>
                                        <p:strVal val="visible"/>
                                      </p:to>
                                    </p:set>
                                    <p:animEffect transition="in" filter="fade">
                                      <p:cBhvr>
                                        <p:cTn id="91" dur="1000"/>
                                        <p:tgtEl>
                                          <p:spTgt spid="62">
                                            <p:txEl>
                                              <p:pRg st="1" end="1"/>
                                            </p:txEl>
                                          </p:spTgt>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1000"/>
                                        <p:tgtEl>
                                          <p:spTgt spid="64"/>
                                        </p:tgtEl>
                                      </p:cBhvr>
                                    </p:animEffect>
                                  </p:childTnLst>
                                </p:cTn>
                              </p:par>
                            </p:childTnLst>
                          </p:cTn>
                        </p:par>
                        <p:par>
                          <p:cTn id="96" fill="hold">
                            <p:stCondLst>
                              <p:cond delay="2000"/>
                            </p:stCondLst>
                            <p:childTnLst>
                              <p:par>
                                <p:cTn id="97" presetID="47" presetClass="entr" presetSubtype="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7" grpId="0" animBg="1"/>
      <p:bldP spid="58" grpId="0"/>
      <p:bldP spid="58" grpId="1"/>
      <p:bldP spid="59" grpId="0" animBg="1"/>
      <p:bldP spid="60" grpId="0" build="p"/>
      <p:bldP spid="60" grpId="1" build="allAtOnce"/>
      <p:bldP spid="61" grpId="0"/>
      <p:bldP spid="6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56" y="228600"/>
            <a:ext cx="8504408" cy="609398"/>
          </a:xfrm>
        </p:spPr>
        <p:txBody>
          <a:bodyPr>
            <a:normAutofit fontScale="90000"/>
          </a:bodyPr>
          <a:lstStyle/>
          <a:p>
            <a:r>
              <a:rPr lang="en-US" dirty="0" smtClean="0"/>
              <a:t>New SSRS SharePoint Integration benefits</a:t>
            </a:r>
            <a:endParaRPr lang="en-US" dirty="0"/>
          </a:p>
        </p:txBody>
      </p:sp>
      <p:sp>
        <p:nvSpPr>
          <p:cNvPr id="3" name="Content Placeholder 2"/>
          <p:cNvSpPr>
            <a:spLocks noGrp="1"/>
          </p:cNvSpPr>
          <p:nvPr>
            <p:ph idx="1"/>
          </p:nvPr>
        </p:nvSpPr>
        <p:spPr>
          <a:xfrm>
            <a:off x="269650" y="908720"/>
            <a:ext cx="8755812" cy="5397314"/>
          </a:xfrm>
        </p:spPr>
        <p:txBody>
          <a:bodyPr>
            <a:noAutofit/>
          </a:bodyPr>
          <a:lstStyle/>
          <a:p>
            <a:r>
              <a:rPr lang="en-US" sz="2400" dirty="0" smtClean="0"/>
              <a:t>SSRS SharePoint 2010 Shared Service</a:t>
            </a:r>
          </a:p>
          <a:p>
            <a:pPr lvl="1"/>
            <a:r>
              <a:rPr lang="en-US" sz="2000" dirty="0" smtClean="0"/>
              <a:t>Hosted in SharePoint Shared Service App pool</a:t>
            </a:r>
          </a:p>
          <a:p>
            <a:pPr lvl="1"/>
            <a:r>
              <a:rPr lang="en-US" sz="2000" dirty="0" smtClean="0"/>
              <a:t>SSRS catalog DBs are SharePoint Service App DBs</a:t>
            </a:r>
          </a:p>
          <a:p>
            <a:pPr lvl="1"/>
            <a:r>
              <a:rPr lang="en-US" sz="2000" dirty="0" smtClean="0"/>
              <a:t>WCF </a:t>
            </a:r>
            <a:r>
              <a:rPr lang="en-US" sz="2000" dirty="0"/>
              <a:t>and </a:t>
            </a:r>
            <a:r>
              <a:rPr lang="en-US" sz="2000" dirty="0" smtClean="0"/>
              <a:t>Claims based communication</a:t>
            </a:r>
          </a:p>
          <a:p>
            <a:pPr lvl="1"/>
            <a:r>
              <a:rPr lang="en-US" sz="2000" dirty="0" smtClean="0"/>
              <a:t>PowerShell </a:t>
            </a:r>
            <a:r>
              <a:rPr lang="en-US" sz="2000" dirty="0" err="1" smtClean="0"/>
              <a:t>Cmdlets</a:t>
            </a:r>
            <a:endParaRPr lang="en-US" sz="2000" dirty="0" smtClean="0"/>
          </a:p>
          <a:p>
            <a:pPr lvl="1"/>
            <a:r>
              <a:rPr lang="en-US" sz="2000" dirty="0" smtClean="0"/>
              <a:t>Central Admin UI for all RS administration</a:t>
            </a:r>
          </a:p>
          <a:p>
            <a:pPr lvl="1"/>
            <a:r>
              <a:rPr lang="en-US" sz="2000" dirty="0" smtClean="0"/>
              <a:t>ULS Logging integration</a:t>
            </a:r>
          </a:p>
          <a:p>
            <a:pPr lvl="1"/>
            <a:r>
              <a:rPr lang="en-US" sz="2000" dirty="0" smtClean="0"/>
              <a:t>Built-in scale-out and load balancer</a:t>
            </a:r>
          </a:p>
          <a:p>
            <a:r>
              <a:rPr lang="en-US" sz="2400" b="1" dirty="0" smtClean="0"/>
              <a:t>Report </a:t>
            </a:r>
            <a:r>
              <a:rPr lang="en-US" sz="2400" b="1" dirty="0"/>
              <a:t>Performance </a:t>
            </a:r>
            <a:r>
              <a:rPr lang="en-US" sz="2400" b="1" dirty="0" smtClean="0"/>
              <a:t>Improvements</a:t>
            </a:r>
          </a:p>
          <a:p>
            <a:pPr lvl="1"/>
            <a:r>
              <a:rPr lang="en-US" sz="2000" dirty="0" smtClean="0"/>
              <a:t>For reports in AJAX Viewer</a:t>
            </a:r>
          </a:p>
          <a:p>
            <a:pPr lvl="1"/>
            <a:r>
              <a:rPr lang="en-US" sz="2000" dirty="0" smtClean="0"/>
              <a:t>Parity </a:t>
            </a:r>
            <a:r>
              <a:rPr lang="en-US" sz="2000" dirty="0"/>
              <a:t>with Denali Native mode performance</a:t>
            </a:r>
          </a:p>
          <a:p>
            <a:pPr lvl="2"/>
            <a:r>
              <a:rPr lang="en-US" sz="1800" dirty="0"/>
              <a:t>Top SharePoint mode pain point</a:t>
            </a:r>
          </a:p>
          <a:p>
            <a:pPr lvl="2"/>
            <a:r>
              <a:rPr lang="en-US" sz="1800" dirty="0"/>
              <a:t>Small reports used to be 2-3 times slower: Fixed</a:t>
            </a:r>
          </a:p>
          <a:p>
            <a:pPr lvl="1"/>
            <a:r>
              <a:rPr lang="en-US" sz="2000" dirty="0"/>
              <a:t>Faster than 2008 R2 SharePoint mode ~ 30-60% </a:t>
            </a:r>
          </a:p>
          <a:p>
            <a:endParaRPr lang="en-US" sz="2400" dirty="0"/>
          </a:p>
          <a:p>
            <a:r>
              <a:rPr lang="en-US" sz="2400" dirty="0" smtClean="0"/>
              <a:t>SQL Setup option for SSRS SharePoint service</a:t>
            </a:r>
          </a:p>
          <a:p>
            <a:pPr lvl="1"/>
            <a:endParaRPr lang="en-US" sz="2000" dirty="0" smtClean="0"/>
          </a:p>
          <a:p>
            <a:pPr lvl="1"/>
            <a:endParaRPr lang="en-US" sz="2000" dirty="0" smtClean="0"/>
          </a:p>
          <a:p>
            <a:pPr lvl="1"/>
            <a:endParaRPr lang="en-US" sz="2000" dirty="0"/>
          </a:p>
        </p:txBody>
      </p:sp>
      <p:pic>
        <p:nvPicPr>
          <p:cNvPr id="1026" name="Picture 2" descr="C:\Users\tdhers\AppData\Local\Microsoft\Windows\Temporary Internet Files\Content.IE5\HTOJQ3N0\MC900431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553" y="4149080"/>
            <a:ext cx="1664927" cy="22193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hers\AppData\Local\Microsoft\Windows\Temporary Internet Files\Content.IE5\3Q0VZEVQ\MC9000589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509" y="1662147"/>
            <a:ext cx="1323939" cy="162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1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9557</TotalTime>
  <Words>2023</Words>
  <Application>Microsoft Office PowerPoint</Application>
  <PresentationFormat>On-screen Show (4:3)</PresentationFormat>
  <Paragraphs>340</Paragraphs>
  <Slides>33</Slides>
  <Notes>17</Notes>
  <HiddenSlides>2</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Reporting Services - What's New in Denali? </vt:lpstr>
      <vt:lpstr>Recap: What did we do in 2008 R2?</vt:lpstr>
      <vt:lpstr>Denali planning exercise</vt:lpstr>
      <vt:lpstr>Delivering business agility and innovation to gain strategic value out of your information</vt:lpstr>
      <vt:lpstr>SQL Denali: Reporting and Alerting</vt:lpstr>
      <vt:lpstr>Infrastructure Investments:  The New SharePoint Mode</vt:lpstr>
      <vt:lpstr>Increase Efficiency</vt:lpstr>
      <vt:lpstr>New SSRS SharePoint Integration benefits</vt:lpstr>
      <vt:lpstr>Denali SSRS in SharePoint mode Architecture</vt:lpstr>
      <vt:lpstr>Denali SSRS SharePoint Architecture</vt:lpstr>
      <vt:lpstr>Install and Configuration Experience</vt:lpstr>
      <vt:lpstr>RS Denali SharePoint Mode  IT Experience</vt:lpstr>
      <vt:lpstr>Operational Reporting investments:   Self Service Alerting Office 2007/2010 Integration</vt:lpstr>
      <vt:lpstr>Proactive Intelligence</vt:lpstr>
      <vt:lpstr>Self Service Alerting </vt:lpstr>
      <vt:lpstr>Self Service Alerting – User Benefits</vt:lpstr>
      <vt:lpstr>Self Service Alerting – IT Benefits</vt:lpstr>
      <vt:lpstr>Alerting key capabilities </vt:lpstr>
      <vt:lpstr>RS Denali SharePoint Architecture</vt:lpstr>
      <vt:lpstr>Self-Service Alerting – How it works</vt:lpstr>
      <vt:lpstr>Office Open XML Rendering Extensions</vt:lpstr>
      <vt:lpstr>Self Service BI Investments:  Thin Adhoc Reporting :  Project Crescent</vt:lpstr>
      <vt:lpstr>What is Crescent?</vt:lpstr>
      <vt:lpstr>Project “Crescent”</vt:lpstr>
      <vt:lpstr>Crescent</vt:lpstr>
      <vt:lpstr>Other Denali Wave Investments:  Dev10, Dev11  SQL Azure Reporting</vt:lpstr>
      <vt:lpstr>SSRS Report Designer Integration with VS 2010,and Dev 11</vt:lpstr>
      <vt:lpstr>SQL Azure Reporting</vt:lpstr>
      <vt:lpstr>Publishing and Embedding Reports</vt:lpstr>
      <vt:lpstr>SQL Azure Reporting Preview</vt:lpstr>
      <vt:lpstr>Enrol in Microsoft Virtual Academy Today</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291</cp:revision>
  <dcterms:created xsi:type="dcterms:W3CDTF">2011-04-01T05:55:34Z</dcterms:created>
  <dcterms:modified xsi:type="dcterms:W3CDTF">2011-09-01T04:43:22Z</dcterms:modified>
</cp:coreProperties>
</file>