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79" r:id="rId2"/>
    <p:sldId id="280" r:id="rId3"/>
    <p:sldId id="260" r:id="rId4"/>
    <p:sldId id="286" r:id="rId5"/>
    <p:sldId id="288" r:id="rId6"/>
    <p:sldId id="289" r:id="rId7"/>
    <p:sldId id="287" r:id="rId8"/>
    <p:sldId id="290" r:id="rId9"/>
    <p:sldId id="291" r:id="rId10"/>
    <p:sldId id="292" r:id="rId11"/>
    <p:sldId id="293" r:id="rId12"/>
    <p:sldId id="294" r:id="rId13"/>
    <p:sldId id="295" r:id="rId14"/>
    <p:sldId id="300" r:id="rId15"/>
    <p:sldId id="297" r:id="rId16"/>
    <p:sldId id="298" r:id="rId17"/>
    <p:sldId id="299" r:id="rId18"/>
    <p:sldId id="303"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76E"/>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255" autoAdjust="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p>
            <a:fld id="{D981B906-E48D-43F8-8760-B0BFEB02150A}" type="datetime8">
              <a:rPr lang="en-US" smtClean="0">
                <a:cs typeface="Arial" charset="0"/>
              </a:rPr>
              <a:pPr/>
              <a:t>8/31/2011 4:43 PM</a:t>
            </a:fld>
            <a:endParaRPr lang="en-US" dirty="0" smtClean="0">
              <a:cs typeface="Arial" charset="0"/>
            </a:endParaRPr>
          </a:p>
        </p:txBody>
      </p:sp>
      <p:sp>
        <p:nvSpPr>
          <p:cNvPr id="36867" name="Rectangle 6"/>
          <p:cNvSpPr>
            <a:spLocks noGrp="1" noChangeArrowheads="1"/>
          </p:cNvSpPr>
          <p:nvPr>
            <p:ph type="ftr" sz="quarter" idx="4"/>
          </p:nvPr>
        </p:nvSpPr>
        <p:spPr>
          <a:noFill/>
        </p:spPr>
        <p:txBody>
          <a:bodyPr/>
          <a:lstStyle/>
          <a:p>
            <a:r>
              <a:rPr lang="en-US" dirty="0" smtClean="0">
                <a:cs typeface="Arial" charset="0"/>
              </a:rPr>
              <a:t>© 2006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36868" name="Rectangle 7"/>
          <p:cNvSpPr>
            <a:spLocks noGrp="1" noChangeArrowheads="1"/>
          </p:cNvSpPr>
          <p:nvPr>
            <p:ph type="sldNum" sz="quarter" idx="5"/>
          </p:nvPr>
        </p:nvSpPr>
        <p:spPr>
          <a:noFill/>
        </p:spPr>
        <p:txBody>
          <a:bodyPr/>
          <a:lstStyle/>
          <a:p>
            <a:fld id="{D5E25F9C-944B-4311-8DA3-48595C6087DB}" type="slidenum">
              <a:rPr lang="en-US" smtClean="0">
                <a:cs typeface="Arial" charset="0"/>
              </a:rPr>
              <a:pPr/>
              <a:t>16</a:t>
            </a:fld>
            <a:endParaRPr lang="en-US" dirty="0" smtClean="0">
              <a:cs typeface="Arial" charset="0"/>
            </a:endParaRPr>
          </a:p>
        </p:txBody>
      </p:sp>
      <p:sp>
        <p:nvSpPr>
          <p:cNvPr id="36869" name="Rectangle 2"/>
          <p:cNvSpPr>
            <a:spLocks noGrp="1" noRot="1" noChangeAspect="1" noChangeArrowheads="1" noTextEdit="1"/>
          </p:cNvSpPr>
          <p:nvPr>
            <p:ph type="sldImg"/>
          </p:nvPr>
        </p:nvSpPr>
        <p:spPr>
          <a:xfrm>
            <a:off x="1143000" y="685800"/>
            <a:ext cx="4572000" cy="3429000"/>
          </a:xfrm>
          <a:ln/>
        </p:spPr>
      </p:sp>
      <p:sp>
        <p:nvSpPr>
          <p:cNvPr id="36870" name="Rectangle 3"/>
          <p:cNvSpPr>
            <a:spLocks noGrp="1" noChangeArrowheads="1"/>
          </p:cNvSpPr>
          <p:nvPr>
            <p:ph type="body" idx="1"/>
          </p:nvPr>
        </p:nvSpPr>
        <p:spPr>
          <a:xfrm>
            <a:off x="685800" y="4343401"/>
            <a:ext cx="5486400" cy="4114800"/>
          </a:xfrm>
          <a:prstGeom prst="rect">
            <a:avLst/>
          </a:prstGeom>
          <a:noFill/>
          <a:ln/>
        </p:spPr>
        <p:txBody>
          <a:bodyPr lIns="89584" tIns="44792" rIns="89584" bIns="44792"/>
          <a:lstStyle/>
          <a:p>
            <a:pPr defTabSz="897195" eaLnBrk="0" hangingPunct="0">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4:43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4:43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07101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pPr defTabSz="895626">
              <a:defRPr/>
            </a:pPr>
            <a:endParaRPr lang="en-US" sz="1000" dirty="0"/>
          </a:p>
        </p:txBody>
      </p:sp>
      <p:sp>
        <p:nvSpPr>
          <p:cNvPr id="4" name="Slide Number Placeholder 3"/>
          <p:cNvSpPr>
            <a:spLocks noGrp="1"/>
          </p:cNvSpPr>
          <p:nvPr>
            <p:ph type="sldNum" sz="quarter" idx="10"/>
          </p:nvPr>
        </p:nvSpPr>
        <p:spPr/>
        <p:txBody>
          <a:bodyPr/>
          <a:lstStyle/>
          <a:p>
            <a:fld id="{6245FB35-1966-4402-A919-0305DCE9E7D8}"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89584" tIns="44792" rIns="89584" bIns="44792">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3E61BEBA-BBDD-4897-904C-1913FBBF76AC}"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E61BEBA-BBDD-4897-904C-1913FBBF76AC}"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5954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799117" y="4876800"/>
            <a:ext cx="7683914"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627623" y="2431024"/>
            <a:ext cx="6994362"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627623" y="4191001"/>
            <a:ext cx="6994363"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984243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_3 Column">
    <p:spTree>
      <p:nvGrpSpPr>
        <p:cNvPr id="1" name=""/>
        <p:cNvGrpSpPr/>
        <p:nvPr/>
      </p:nvGrpSpPr>
      <p:grpSpPr>
        <a:xfrm>
          <a:off x="0" y="0"/>
          <a:ext cx="0" cy="0"/>
          <a:chOff x="0" y="0"/>
          <a:chExt cx="0" cy="0"/>
        </a:xfrm>
      </p:grpSpPr>
      <p:pic>
        <p:nvPicPr>
          <p:cNvPr id="25" name="Picture 24" descr="MSFT-BI-PPT-Interior_04.png"/>
          <p:cNvPicPr>
            <a:picLocks noChangeAspect="1"/>
          </p:cNvPicPr>
          <p:nvPr userDrawn="1"/>
        </p:nvPicPr>
        <p:blipFill>
          <a:blip r:embed="rId2"/>
          <a:stretch>
            <a:fillRect/>
          </a:stretch>
        </p:blipFill>
        <p:spPr>
          <a:xfrm>
            <a:off x="7571498" y="4"/>
            <a:ext cx="1572502" cy="4741333"/>
          </a:xfrm>
          <a:prstGeom prst="rect">
            <a:avLst/>
          </a:prstGeom>
        </p:spPr>
      </p:pic>
      <p:sp>
        <p:nvSpPr>
          <p:cNvPr id="2" name="Title 1"/>
          <p:cNvSpPr>
            <a:spLocks noGrp="1"/>
          </p:cNvSpPr>
          <p:nvPr>
            <p:ph type="title" hasCustomPrompt="1"/>
          </p:nvPr>
        </p:nvSpPr>
        <p:spPr>
          <a:xfrm>
            <a:off x="685801" y="304804"/>
            <a:ext cx="6172200" cy="1218795"/>
          </a:xfrm>
        </p:spPr>
        <p:txBody>
          <a:bodyPr lIns="0" tIns="0" rIns="0" bIns="0"/>
          <a:lstStyle>
            <a:lvl1pPr>
              <a:defRPr>
                <a:solidFill>
                  <a:schemeClr val="bg1"/>
                </a:solidFill>
              </a:defRPr>
            </a:lvl1pPr>
          </a:lstStyle>
          <a:p>
            <a:r>
              <a:rPr lang="en-US" dirty="0" smtClean="0"/>
              <a:t>Main Title</a:t>
            </a:r>
            <a:br>
              <a:rPr lang="en-US" dirty="0" smtClean="0"/>
            </a:br>
            <a:endParaRPr lang="en-US" dirty="0"/>
          </a:p>
        </p:txBody>
      </p:sp>
      <p:sp>
        <p:nvSpPr>
          <p:cNvPr id="17" name="Text Placeholder 14"/>
          <p:cNvSpPr>
            <a:spLocks noGrp="1"/>
          </p:cNvSpPr>
          <p:nvPr>
            <p:ph type="body" sz="quarter" idx="10" hasCustomPrompt="1"/>
          </p:nvPr>
        </p:nvSpPr>
        <p:spPr>
          <a:xfrm>
            <a:off x="685802" y="937550"/>
            <a:ext cx="6156251" cy="443198"/>
          </a:xfrm>
        </p:spPr>
        <p:txBody>
          <a:bodyPr lIns="0" tIns="0" rIns="0" bIns="0"/>
          <a:lstStyle>
            <a:lvl1pPr marL="0" indent="0">
              <a:buFontTx/>
              <a:buNone/>
              <a:defRPr spc="-150">
                <a:solidFill>
                  <a:schemeClr val="bg1">
                    <a:lumMod val="65000"/>
                  </a:schemeClr>
                </a:solidFill>
              </a:defRPr>
            </a:lvl1pPr>
          </a:lstStyle>
          <a:p>
            <a:pPr lvl="0"/>
            <a:r>
              <a:rPr lang="en-US" dirty="0" smtClean="0"/>
              <a:t>Sub Title</a:t>
            </a:r>
            <a:endParaRPr lang="en-US" dirty="0"/>
          </a:p>
        </p:txBody>
      </p:sp>
      <p:sp>
        <p:nvSpPr>
          <p:cNvPr id="15" name="Text Placeholder 14"/>
          <p:cNvSpPr>
            <a:spLocks noGrp="1"/>
          </p:cNvSpPr>
          <p:nvPr>
            <p:ph type="body" sz="quarter" idx="12"/>
          </p:nvPr>
        </p:nvSpPr>
        <p:spPr>
          <a:xfrm>
            <a:off x="838202" y="1828800"/>
            <a:ext cx="2296633" cy="585202"/>
          </a:xfrm>
        </p:spPr>
        <p:txBody>
          <a:bodyPr lIns="0" tIns="0" rIns="0" bIns="0">
            <a:noAutofit/>
          </a:bodyPr>
          <a:lstStyle>
            <a:lvl1pPr marL="0" indent="0">
              <a:spcBef>
                <a:spcPts val="0"/>
              </a:spcBef>
              <a:buNone/>
              <a:defRPr sz="1800" spc="-150">
                <a:solidFill>
                  <a:schemeClr val="bg1">
                    <a:lumMod val="85000"/>
                  </a:schemeClr>
                </a:solidFill>
              </a:defRPr>
            </a:lvl1pPr>
            <a:lvl2pPr marL="228600" indent="0">
              <a:buNone/>
              <a:defRPr sz="1600" spc="-150"/>
            </a:lvl2pPr>
            <a:lvl3pPr marL="457200" indent="0">
              <a:buNone/>
              <a:defRPr sz="1600" spc="-150"/>
            </a:lvl3pPr>
            <a:lvl4pPr marL="685800" indent="0">
              <a:buNone/>
              <a:defRPr sz="1600" spc="-150"/>
            </a:lvl4pPr>
            <a:lvl5pPr marL="914400" indent="0">
              <a:buNone/>
              <a:defRPr sz="1600" spc="-150"/>
            </a:lvl5pPr>
          </a:lstStyle>
          <a:p>
            <a:pPr lvl="0"/>
            <a:r>
              <a:rPr lang="en-US" dirty="0" smtClean="0"/>
              <a:t>Click to edit Master text styles</a:t>
            </a:r>
            <a:endParaRPr lang="en-US" dirty="0"/>
          </a:p>
        </p:txBody>
      </p:sp>
      <p:sp>
        <p:nvSpPr>
          <p:cNvPr id="19" name="Text Placeholder 14"/>
          <p:cNvSpPr>
            <a:spLocks noGrp="1"/>
          </p:cNvSpPr>
          <p:nvPr>
            <p:ph type="body" sz="quarter" idx="14"/>
          </p:nvPr>
        </p:nvSpPr>
        <p:spPr>
          <a:xfrm>
            <a:off x="3376711" y="1828800"/>
            <a:ext cx="2278032" cy="585202"/>
          </a:xfrm>
        </p:spPr>
        <p:txBody>
          <a:bodyPr lIns="0" tIns="0" rIns="0" bIns="0">
            <a:noAutofit/>
          </a:bodyPr>
          <a:lstStyle>
            <a:lvl1pPr marL="0" indent="0">
              <a:spcBef>
                <a:spcPts val="0"/>
              </a:spcBef>
              <a:buNone/>
              <a:defRPr sz="1800" spc="-150">
                <a:solidFill>
                  <a:schemeClr val="bg1">
                    <a:lumMod val="85000"/>
                  </a:schemeClr>
                </a:solidFill>
              </a:defRPr>
            </a:lvl1pPr>
            <a:lvl2pPr marL="228600" indent="0">
              <a:buNone/>
              <a:defRPr sz="1600" spc="-150"/>
            </a:lvl2pPr>
            <a:lvl3pPr marL="457200" indent="0">
              <a:buNone/>
              <a:defRPr sz="1600" spc="-150"/>
            </a:lvl3pPr>
            <a:lvl4pPr marL="685800" indent="0">
              <a:buNone/>
              <a:defRPr sz="1600" spc="-150"/>
            </a:lvl4pPr>
            <a:lvl5pPr marL="914400" indent="0">
              <a:buNone/>
              <a:defRPr sz="1600" spc="-150"/>
            </a:lvl5pPr>
          </a:lstStyle>
          <a:p>
            <a:pPr lvl="0"/>
            <a:r>
              <a:rPr lang="en-US" dirty="0" smtClean="0"/>
              <a:t>Click to edit Master text styles</a:t>
            </a:r>
            <a:endParaRPr lang="en-US" dirty="0"/>
          </a:p>
        </p:txBody>
      </p:sp>
      <p:sp>
        <p:nvSpPr>
          <p:cNvPr id="21" name="Text Placeholder 14"/>
          <p:cNvSpPr>
            <a:spLocks noGrp="1"/>
          </p:cNvSpPr>
          <p:nvPr>
            <p:ph type="body" sz="quarter" idx="16"/>
          </p:nvPr>
        </p:nvSpPr>
        <p:spPr>
          <a:xfrm>
            <a:off x="5946379" y="1828800"/>
            <a:ext cx="2292081" cy="585202"/>
          </a:xfrm>
        </p:spPr>
        <p:txBody>
          <a:bodyPr lIns="0" tIns="0" rIns="0" bIns="0">
            <a:noAutofit/>
          </a:bodyPr>
          <a:lstStyle>
            <a:lvl1pPr marL="0" indent="0">
              <a:spcBef>
                <a:spcPts val="0"/>
              </a:spcBef>
              <a:buNone/>
              <a:defRPr sz="1800" spc="-150">
                <a:solidFill>
                  <a:schemeClr val="bg1">
                    <a:lumMod val="85000"/>
                  </a:schemeClr>
                </a:solidFill>
              </a:defRPr>
            </a:lvl1pPr>
            <a:lvl2pPr marL="228600" indent="0">
              <a:buNone/>
              <a:defRPr sz="1600" spc="-150"/>
            </a:lvl2pPr>
            <a:lvl3pPr marL="457200" indent="0">
              <a:buNone/>
              <a:defRPr sz="1600" spc="-150"/>
            </a:lvl3pPr>
            <a:lvl4pPr marL="685800" indent="0">
              <a:buNone/>
              <a:defRPr sz="1600" spc="-150"/>
            </a:lvl4pPr>
            <a:lvl5pPr marL="914400" indent="0">
              <a:buNone/>
              <a:defRPr sz="1600" spc="-150"/>
            </a:lvl5pPr>
          </a:lstStyle>
          <a:p>
            <a:pPr lvl="0"/>
            <a:r>
              <a:rPr lang="en-US" dirty="0" smtClean="0"/>
              <a:t>Click to edit Master text styles</a:t>
            </a:r>
            <a:endParaRPr lang="en-US" dirty="0"/>
          </a:p>
        </p:txBody>
      </p:sp>
      <p:sp>
        <p:nvSpPr>
          <p:cNvPr id="16" name="Content Placeholder 15"/>
          <p:cNvSpPr>
            <a:spLocks noGrp="1"/>
          </p:cNvSpPr>
          <p:nvPr>
            <p:ph sz="quarter" idx="18" hasCustomPrompt="1"/>
          </p:nvPr>
        </p:nvSpPr>
        <p:spPr>
          <a:xfrm>
            <a:off x="3368676" y="2509993"/>
            <a:ext cx="2317750" cy="3044825"/>
          </a:xfrm>
        </p:spPr>
        <p:txBody>
          <a:bodyPr lIns="0" tIns="0" rIns="0" bIns="0">
            <a:normAutofit/>
          </a:bodyPr>
          <a:lstStyle>
            <a:lvl1pPr marL="0" indent="0">
              <a:lnSpc>
                <a:spcPct val="150000"/>
              </a:lnSpc>
              <a:buFontTx/>
              <a:buNone/>
              <a:defRPr sz="1100" spc="0">
                <a:solidFill>
                  <a:schemeClr val="bg1">
                    <a:lumMod val="7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a:t>
            </a:r>
          </a:p>
        </p:txBody>
      </p:sp>
      <p:sp>
        <p:nvSpPr>
          <p:cNvPr id="22" name="Content Placeholder 15"/>
          <p:cNvSpPr>
            <a:spLocks noGrp="1"/>
          </p:cNvSpPr>
          <p:nvPr>
            <p:ph sz="quarter" idx="19" hasCustomPrompt="1"/>
          </p:nvPr>
        </p:nvSpPr>
        <p:spPr>
          <a:xfrm>
            <a:off x="838201" y="2509993"/>
            <a:ext cx="2317750" cy="3044825"/>
          </a:xfrm>
        </p:spPr>
        <p:txBody>
          <a:bodyPr lIns="0" tIns="0" rIns="0" bIns="0">
            <a:normAutofit/>
          </a:bodyPr>
          <a:lstStyle>
            <a:lvl1pPr marL="0" indent="0">
              <a:lnSpc>
                <a:spcPct val="150000"/>
              </a:lnSpc>
              <a:buFontTx/>
              <a:buNone/>
              <a:defRPr sz="1100" spc="0">
                <a:solidFill>
                  <a:schemeClr val="bg1">
                    <a:lumMod val="7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a:t>
            </a:r>
          </a:p>
        </p:txBody>
      </p:sp>
      <p:sp>
        <p:nvSpPr>
          <p:cNvPr id="23" name="Content Placeholder 15"/>
          <p:cNvSpPr>
            <a:spLocks noGrp="1"/>
          </p:cNvSpPr>
          <p:nvPr>
            <p:ph sz="quarter" idx="20" hasCustomPrompt="1"/>
          </p:nvPr>
        </p:nvSpPr>
        <p:spPr>
          <a:xfrm>
            <a:off x="5945300" y="2509993"/>
            <a:ext cx="2317750" cy="3044825"/>
          </a:xfrm>
        </p:spPr>
        <p:txBody>
          <a:bodyPr lIns="0" tIns="0" rIns="0" bIns="0">
            <a:normAutofit/>
          </a:bodyPr>
          <a:lstStyle>
            <a:lvl1pPr marL="0" indent="0">
              <a:lnSpc>
                <a:spcPct val="150000"/>
              </a:lnSpc>
              <a:buFontTx/>
              <a:buNone/>
              <a:defRPr sz="1100" spc="0">
                <a:solidFill>
                  <a:schemeClr val="bg1">
                    <a:lumMod val="7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a:t>
            </a:r>
          </a:p>
        </p:txBody>
      </p:sp>
    </p:spTree>
    <p:extLst>
      <p:ext uri="{BB962C8B-B14F-4D97-AF65-F5344CB8AC3E}">
        <p14:creationId xmlns:p14="http://schemas.microsoft.com/office/powerpoint/2010/main" val="245745899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ub_2 Column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1" y="304804"/>
            <a:ext cx="6172200" cy="1218795"/>
          </a:xfrm>
        </p:spPr>
        <p:txBody>
          <a:bodyPr lIns="0" tIns="0" rIns="0" bIns="0"/>
          <a:lstStyle>
            <a:lvl1pPr>
              <a:defRPr>
                <a:solidFill>
                  <a:srgbClr val="F2F2F2"/>
                </a:solidFill>
              </a:defRPr>
            </a:lvl1pPr>
          </a:lstStyle>
          <a:p>
            <a:r>
              <a:rPr lang="en-US" dirty="0" smtClean="0"/>
              <a:t>Main Title</a:t>
            </a:r>
            <a:br>
              <a:rPr lang="en-US" dirty="0" smtClean="0"/>
            </a:br>
            <a:endParaRPr lang="en-US" dirty="0"/>
          </a:p>
        </p:txBody>
      </p:sp>
      <p:sp>
        <p:nvSpPr>
          <p:cNvPr id="17" name="Text Placeholder 14"/>
          <p:cNvSpPr>
            <a:spLocks noGrp="1"/>
          </p:cNvSpPr>
          <p:nvPr>
            <p:ph type="body" sz="quarter" idx="10" hasCustomPrompt="1"/>
          </p:nvPr>
        </p:nvSpPr>
        <p:spPr>
          <a:xfrm>
            <a:off x="685802" y="923376"/>
            <a:ext cx="6156251" cy="443198"/>
          </a:xfrm>
        </p:spPr>
        <p:txBody>
          <a:bodyPr lIns="0" tIns="0" rIns="0" bIns="0"/>
          <a:lstStyle>
            <a:lvl1pPr marL="0" indent="0">
              <a:buFontTx/>
              <a:buNone/>
              <a:defRPr spc="-150">
                <a:solidFill>
                  <a:schemeClr val="bg1">
                    <a:lumMod val="65000"/>
                  </a:schemeClr>
                </a:solidFill>
              </a:defRPr>
            </a:lvl1pPr>
          </a:lstStyle>
          <a:p>
            <a:pPr lvl="0"/>
            <a:r>
              <a:rPr lang="en-US" dirty="0" smtClean="0"/>
              <a:t>Sub Title</a:t>
            </a:r>
            <a:endParaRPr lang="en-US" dirty="0"/>
          </a:p>
        </p:txBody>
      </p:sp>
      <p:sp>
        <p:nvSpPr>
          <p:cNvPr id="16" name="Content Placeholder 15"/>
          <p:cNvSpPr>
            <a:spLocks noGrp="1"/>
          </p:cNvSpPr>
          <p:nvPr>
            <p:ph sz="quarter" idx="18" hasCustomPrompt="1"/>
          </p:nvPr>
        </p:nvSpPr>
        <p:spPr>
          <a:xfrm>
            <a:off x="4465675" y="1991461"/>
            <a:ext cx="3732028" cy="3651576"/>
          </a:xfrm>
        </p:spPr>
        <p:txBody>
          <a:bodyPr lIns="0" tIns="0" rIns="0" bIns="0">
            <a:noAutofit/>
          </a:bodyPr>
          <a:lstStyle>
            <a:lvl1pPr marL="233363" indent="-233363">
              <a:lnSpc>
                <a:spcPct val="150000"/>
              </a:lnSpc>
              <a:buClr>
                <a:srgbClr val="27ACE2"/>
              </a:buClr>
              <a:buFont typeface="Arial" pitchFamily="34" charset="0"/>
              <a:buChar char="•"/>
              <a:defRPr sz="1800" spc="-150">
                <a:solidFill>
                  <a:srgbClr val="F2F2F2"/>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lvl="0"/>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endParaRPr lang="en-US" dirty="0" smtClean="0"/>
          </a:p>
          <a:p>
            <a:pPr lvl="0"/>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a:t>
            </a:r>
          </a:p>
          <a:p>
            <a:pPr lvl="0"/>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a:t>
            </a:r>
          </a:p>
        </p:txBody>
      </p:sp>
      <p:sp>
        <p:nvSpPr>
          <p:cNvPr id="22" name="Content Placeholder 15"/>
          <p:cNvSpPr>
            <a:spLocks noGrp="1"/>
          </p:cNvSpPr>
          <p:nvPr>
            <p:ph sz="quarter" idx="19" hasCustomPrompt="1"/>
          </p:nvPr>
        </p:nvSpPr>
        <p:spPr>
          <a:xfrm>
            <a:off x="914400" y="1981204"/>
            <a:ext cx="2998381" cy="3661809"/>
          </a:xfrm>
        </p:spPr>
        <p:txBody>
          <a:bodyPr lIns="0" tIns="0" rIns="0" bIns="0">
            <a:normAutofit/>
          </a:bodyPr>
          <a:lstStyle>
            <a:lvl1pPr marL="0" indent="0">
              <a:lnSpc>
                <a:spcPct val="150000"/>
              </a:lnSpc>
              <a:buFontTx/>
              <a:buNone/>
              <a:defRPr sz="1100" spc="0">
                <a:solidFill>
                  <a:schemeClr val="bg1">
                    <a:lumMod val="9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laboris</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a:t>
            </a:r>
          </a:p>
        </p:txBody>
      </p:sp>
      <p:pic>
        <p:nvPicPr>
          <p:cNvPr id="18" name="Picture 17" descr="MSFT-BI-PPT-Interior_04.png"/>
          <p:cNvPicPr>
            <a:picLocks noChangeAspect="1"/>
          </p:cNvPicPr>
          <p:nvPr userDrawn="1"/>
        </p:nvPicPr>
        <p:blipFill>
          <a:blip r:embed="rId2"/>
          <a:stretch>
            <a:fillRect/>
          </a:stretch>
        </p:blipFill>
        <p:spPr>
          <a:xfrm>
            <a:off x="7571498" y="4"/>
            <a:ext cx="1572502" cy="4741333"/>
          </a:xfrm>
          <a:prstGeom prst="rect">
            <a:avLst/>
          </a:prstGeom>
        </p:spPr>
      </p:pic>
    </p:spTree>
    <p:extLst>
      <p:ext uri="{BB962C8B-B14F-4D97-AF65-F5344CB8AC3E}">
        <p14:creationId xmlns:p14="http://schemas.microsoft.com/office/powerpoint/2010/main" val="3302492811"/>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 id="2147483664" r:id="rId15"/>
    <p:sldLayoutId id="2147483665"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jpeg"/><Relationship Id="rId1" Type="http://schemas.openxmlformats.org/officeDocument/2006/relationships/slideLayout" Target="../slideLayouts/slideLayout1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12.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78.png"/><Relationship Id="rId7" Type="http://schemas.openxmlformats.org/officeDocument/2006/relationships/image" Target="../media/image8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2.png"/><Relationship Id="rId5" Type="http://schemas.openxmlformats.org/officeDocument/2006/relationships/hyperlink" Target="http://technet.microsoft.com/en-au" TargetMode="External"/><Relationship Id="rId10" Type="http://schemas.openxmlformats.org/officeDocument/2006/relationships/image" Target="../media/image81.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1.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3.xml"/><Relationship Id="rId16" Type="http://schemas.microsoft.com/office/2007/relationships/hdphoto" Target="../media/hdphoto1.wdp"/><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emf"/><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slideLayout" Target="../slideLayouts/slideLayout7.xml"/><Relationship Id="rId16" Type="http://schemas.openxmlformats.org/officeDocument/2006/relationships/image" Target="../media/image37.png"/><Relationship Id="rId1" Type="http://schemas.openxmlformats.org/officeDocument/2006/relationships/themeOverride" Target="../theme/themeOverride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2618" y="5916244"/>
            <a:ext cx="1868314" cy="941756"/>
          </a:xfrm>
          <a:prstGeom prst="rect">
            <a:avLst/>
          </a:prstGeom>
          <a:solidFill>
            <a:srgbClr val="431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2896340" y="1168916"/>
            <a:ext cx="4537614" cy="369332"/>
          </a:xfrm>
          <a:prstGeom prst="rect">
            <a:avLst/>
          </a:prstGeom>
        </p:spPr>
        <p:txBody>
          <a:bodyPr wrap="square">
            <a:spAutoFit/>
          </a:bodyPr>
          <a:lstStyle/>
          <a:p>
            <a:pPr defTabSz="639954">
              <a:lnSpc>
                <a:spcPct val="90000"/>
              </a:lnSpc>
              <a:spcBef>
                <a:spcPct val="0"/>
              </a:spcBef>
              <a:spcAft>
                <a:spcPct val="35000"/>
              </a:spcAft>
              <a:defRPr/>
            </a:pPr>
            <a:r>
              <a:rPr lang="en-US" sz="2000" dirty="0" smtClean="0">
                <a:solidFill>
                  <a:schemeClr val="bg1"/>
                </a:solidFill>
                <a:latin typeface="Segoe UI" pitchFamily="34" charset="0"/>
                <a:ea typeface="Segoe UI" pitchFamily="34" charset="0"/>
                <a:cs typeface="Segoe UI" pitchFamily="34" charset="0"/>
              </a:rPr>
              <a:t>Highly Visual Design Experience</a:t>
            </a:r>
            <a:endParaRPr lang="en-US" sz="2000" dirty="0">
              <a:solidFill>
                <a:schemeClr val="bg1"/>
              </a:solidFill>
              <a:latin typeface="Segoe UI" pitchFamily="34" charset="0"/>
              <a:ea typeface="Segoe UI" pitchFamily="34" charset="0"/>
              <a:cs typeface="Segoe UI" pitchFamily="34" charset="0"/>
            </a:endParaRPr>
          </a:p>
        </p:txBody>
      </p:sp>
      <p:sp>
        <p:nvSpPr>
          <p:cNvPr id="9" name="Rectangle 8"/>
          <p:cNvSpPr/>
          <p:nvPr/>
        </p:nvSpPr>
        <p:spPr>
          <a:xfrm>
            <a:off x="2884104" y="4833489"/>
            <a:ext cx="4858607" cy="379779"/>
          </a:xfrm>
          <a:prstGeom prst="rect">
            <a:avLst/>
          </a:prstGeom>
        </p:spPr>
        <p:txBody>
          <a:bodyPr wrap="square">
            <a:spAutoFit/>
          </a:bodyPr>
          <a:lstStyle/>
          <a:p>
            <a:pPr defTabSz="639954">
              <a:lnSpc>
                <a:spcPct val="90000"/>
              </a:lnSpc>
              <a:spcBef>
                <a:spcPct val="0"/>
              </a:spcBef>
              <a:spcAft>
                <a:spcPct val="35000"/>
              </a:spcAft>
              <a:defRPr/>
            </a:pPr>
            <a:r>
              <a:rPr lang="en-US" sz="2000" dirty="0" smtClean="0">
                <a:solidFill>
                  <a:schemeClr val="bg1"/>
                </a:solidFill>
                <a:latin typeface="Segoe UI" pitchFamily="34" charset="0"/>
                <a:ea typeface="Segoe UI" pitchFamily="34" charset="0"/>
                <a:cs typeface="Segoe UI" pitchFamily="34" charset="0"/>
              </a:rPr>
              <a:t>Presentation-ready at all times</a:t>
            </a:r>
            <a:endParaRPr lang="en-US" sz="2000" dirty="0">
              <a:solidFill>
                <a:schemeClr val="bg1"/>
              </a:solidFill>
              <a:latin typeface="Segoe UI" pitchFamily="34" charset="0"/>
              <a:ea typeface="Segoe UI" pitchFamily="34" charset="0"/>
              <a:cs typeface="Segoe UI" pitchFamily="34" charset="0"/>
            </a:endParaRPr>
          </a:p>
        </p:txBody>
      </p:sp>
      <p:sp>
        <p:nvSpPr>
          <p:cNvPr id="12" name="Rectangle 11"/>
          <p:cNvSpPr/>
          <p:nvPr/>
        </p:nvSpPr>
        <p:spPr>
          <a:xfrm>
            <a:off x="886100" y="3011813"/>
            <a:ext cx="5447879" cy="369332"/>
          </a:xfrm>
          <a:prstGeom prst="rect">
            <a:avLst/>
          </a:prstGeom>
        </p:spPr>
        <p:txBody>
          <a:bodyPr wrap="square">
            <a:spAutoFit/>
          </a:bodyPr>
          <a:lstStyle/>
          <a:p>
            <a:pPr algn="r" defTabSz="639954">
              <a:lnSpc>
                <a:spcPct val="90000"/>
              </a:lnSpc>
              <a:spcBef>
                <a:spcPct val="0"/>
              </a:spcBef>
              <a:spcAft>
                <a:spcPct val="35000"/>
              </a:spcAft>
              <a:defRPr/>
            </a:pPr>
            <a:r>
              <a:rPr lang="en-US" sz="2000" dirty="0" smtClean="0">
                <a:solidFill>
                  <a:schemeClr val="bg1"/>
                </a:solidFill>
                <a:latin typeface="Segoe UI" pitchFamily="34" charset="0"/>
                <a:ea typeface="Segoe UI" pitchFamily="34" charset="0"/>
                <a:cs typeface="Segoe UI" pitchFamily="34" charset="0"/>
              </a:rPr>
              <a:t>Rich metadata-driven interactivity</a:t>
            </a:r>
            <a:endParaRPr lang="en-US" sz="2000" dirty="0">
              <a:solidFill>
                <a:schemeClr val="bg1"/>
              </a:solidFill>
              <a:latin typeface="Segoe UI" pitchFamily="34" charset="0"/>
              <a:ea typeface="Segoe UI" pitchFamily="34" charset="0"/>
              <a:cs typeface="Segoe UI" pitchFamily="34" charset="0"/>
            </a:endParaRPr>
          </a:p>
        </p:txBody>
      </p:sp>
      <p:sp>
        <p:nvSpPr>
          <p:cNvPr id="16" name="Title 1"/>
          <p:cNvSpPr>
            <a:spLocks noGrp="1"/>
          </p:cNvSpPr>
          <p:nvPr>
            <p:ph type="title"/>
          </p:nvPr>
        </p:nvSpPr>
        <p:spPr>
          <a:xfrm>
            <a:off x="609600" y="274638"/>
            <a:ext cx="7924800" cy="715962"/>
          </a:xfrm>
        </p:spPr>
        <p:txBody>
          <a:bodyPr>
            <a:normAutofit/>
          </a:bodyPr>
          <a:lstStyle/>
          <a:p>
            <a:r>
              <a:rPr lang="en-US" dirty="0" smtClean="0"/>
              <a:t>Project “Crescent”</a:t>
            </a:r>
            <a:endParaRPr lang="en-US" dirty="0"/>
          </a:p>
        </p:txBody>
      </p:sp>
      <p:grpSp>
        <p:nvGrpSpPr>
          <p:cNvPr id="2" name="Group 22"/>
          <p:cNvGrpSpPr/>
          <p:nvPr/>
        </p:nvGrpSpPr>
        <p:grpSpPr>
          <a:xfrm>
            <a:off x="300038" y="3402015"/>
            <a:ext cx="6493954" cy="1103993"/>
            <a:chOff x="300039" y="1639577"/>
            <a:chExt cx="6493954" cy="1103993"/>
          </a:xfrm>
          <a:noFill/>
        </p:grpSpPr>
        <p:sp>
          <p:nvSpPr>
            <p:cNvPr id="19" name="Round Diagonal Corner Rectangle 18"/>
            <p:cNvSpPr/>
            <p:nvPr/>
          </p:nvSpPr>
          <p:spPr>
            <a:xfrm>
              <a:off x="300039" y="1639577"/>
              <a:ext cx="6493954" cy="1103993"/>
            </a:xfrm>
            <a:prstGeom prst="round2DiagRect">
              <a:avLst>
                <a:gd name="adj1" fmla="val 19354"/>
                <a:gd name="adj2" fmla="val 0"/>
              </a:avLst>
            </a:prstGeom>
            <a:grpFill/>
            <a:ln w="9525" cap="flat" cmpd="sng" algn="ctr">
              <a:solidFill>
                <a:schemeClr val="tx1">
                  <a:lumMod val="65000"/>
                  <a:lumOff val="35000"/>
                </a:scheme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a:solidFill>
                  <a:schemeClr val="bg1"/>
                </a:solidFill>
                <a:effectLst>
                  <a:outerShdw blurRad="38100" dist="38100" dir="2700000" algn="tl">
                    <a:srgbClr val="000000">
                      <a:alpha val="43137"/>
                    </a:srgbClr>
                  </a:outerShdw>
                </a:effectLst>
              </a:endParaRPr>
            </a:p>
          </p:txBody>
        </p:sp>
        <p:sp>
          <p:nvSpPr>
            <p:cNvPr id="21" name="Rectangle 20"/>
            <p:cNvSpPr/>
            <p:nvPr/>
          </p:nvSpPr>
          <p:spPr bwMode="auto">
            <a:xfrm>
              <a:off x="6656832" y="1673352"/>
              <a:ext cx="65" cy="276999"/>
            </a:xfrm>
            <a:prstGeom prst="rect">
              <a:avLst/>
            </a:prstGeom>
            <a:grp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defTabSz="914400" fontAlgn="base">
                <a:spcBef>
                  <a:spcPct val="0"/>
                </a:spcBef>
                <a:spcAft>
                  <a:spcPct val="0"/>
                </a:spcAft>
              </a:pPr>
              <a:endParaRPr lang="en-US" b="1" dirty="0" smtClean="0">
                <a:solidFill>
                  <a:schemeClr val="bg1"/>
                </a:solidFill>
                <a:latin typeface="Arial" charset="0"/>
              </a:endParaRPr>
            </a:p>
          </p:txBody>
        </p:sp>
      </p:grpSp>
      <p:grpSp>
        <p:nvGrpSpPr>
          <p:cNvPr id="3" name="Group 28"/>
          <p:cNvGrpSpPr/>
          <p:nvPr/>
        </p:nvGrpSpPr>
        <p:grpSpPr>
          <a:xfrm>
            <a:off x="2489102" y="1560515"/>
            <a:ext cx="6510706" cy="1103993"/>
            <a:chOff x="2404694" y="3246435"/>
            <a:chExt cx="6510706" cy="1103993"/>
          </a:xfrm>
          <a:noFill/>
        </p:grpSpPr>
        <p:sp>
          <p:nvSpPr>
            <p:cNvPr id="27" name="Round Diagonal Corner Rectangle 26"/>
            <p:cNvSpPr/>
            <p:nvPr/>
          </p:nvSpPr>
          <p:spPr>
            <a:xfrm>
              <a:off x="2404694" y="3246435"/>
              <a:ext cx="6510706" cy="1103993"/>
            </a:xfrm>
            <a:prstGeom prst="round2DiagRect">
              <a:avLst>
                <a:gd name="adj1" fmla="val 0"/>
                <a:gd name="adj2" fmla="val 21839"/>
              </a:avLst>
            </a:prstGeom>
            <a:grpFill/>
            <a:ln w="9525" cap="flat" cmpd="sng" algn="ctr">
              <a:solidFill>
                <a:schemeClr val="tx1">
                  <a:lumMod val="65000"/>
                  <a:lumOff val="35000"/>
                </a:scheme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a:solidFill>
                  <a:schemeClr val="bg1"/>
                </a:solidFill>
                <a:effectLst>
                  <a:outerShdw blurRad="38100" dist="38100" dir="2700000" algn="tl">
                    <a:srgbClr val="000000">
                      <a:alpha val="43137"/>
                    </a:srgbClr>
                  </a:outerShdw>
                </a:effectLst>
              </a:endParaRPr>
            </a:p>
          </p:txBody>
        </p:sp>
        <p:sp>
          <p:nvSpPr>
            <p:cNvPr id="28" name="Rectangle 27"/>
            <p:cNvSpPr/>
            <p:nvPr/>
          </p:nvSpPr>
          <p:spPr bwMode="auto">
            <a:xfrm>
              <a:off x="2438222" y="3279648"/>
              <a:ext cx="65" cy="276999"/>
            </a:xfrm>
            <a:prstGeom prst="rect">
              <a:avLst/>
            </a:prstGeom>
            <a:grp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defTabSz="914400" fontAlgn="base">
                <a:spcBef>
                  <a:spcPct val="0"/>
                </a:spcBef>
                <a:spcAft>
                  <a:spcPct val="0"/>
                </a:spcAft>
              </a:pPr>
              <a:endParaRPr lang="en-US" b="1" dirty="0" smtClean="0">
                <a:solidFill>
                  <a:schemeClr val="bg1"/>
                </a:solidFill>
                <a:latin typeface="Arial" charset="0"/>
              </a:endParaRPr>
            </a:p>
          </p:txBody>
        </p:sp>
      </p:grpSp>
      <p:grpSp>
        <p:nvGrpSpPr>
          <p:cNvPr id="4" name="Group 29"/>
          <p:cNvGrpSpPr/>
          <p:nvPr/>
        </p:nvGrpSpPr>
        <p:grpSpPr>
          <a:xfrm>
            <a:off x="2460966" y="5216134"/>
            <a:ext cx="6510706" cy="1213243"/>
            <a:chOff x="2404694" y="3246435"/>
            <a:chExt cx="6510706" cy="1103993"/>
          </a:xfrm>
          <a:noFill/>
        </p:grpSpPr>
        <p:sp>
          <p:nvSpPr>
            <p:cNvPr id="31" name="Round Diagonal Corner Rectangle 30"/>
            <p:cNvSpPr/>
            <p:nvPr/>
          </p:nvSpPr>
          <p:spPr>
            <a:xfrm>
              <a:off x="2404694" y="3246435"/>
              <a:ext cx="6510706" cy="1103993"/>
            </a:xfrm>
            <a:prstGeom prst="round2DiagRect">
              <a:avLst>
                <a:gd name="adj1" fmla="val 0"/>
                <a:gd name="adj2" fmla="val 21839"/>
              </a:avLst>
            </a:prstGeom>
            <a:grpFill/>
            <a:ln w="9525" cap="flat" cmpd="sng" algn="ctr">
              <a:solidFill>
                <a:schemeClr val="tx1">
                  <a:lumMod val="65000"/>
                  <a:lumOff val="35000"/>
                </a:schemeClr>
              </a:solidFill>
              <a:prstDash val="soli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36" tIns="45718" rIns="91436" bIns="45718" numCol="1" rtlCol="0" anchor="ctr" anchorCtr="0" compatLnSpc="1">
              <a:prstTxWarp prst="textNoShape">
                <a:avLst/>
              </a:prstTxWarp>
            </a:bodyPr>
            <a:lstStyle/>
            <a:p>
              <a:pPr algn="ctr" defTabSz="914099">
                <a:defRPr/>
              </a:pPr>
              <a:endParaRPr lang="en-US" sz="2000" kern="0" dirty="0">
                <a:solidFill>
                  <a:schemeClr val="bg1"/>
                </a:solidFill>
                <a:effectLst>
                  <a:outerShdw blurRad="38100" dist="38100" dir="2700000" algn="tl">
                    <a:srgbClr val="000000">
                      <a:alpha val="43137"/>
                    </a:srgbClr>
                  </a:outerShdw>
                </a:effectLst>
              </a:endParaRPr>
            </a:p>
          </p:txBody>
        </p:sp>
        <p:sp>
          <p:nvSpPr>
            <p:cNvPr id="32" name="Rectangle 31"/>
            <p:cNvSpPr/>
            <p:nvPr/>
          </p:nvSpPr>
          <p:spPr bwMode="auto">
            <a:xfrm>
              <a:off x="2438222" y="3279648"/>
              <a:ext cx="65" cy="252056"/>
            </a:xfrm>
            <a:prstGeom prst="rect">
              <a:avLst/>
            </a:prstGeom>
            <a:grpFill/>
            <a:ln w="9525" cap="flat" cmpd="sng" algn="ctr">
              <a:solidFill>
                <a:schemeClr val="tx1">
                  <a:lumMod val="65000"/>
                  <a:lumOff val="35000"/>
                </a:schemeClr>
              </a:solidFill>
              <a:prstDash val="solid"/>
              <a:round/>
              <a:headEnd type="none" w="med" len="med"/>
              <a:tailEnd type="none" w="med" len="med"/>
            </a:ln>
            <a:effectLst/>
          </p:spPr>
          <p:txBody>
            <a:bodyPr vert="horz" wrap="none" lIns="0" tIns="0" rIns="0" bIns="0" numCol="1" rtlCol="0" anchor="t" anchorCtr="0" compatLnSpc="1">
              <a:prstTxWarp prst="textNoShape">
                <a:avLst/>
              </a:prstTxWarp>
              <a:spAutoFit/>
            </a:bodyPr>
            <a:lstStyle/>
            <a:p>
              <a:pPr defTabSz="914400" fontAlgn="base">
                <a:spcBef>
                  <a:spcPct val="0"/>
                </a:spcBef>
                <a:spcAft>
                  <a:spcPct val="0"/>
                </a:spcAft>
              </a:pPr>
              <a:endParaRPr lang="en-US" b="1" dirty="0" smtClean="0">
                <a:solidFill>
                  <a:schemeClr val="bg1"/>
                </a:solidFill>
                <a:latin typeface="Arial" charset="0"/>
              </a:endParaRPr>
            </a:p>
          </p:txBody>
        </p:sp>
      </p:grpSp>
      <p:sp>
        <p:nvSpPr>
          <p:cNvPr id="7" name="Rectangle 6"/>
          <p:cNvSpPr/>
          <p:nvPr/>
        </p:nvSpPr>
        <p:spPr>
          <a:xfrm>
            <a:off x="2517003" y="5229346"/>
            <a:ext cx="6440602" cy="1015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342900" indent="-342900">
              <a:buFont typeface="Arial" pitchFamily="34" charset="0"/>
              <a:buChar char="•"/>
            </a:pPr>
            <a:r>
              <a:rPr lang="en-US" sz="1500" dirty="0" smtClean="0">
                <a:solidFill>
                  <a:schemeClr val="bg1"/>
                </a:solidFill>
              </a:rPr>
              <a:t>Interactive Presentation turns </a:t>
            </a:r>
            <a:r>
              <a:rPr lang="en-US" sz="1500" dirty="0">
                <a:solidFill>
                  <a:schemeClr val="bg1"/>
                </a:solidFill>
              </a:rPr>
              <a:t>pervasive information into persuasive information</a:t>
            </a:r>
          </a:p>
          <a:p>
            <a:pPr marL="342900" indent="-342900">
              <a:buFont typeface="Arial" pitchFamily="34" charset="0"/>
              <a:buChar char="•"/>
            </a:pPr>
            <a:r>
              <a:rPr lang="en-US" sz="1500" dirty="0">
                <a:solidFill>
                  <a:schemeClr val="bg1"/>
                </a:solidFill>
              </a:rPr>
              <a:t>Deliver and collaborate through </a:t>
            </a:r>
            <a:r>
              <a:rPr lang="en-US" sz="1500" dirty="0" smtClean="0">
                <a:solidFill>
                  <a:schemeClr val="bg1"/>
                </a:solidFill>
              </a:rPr>
              <a:t>SharePoint</a:t>
            </a:r>
          </a:p>
          <a:p>
            <a:pPr marL="342900" indent="-342900">
              <a:buFont typeface="Arial" pitchFamily="34" charset="0"/>
              <a:buChar char="•"/>
            </a:pPr>
            <a:r>
              <a:rPr lang="en-US" sz="1500" dirty="0" smtClean="0">
                <a:solidFill>
                  <a:schemeClr val="bg1"/>
                </a:solidFill>
              </a:rPr>
              <a:t>Full screen presentation mode for interactive boardroom session</a:t>
            </a:r>
            <a:endParaRPr lang="en-US" sz="1500" dirty="0">
              <a:solidFill>
                <a:schemeClr val="bg1"/>
              </a:solidFill>
            </a:endParaRPr>
          </a:p>
        </p:txBody>
      </p:sp>
      <p:sp>
        <p:nvSpPr>
          <p:cNvPr id="13" name="Rectangle 12"/>
          <p:cNvSpPr/>
          <p:nvPr/>
        </p:nvSpPr>
        <p:spPr>
          <a:xfrm>
            <a:off x="383400" y="3485138"/>
            <a:ext cx="6433034" cy="10156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457200" indent="-457200">
              <a:buFont typeface="Arial" pitchFamily="34" charset="0"/>
              <a:buChar char="•"/>
            </a:pPr>
            <a:r>
              <a:rPr lang="en-US" sz="1500" dirty="0" smtClean="0">
                <a:solidFill>
                  <a:schemeClr val="bg1"/>
                </a:solidFill>
              </a:rPr>
              <a:t>Fully integrated with </a:t>
            </a:r>
            <a:r>
              <a:rPr lang="en-US" sz="1500" dirty="0" err="1" smtClean="0">
                <a:solidFill>
                  <a:schemeClr val="bg1"/>
                </a:solidFill>
              </a:rPr>
              <a:t>PowerPivot</a:t>
            </a:r>
            <a:endParaRPr lang="en-US" sz="1500" dirty="0" smtClean="0">
              <a:solidFill>
                <a:schemeClr val="bg1"/>
              </a:solidFill>
            </a:endParaRPr>
          </a:p>
          <a:p>
            <a:pPr marL="457200" indent="-457200">
              <a:buFont typeface="Arial" pitchFamily="34" charset="0"/>
              <a:buChar char="•"/>
            </a:pPr>
            <a:r>
              <a:rPr lang="en-US" sz="1500" dirty="0" smtClean="0">
                <a:solidFill>
                  <a:schemeClr val="bg1"/>
                </a:solidFill>
              </a:rPr>
              <a:t>Drive </a:t>
            </a:r>
            <a:r>
              <a:rPr lang="en-US" sz="1500" dirty="0">
                <a:solidFill>
                  <a:schemeClr val="bg1"/>
                </a:solidFill>
              </a:rPr>
              <a:t>greater insight through smart and powerful querying</a:t>
            </a:r>
          </a:p>
          <a:p>
            <a:pPr marL="457200" indent="-457200">
              <a:buFont typeface="Arial" pitchFamily="34" charset="0"/>
              <a:buChar char="•"/>
            </a:pPr>
            <a:r>
              <a:rPr lang="en-US" sz="1500" dirty="0">
                <a:solidFill>
                  <a:schemeClr val="bg1"/>
                </a:solidFill>
              </a:rPr>
              <a:t>Zero configuration highlighting and filtering</a:t>
            </a:r>
          </a:p>
          <a:p>
            <a:pPr marL="457200" indent="-457200">
              <a:buFont typeface="Arial" pitchFamily="34" charset="0"/>
              <a:buChar char="•"/>
            </a:pPr>
            <a:r>
              <a:rPr lang="en-US" sz="1500" dirty="0">
                <a:solidFill>
                  <a:schemeClr val="bg1"/>
                </a:solidFill>
              </a:rPr>
              <a:t>Animated </a:t>
            </a:r>
            <a:r>
              <a:rPr lang="en-US" sz="1500" dirty="0" smtClean="0">
                <a:solidFill>
                  <a:schemeClr val="bg1"/>
                </a:solidFill>
              </a:rPr>
              <a:t>trending and comparisons</a:t>
            </a:r>
            <a:endParaRPr lang="en-US" altLang="zh-CN" sz="1500" dirty="0" smtClean="0">
              <a:solidFill>
                <a:schemeClr val="bg1"/>
              </a:solidFill>
              <a:latin typeface="Segoe UI" pitchFamily="34" charset="0"/>
              <a:ea typeface="Segoe UI" pitchFamily="34" charset="0"/>
              <a:cs typeface="Segoe UI" pitchFamily="34" charset="0"/>
            </a:endParaRPr>
          </a:p>
        </p:txBody>
      </p:sp>
      <p:sp>
        <p:nvSpPr>
          <p:cNvPr id="15" name="Rectangle 14"/>
          <p:cNvSpPr/>
          <p:nvPr/>
        </p:nvSpPr>
        <p:spPr>
          <a:xfrm>
            <a:off x="2798362" y="1631367"/>
            <a:ext cx="6299922" cy="125931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91440" tIns="45720" rIns="91440" bIns="45720" numCol="1" spcCol="1270" anchor="t" anchorCtr="0">
            <a:spAutoFit/>
          </a:bodyPr>
          <a:lstStyle/>
          <a:p>
            <a:pPr marL="457200" indent="-457200">
              <a:buFont typeface="Arial" pitchFamily="34" charset="0"/>
              <a:buChar char="•"/>
            </a:pPr>
            <a:r>
              <a:rPr lang="en-US" sz="1500" dirty="0">
                <a:solidFill>
                  <a:schemeClr val="bg1"/>
                </a:solidFill>
              </a:rPr>
              <a:t>Interactive, web-based authoring and sharing of information</a:t>
            </a:r>
          </a:p>
          <a:p>
            <a:pPr marL="457200" indent="-457200">
              <a:buFont typeface="Arial" pitchFamily="34" charset="0"/>
              <a:buChar char="•"/>
            </a:pPr>
            <a:r>
              <a:rPr lang="en-US" sz="1500" dirty="0">
                <a:solidFill>
                  <a:schemeClr val="bg1"/>
                </a:solidFill>
              </a:rPr>
              <a:t>Familiar Microsoft Office design patterns</a:t>
            </a:r>
          </a:p>
          <a:p>
            <a:pPr marL="457200" indent="-457200">
              <a:buFont typeface="Arial" pitchFamily="34" charset="0"/>
              <a:buChar char="•"/>
            </a:pPr>
            <a:r>
              <a:rPr lang="en-US" sz="1500" dirty="0">
                <a:solidFill>
                  <a:schemeClr val="bg1"/>
                </a:solidFill>
              </a:rPr>
              <a:t>Powerful data layout with banding, callout and small multiples visualizations </a:t>
            </a:r>
          </a:p>
          <a:p>
            <a:pPr marL="112713" lvl="1" indent="-112713" defTabSz="914400" eaLnBrk="0" fontAlgn="base" hangingPunct="0">
              <a:lnSpc>
                <a:spcPts val="1600"/>
              </a:lnSpc>
              <a:spcBef>
                <a:spcPts val="300"/>
              </a:spcBef>
              <a:spcAft>
                <a:spcPts val="300"/>
              </a:spcAft>
              <a:buClr>
                <a:srgbClr val="FFFFFF"/>
              </a:buClr>
              <a:buSzPct val="100000"/>
              <a:buFont typeface="Arial" pitchFamily="34" charset="0"/>
              <a:buChar char="•"/>
            </a:pPr>
            <a:endParaRPr lang="en-US" altLang="zh-CN" sz="1500" kern="0" dirty="0" smtClean="0">
              <a:solidFill>
                <a:schemeClr val="bg1"/>
              </a:solidFill>
              <a:latin typeface="Segoe UI" pitchFamily="34" charset="0"/>
              <a:ea typeface="Segoe UI" pitchFamily="34" charset="0"/>
              <a:cs typeface="Segoe UI" pitchFamily="34" charset="0"/>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1813" y="3196480"/>
            <a:ext cx="2249424" cy="1508449"/>
          </a:xfrm>
          <a:prstGeom prst="round2DiagRect">
            <a:avLst>
              <a:gd name="adj1" fmla="val 0"/>
              <a:gd name="adj2" fmla="val 22690"/>
            </a:avLst>
          </a:prstGeom>
          <a:noFill/>
          <a:ln w="9525">
            <a:noFill/>
            <a:miter lim="800000"/>
            <a:headEnd/>
            <a:tailEnd/>
          </a:ln>
          <a:effectLst>
            <a:outerShdw blurRad="50800" dist="38100" dir="2700000" algn="tl" rotWithShape="0">
              <a:prstClr val="black">
                <a:alpha val="40000"/>
              </a:prstClr>
            </a:outerShdw>
          </a:effectLst>
        </p:spPr>
      </p:pic>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6211" y="1353584"/>
            <a:ext cx="2250310" cy="1537101"/>
          </a:xfrm>
          <a:prstGeom prst="round2DiagRect">
            <a:avLst>
              <a:gd name="adj1" fmla="val 0"/>
              <a:gd name="adj2" fmla="val 22690"/>
            </a:avLst>
          </a:prstGeom>
          <a:noFill/>
          <a:ln w="9525">
            <a:noFill/>
            <a:miter lim="800000"/>
            <a:headEnd/>
            <a:tailEnd/>
          </a:ln>
          <a:effectLst>
            <a:outerShdw blurRad="50800" dist="38100" dir="2700000" algn="tl" rotWithShape="0">
              <a:prstClr val="black">
                <a:alpha val="40000"/>
              </a:prst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21937" y="5023376"/>
            <a:ext cx="2139493" cy="1472458"/>
          </a:xfrm>
          <a:prstGeom prst="round2DiagRect">
            <a:avLst>
              <a:gd name="adj1" fmla="val 0"/>
              <a:gd name="adj2" fmla="val 22690"/>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90614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92" y="76201"/>
            <a:ext cx="8655496" cy="609398"/>
          </a:xfrm>
        </p:spPr>
        <p:txBody>
          <a:bodyPr>
            <a:normAutofit fontScale="90000"/>
          </a:bodyPr>
          <a:lstStyle/>
          <a:p>
            <a:r>
              <a:rPr lang="en-US" dirty="0" smtClean="0"/>
              <a:t>Design for a new wave of Information workers</a:t>
            </a:r>
            <a:endParaRPr lang="en-US" dirty="0"/>
          </a:p>
        </p:txBody>
      </p:sp>
      <p:pic>
        <p:nvPicPr>
          <p:cNvPr id="3"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2474" y="908720"/>
            <a:ext cx="5307838" cy="5332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950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p>
        </p:txBody>
      </p:sp>
      <p:pic>
        <p:nvPicPr>
          <p:cNvPr id="1026" name="Picture 2" descr="http://www.dreamstime.com/msn-people-icon-2-largethumb38482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745" y="1340768"/>
            <a:ext cx="1185279" cy="1062800"/>
          </a:xfrm>
          <a:prstGeom prst="roundRect">
            <a:avLst/>
          </a:prstGeom>
          <a:noFill/>
          <a:extLst>
            <a:ext uri="{909E8E84-426E-40DD-AFC4-6F175D3DCCD1}">
              <a14:hiddenFill xmlns:a14="http://schemas.microsoft.com/office/drawing/2010/main">
                <a:solidFill>
                  <a:srgbClr val="FFFFFF"/>
                </a:solidFill>
              </a14:hiddenFill>
            </a:ext>
          </a:extLst>
        </p:spPr>
      </p:pic>
      <p:pic>
        <p:nvPicPr>
          <p:cNvPr id="6" name="Picture 4" descr="C:\1 Awareness\Events\Convergence\Graphics\Rectangle_LtBlue_small.png"/>
          <p:cNvPicPr>
            <a:picLocks noChangeAspect="1" noChangeArrowheads="1"/>
          </p:cNvPicPr>
          <p:nvPr/>
        </p:nvPicPr>
        <p:blipFill>
          <a:blip r:embed="rId3">
            <a:lum contrast="50000"/>
          </a:blip>
          <a:srcRect/>
          <a:stretch>
            <a:fillRect/>
          </a:stretch>
        </p:blipFill>
        <p:spPr bwMode="auto">
          <a:xfrm>
            <a:off x="1239796" y="1386768"/>
            <a:ext cx="5674572" cy="5168402"/>
          </a:xfrm>
          <a:prstGeom prst="rect">
            <a:avLst/>
          </a:prstGeom>
          <a:noFill/>
          <a:ln w="9525">
            <a:noFill/>
            <a:miter lim="800000"/>
            <a:headEnd/>
            <a:tailEnd/>
          </a:ln>
        </p:spPr>
      </p:pic>
      <p:pic>
        <p:nvPicPr>
          <p:cNvPr id="9" name="Picture 3" descr="C:\1 Awareness\Events\Convergence\Graphics\Rectangle_LtBlue_small.png"/>
          <p:cNvPicPr>
            <a:picLocks noChangeAspect="1" noChangeArrowheads="1"/>
          </p:cNvPicPr>
          <p:nvPr/>
        </p:nvPicPr>
        <p:blipFill>
          <a:blip r:embed="rId3">
            <a:lum contrast="50000"/>
          </a:blip>
          <a:srcRect/>
          <a:stretch>
            <a:fillRect/>
          </a:stretch>
        </p:blipFill>
        <p:spPr bwMode="auto">
          <a:xfrm>
            <a:off x="4285199" y="2124145"/>
            <a:ext cx="2311118" cy="3917910"/>
          </a:xfrm>
          <a:prstGeom prst="rect">
            <a:avLst/>
          </a:prstGeom>
          <a:noFill/>
          <a:ln w="25400">
            <a:noFill/>
            <a:miter lim="800000"/>
            <a:headEnd/>
            <a:tailEnd/>
          </a:ln>
        </p:spPr>
      </p:pic>
      <p:sp>
        <p:nvSpPr>
          <p:cNvPr id="12" name="Rounded Rectangle 11"/>
          <p:cNvSpPr/>
          <p:nvPr/>
        </p:nvSpPr>
        <p:spPr bwMode="auto">
          <a:xfrm>
            <a:off x="5058901" y="2657245"/>
            <a:ext cx="1432791" cy="597167"/>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smtClean="0">
                <a:solidFill>
                  <a:schemeClr val="bg1"/>
                </a:solidFill>
              </a:rPr>
              <a:t>RS Shared Service</a:t>
            </a:r>
            <a:endParaRPr lang="en-US" sz="1400" dirty="0">
              <a:solidFill>
                <a:schemeClr val="bg1"/>
              </a:solidFill>
            </a:endParaRPr>
          </a:p>
        </p:txBody>
      </p:sp>
      <p:sp>
        <p:nvSpPr>
          <p:cNvPr id="14" name="Rectangle 13"/>
          <p:cNvSpPr>
            <a:spLocks noChangeArrowheads="1"/>
          </p:cNvSpPr>
          <p:nvPr/>
        </p:nvSpPr>
        <p:spPr bwMode="auto">
          <a:xfrm>
            <a:off x="2834024" y="1492976"/>
            <a:ext cx="3435750" cy="317500"/>
          </a:xfrm>
          <a:prstGeom prst="rect">
            <a:avLst/>
          </a:prstGeom>
          <a:noFill/>
          <a:ln w="19050" cap="flat" cmpd="sng" algn="ctr">
            <a:noFill/>
            <a:prstDash val="solid"/>
            <a:miter lim="800000"/>
            <a:headEnd type="none" w="med" len="med"/>
            <a:tailEnd type="none" w="med" len="med"/>
          </a:ln>
          <a:effectLst/>
        </p:spPr>
        <p:txBody>
          <a:bodyPr wrap="none" lIns="91436" tIns="45718" rIns="91436" bIns="45718"/>
          <a:lstStyle/>
          <a:p>
            <a:pPr algn="ctr">
              <a:defRPr/>
            </a:pPr>
            <a:r>
              <a:rPr lang="en-US" sz="1700" dirty="0" smtClean="0">
                <a:solidFill>
                  <a:schemeClr val="bg1"/>
                </a:solidFill>
                <a:latin typeface="+mn-lt"/>
              </a:rPr>
              <a:t>SharePoin</a:t>
            </a:r>
            <a:r>
              <a:rPr lang="en-US" sz="1700" dirty="0" smtClean="0">
                <a:solidFill>
                  <a:schemeClr val="bg1"/>
                </a:solidFill>
              </a:rPr>
              <a:t>t Farm</a:t>
            </a:r>
            <a:endParaRPr lang="en-US" sz="1700" dirty="0">
              <a:solidFill>
                <a:schemeClr val="bg1"/>
              </a:solidFill>
            </a:endParaRPr>
          </a:p>
        </p:txBody>
      </p:sp>
      <p:sp>
        <p:nvSpPr>
          <p:cNvPr id="15" name="Rectangle 14"/>
          <p:cNvSpPr>
            <a:spLocks noChangeArrowheads="1"/>
          </p:cNvSpPr>
          <p:nvPr/>
        </p:nvSpPr>
        <p:spPr bwMode="auto">
          <a:xfrm>
            <a:off x="153321" y="2947050"/>
            <a:ext cx="1664906" cy="47292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eaLnBrk="0" hangingPunct="0">
              <a:defRPr/>
            </a:pPr>
            <a:r>
              <a:rPr lang="en-US" sz="1500" dirty="0" smtClean="0">
                <a:solidFill>
                  <a:schemeClr val="bg1"/>
                </a:solidFill>
                <a:latin typeface="+mn-lt"/>
              </a:rPr>
              <a:t>Crescent</a:t>
            </a:r>
            <a:r>
              <a:rPr lang="en-US" sz="1500" dirty="0" smtClean="0">
                <a:solidFill>
                  <a:schemeClr val="bg1"/>
                </a:solidFill>
              </a:rPr>
              <a:t> client</a:t>
            </a:r>
            <a:endParaRPr lang="en-US" sz="1500" dirty="0">
              <a:solidFill>
                <a:schemeClr val="bg1"/>
              </a:solidFill>
            </a:endParaRPr>
          </a:p>
        </p:txBody>
      </p:sp>
      <p:sp>
        <p:nvSpPr>
          <p:cNvPr id="16" name="Rectangle 15"/>
          <p:cNvSpPr>
            <a:spLocks noChangeArrowheads="1"/>
          </p:cNvSpPr>
          <p:nvPr/>
        </p:nvSpPr>
        <p:spPr bwMode="auto">
          <a:xfrm>
            <a:off x="5083953" y="2163949"/>
            <a:ext cx="1432791" cy="45720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a:defRPr/>
            </a:pPr>
            <a:r>
              <a:rPr lang="en-US" sz="1400" dirty="0" smtClean="0">
                <a:solidFill>
                  <a:schemeClr val="bg1"/>
                </a:solidFill>
                <a:latin typeface="+mn-lt"/>
              </a:rPr>
              <a:t>App Server</a:t>
            </a:r>
            <a:endParaRPr lang="en-US" sz="1400" dirty="0">
              <a:solidFill>
                <a:schemeClr val="bg1"/>
              </a:solidFill>
              <a:latin typeface="+mn-lt"/>
            </a:endParaRPr>
          </a:p>
        </p:txBody>
      </p:sp>
      <p:sp>
        <p:nvSpPr>
          <p:cNvPr id="17" name="Rectangle 16"/>
          <p:cNvSpPr>
            <a:spLocks noChangeArrowheads="1"/>
          </p:cNvSpPr>
          <p:nvPr/>
        </p:nvSpPr>
        <p:spPr bwMode="auto">
          <a:xfrm>
            <a:off x="7241360" y="5584855"/>
            <a:ext cx="1746530" cy="457200"/>
          </a:xfrm>
          <a:prstGeom prst="rect">
            <a:avLst/>
          </a:prstGeom>
          <a:noFill/>
          <a:ln w="9525" cap="flat" cmpd="sng" algn="ctr">
            <a:noFill/>
            <a:prstDash val="solid"/>
            <a:miter lim="800000"/>
            <a:headEnd type="none" w="med" len="med"/>
            <a:tailEnd type="none" w="med" len="med"/>
          </a:ln>
          <a:effectLst/>
        </p:spPr>
        <p:txBody>
          <a:bodyPr wrap="none" lIns="76197" tIns="38098" rIns="76197" bIns="38098" anchor="ctr"/>
          <a:lstStyle/>
          <a:p>
            <a:pPr algn="ctr">
              <a:defRPr/>
            </a:pPr>
            <a:r>
              <a:rPr lang="en-US" sz="1300" dirty="0" smtClean="0">
                <a:solidFill>
                  <a:schemeClr val="bg1"/>
                </a:solidFill>
                <a:latin typeface="+mn-lt"/>
              </a:rPr>
              <a:t>Data sources</a:t>
            </a:r>
            <a:endParaRPr lang="en-US" sz="1300" dirty="0">
              <a:solidFill>
                <a:schemeClr val="bg1"/>
              </a:solidFill>
              <a:latin typeface="+mn-lt"/>
            </a:endParaRPr>
          </a:p>
        </p:txBody>
      </p:sp>
      <p:sp>
        <p:nvSpPr>
          <p:cNvPr id="22" name="Rounded Rectangle 21"/>
          <p:cNvSpPr/>
          <p:nvPr/>
        </p:nvSpPr>
        <p:spPr bwMode="auto">
          <a:xfrm>
            <a:off x="5043373" y="4454511"/>
            <a:ext cx="1432791" cy="701822"/>
          </a:xfrm>
          <a:prstGeom prst="roundRect">
            <a:avLst>
              <a:gd name="adj" fmla="val 19037"/>
            </a:avLst>
          </a:prstGeom>
          <a:gradFill>
            <a:gsLst>
              <a:gs pos="0">
                <a:schemeClr val="accent3">
                  <a:lumMod val="75000"/>
                </a:schemeClr>
              </a:gs>
              <a:gs pos="100000">
                <a:schemeClr val="accent3">
                  <a:lumMod val="40000"/>
                  <a:lumOff val="60000"/>
                </a:schemeClr>
              </a:gs>
            </a:gsLst>
            <a:lin ang="4500000" scaled="0"/>
          </a:gradFill>
          <a:ln w="22225">
            <a:gradFill flip="none" rotWithShape="1">
              <a:gsLst>
                <a:gs pos="0">
                  <a:schemeClr val="tx1"/>
                </a:gs>
                <a:gs pos="100000">
                  <a:schemeClr val="accent3">
                    <a:lumMod val="60000"/>
                    <a:lumOff val="4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smtClean="0">
                <a:solidFill>
                  <a:schemeClr val="bg1"/>
                </a:solidFill>
              </a:rPr>
              <a:t>Analysis Services SP Integrated</a:t>
            </a:r>
            <a:endParaRPr lang="en-US" sz="1400" dirty="0">
              <a:solidFill>
                <a:schemeClr val="bg1"/>
              </a:solidFill>
            </a:endParaRPr>
          </a:p>
        </p:txBody>
      </p:sp>
      <p:sp>
        <p:nvSpPr>
          <p:cNvPr id="23" name="Rounded Rectangle 22"/>
          <p:cNvSpPr/>
          <p:nvPr/>
        </p:nvSpPr>
        <p:spPr bwMode="auto">
          <a:xfrm>
            <a:off x="5058901" y="3549310"/>
            <a:ext cx="1432791" cy="597167"/>
          </a:xfrm>
          <a:prstGeom prst="roundRect">
            <a:avLst>
              <a:gd name="adj" fmla="val 19037"/>
            </a:avLst>
          </a:prstGeom>
          <a:gradFill>
            <a:gsLst>
              <a:gs pos="0">
                <a:schemeClr val="accent3">
                  <a:lumMod val="75000"/>
                </a:schemeClr>
              </a:gs>
              <a:gs pos="100000">
                <a:schemeClr val="accent3">
                  <a:lumMod val="40000"/>
                  <a:lumOff val="60000"/>
                </a:schemeClr>
              </a:gs>
            </a:gsLst>
            <a:lin ang="4500000" scaled="0"/>
          </a:gradFill>
          <a:ln w="22225">
            <a:gradFill flip="none" rotWithShape="1">
              <a:gsLst>
                <a:gs pos="0">
                  <a:schemeClr val="tx1"/>
                </a:gs>
                <a:gs pos="100000">
                  <a:schemeClr val="accent3">
                    <a:lumMod val="60000"/>
                    <a:lumOff val="4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r>
              <a:rPr lang="en-US" sz="1400" dirty="0" err="1">
                <a:solidFill>
                  <a:schemeClr val="bg1"/>
                </a:solidFill>
              </a:rPr>
              <a:t>PowerPivot</a:t>
            </a:r>
            <a:endParaRPr lang="en-US" sz="1400" dirty="0">
              <a:solidFill>
                <a:schemeClr val="bg1"/>
              </a:solidFill>
            </a:endParaRPr>
          </a:p>
          <a:p>
            <a:pPr algn="ctr" defTabSz="914099"/>
            <a:r>
              <a:rPr lang="en-US" sz="1400" dirty="0">
                <a:solidFill>
                  <a:schemeClr val="bg1"/>
                </a:solidFill>
              </a:rPr>
              <a:t>System Service</a:t>
            </a:r>
          </a:p>
        </p:txBody>
      </p:sp>
      <p:sp>
        <p:nvSpPr>
          <p:cNvPr id="24" name="Flowchart: Direct Access Storage 23"/>
          <p:cNvSpPr/>
          <p:nvPr/>
        </p:nvSpPr>
        <p:spPr bwMode="auto">
          <a:xfrm rot="16200000">
            <a:off x="7713512" y="4979073"/>
            <a:ext cx="576076" cy="483673"/>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bg1"/>
              </a:solidFill>
            </a:endParaRPr>
          </a:p>
        </p:txBody>
      </p:sp>
      <p:sp>
        <p:nvSpPr>
          <p:cNvPr id="25" name="Flowchart: Direct Access Storage 24"/>
          <p:cNvSpPr/>
          <p:nvPr/>
        </p:nvSpPr>
        <p:spPr bwMode="auto">
          <a:xfrm rot="16200000">
            <a:off x="8290597" y="4979073"/>
            <a:ext cx="576076" cy="483673"/>
          </a:xfrm>
          <a:prstGeom prst="flowChartMagneticDrum">
            <a:avLst/>
          </a:prstGeom>
          <a:gradFill>
            <a:gsLst>
              <a:gs pos="0">
                <a:srgbClr val="328094">
                  <a:alpha val="20000"/>
                </a:srgbClr>
              </a:gs>
              <a:gs pos="100000">
                <a:srgbClr val="87C1D5">
                  <a:alpha val="63000"/>
                </a:srgbClr>
              </a:gs>
            </a:gsLst>
            <a:lin ang="4500000" scaled="0"/>
          </a:gradFill>
          <a:ln w="22225">
            <a:gradFill flip="none" rotWithShape="1">
              <a:gsLst>
                <a:gs pos="0">
                  <a:schemeClr val="tx1"/>
                </a:gs>
                <a:gs pos="100000">
                  <a:srgbClr val="AFD5E3"/>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eaLnBrk="0" hangingPunct="0">
              <a:lnSpc>
                <a:spcPct val="85000"/>
              </a:lnSpc>
              <a:defRPr/>
            </a:pPr>
            <a:endParaRPr lang="en-US" dirty="0">
              <a:solidFill>
                <a:schemeClr val="bg1"/>
              </a:solidFill>
            </a:endParaRPr>
          </a:p>
        </p:txBody>
      </p:sp>
      <p:sp>
        <p:nvSpPr>
          <p:cNvPr id="5" name="Cube 4"/>
          <p:cNvSpPr/>
          <p:nvPr/>
        </p:nvSpPr>
        <p:spPr bwMode="auto">
          <a:xfrm>
            <a:off x="7367358" y="3148363"/>
            <a:ext cx="969440" cy="839880"/>
          </a:xfrm>
          <a:prstGeom prst="cub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1436" tIns="45718" rIns="91436" bIns="45718" anchor="ctr"/>
          <a:lstStyle/>
          <a:p>
            <a:pPr algn="ctr" defTabSz="914099" eaLnBrk="0" hangingPunct="0">
              <a:lnSpc>
                <a:spcPct val="85000"/>
              </a:lnSpc>
            </a:pPr>
            <a:r>
              <a:rPr lang="en-US" sz="1400" dirty="0" smtClean="0">
                <a:solidFill>
                  <a:schemeClr val="bg1"/>
                </a:solidFill>
              </a:rPr>
              <a:t>AS Server</a:t>
            </a:r>
            <a:endParaRPr lang="en-US" sz="1400" dirty="0">
              <a:solidFill>
                <a:schemeClr val="bg1"/>
              </a:solidFill>
            </a:endParaRPr>
          </a:p>
        </p:txBody>
      </p:sp>
      <p:sp>
        <p:nvSpPr>
          <p:cNvPr id="32" name="Up-Down Arrow 31"/>
          <p:cNvSpPr>
            <a:spLocks noChangeArrowheads="1"/>
          </p:cNvSpPr>
          <p:nvPr/>
        </p:nvSpPr>
        <p:spPr bwMode="auto">
          <a:xfrm rot="16200000">
            <a:off x="6716784" y="3287540"/>
            <a:ext cx="258746" cy="947403"/>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sp>
        <p:nvSpPr>
          <p:cNvPr id="33" name="Up-Down Arrow 32"/>
          <p:cNvSpPr>
            <a:spLocks noChangeArrowheads="1"/>
          </p:cNvSpPr>
          <p:nvPr/>
        </p:nvSpPr>
        <p:spPr bwMode="auto">
          <a:xfrm>
            <a:off x="7841195" y="4035267"/>
            <a:ext cx="168905" cy="802663"/>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sp>
        <p:nvSpPr>
          <p:cNvPr id="34" name="Up-Down Arrow 33"/>
          <p:cNvSpPr>
            <a:spLocks noChangeArrowheads="1"/>
          </p:cNvSpPr>
          <p:nvPr/>
        </p:nvSpPr>
        <p:spPr bwMode="auto">
          <a:xfrm>
            <a:off x="5690842" y="4120215"/>
            <a:ext cx="168905" cy="401332"/>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sp>
        <p:nvSpPr>
          <p:cNvPr id="38" name="Up-Down Arrow 37"/>
          <p:cNvSpPr>
            <a:spLocks noChangeArrowheads="1"/>
          </p:cNvSpPr>
          <p:nvPr/>
        </p:nvSpPr>
        <p:spPr bwMode="auto">
          <a:xfrm>
            <a:off x="5690842" y="3203858"/>
            <a:ext cx="168905" cy="401332"/>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pic>
        <p:nvPicPr>
          <p:cNvPr id="26" name="Picture 3" descr="C:\1 Awareness\Events\Convergence\Graphics\Rectangle_LtBlue_small.png"/>
          <p:cNvPicPr>
            <a:picLocks noChangeAspect="1" noChangeArrowheads="1"/>
          </p:cNvPicPr>
          <p:nvPr/>
        </p:nvPicPr>
        <p:blipFill>
          <a:blip r:embed="rId3">
            <a:lum contrast="50000"/>
          </a:blip>
          <a:srcRect/>
          <a:stretch>
            <a:fillRect/>
          </a:stretch>
        </p:blipFill>
        <p:spPr bwMode="auto">
          <a:xfrm>
            <a:off x="2269926" y="2163951"/>
            <a:ext cx="2023208" cy="3225721"/>
          </a:xfrm>
          <a:prstGeom prst="rect">
            <a:avLst/>
          </a:prstGeom>
          <a:noFill/>
          <a:ln w="25400">
            <a:noFill/>
            <a:miter lim="800000"/>
            <a:headEnd/>
            <a:tailEnd/>
          </a:ln>
        </p:spPr>
      </p:pic>
      <p:sp>
        <p:nvSpPr>
          <p:cNvPr id="36" name="Up-Down Arrow 35"/>
          <p:cNvSpPr>
            <a:spLocks noChangeArrowheads="1"/>
          </p:cNvSpPr>
          <p:nvPr/>
        </p:nvSpPr>
        <p:spPr bwMode="auto">
          <a:xfrm rot="16200000">
            <a:off x="4350259" y="2690240"/>
            <a:ext cx="241393" cy="674852"/>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sp>
        <p:nvSpPr>
          <p:cNvPr id="28" name="Up-Down Arrow 27"/>
          <p:cNvSpPr>
            <a:spLocks noChangeArrowheads="1"/>
          </p:cNvSpPr>
          <p:nvPr/>
        </p:nvSpPr>
        <p:spPr bwMode="auto">
          <a:xfrm rot="16200000">
            <a:off x="1802711" y="2330823"/>
            <a:ext cx="241392" cy="946198"/>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sp>
        <p:nvSpPr>
          <p:cNvPr id="27" name="Rectangle 26"/>
          <p:cNvSpPr>
            <a:spLocks noChangeArrowheads="1"/>
          </p:cNvSpPr>
          <p:nvPr/>
        </p:nvSpPr>
        <p:spPr bwMode="auto">
          <a:xfrm>
            <a:off x="2659927" y="2206710"/>
            <a:ext cx="1432791" cy="45720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a:defRPr/>
            </a:pPr>
            <a:r>
              <a:rPr lang="en-US" sz="1400" dirty="0" smtClean="0">
                <a:solidFill>
                  <a:schemeClr val="bg1"/>
                </a:solidFill>
              </a:rPr>
              <a:t>Web Front End</a:t>
            </a:r>
            <a:endParaRPr lang="en-US" sz="1400" dirty="0">
              <a:solidFill>
                <a:schemeClr val="bg1"/>
              </a:solidFill>
            </a:endParaRPr>
          </a:p>
        </p:txBody>
      </p:sp>
      <p:sp>
        <p:nvSpPr>
          <p:cNvPr id="10" name="Rounded Rectangle 9"/>
          <p:cNvSpPr/>
          <p:nvPr/>
        </p:nvSpPr>
        <p:spPr bwMode="auto">
          <a:xfrm>
            <a:off x="2814697" y="2691461"/>
            <a:ext cx="1188901" cy="958550"/>
          </a:xfrm>
          <a:prstGeom prst="roundRect">
            <a:avLst>
              <a:gd name="adj" fmla="val 19037"/>
            </a:avLst>
          </a:prstGeom>
          <a:gradFill>
            <a:gsLst>
              <a:gs pos="0">
                <a:schemeClr val="accent1">
                  <a:lumMod val="75000"/>
                  <a:alpha val="18000"/>
                </a:schemeClr>
              </a:gs>
              <a:gs pos="100000">
                <a:srgbClr val="FF9C00">
                  <a:alpha val="90000"/>
                </a:srgbClr>
              </a:gs>
            </a:gsLst>
            <a:lin ang="4500000" scaled="0"/>
          </a:gradFill>
          <a:ln w="22225">
            <a:gradFill flip="none" rotWithShape="1">
              <a:gsLst>
                <a:gs pos="0">
                  <a:schemeClr val="tx1"/>
                </a:gs>
                <a:gs pos="100000">
                  <a:srgbClr val="FFB676"/>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defRPr/>
            </a:pPr>
            <a:r>
              <a:rPr lang="en-US" sz="1400" dirty="0" smtClean="0">
                <a:solidFill>
                  <a:schemeClr val="bg1"/>
                </a:solidFill>
              </a:rPr>
              <a:t>SSRS </a:t>
            </a:r>
            <a:r>
              <a:rPr lang="en-US" sz="1400" dirty="0" err="1" smtClean="0">
                <a:solidFill>
                  <a:schemeClr val="bg1"/>
                </a:solidFill>
              </a:rPr>
              <a:t>Addin</a:t>
            </a:r>
            <a:r>
              <a:rPr lang="en-US" sz="1400" dirty="0" smtClean="0">
                <a:solidFill>
                  <a:schemeClr val="bg1"/>
                </a:solidFill>
              </a:rPr>
              <a:t> for SharePoint</a:t>
            </a:r>
            <a:endParaRPr lang="en-US" sz="1400" dirty="0">
              <a:solidFill>
                <a:schemeClr val="bg1"/>
              </a:solidFill>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038" y="2500585"/>
            <a:ext cx="587906" cy="58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ounded Rectangle 29"/>
          <p:cNvSpPr/>
          <p:nvPr/>
        </p:nvSpPr>
        <p:spPr bwMode="auto">
          <a:xfrm>
            <a:off x="2700738" y="3924382"/>
            <a:ext cx="1432791" cy="597167"/>
          </a:xfrm>
          <a:prstGeom prst="roundRect">
            <a:avLst>
              <a:gd name="adj" fmla="val 19037"/>
            </a:avLst>
          </a:prstGeom>
          <a:gradFill>
            <a:gsLst>
              <a:gs pos="0">
                <a:schemeClr val="accent3">
                  <a:lumMod val="75000"/>
                </a:schemeClr>
              </a:gs>
              <a:gs pos="100000">
                <a:schemeClr val="accent3">
                  <a:lumMod val="40000"/>
                  <a:lumOff val="60000"/>
                </a:schemeClr>
              </a:gs>
            </a:gsLst>
            <a:lin ang="4500000" scaled="0"/>
          </a:gradFill>
          <a:ln w="22225">
            <a:gradFill flip="none" rotWithShape="1">
              <a:gsLst>
                <a:gs pos="0">
                  <a:schemeClr val="tx1"/>
                </a:gs>
                <a:gs pos="100000">
                  <a:schemeClr val="accent3">
                    <a:lumMod val="60000"/>
                    <a:lumOff val="40000"/>
                  </a:schemeClr>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91436" tIns="45718" rIns="91436" bIns="45718" anchor="ctr"/>
          <a:lstStyle/>
          <a:p>
            <a:pPr algn="ctr" defTabSz="914099"/>
            <a:r>
              <a:rPr lang="en-US" sz="1400" dirty="0" err="1">
                <a:solidFill>
                  <a:schemeClr val="bg1"/>
                </a:solidFill>
              </a:rPr>
              <a:t>PowerPivot</a:t>
            </a:r>
            <a:endParaRPr lang="en-US" sz="1400" dirty="0">
              <a:solidFill>
                <a:schemeClr val="bg1"/>
              </a:solidFill>
            </a:endParaRPr>
          </a:p>
          <a:p>
            <a:pPr algn="ctr" defTabSz="914099"/>
            <a:r>
              <a:rPr lang="en-US" sz="1400" dirty="0">
                <a:solidFill>
                  <a:schemeClr val="bg1"/>
                </a:solidFill>
              </a:rPr>
              <a:t>Web Service</a:t>
            </a:r>
          </a:p>
        </p:txBody>
      </p:sp>
      <p:pic>
        <p:nvPicPr>
          <p:cNvPr id="31" name="Rectangle 6173"/>
          <p:cNvPicPr>
            <a:picLocks noChangeAspect="1"/>
          </p:cNvPicPr>
          <p:nvPr/>
        </p:nvPicPr>
        <p:blipFill>
          <a:blip r:embed="rId5" cstate="print">
            <a:duotone>
              <a:schemeClr val="accent3">
                <a:shade val="45000"/>
                <a:satMod val="135000"/>
              </a:schemeClr>
              <a:prstClr val="white"/>
            </a:duotone>
          </a:blip>
          <a:srcRect/>
          <a:stretch>
            <a:fillRect/>
          </a:stretch>
        </p:blipFill>
        <p:spPr bwMode="auto">
          <a:xfrm>
            <a:off x="603174" y="4798104"/>
            <a:ext cx="216558" cy="457200"/>
          </a:xfrm>
          <a:prstGeom prst="rect">
            <a:avLst/>
          </a:prstGeom>
          <a:noFill/>
          <a:ln w="9525">
            <a:noFill/>
            <a:miter lim="800000"/>
            <a:headEnd/>
            <a:tailEnd/>
          </a:ln>
        </p:spPr>
      </p:pic>
      <p:pic>
        <p:nvPicPr>
          <p:cNvPr id="35" name="Picture 34" descr="Excel2007_ProductIcon.png"/>
          <p:cNvPicPr>
            <a:picLocks noChangeAspect="1"/>
          </p:cNvPicPr>
          <p:nvPr/>
        </p:nvPicPr>
        <p:blipFill>
          <a:blip r:embed="rId6" cstate="print"/>
          <a:stretch>
            <a:fillRect/>
          </a:stretch>
        </p:blipFill>
        <p:spPr>
          <a:xfrm>
            <a:off x="719619" y="4799322"/>
            <a:ext cx="348178" cy="337066"/>
          </a:xfrm>
          <a:prstGeom prst="rect">
            <a:avLst/>
          </a:prstGeom>
        </p:spPr>
      </p:pic>
      <p:sp>
        <p:nvSpPr>
          <p:cNvPr id="37" name="Rectangle 36"/>
          <p:cNvSpPr>
            <a:spLocks noChangeArrowheads="1"/>
          </p:cNvSpPr>
          <p:nvPr/>
        </p:nvSpPr>
        <p:spPr bwMode="auto">
          <a:xfrm>
            <a:off x="112538" y="5259722"/>
            <a:ext cx="1664906" cy="47292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eaLnBrk="0" hangingPunct="0">
              <a:defRPr/>
            </a:pPr>
            <a:r>
              <a:rPr lang="en-US" sz="1500" dirty="0" smtClean="0">
                <a:solidFill>
                  <a:schemeClr val="bg1"/>
                </a:solidFill>
                <a:latin typeface="+mn-lt"/>
              </a:rPr>
              <a:t>Excel </a:t>
            </a:r>
            <a:r>
              <a:rPr lang="en-US" sz="1500" dirty="0" err="1" smtClean="0">
                <a:solidFill>
                  <a:schemeClr val="bg1"/>
                </a:solidFill>
                <a:latin typeface="+mn-lt"/>
              </a:rPr>
              <a:t>PowerPivot</a:t>
            </a:r>
            <a:r>
              <a:rPr lang="en-US" sz="1500" dirty="0" smtClean="0">
                <a:solidFill>
                  <a:schemeClr val="bg1"/>
                </a:solidFill>
                <a:latin typeface="+mn-lt"/>
              </a:rPr>
              <a:t> </a:t>
            </a:r>
          </a:p>
          <a:p>
            <a:pPr algn="ctr" eaLnBrk="0" hangingPunct="0">
              <a:defRPr/>
            </a:pPr>
            <a:r>
              <a:rPr lang="en-US" sz="1500" dirty="0" smtClean="0">
                <a:solidFill>
                  <a:schemeClr val="bg1"/>
                </a:solidFill>
              </a:rPr>
              <a:t>Model</a:t>
            </a:r>
            <a:endParaRPr lang="en-US" sz="1500" dirty="0">
              <a:solidFill>
                <a:schemeClr val="bg1"/>
              </a:solidFill>
            </a:endParaRPr>
          </a:p>
        </p:txBody>
      </p:sp>
      <p:sp>
        <p:nvSpPr>
          <p:cNvPr id="39" name="Up-Down Arrow 38"/>
          <p:cNvSpPr>
            <a:spLocks noChangeArrowheads="1"/>
          </p:cNvSpPr>
          <p:nvPr/>
        </p:nvSpPr>
        <p:spPr bwMode="auto">
          <a:xfrm rot="16200000">
            <a:off x="1429420" y="4624769"/>
            <a:ext cx="241392" cy="821739"/>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0353" y="1561556"/>
            <a:ext cx="910081" cy="459859"/>
          </a:xfrm>
          <a:prstGeom prst="rect">
            <a:avLst/>
          </a:prstGeom>
        </p:spPr>
      </p:pic>
      <p:sp>
        <p:nvSpPr>
          <p:cNvPr id="42" name="Rectangle 41"/>
          <p:cNvSpPr>
            <a:spLocks noChangeArrowheads="1"/>
          </p:cNvSpPr>
          <p:nvPr/>
        </p:nvSpPr>
        <p:spPr bwMode="auto">
          <a:xfrm>
            <a:off x="6981657" y="2026207"/>
            <a:ext cx="1664906" cy="472920"/>
          </a:xfrm>
          <a:prstGeom prst="rect">
            <a:avLst/>
          </a:prstGeom>
          <a:noFill/>
          <a:ln w="9525" cap="flat" cmpd="sng" algn="ctr">
            <a:noFill/>
            <a:prstDash val="solid"/>
            <a:miter lim="800000"/>
            <a:headEnd type="none" w="med" len="med"/>
            <a:tailEnd type="none" w="med" len="med"/>
          </a:ln>
          <a:effectLst/>
        </p:spPr>
        <p:txBody>
          <a:bodyPr wrap="none" lIns="91436" tIns="45718" rIns="91436" bIns="45718" anchor="ctr"/>
          <a:lstStyle/>
          <a:p>
            <a:pPr algn="ctr" eaLnBrk="0" hangingPunct="0">
              <a:defRPr/>
            </a:pPr>
            <a:r>
              <a:rPr lang="en-US" sz="1500" dirty="0" smtClean="0">
                <a:solidFill>
                  <a:schemeClr val="bg1"/>
                </a:solidFill>
              </a:rPr>
              <a:t>SQL Server BIDS</a:t>
            </a:r>
          </a:p>
          <a:p>
            <a:pPr algn="ctr" eaLnBrk="0" hangingPunct="0">
              <a:defRPr/>
            </a:pPr>
            <a:r>
              <a:rPr lang="en-US" sz="1500" dirty="0" smtClean="0">
                <a:solidFill>
                  <a:schemeClr val="bg1"/>
                </a:solidFill>
              </a:rPr>
              <a:t>BISM Model</a:t>
            </a:r>
            <a:endParaRPr lang="en-US" sz="1500" dirty="0">
              <a:solidFill>
                <a:schemeClr val="bg1"/>
              </a:solidFill>
            </a:endParaRPr>
          </a:p>
        </p:txBody>
      </p:sp>
      <p:sp>
        <p:nvSpPr>
          <p:cNvPr id="43" name="Up-Down Arrow 42"/>
          <p:cNvSpPr>
            <a:spLocks noChangeArrowheads="1"/>
          </p:cNvSpPr>
          <p:nvPr/>
        </p:nvSpPr>
        <p:spPr bwMode="auto">
          <a:xfrm>
            <a:off x="7767625" y="2499127"/>
            <a:ext cx="168905" cy="585428"/>
          </a:xfrm>
          <a:prstGeom prst="upDownArrow">
            <a:avLst>
              <a:gd name="adj1" fmla="val 50000"/>
              <a:gd name="adj2" fmla="val 46244"/>
            </a:avLst>
          </a:prstGeom>
          <a:solidFill>
            <a:srgbClr val="F4B23C">
              <a:alpha val="80000"/>
            </a:srgbClr>
          </a:solidFill>
          <a:ln w="22225">
            <a:gradFill flip="none" rotWithShape="1">
              <a:gsLst>
                <a:gs pos="0">
                  <a:schemeClr val="tx1"/>
                </a:gs>
                <a:gs pos="100000">
                  <a:srgbClr val="FFF2AC"/>
                </a:gs>
              </a:gsLst>
              <a:path path="rect">
                <a:fillToRect l="100000" t="100000"/>
              </a:path>
              <a:tileRect r="-100000" b="-100000"/>
            </a:grad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177800" h="177800"/>
            <a:bevelB w="203200" h="203200"/>
            <a:extrusionClr>
              <a:srgbClr val="CCF37E"/>
            </a:extrusionClr>
            <a:contourClr>
              <a:schemeClr val="bg2">
                <a:lumMod val="50000"/>
                <a:lumOff val="50000"/>
              </a:schemeClr>
            </a:contourClr>
          </a:sp3d>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914099">
              <a:defRPr/>
            </a:pPr>
            <a:endParaRPr lang="en-US" dirty="0">
              <a:solidFill>
                <a:schemeClr val="bg1"/>
              </a:solidFill>
            </a:endParaRPr>
          </a:p>
        </p:txBody>
      </p:sp>
    </p:spTree>
    <p:extLst>
      <p:ext uri="{BB962C8B-B14F-4D97-AF65-F5344CB8AC3E}">
        <p14:creationId xmlns:p14="http://schemas.microsoft.com/office/powerpoint/2010/main" val="4206945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04804"/>
            <a:ext cx="6172200" cy="1218795"/>
          </a:xfrm>
        </p:spPr>
        <p:txBody>
          <a:bodyPr/>
          <a:lstStyle/>
          <a:p>
            <a:r>
              <a:rPr lang="en-US" dirty="0">
                <a:solidFill>
                  <a:srgbClr val="03C2F1"/>
                </a:solidFill>
              </a:rPr>
              <a:t>BI Semantic Model: Benefits</a:t>
            </a:r>
            <a:br>
              <a:rPr lang="en-US" dirty="0">
                <a:solidFill>
                  <a:srgbClr val="03C2F1"/>
                </a:solidFill>
              </a:rPr>
            </a:br>
            <a:endParaRPr lang="en-US" dirty="0">
              <a:solidFill>
                <a:srgbClr val="03C2F1"/>
              </a:solidFill>
            </a:endParaRPr>
          </a:p>
        </p:txBody>
      </p:sp>
      <p:sp>
        <p:nvSpPr>
          <p:cNvPr id="19" name="Text Placeholder 18"/>
          <p:cNvSpPr>
            <a:spLocks noGrp="1"/>
          </p:cNvSpPr>
          <p:nvPr>
            <p:ph type="body" sz="quarter" idx="12"/>
          </p:nvPr>
        </p:nvSpPr>
        <p:spPr>
          <a:xfrm>
            <a:off x="838202" y="2996198"/>
            <a:ext cx="2296633" cy="585202"/>
          </a:xfrm>
        </p:spPr>
        <p:txBody>
          <a:bodyPr/>
          <a:lstStyle/>
          <a:p>
            <a:pPr algn="ctr"/>
            <a:r>
              <a:rPr lang="en-US" sz="3200" dirty="0" smtClean="0">
                <a:solidFill>
                  <a:schemeClr val="bg1"/>
                </a:solidFill>
              </a:rPr>
              <a:t>Flexibility</a:t>
            </a:r>
            <a:endParaRPr lang="en-US" sz="3200" dirty="0">
              <a:solidFill>
                <a:schemeClr val="bg1"/>
              </a:solidFill>
            </a:endParaRPr>
          </a:p>
        </p:txBody>
      </p:sp>
      <p:sp>
        <p:nvSpPr>
          <p:cNvPr id="20" name="Text Placeholder 19"/>
          <p:cNvSpPr>
            <a:spLocks noGrp="1"/>
          </p:cNvSpPr>
          <p:nvPr>
            <p:ph type="body" sz="quarter" idx="14"/>
          </p:nvPr>
        </p:nvSpPr>
        <p:spPr>
          <a:xfrm>
            <a:off x="3376711" y="2996198"/>
            <a:ext cx="2278032" cy="585202"/>
          </a:xfrm>
        </p:spPr>
        <p:txBody>
          <a:bodyPr/>
          <a:lstStyle/>
          <a:p>
            <a:pPr algn="ctr"/>
            <a:r>
              <a:rPr lang="en-US" sz="3200" dirty="0" smtClean="0">
                <a:solidFill>
                  <a:schemeClr val="bg1"/>
                </a:solidFill>
              </a:rPr>
              <a:t>Richness</a:t>
            </a:r>
            <a:endParaRPr lang="en-US" sz="3200" dirty="0">
              <a:solidFill>
                <a:schemeClr val="bg1"/>
              </a:solidFill>
            </a:endParaRPr>
          </a:p>
        </p:txBody>
      </p:sp>
      <p:sp>
        <p:nvSpPr>
          <p:cNvPr id="21" name="Text Placeholder 20"/>
          <p:cNvSpPr>
            <a:spLocks noGrp="1"/>
          </p:cNvSpPr>
          <p:nvPr>
            <p:ph type="body" sz="quarter" idx="16"/>
          </p:nvPr>
        </p:nvSpPr>
        <p:spPr>
          <a:xfrm>
            <a:off x="5946379" y="2996198"/>
            <a:ext cx="2292081" cy="585202"/>
          </a:xfrm>
        </p:spPr>
        <p:txBody>
          <a:bodyPr/>
          <a:lstStyle/>
          <a:p>
            <a:pPr algn="ctr"/>
            <a:r>
              <a:rPr lang="en-US" sz="3200" dirty="0" smtClean="0">
                <a:solidFill>
                  <a:schemeClr val="bg1"/>
                </a:solidFill>
              </a:rPr>
              <a:t>Scalability</a:t>
            </a:r>
            <a:endParaRPr lang="en-US" sz="3200" dirty="0">
              <a:solidFill>
                <a:schemeClr val="bg1"/>
              </a:solidFill>
            </a:endParaRPr>
          </a:p>
        </p:txBody>
      </p:sp>
      <p:sp>
        <p:nvSpPr>
          <p:cNvPr id="22" name="Content Placeholder 21"/>
          <p:cNvSpPr>
            <a:spLocks noGrp="1"/>
          </p:cNvSpPr>
          <p:nvPr>
            <p:ph sz="quarter" idx="18"/>
          </p:nvPr>
        </p:nvSpPr>
        <p:spPr>
          <a:xfrm>
            <a:off x="3368676" y="3584579"/>
            <a:ext cx="2317750" cy="3044825"/>
          </a:xfrm>
        </p:spPr>
        <p:txBody>
          <a:bodyPr>
            <a:normAutofit/>
          </a:bodyPr>
          <a:lstStyle/>
          <a:p>
            <a:pPr marL="171450" indent="-171450">
              <a:lnSpc>
                <a:spcPct val="100000"/>
              </a:lnSpc>
              <a:spcAft>
                <a:spcPts val="1200"/>
              </a:spcAft>
              <a:buFont typeface="Courier New" pitchFamily="49" charset="0"/>
              <a:buChar char="o"/>
            </a:pPr>
            <a:r>
              <a:rPr lang="en-US" sz="1600" dirty="0" smtClean="0">
                <a:solidFill>
                  <a:schemeClr val="bg1"/>
                </a:solidFill>
              </a:rPr>
              <a:t>Serves entire range of BI solutions</a:t>
            </a:r>
          </a:p>
          <a:p>
            <a:pPr marL="171450" indent="-171450">
              <a:lnSpc>
                <a:spcPct val="100000"/>
              </a:lnSpc>
              <a:spcAft>
                <a:spcPts val="1200"/>
              </a:spcAft>
              <a:buFont typeface="Courier New" pitchFamily="49" charset="0"/>
              <a:buChar char="o"/>
            </a:pPr>
            <a:r>
              <a:rPr lang="en-US" sz="1600" dirty="0" smtClean="0">
                <a:solidFill>
                  <a:schemeClr val="bg1"/>
                </a:solidFill>
              </a:rPr>
              <a:t>Rich </a:t>
            </a:r>
            <a:r>
              <a:rPr lang="en-US" sz="1600" dirty="0">
                <a:solidFill>
                  <a:schemeClr val="bg1"/>
                </a:solidFill>
              </a:rPr>
              <a:t>modeling </a:t>
            </a:r>
            <a:r>
              <a:rPr lang="en-US" sz="1600" dirty="0" smtClean="0">
                <a:solidFill>
                  <a:schemeClr val="bg1"/>
                </a:solidFill>
              </a:rPr>
              <a:t>capabilities</a:t>
            </a:r>
          </a:p>
          <a:p>
            <a:pPr marL="171450" indent="-171450">
              <a:lnSpc>
                <a:spcPct val="100000"/>
              </a:lnSpc>
              <a:spcAft>
                <a:spcPts val="1200"/>
              </a:spcAft>
              <a:buFont typeface="Courier New" pitchFamily="49" charset="0"/>
              <a:buChar char="o"/>
            </a:pPr>
            <a:r>
              <a:rPr lang="en-US" sz="1600" dirty="0" smtClean="0">
                <a:solidFill>
                  <a:schemeClr val="bg1"/>
                </a:solidFill>
              </a:rPr>
              <a:t>Complex </a:t>
            </a:r>
            <a:r>
              <a:rPr lang="en-US" sz="1600" dirty="0">
                <a:solidFill>
                  <a:schemeClr val="bg1"/>
                </a:solidFill>
              </a:rPr>
              <a:t>business logic </a:t>
            </a:r>
            <a:endParaRPr lang="en-US" sz="1600" dirty="0" smtClean="0">
              <a:solidFill>
                <a:schemeClr val="bg1"/>
              </a:solidFill>
            </a:endParaRPr>
          </a:p>
          <a:p>
            <a:pPr marL="171450" indent="-171450">
              <a:lnSpc>
                <a:spcPct val="100000"/>
              </a:lnSpc>
              <a:spcAft>
                <a:spcPts val="1200"/>
              </a:spcAft>
              <a:buFont typeface="Courier New" pitchFamily="49" charset="0"/>
              <a:buChar char="o"/>
            </a:pPr>
            <a:r>
              <a:rPr lang="en-US" sz="1600" dirty="0" smtClean="0">
                <a:solidFill>
                  <a:schemeClr val="bg1"/>
                </a:solidFill>
              </a:rPr>
              <a:t>Fine-grained security</a:t>
            </a:r>
            <a:endParaRPr lang="en-US" sz="1600" dirty="0">
              <a:solidFill>
                <a:schemeClr val="bg1"/>
              </a:solidFill>
            </a:endParaRPr>
          </a:p>
        </p:txBody>
      </p:sp>
      <p:sp>
        <p:nvSpPr>
          <p:cNvPr id="23" name="Content Placeholder 22"/>
          <p:cNvSpPr>
            <a:spLocks noGrp="1"/>
          </p:cNvSpPr>
          <p:nvPr>
            <p:ph sz="quarter" idx="19"/>
          </p:nvPr>
        </p:nvSpPr>
        <p:spPr>
          <a:xfrm>
            <a:off x="838201" y="3584579"/>
            <a:ext cx="2317750" cy="3044825"/>
          </a:xfrm>
        </p:spPr>
        <p:txBody>
          <a:bodyPr>
            <a:normAutofit lnSpcReduction="10000"/>
          </a:bodyPr>
          <a:lstStyle/>
          <a:p>
            <a:pPr marL="171450" indent="-171450">
              <a:lnSpc>
                <a:spcPct val="100000"/>
              </a:lnSpc>
              <a:spcAft>
                <a:spcPts val="1200"/>
              </a:spcAft>
              <a:buFont typeface="Courier New" pitchFamily="49" charset="0"/>
              <a:buChar char="o"/>
            </a:pPr>
            <a:r>
              <a:rPr lang="en-US" sz="1600" dirty="0" smtClean="0">
                <a:solidFill>
                  <a:schemeClr val="bg1"/>
                </a:solidFill>
              </a:rPr>
              <a:t>Tabular and multidimensional modeling </a:t>
            </a:r>
          </a:p>
          <a:p>
            <a:pPr marL="171450" indent="-171450">
              <a:lnSpc>
                <a:spcPct val="100000"/>
              </a:lnSpc>
              <a:spcAft>
                <a:spcPts val="1200"/>
              </a:spcAft>
              <a:buFont typeface="Courier New" pitchFamily="49" charset="0"/>
              <a:buChar char="o"/>
            </a:pPr>
            <a:r>
              <a:rPr lang="en-US" sz="1600" dirty="0" smtClean="0">
                <a:solidFill>
                  <a:schemeClr val="bg1"/>
                </a:solidFill>
              </a:rPr>
              <a:t>Cached or </a:t>
            </a:r>
            <a:r>
              <a:rPr lang="en-US" sz="1600" dirty="0" err="1">
                <a:solidFill>
                  <a:schemeClr val="bg1"/>
                </a:solidFill>
              </a:rPr>
              <a:t>passthrough</a:t>
            </a:r>
            <a:r>
              <a:rPr lang="en-US" sz="1600" dirty="0">
                <a:solidFill>
                  <a:schemeClr val="bg1"/>
                </a:solidFill>
              </a:rPr>
              <a:t> </a:t>
            </a:r>
            <a:r>
              <a:rPr lang="en-US" sz="1600" dirty="0" smtClean="0">
                <a:solidFill>
                  <a:schemeClr val="bg1"/>
                </a:solidFill>
              </a:rPr>
              <a:t>storage</a:t>
            </a:r>
          </a:p>
          <a:p>
            <a:pPr marL="171450" indent="-171450">
              <a:lnSpc>
                <a:spcPct val="100000"/>
              </a:lnSpc>
              <a:spcAft>
                <a:spcPts val="1200"/>
              </a:spcAft>
              <a:buFont typeface="Courier New" pitchFamily="49" charset="0"/>
              <a:buChar char="o"/>
            </a:pPr>
            <a:r>
              <a:rPr lang="en-US" sz="1600" dirty="0" err="1" smtClean="0">
                <a:solidFill>
                  <a:schemeClr val="bg1"/>
                </a:solidFill>
              </a:rPr>
              <a:t>VertiPaq</a:t>
            </a:r>
            <a:r>
              <a:rPr lang="en-US" sz="1600" dirty="0" smtClean="0">
                <a:solidFill>
                  <a:schemeClr val="bg1"/>
                </a:solidFill>
              </a:rPr>
              <a:t> </a:t>
            </a:r>
            <a:r>
              <a:rPr lang="en-US" sz="1600" dirty="0">
                <a:solidFill>
                  <a:schemeClr val="bg1"/>
                </a:solidFill>
              </a:rPr>
              <a:t>for </a:t>
            </a:r>
            <a:r>
              <a:rPr lang="en-US" sz="1600" dirty="0" smtClean="0">
                <a:solidFill>
                  <a:schemeClr val="bg1"/>
                </a:solidFill>
              </a:rPr>
              <a:t>performance</a:t>
            </a:r>
            <a:r>
              <a:rPr lang="en-US" sz="1600" dirty="0">
                <a:solidFill>
                  <a:schemeClr val="bg1"/>
                </a:solidFill>
              </a:rPr>
              <a:t>, MOLAP for </a:t>
            </a:r>
            <a:r>
              <a:rPr lang="en-US" sz="1600" dirty="0" smtClean="0">
                <a:solidFill>
                  <a:schemeClr val="bg1"/>
                </a:solidFill>
              </a:rPr>
              <a:t>scale</a:t>
            </a:r>
            <a:endParaRPr lang="en-US" sz="1600" dirty="0">
              <a:solidFill>
                <a:schemeClr val="bg1"/>
              </a:solidFill>
            </a:endParaRPr>
          </a:p>
          <a:p>
            <a:pPr marL="171450" indent="-171450">
              <a:lnSpc>
                <a:spcPct val="100000"/>
              </a:lnSpc>
              <a:spcAft>
                <a:spcPts val="1200"/>
              </a:spcAft>
              <a:buFont typeface="Courier New" pitchFamily="49" charset="0"/>
              <a:buChar char="o"/>
            </a:pPr>
            <a:r>
              <a:rPr lang="en-US" sz="1600" dirty="0" smtClean="0">
                <a:solidFill>
                  <a:schemeClr val="bg1"/>
                </a:solidFill>
              </a:rPr>
              <a:t>Choice of end-user </a:t>
            </a:r>
            <a:r>
              <a:rPr lang="en-US" sz="1600" dirty="0">
                <a:solidFill>
                  <a:schemeClr val="bg1"/>
                </a:solidFill>
              </a:rPr>
              <a:t>BI tools</a:t>
            </a:r>
          </a:p>
          <a:p>
            <a:pPr marL="171450" indent="-171450">
              <a:lnSpc>
                <a:spcPct val="100000"/>
              </a:lnSpc>
              <a:spcAft>
                <a:spcPts val="1200"/>
              </a:spcAft>
              <a:buFont typeface="Courier New" pitchFamily="49" charset="0"/>
              <a:buChar char="o"/>
            </a:pPr>
            <a:endParaRPr lang="en-US" sz="1600" dirty="0">
              <a:solidFill>
                <a:schemeClr val="bg1"/>
              </a:solidFill>
            </a:endParaRPr>
          </a:p>
        </p:txBody>
      </p:sp>
      <p:sp>
        <p:nvSpPr>
          <p:cNvPr id="24" name="Content Placeholder 23"/>
          <p:cNvSpPr>
            <a:spLocks noGrp="1"/>
          </p:cNvSpPr>
          <p:nvPr>
            <p:ph sz="quarter" idx="20"/>
          </p:nvPr>
        </p:nvSpPr>
        <p:spPr>
          <a:xfrm>
            <a:off x="5945300" y="3584579"/>
            <a:ext cx="2317750" cy="3044825"/>
          </a:xfrm>
        </p:spPr>
        <p:txBody>
          <a:bodyPr>
            <a:normAutofit/>
          </a:bodyPr>
          <a:lstStyle/>
          <a:p>
            <a:pPr marL="171450" indent="-171450">
              <a:lnSpc>
                <a:spcPct val="100000"/>
              </a:lnSpc>
              <a:spcAft>
                <a:spcPts val="1200"/>
              </a:spcAft>
              <a:buFont typeface="Courier New" pitchFamily="49" charset="0"/>
              <a:buChar char="o"/>
            </a:pPr>
            <a:r>
              <a:rPr lang="en-US" sz="1600" dirty="0" err="1">
                <a:solidFill>
                  <a:schemeClr val="bg1"/>
                </a:solidFill>
              </a:rPr>
              <a:t>VertiPaq</a:t>
            </a:r>
            <a:r>
              <a:rPr lang="en-US" sz="1600" dirty="0">
                <a:solidFill>
                  <a:schemeClr val="bg1"/>
                </a:solidFill>
              </a:rPr>
              <a:t> in-memory engine </a:t>
            </a:r>
            <a:endParaRPr lang="en-US" sz="1600" dirty="0" smtClean="0">
              <a:solidFill>
                <a:schemeClr val="bg1"/>
              </a:solidFill>
            </a:endParaRPr>
          </a:p>
          <a:p>
            <a:pPr marL="171450" indent="-171450">
              <a:lnSpc>
                <a:spcPct val="100000"/>
              </a:lnSpc>
              <a:spcAft>
                <a:spcPts val="1200"/>
              </a:spcAft>
              <a:buFont typeface="Courier New" pitchFamily="49" charset="0"/>
              <a:buChar char="o"/>
            </a:pPr>
            <a:r>
              <a:rPr lang="en-US" sz="1600" dirty="0" smtClean="0">
                <a:solidFill>
                  <a:schemeClr val="bg1"/>
                </a:solidFill>
              </a:rPr>
              <a:t>State-of-the-art </a:t>
            </a:r>
            <a:r>
              <a:rPr lang="en-US" sz="1600" dirty="0">
                <a:solidFill>
                  <a:schemeClr val="bg1"/>
                </a:solidFill>
              </a:rPr>
              <a:t>compression algorithms</a:t>
            </a:r>
          </a:p>
          <a:p>
            <a:pPr marL="171450" indent="-171450">
              <a:lnSpc>
                <a:spcPct val="100000"/>
              </a:lnSpc>
              <a:spcAft>
                <a:spcPts val="1200"/>
              </a:spcAft>
              <a:buFont typeface="Courier New" pitchFamily="49" charset="0"/>
              <a:buChar char="o"/>
            </a:pPr>
            <a:r>
              <a:rPr lang="en-US" sz="1600" dirty="0">
                <a:solidFill>
                  <a:schemeClr val="bg1"/>
                </a:solidFill>
              </a:rPr>
              <a:t>Scales to largest enterprise </a:t>
            </a:r>
            <a:r>
              <a:rPr lang="en-US" sz="1600" dirty="0" smtClean="0">
                <a:solidFill>
                  <a:schemeClr val="bg1"/>
                </a:solidFill>
              </a:rPr>
              <a:t>servers</a:t>
            </a:r>
            <a:endParaRPr lang="en-US" sz="1600" dirty="0">
              <a:solidFill>
                <a:schemeClr val="bg1"/>
              </a:solidFill>
            </a:endParaRPr>
          </a:p>
          <a:p>
            <a:pPr marL="171450" indent="-171450">
              <a:lnSpc>
                <a:spcPct val="100000"/>
              </a:lnSpc>
              <a:spcAft>
                <a:spcPts val="1200"/>
              </a:spcAft>
              <a:buFont typeface="Courier New" pitchFamily="49" charset="0"/>
              <a:buChar char="o"/>
            </a:pPr>
            <a:r>
              <a:rPr lang="en-US" sz="1600" dirty="0">
                <a:solidFill>
                  <a:schemeClr val="bg1"/>
                </a:solidFill>
              </a:rPr>
              <a:t>Improved </a:t>
            </a:r>
            <a:r>
              <a:rPr lang="en-US" sz="1600" dirty="0" smtClean="0">
                <a:solidFill>
                  <a:schemeClr val="bg1"/>
                </a:solidFill>
              </a:rPr>
              <a:t>SharePoint configuration </a:t>
            </a:r>
            <a:r>
              <a:rPr lang="en-US" sz="1600" dirty="0">
                <a:solidFill>
                  <a:schemeClr val="bg1"/>
                </a:solidFill>
              </a:rPr>
              <a:t>and performance</a:t>
            </a:r>
          </a:p>
          <a:p>
            <a:pPr marL="171450" indent="-171450">
              <a:lnSpc>
                <a:spcPct val="100000"/>
              </a:lnSpc>
              <a:spcAft>
                <a:spcPts val="1200"/>
              </a:spcAft>
              <a:buFont typeface="Courier New" pitchFamily="49" charset="0"/>
              <a:buChar char="o"/>
            </a:pPr>
            <a:endParaRPr lang="en-US" sz="16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6784" y="1447800"/>
            <a:ext cx="931959" cy="1402616"/>
          </a:xfrm>
          <a:prstGeom prst="rect">
            <a:avLst/>
          </a:prstGeom>
        </p:spPr>
      </p:pic>
      <p:grpSp>
        <p:nvGrpSpPr>
          <p:cNvPr id="5" name="Group 4"/>
          <p:cNvGrpSpPr/>
          <p:nvPr/>
        </p:nvGrpSpPr>
        <p:grpSpPr>
          <a:xfrm>
            <a:off x="5943600" y="1447800"/>
            <a:ext cx="2286000" cy="1588228"/>
            <a:chOff x="5867400" y="1428938"/>
            <a:chExt cx="2637539" cy="1759490"/>
          </a:xfrm>
        </p:grpSpPr>
        <p:pic>
          <p:nvPicPr>
            <p:cNvPr id="27" name="Picture 5" descr="C:\Documents and Settings\jrt\Desktop\Server-Mundie.png"/>
            <p:cNvPicPr>
              <a:picLocks noChangeAspect="1" noChangeArrowheads="1"/>
            </p:cNvPicPr>
            <p:nvPr/>
          </p:nvPicPr>
          <p:blipFill>
            <a:blip r:embed="rId4" cstate="print"/>
            <a:srcRect/>
            <a:stretch>
              <a:fillRect/>
            </a:stretch>
          </p:blipFill>
          <p:spPr bwMode="auto">
            <a:xfrm>
              <a:off x="5867400" y="1678674"/>
              <a:ext cx="1147999" cy="1287113"/>
            </a:xfrm>
            <a:prstGeom prst="rect">
              <a:avLst/>
            </a:prstGeom>
            <a:noFill/>
            <a:effectLst>
              <a:outerShdw blurRad="50800" dist="38100" algn="l" rotWithShape="0">
                <a:prstClr val="black">
                  <a:alpha val="40000"/>
                </a:prstClr>
              </a:outerShdw>
            </a:effectLst>
          </p:spPr>
        </p:pic>
        <p:pic>
          <p:nvPicPr>
            <p:cNvPr id="26" name="Picture 5" descr="C:\Documents and Settings\jrt\Desktop\Server-Mundie.png"/>
            <p:cNvPicPr>
              <a:picLocks noChangeAspect="1" noChangeArrowheads="1"/>
            </p:cNvPicPr>
            <p:nvPr/>
          </p:nvPicPr>
          <p:blipFill>
            <a:blip r:embed="rId4" cstate="print"/>
            <a:srcRect/>
            <a:stretch>
              <a:fillRect/>
            </a:stretch>
          </p:blipFill>
          <p:spPr bwMode="auto">
            <a:xfrm>
              <a:off x="6348417" y="1564944"/>
              <a:ext cx="1333966" cy="1495619"/>
            </a:xfrm>
            <a:prstGeom prst="rect">
              <a:avLst/>
            </a:prstGeom>
            <a:noFill/>
            <a:effectLst>
              <a:outerShdw blurRad="50800" dist="38100" algn="l" rotWithShape="0">
                <a:prstClr val="black">
                  <a:alpha val="40000"/>
                </a:prstClr>
              </a:outerShdw>
            </a:effectLst>
          </p:spPr>
        </p:pic>
        <p:pic>
          <p:nvPicPr>
            <p:cNvPr id="15" name="Picture 5" descr="C:\Documents and Settings\jrt\Desktop\Server-Mundie.png"/>
            <p:cNvPicPr>
              <a:picLocks noChangeAspect="1" noChangeArrowheads="1"/>
            </p:cNvPicPr>
            <p:nvPr/>
          </p:nvPicPr>
          <p:blipFill>
            <a:blip r:embed="rId4" cstate="print"/>
            <a:srcRect/>
            <a:stretch>
              <a:fillRect/>
            </a:stretch>
          </p:blipFill>
          <p:spPr bwMode="auto">
            <a:xfrm>
              <a:off x="6935622" y="1428938"/>
              <a:ext cx="1569317" cy="1759490"/>
            </a:xfrm>
            <a:prstGeom prst="rect">
              <a:avLst/>
            </a:prstGeom>
            <a:noFill/>
            <a:effectLst>
              <a:outerShdw blurRad="50800" dist="38100" algn="l" rotWithShape="0">
                <a:prstClr val="black">
                  <a:alpha val="40000"/>
                </a:prstClr>
              </a:outerShdw>
            </a:effectLst>
          </p:spPr>
        </p:pic>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1" y="1570571"/>
            <a:ext cx="839514" cy="1187067"/>
          </a:xfrm>
          <a:prstGeom prst="rect">
            <a:avLst/>
          </a:prstGeom>
        </p:spPr>
      </p:pic>
    </p:spTree>
    <p:extLst>
      <p:ext uri="{BB962C8B-B14F-4D97-AF65-F5344CB8AC3E}">
        <p14:creationId xmlns:p14="http://schemas.microsoft.com/office/powerpoint/2010/main" val="42697844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Elbow Connector 5"/>
          <p:cNvCxnSpPr>
            <a:stCxn id="22" idx="0"/>
            <a:endCxn id="11" idx="2"/>
          </p:cNvCxnSpPr>
          <p:nvPr/>
        </p:nvCxnSpPr>
        <p:spPr>
          <a:xfrm rot="5400000" flipH="1" flipV="1">
            <a:off x="2711986" y="3768727"/>
            <a:ext cx="725835" cy="3099300"/>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cxnSp>
        <p:nvCxnSpPr>
          <p:cNvPr id="7" name="Elbow Connector 6"/>
          <p:cNvCxnSpPr>
            <a:stCxn id="23" idx="0"/>
            <a:endCxn id="11" idx="2"/>
          </p:cNvCxnSpPr>
          <p:nvPr/>
        </p:nvCxnSpPr>
        <p:spPr>
          <a:xfrm rot="5400000" flipH="1" flipV="1">
            <a:off x="3494495" y="4551236"/>
            <a:ext cx="725835" cy="1534282"/>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cxnSp>
        <p:nvCxnSpPr>
          <p:cNvPr id="8" name="Elbow Connector 60"/>
          <p:cNvCxnSpPr/>
          <p:nvPr/>
        </p:nvCxnSpPr>
        <p:spPr>
          <a:xfrm flipV="1">
            <a:off x="4622468" y="4780474"/>
            <a:ext cx="0" cy="900819"/>
          </a:xfrm>
          <a:prstGeom prst="straightConnector1">
            <a:avLst/>
          </a:prstGeom>
          <a:noFill/>
          <a:ln w="28575" cap="flat" cmpd="sng" algn="ctr">
            <a:solidFill>
              <a:schemeClr val="accent1">
                <a:alpha val="76000"/>
              </a:schemeClr>
            </a:solidFill>
            <a:prstDash val="solid"/>
            <a:headEnd type="arrow"/>
            <a:tailEnd type="arrow"/>
          </a:ln>
          <a:effectLst/>
        </p:spPr>
      </p:cxnSp>
      <p:cxnSp>
        <p:nvCxnSpPr>
          <p:cNvPr id="9" name="Elbow Connector 8"/>
          <p:cNvCxnSpPr>
            <a:stCxn id="19" idx="0"/>
            <a:endCxn id="11" idx="2"/>
          </p:cNvCxnSpPr>
          <p:nvPr/>
        </p:nvCxnSpPr>
        <p:spPr>
          <a:xfrm rot="16200000" flipV="1">
            <a:off x="4976959" y="4603053"/>
            <a:ext cx="725834" cy="1430645"/>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cxnSp>
        <p:nvCxnSpPr>
          <p:cNvPr id="10" name="Elbow Connector 9"/>
          <p:cNvCxnSpPr>
            <a:stCxn id="21" idx="0"/>
            <a:endCxn id="11" idx="2"/>
          </p:cNvCxnSpPr>
          <p:nvPr/>
        </p:nvCxnSpPr>
        <p:spPr>
          <a:xfrm rot="16200000" flipV="1">
            <a:off x="5882527" y="3697486"/>
            <a:ext cx="725835" cy="3241782"/>
          </a:xfrm>
          <a:prstGeom prst="bentConnector3">
            <a:avLst>
              <a:gd name="adj1" fmla="val 50000"/>
            </a:avLst>
          </a:prstGeom>
          <a:noFill/>
          <a:ln w="28575" cap="flat" cmpd="sng" algn="ctr">
            <a:solidFill>
              <a:schemeClr val="accent1">
                <a:alpha val="76000"/>
              </a:schemeClr>
            </a:solidFill>
            <a:prstDash val="solid"/>
            <a:headEnd type="arrow"/>
            <a:tailEnd type="arrow"/>
          </a:ln>
          <a:effectLst/>
        </p:spPr>
      </p:cxnSp>
      <p:sp>
        <p:nvSpPr>
          <p:cNvPr id="11" name="Rounded Rectangle 10"/>
          <p:cNvSpPr/>
          <p:nvPr/>
        </p:nvSpPr>
        <p:spPr bwMode="auto">
          <a:xfrm>
            <a:off x="1047610" y="2667001"/>
            <a:ext cx="7153885" cy="2288458"/>
          </a:xfrm>
          <a:prstGeom prst="roundRect">
            <a:avLst>
              <a:gd name="adj" fmla="val 1758"/>
            </a:avLst>
          </a:prstGeom>
          <a:blipFill dpi="0" rotWithShape="0">
            <a:blip r:embed="rId2">
              <a:lum/>
            </a:blip>
            <a:srcRect/>
            <a:stretch>
              <a:fillRect l="-31475" t="-355473" r="-214409" b="-615956"/>
            </a:stretch>
          </a:blipFill>
          <a:ln w="25400" cap="flat" cmpd="sng" algn="ctr">
            <a:solidFill>
              <a:schemeClr val="accent1"/>
            </a:solidFill>
            <a:prstDash val="solid"/>
          </a:ln>
          <a:effectLst/>
        </p:spPr>
        <p:txBody>
          <a:bodyPr wrap="square">
            <a:noAutofit/>
          </a:bodyPr>
          <a:lstStyle/>
          <a:p>
            <a:pPr defTabSz="914400"/>
            <a:endParaRPr lang="en-US" sz="2000" i="1" kern="0" dirty="0">
              <a:gradFill>
                <a:gsLst>
                  <a:gs pos="0">
                    <a:srgbClr val="FFFFFF"/>
                  </a:gs>
                  <a:gs pos="100000">
                    <a:srgbClr val="FFFFFF"/>
                  </a:gs>
                </a:gsLst>
                <a:lin ang="5400000" scaled="0"/>
              </a:gradFill>
              <a:latin typeface="Segoe UI"/>
            </a:endParaRPr>
          </a:p>
        </p:txBody>
      </p:sp>
      <p:sp>
        <p:nvSpPr>
          <p:cNvPr id="12" name="Chevron 27"/>
          <p:cNvSpPr/>
          <p:nvPr/>
        </p:nvSpPr>
        <p:spPr bwMode="auto">
          <a:xfrm>
            <a:off x="2266493" y="3657600"/>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3" name="Chevron 27"/>
          <p:cNvSpPr/>
          <p:nvPr/>
        </p:nvSpPr>
        <p:spPr bwMode="auto">
          <a:xfrm>
            <a:off x="2266493" y="4277992"/>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4" name="Chevron 27"/>
          <p:cNvSpPr/>
          <p:nvPr/>
        </p:nvSpPr>
        <p:spPr bwMode="auto">
          <a:xfrm>
            <a:off x="2266493" y="3030127"/>
            <a:ext cx="2647353" cy="502482"/>
          </a:xfrm>
          <a:custGeom>
            <a:avLst/>
            <a:gdLst>
              <a:gd name="connsiteX0" fmla="*/ 0 w 5118527"/>
              <a:gd name="connsiteY0" fmla="*/ 0 h 502482"/>
              <a:gd name="connsiteX1" fmla="*/ 4995695 w 5118527"/>
              <a:gd name="connsiteY1" fmla="*/ 0 h 502482"/>
              <a:gd name="connsiteX2" fmla="*/ 5118527 w 5118527"/>
              <a:gd name="connsiteY2" fmla="*/ 251241 h 502482"/>
              <a:gd name="connsiteX3" fmla="*/ 4995695 w 5118527"/>
              <a:gd name="connsiteY3" fmla="*/ 502482 h 502482"/>
              <a:gd name="connsiteX4" fmla="*/ 0 w 5118527"/>
              <a:gd name="connsiteY4" fmla="*/ 502482 h 502482"/>
              <a:gd name="connsiteX5" fmla="*/ 122832 w 5118527"/>
              <a:gd name="connsiteY5" fmla="*/ 251241 h 502482"/>
              <a:gd name="connsiteX6" fmla="*/ 0 w 5118527"/>
              <a:gd name="connsiteY6" fmla="*/ 0 h 502482"/>
              <a:gd name="connsiteX0" fmla="*/ 0 w 4995697"/>
              <a:gd name="connsiteY0" fmla="*/ 0 h 502482"/>
              <a:gd name="connsiteX1" fmla="*/ 4995695 w 4995697"/>
              <a:gd name="connsiteY1" fmla="*/ 0 h 502482"/>
              <a:gd name="connsiteX2" fmla="*/ 4995697 w 4995697"/>
              <a:gd name="connsiteY2" fmla="*/ 285360 h 502482"/>
              <a:gd name="connsiteX3" fmla="*/ 4995695 w 4995697"/>
              <a:gd name="connsiteY3" fmla="*/ 502482 h 502482"/>
              <a:gd name="connsiteX4" fmla="*/ 0 w 4995697"/>
              <a:gd name="connsiteY4" fmla="*/ 502482 h 502482"/>
              <a:gd name="connsiteX5" fmla="*/ 122832 w 4995697"/>
              <a:gd name="connsiteY5" fmla="*/ 251241 h 502482"/>
              <a:gd name="connsiteX6" fmla="*/ 0 w 4995697"/>
              <a:gd name="connsiteY6" fmla="*/ 0 h 50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697" h="502482">
                <a:moveTo>
                  <a:pt x="0" y="0"/>
                </a:moveTo>
                <a:lnTo>
                  <a:pt x="4995695" y="0"/>
                </a:lnTo>
                <a:cubicBezTo>
                  <a:pt x="4995696" y="95120"/>
                  <a:pt x="4995696" y="190240"/>
                  <a:pt x="4995697" y="285360"/>
                </a:cubicBezTo>
                <a:cubicBezTo>
                  <a:pt x="4995696" y="357734"/>
                  <a:pt x="4995696" y="430108"/>
                  <a:pt x="4995695" y="502482"/>
                </a:cubicBezTo>
                <a:lnTo>
                  <a:pt x="0" y="502482"/>
                </a:lnTo>
                <a:lnTo>
                  <a:pt x="122832" y="251241"/>
                </a:lnTo>
                <a:lnTo>
                  <a:pt x="0" y="0"/>
                </a:lnTo>
                <a:close/>
              </a:path>
            </a:pathLst>
          </a:cu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5" name="Rectangle 14"/>
          <p:cNvSpPr/>
          <p:nvPr/>
        </p:nvSpPr>
        <p:spPr>
          <a:xfrm>
            <a:off x="3630037" y="2666999"/>
            <a:ext cx="2089033" cy="369332"/>
          </a:xfrm>
          <a:prstGeom prst="rect">
            <a:avLst/>
          </a:prstGeom>
        </p:spPr>
        <p:txBody>
          <a:bodyPr wrap="none">
            <a:spAutoFit/>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0">
                      <a:srgbClr val="FFFFFF"/>
                    </a:gs>
                    <a:gs pos="100000">
                      <a:srgbClr val="FFFFFF"/>
                    </a:gs>
                  </a:gsLst>
                  <a:lin ang="5400000" scaled="0"/>
                </a:gradFill>
                <a:effectLst>
                  <a:outerShdw blurRad="38100" dist="38100" dir="2700000" algn="tl">
                    <a:srgbClr val="000000">
                      <a:alpha val="43137"/>
                    </a:srgbClr>
                  </a:outerShdw>
                </a:effectLst>
                <a:uLnTx/>
                <a:uFillTx/>
              </a:rPr>
              <a:t>BI Semantic Model</a:t>
            </a:r>
          </a:p>
        </p:txBody>
      </p:sp>
      <p:sp>
        <p:nvSpPr>
          <p:cNvPr id="16" name="Rectangle 15"/>
          <p:cNvSpPr/>
          <p:nvPr/>
        </p:nvSpPr>
        <p:spPr>
          <a:xfrm>
            <a:off x="2709172" y="3124200"/>
            <a:ext cx="1292341" cy="338554"/>
          </a:xfrm>
          <a:prstGeom prst="rect">
            <a:avLst/>
          </a:prstGeom>
        </p:spPr>
        <p:txBody>
          <a:bodyPr wrap="none">
            <a:spAutoFit/>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Data model </a:t>
            </a: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7" name="Rectangle 16"/>
          <p:cNvSpPr/>
          <p:nvPr/>
        </p:nvSpPr>
        <p:spPr>
          <a:xfrm>
            <a:off x="2709172" y="3614186"/>
            <a:ext cx="1495922" cy="584775"/>
          </a:xfrm>
          <a:prstGeom prst="rect">
            <a:avLst/>
          </a:prstGeom>
        </p:spPr>
        <p:txBody>
          <a:bodyPr wrap="none">
            <a:spAutoFit/>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Business logic </a:t>
            </a:r>
          </a:p>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and queries</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8" name="Rectangle 17"/>
          <p:cNvSpPr/>
          <p:nvPr/>
        </p:nvSpPr>
        <p:spPr>
          <a:xfrm>
            <a:off x="2709172" y="4359956"/>
            <a:ext cx="1236236" cy="338554"/>
          </a:xfrm>
          <a:prstGeom prst="rect">
            <a:avLst/>
          </a:prstGeom>
        </p:spPr>
        <p:txBody>
          <a:bodyPr wrap="none">
            <a:spAutoFit/>
          </a:body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gradFill>
                  <a:gsLst>
                    <a:gs pos="0">
                      <a:srgbClr val="FFFFFF"/>
                    </a:gs>
                    <a:gs pos="100000">
                      <a:srgbClr val="FFFFFF"/>
                    </a:gs>
                  </a:gsLst>
                  <a:lin ang="5400000" scaled="0"/>
                </a:gradFill>
                <a:effectLst/>
                <a:uLnTx/>
                <a:uFillTx/>
              </a:rPr>
              <a:t>Data access</a:t>
            </a: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pic>
        <p:nvPicPr>
          <p:cNvPr id="19" name="Picture 4" descr="C:\Users\pavc\Downloads\smallScreenshot.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6039" y="5681293"/>
            <a:ext cx="398318" cy="361568"/>
          </a:xfrm>
          <a:prstGeom prst="rect">
            <a:avLst/>
          </a:prstGeom>
          <a:noFill/>
          <a:ln>
            <a:noFill/>
          </a:ln>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9784" y="5681294"/>
            <a:ext cx="604063" cy="369005"/>
          </a:xfrm>
          <a:prstGeom prst="rect">
            <a:avLst/>
          </a:prstGeom>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3338" y="5681294"/>
            <a:ext cx="785994" cy="39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8592" y="5681294"/>
            <a:ext cx="433322" cy="485657"/>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89901" y="5681294"/>
            <a:ext cx="400740" cy="490907"/>
          </a:xfrm>
          <a:prstGeom prst="rect">
            <a:avLst/>
          </a:prstGeom>
        </p:spPr>
      </p:pic>
      <p:cxnSp>
        <p:nvCxnSpPr>
          <p:cNvPr id="24" name="Elbow Connector 23"/>
          <p:cNvCxnSpPr>
            <a:stCxn id="25" idx="2"/>
            <a:endCxn id="11" idx="0"/>
          </p:cNvCxnSpPr>
          <p:nvPr/>
        </p:nvCxnSpPr>
        <p:spPr>
          <a:xfrm rot="16200000" flipH="1">
            <a:off x="2659014" y="701461"/>
            <a:ext cx="743301" cy="3187778"/>
          </a:xfrm>
          <a:prstGeom prst="bentConnector3">
            <a:avLst>
              <a:gd name="adj1" fmla="val 50000"/>
            </a:avLst>
          </a:prstGeom>
          <a:noFill/>
          <a:ln w="28575" cap="flat" cmpd="sng" algn="ctr">
            <a:solidFill>
              <a:schemeClr val="accent1"/>
            </a:solidFill>
            <a:prstDash val="solid"/>
            <a:headEnd type="arrow"/>
            <a:tailEnd type="arrow"/>
          </a:ln>
          <a:effectLst/>
        </p:spPr>
      </p:cxnSp>
      <p:pic>
        <p:nvPicPr>
          <p:cNvPr id="25" name="Picture 8" descr="C:\from tstenvrouter\DVD\ResDVD36_Disk1_MS_Confidential\DVD_ART36\Artwork_Imagery\Icons - Illustrations\_ REAL VISTA STYLE\product finished stacked cub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892" t="20072" r="12679" b="12244"/>
          <a:stretch/>
        </p:blipFill>
        <p:spPr bwMode="auto">
          <a:xfrm>
            <a:off x="1192998" y="1586552"/>
            <a:ext cx="487553" cy="33714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1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6743" y="1575441"/>
            <a:ext cx="487553" cy="315344"/>
          </a:xfrm>
          <a:prstGeom prst="rect">
            <a:avLst/>
          </a:prstGeom>
          <a:noFill/>
          <a:ln>
            <a:noFill/>
          </a:ln>
          <a:effectLst>
            <a:outerShdw dist="35921" dir="2700000" algn="ctr" rotWithShape="0">
              <a:srgbClr val="93959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56380" y="1524000"/>
            <a:ext cx="487553" cy="365760"/>
          </a:xfrm>
          <a:prstGeom prst="rect">
            <a:avLst/>
          </a:prstGeom>
          <a:noFill/>
          <a:ln>
            <a:noFill/>
          </a:ln>
          <a:effectLst>
            <a:outerShdw dist="35921" dir="2700000" algn="ctr" rotWithShape="0">
              <a:srgbClr val="93959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 name="Elbow Connector 45"/>
          <p:cNvCxnSpPr/>
          <p:nvPr/>
        </p:nvCxnSpPr>
        <p:spPr>
          <a:xfrm>
            <a:off x="2901799" y="1939504"/>
            <a:ext cx="0" cy="365760"/>
          </a:xfrm>
          <a:prstGeom prst="straightConnector1">
            <a:avLst/>
          </a:prstGeom>
          <a:noFill/>
          <a:ln w="28575" cap="flat" cmpd="sng" algn="ctr">
            <a:solidFill>
              <a:schemeClr val="accent1"/>
            </a:solidFill>
            <a:prstDash val="solid"/>
            <a:headEnd type="arrow" w="med" len="med"/>
            <a:tailEnd type="none" w="med" len="med"/>
          </a:ln>
          <a:effectLst/>
        </p:spPr>
      </p:cxnSp>
      <p:cxnSp>
        <p:nvCxnSpPr>
          <p:cNvPr id="29" name="Elbow Connector 48"/>
          <p:cNvCxnSpPr/>
          <p:nvPr/>
        </p:nvCxnSpPr>
        <p:spPr>
          <a:xfrm>
            <a:off x="4626749" y="1933143"/>
            <a:ext cx="3" cy="365760"/>
          </a:xfrm>
          <a:prstGeom prst="straightConnector1">
            <a:avLst/>
          </a:prstGeom>
          <a:noFill/>
          <a:ln w="28575" cap="flat" cmpd="sng" algn="ctr">
            <a:solidFill>
              <a:schemeClr val="accent1"/>
            </a:solidFill>
            <a:prstDash val="solid"/>
            <a:headEnd type="arrow" w="med" len="med"/>
            <a:tailEnd type="none" w="med" len="med"/>
          </a:ln>
          <a:effectLst/>
        </p:spPr>
      </p:cxnSp>
      <p:cxnSp>
        <p:nvCxnSpPr>
          <p:cNvPr id="30" name="Elbow Connector 51"/>
          <p:cNvCxnSpPr/>
          <p:nvPr/>
        </p:nvCxnSpPr>
        <p:spPr>
          <a:xfrm flipV="1">
            <a:off x="5991695" y="1939505"/>
            <a:ext cx="1" cy="365760"/>
          </a:xfrm>
          <a:prstGeom prst="straightConnector1">
            <a:avLst/>
          </a:prstGeom>
          <a:noFill/>
          <a:ln w="28575" cap="flat" cmpd="sng" algn="ctr">
            <a:solidFill>
              <a:schemeClr val="accent1"/>
            </a:solidFill>
            <a:prstDash val="solid"/>
            <a:headEnd type="none" w="med" len="med"/>
            <a:tailEnd type="arrow" w="med" len="med"/>
          </a:ln>
          <a:effectLst/>
        </p:spPr>
      </p:cxn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08504" y="3655874"/>
            <a:ext cx="473959" cy="535126"/>
          </a:xfrm>
          <a:prstGeom prst="rect">
            <a:avLst/>
          </a:prstGeom>
        </p:spPr>
      </p:pic>
      <p:cxnSp>
        <p:nvCxnSpPr>
          <p:cNvPr id="32" name="Straight Arrow Connector 31"/>
          <p:cNvCxnSpPr/>
          <p:nvPr/>
        </p:nvCxnSpPr>
        <p:spPr>
          <a:xfrm>
            <a:off x="1382149" y="4360954"/>
            <a:ext cx="491951" cy="298553"/>
          </a:xfrm>
          <a:prstGeom prst="straightConnector1">
            <a:avLst/>
          </a:prstGeom>
          <a:noFill/>
          <a:ln w="9525" cap="flat" cmpd="sng" algn="ctr">
            <a:solidFill>
              <a:srgbClr val="FFC423">
                <a:shade val="95000"/>
                <a:satMod val="105000"/>
              </a:srgbClr>
            </a:solidFill>
            <a:prstDash val="solid"/>
            <a:headEnd type="triangle"/>
            <a:tailEnd type="triangle"/>
          </a:ln>
          <a:effectLst/>
        </p:spPr>
      </p:cxnSp>
      <p:cxnSp>
        <p:nvCxnSpPr>
          <p:cNvPr id="33" name="Straight Arrow Connector 32"/>
          <p:cNvCxnSpPr/>
          <p:nvPr/>
        </p:nvCxnSpPr>
        <p:spPr>
          <a:xfrm flipH="1">
            <a:off x="1382149" y="4360954"/>
            <a:ext cx="471483" cy="298553"/>
          </a:xfrm>
          <a:prstGeom prst="straightConnector1">
            <a:avLst/>
          </a:prstGeom>
          <a:noFill/>
          <a:ln w="9525" cap="flat" cmpd="sng" algn="ctr">
            <a:solidFill>
              <a:srgbClr val="FFC423">
                <a:shade val="95000"/>
                <a:satMod val="105000"/>
              </a:srgbClr>
            </a:solidFill>
            <a:prstDash val="solid"/>
            <a:headEnd type="triangle"/>
            <a:tailEnd type="triangle"/>
          </a:ln>
          <a:effectLst/>
        </p:spPr>
      </p:cxnSp>
      <p:cxnSp>
        <p:nvCxnSpPr>
          <p:cNvPr id="34" name="Straight Arrow Connector 33"/>
          <p:cNvCxnSpPr/>
          <p:nvPr/>
        </p:nvCxnSpPr>
        <p:spPr>
          <a:xfrm>
            <a:off x="1621681" y="4284753"/>
            <a:ext cx="0" cy="429905"/>
          </a:xfrm>
          <a:prstGeom prst="straightConnector1">
            <a:avLst/>
          </a:prstGeom>
          <a:noFill/>
          <a:ln w="9525" cap="flat" cmpd="sng" algn="ctr">
            <a:solidFill>
              <a:srgbClr val="FFC423">
                <a:shade val="95000"/>
                <a:satMod val="105000"/>
              </a:srgbClr>
            </a:solidFill>
            <a:prstDash val="solid"/>
            <a:headEnd type="triangle"/>
            <a:tailEnd type="triangle"/>
          </a:ln>
          <a:effectLst/>
        </p:spPr>
      </p:cxnSp>
      <p:pic>
        <p:nvPicPr>
          <p:cNvPr id="3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2330" y="3124201"/>
            <a:ext cx="625570" cy="354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Chevron 27"/>
          <p:cNvSpPr/>
          <p:nvPr/>
        </p:nvSpPr>
        <p:spPr bwMode="auto">
          <a:xfrm>
            <a:off x="5007405" y="3030127"/>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7" name="Chevron 27"/>
          <p:cNvSpPr/>
          <p:nvPr/>
        </p:nvSpPr>
        <p:spPr bwMode="auto">
          <a:xfrm>
            <a:off x="6532582" y="3030127"/>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8" name="Chevron 27"/>
          <p:cNvSpPr/>
          <p:nvPr/>
        </p:nvSpPr>
        <p:spPr bwMode="auto">
          <a:xfrm>
            <a:off x="5007405" y="3653620"/>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39" name="Chevron 27"/>
          <p:cNvSpPr/>
          <p:nvPr/>
        </p:nvSpPr>
        <p:spPr bwMode="auto">
          <a:xfrm>
            <a:off x="6532582" y="3657493"/>
            <a:ext cx="1446923"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0" name="Chevron 27"/>
          <p:cNvSpPr/>
          <p:nvPr/>
        </p:nvSpPr>
        <p:spPr bwMode="auto">
          <a:xfrm>
            <a:off x="5007407"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1" name="Chevron 27"/>
          <p:cNvSpPr/>
          <p:nvPr/>
        </p:nvSpPr>
        <p:spPr bwMode="auto">
          <a:xfrm>
            <a:off x="6517254"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2" name="Chevron 27"/>
          <p:cNvSpPr/>
          <p:nvPr/>
        </p:nvSpPr>
        <p:spPr bwMode="auto">
          <a:xfrm>
            <a:off x="5762330"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3" name="Chevron 27"/>
          <p:cNvSpPr/>
          <p:nvPr/>
        </p:nvSpPr>
        <p:spPr bwMode="auto">
          <a:xfrm>
            <a:off x="7272176" y="4275759"/>
            <a:ext cx="689136" cy="502482"/>
          </a:xfrm>
          <a:prstGeom prst="rect">
            <a:avLst/>
          </a:prstGeom>
          <a:gradFill rotWithShape="1">
            <a:gsLst>
              <a:gs pos="0">
                <a:srgbClr val="27ACE2">
                  <a:shade val="51000"/>
                  <a:satMod val="130000"/>
                </a:srgbClr>
              </a:gs>
              <a:gs pos="80000">
                <a:srgbClr val="27ACE2">
                  <a:shade val="93000"/>
                  <a:satMod val="130000"/>
                </a:srgbClr>
              </a:gs>
              <a:gs pos="100000">
                <a:srgbClr val="27ACE2">
                  <a:shade val="94000"/>
                  <a:satMod val="135000"/>
                </a:srgbClr>
              </a:gs>
            </a:gsLst>
            <a:lin ang="16200000" scaled="0"/>
          </a:gradFill>
          <a:ln w="9525" cap="flat" cmpd="sng" algn="ctr">
            <a:solidFill>
              <a:srgbClr val="27ACE2">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0"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44" name="Rectangle 43"/>
          <p:cNvSpPr/>
          <p:nvPr/>
        </p:nvSpPr>
        <p:spPr>
          <a:xfrm>
            <a:off x="5046441" y="4385377"/>
            <a:ext cx="611065"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gradFill>
                  <a:gsLst>
                    <a:gs pos="0">
                      <a:srgbClr val="FFFFFF"/>
                    </a:gs>
                    <a:gs pos="100000">
                      <a:srgbClr val="FFFFFF"/>
                    </a:gs>
                  </a:gsLst>
                  <a:lin ang="5400000" scaled="0"/>
                </a:gradFill>
                <a:effectLst/>
                <a:uLnTx/>
                <a:uFillTx/>
              </a:rPr>
              <a:t>ROLAP</a:t>
            </a:r>
            <a:endParaRPr kumimoji="0" lang="en-US" sz="1100" b="0" i="0" u="none" strike="noStrike" kern="0" cap="none" spc="0" normalizeH="0" baseline="0" noProof="0" dirty="0">
              <a:ln>
                <a:noFill/>
              </a:ln>
              <a:solidFill>
                <a:sysClr val="windowText" lastClr="000000"/>
              </a:solidFill>
              <a:effectLst/>
              <a:uLnTx/>
              <a:uFillTx/>
            </a:endParaRPr>
          </a:p>
        </p:txBody>
      </p:sp>
      <p:sp>
        <p:nvSpPr>
          <p:cNvPr id="45" name="Rectangle 44"/>
          <p:cNvSpPr/>
          <p:nvPr/>
        </p:nvSpPr>
        <p:spPr>
          <a:xfrm>
            <a:off x="5798149" y="4388500"/>
            <a:ext cx="652743"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MOLAP</a:t>
            </a:r>
            <a:endParaRPr kumimoji="0" lang="en-US" sz="1100" b="0" i="0" u="none" strike="noStrike" kern="0" cap="none" spc="0" normalizeH="0" baseline="0" noProof="0" dirty="0">
              <a:ln>
                <a:noFill/>
              </a:ln>
              <a:solidFill>
                <a:sysClr val="windowText" lastClr="000000"/>
              </a:solidFill>
              <a:effectLst/>
              <a:uLnTx/>
              <a:uFillTx/>
            </a:endParaRPr>
          </a:p>
        </p:txBody>
      </p:sp>
      <p:sp>
        <p:nvSpPr>
          <p:cNvPr id="46" name="Rectangle 45"/>
          <p:cNvSpPr/>
          <p:nvPr/>
        </p:nvSpPr>
        <p:spPr>
          <a:xfrm>
            <a:off x="6528423" y="4385377"/>
            <a:ext cx="712054"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gradFill>
                  <a:gsLst>
                    <a:gs pos="0">
                      <a:srgbClr val="FFFFFF"/>
                    </a:gs>
                    <a:gs pos="100000">
                      <a:srgbClr val="FFFFFF"/>
                    </a:gs>
                  </a:gsLst>
                  <a:lin ang="5400000" scaled="0"/>
                </a:gradFill>
                <a:effectLst/>
                <a:uLnTx/>
                <a:uFillTx/>
              </a:rPr>
              <a:t>VertiPaq</a:t>
            </a:r>
            <a:endParaRPr kumimoji="0" lang="en-US" sz="1100" b="0" i="0" u="none" strike="noStrike" kern="0" cap="none" spc="0" normalizeH="0" baseline="0" noProof="0" dirty="0">
              <a:ln>
                <a:noFill/>
              </a:ln>
              <a:solidFill>
                <a:sysClr val="windowText" lastClr="000000"/>
              </a:solidFill>
              <a:effectLst/>
              <a:uLnTx/>
              <a:uFillTx/>
            </a:endParaRPr>
          </a:p>
        </p:txBody>
      </p:sp>
      <p:sp>
        <p:nvSpPr>
          <p:cNvPr id="47" name="Rectangle 46"/>
          <p:cNvSpPr/>
          <p:nvPr/>
        </p:nvSpPr>
        <p:spPr>
          <a:xfrm>
            <a:off x="7335254" y="4298401"/>
            <a:ext cx="562975" cy="43088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Direct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Query</a:t>
            </a:r>
            <a:endParaRPr kumimoji="0" lang="en-US" sz="1100" b="0" i="0" u="none" strike="noStrike" kern="0" cap="none" spc="0" normalizeH="0" baseline="0" noProof="0" dirty="0">
              <a:ln>
                <a:noFill/>
              </a:ln>
              <a:solidFill>
                <a:sysClr val="windowText" lastClr="000000"/>
              </a:solidFill>
              <a:effectLst/>
              <a:uLnTx/>
              <a:uFillTx/>
            </a:endParaRPr>
          </a:p>
        </p:txBody>
      </p:sp>
      <p:sp>
        <p:nvSpPr>
          <p:cNvPr id="48" name="Rectangle 47"/>
          <p:cNvSpPr/>
          <p:nvPr/>
        </p:nvSpPr>
        <p:spPr>
          <a:xfrm>
            <a:off x="5509356" y="3770341"/>
            <a:ext cx="494045"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MDX</a:t>
            </a:r>
            <a:endParaRPr kumimoji="0" lang="en-US" sz="1100" b="0" i="0" u="none" strike="noStrike" kern="0" cap="none" spc="0" normalizeH="0" baseline="0" noProof="0" dirty="0">
              <a:ln>
                <a:noFill/>
              </a:ln>
              <a:solidFill>
                <a:sysClr val="windowText" lastClr="000000"/>
              </a:solidFill>
              <a:effectLst/>
              <a:uLnTx/>
              <a:uFillTx/>
            </a:endParaRPr>
          </a:p>
        </p:txBody>
      </p:sp>
      <p:sp>
        <p:nvSpPr>
          <p:cNvPr id="49" name="Rectangle 48"/>
          <p:cNvSpPr/>
          <p:nvPr/>
        </p:nvSpPr>
        <p:spPr>
          <a:xfrm>
            <a:off x="7020186" y="3770341"/>
            <a:ext cx="458779"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DAX</a:t>
            </a:r>
            <a:endParaRPr kumimoji="0" lang="en-US" sz="1100" b="0" i="0" u="none" strike="noStrike" kern="0" cap="none" spc="0" normalizeH="0" baseline="0" noProof="0" dirty="0">
              <a:ln>
                <a:noFill/>
              </a:ln>
              <a:solidFill>
                <a:sysClr val="windowText" lastClr="000000"/>
              </a:solidFill>
              <a:effectLst/>
              <a:uLnTx/>
              <a:uFillTx/>
            </a:endParaRPr>
          </a:p>
        </p:txBody>
      </p:sp>
      <p:sp>
        <p:nvSpPr>
          <p:cNvPr id="50" name="Rectangle 49"/>
          <p:cNvSpPr/>
          <p:nvPr/>
        </p:nvSpPr>
        <p:spPr>
          <a:xfrm>
            <a:off x="5278166" y="3047860"/>
            <a:ext cx="939680" cy="43088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Multi-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dimensional</a:t>
            </a:r>
            <a:endParaRPr kumimoji="0" lang="en-US" sz="1100" b="0" i="0" u="none" strike="noStrike" kern="0" cap="none" spc="0" normalizeH="0" baseline="0" noProof="0" dirty="0">
              <a:ln>
                <a:noFill/>
              </a:ln>
              <a:solidFill>
                <a:sysClr val="windowText" lastClr="000000"/>
              </a:solidFill>
              <a:effectLst/>
              <a:uLnTx/>
              <a:uFillTx/>
            </a:endParaRPr>
          </a:p>
        </p:txBody>
      </p:sp>
      <p:sp>
        <p:nvSpPr>
          <p:cNvPr id="51" name="Rectangle 50"/>
          <p:cNvSpPr/>
          <p:nvPr/>
        </p:nvSpPr>
        <p:spPr>
          <a:xfrm>
            <a:off x="6931274" y="3124200"/>
            <a:ext cx="649537" cy="2616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gradFill>
                  <a:gsLst>
                    <a:gs pos="0">
                      <a:srgbClr val="FFFFFF"/>
                    </a:gs>
                    <a:gs pos="100000">
                      <a:srgbClr val="FFFFFF"/>
                    </a:gs>
                  </a:gsLst>
                  <a:lin ang="5400000" scaled="0"/>
                </a:gradFill>
                <a:effectLst/>
                <a:uLnTx/>
                <a:uFillTx/>
              </a:rPr>
              <a:t>Tabular</a:t>
            </a:r>
            <a:endParaRPr kumimoji="0" lang="en-US" sz="1100" b="0" i="0" u="none" strike="noStrike" kern="0" cap="none" spc="0" normalizeH="0" baseline="0" noProof="0" dirty="0">
              <a:ln>
                <a:noFill/>
              </a:ln>
              <a:solidFill>
                <a:sysClr val="windowText" lastClr="000000"/>
              </a:solidFill>
              <a:effectLst/>
              <a:uLnTx/>
              <a:uFillTx/>
            </a:endParaRPr>
          </a:p>
        </p:txBody>
      </p:sp>
      <p:cxnSp>
        <p:nvCxnSpPr>
          <p:cNvPr id="52" name="Elbow Connector 51"/>
          <p:cNvCxnSpPr/>
          <p:nvPr/>
        </p:nvCxnSpPr>
        <p:spPr>
          <a:xfrm flipV="1">
            <a:off x="7690519" y="1941279"/>
            <a:ext cx="1" cy="365760"/>
          </a:xfrm>
          <a:prstGeom prst="straightConnector1">
            <a:avLst/>
          </a:prstGeom>
          <a:noFill/>
          <a:ln w="28575" cap="flat" cmpd="sng" algn="ctr">
            <a:solidFill>
              <a:schemeClr val="accent1"/>
            </a:solidFill>
            <a:prstDash val="solid"/>
            <a:headEnd type="none" w="med" len="med"/>
            <a:tailEnd type="arrow" w="med" len="med"/>
          </a:ln>
          <a:effectLst/>
        </p:spPr>
      </p:cxnSp>
      <p:cxnSp>
        <p:nvCxnSpPr>
          <p:cNvPr id="53" name="Elbow Connector 51"/>
          <p:cNvCxnSpPr/>
          <p:nvPr/>
        </p:nvCxnSpPr>
        <p:spPr>
          <a:xfrm>
            <a:off x="4622468" y="2295350"/>
            <a:ext cx="3068051" cy="4299"/>
          </a:xfrm>
          <a:prstGeom prst="straightConnector1">
            <a:avLst/>
          </a:prstGeom>
          <a:noFill/>
          <a:ln w="28575" cap="flat" cmpd="sng" algn="ctr">
            <a:solidFill>
              <a:schemeClr val="accent1"/>
            </a:solidFill>
            <a:prstDash val="solid"/>
            <a:headEnd type="none" w="med" len="med"/>
            <a:tailEnd type="none" w="med" len="med"/>
          </a:ln>
          <a:effectLst/>
        </p:spPr>
      </p:cxnSp>
      <p:sp>
        <p:nvSpPr>
          <p:cNvPr id="54" name="Rectangle 53"/>
          <p:cNvSpPr/>
          <p:nvPr/>
        </p:nvSpPr>
        <p:spPr>
          <a:xfrm>
            <a:off x="938082" y="1124888"/>
            <a:ext cx="997388"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Third-party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applications</a:t>
            </a:r>
            <a:endParaRPr kumimoji="0" lang="en-US" sz="1200" b="0" i="0" u="none" strike="noStrike" kern="0" cap="none" spc="0" normalizeH="0" baseline="0" noProof="0" dirty="0">
              <a:ln>
                <a:noFill/>
              </a:ln>
              <a:solidFill>
                <a:srgbClr val="FFFFFF"/>
              </a:solidFill>
              <a:effectLst/>
              <a:uLnTx/>
              <a:uFillTx/>
            </a:endParaRPr>
          </a:p>
        </p:txBody>
      </p:sp>
      <p:sp>
        <p:nvSpPr>
          <p:cNvPr id="55" name="Rectangle 54"/>
          <p:cNvSpPr/>
          <p:nvPr/>
        </p:nvSpPr>
        <p:spPr>
          <a:xfrm>
            <a:off x="2491765" y="1124888"/>
            <a:ext cx="856452"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Reporting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Services</a:t>
            </a:r>
            <a:endParaRPr kumimoji="0" lang="en-US" sz="1200" b="0" i="0" u="none" strike="noStrike" kern="0" cap="none" spc="0" normalizeH="0" baseline="0" noProof="0" dirty="0">
              <a:ln>
                <a:noFill/>
              </a:ln>
              <a:solidFill>
                <a:srgbClr val="FFFFFF"/>
              </a:solidFill>
              <a:effectLst/>
              <a:uLnTx/>
              <a:uFillTx/>
            </a:endParaRPr>
          </a:p>
        </p:txBody>
      </p:sp>
      <p:sp>
        <p:nvSpPr>
          <p:cNvPr id="56" name="Rectangle 55"/>
          <p:cNvSpPr/>
          <p:nvPr/>
        </p:nvSpPr>
        <p:spPr>
          <a:xfrm>
            <a:off x="4352666" y="1247001"/>
            <a:ext cx="56175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Excel </a:t>
            </a:r>
          </a:p>
        </p:txBody>
      </p:sp>
      <p:sp>
        <p:nvSpPr>
          <p:cNvPr id="57" name="Rectangle 56"/>
          <p:cNvSpPr/>
          <p:nvPr/>
        </p:nvSpPr>
        <p:spPr>
          <a:xfrm>
            <a:off x="5506739" y="1295401"/>
            <a:ext cx="937116"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rPr>
              <a:t>PowerPivot</a:t>
            </a:r>
            <a:endParaRPr kumimoji="0" lang="en-US" sz="1200" b="0" i="0" u="none" strike="noStrike" kern="0" cap="none" spc="0" normalizeH="0" baseline="0" noProof="0" dirty="0">
              <a:ln>
                <a:noFill/>
              </a:ln>
              <a:solidFill>
                <a:srgbClr val="FFFFFF"/>
              </a:solidFill>
              <a:effectLst/>
              <a:uLnTx/>
              <a:uFillTx/>
            </a:endParaRPr>
          </a:p>
        </p:txBody>
      </p:sp>
      <p:sp>
        <p:nvSpPr>
          <p:cNvPr id="58" name="Rectangle 57"/>
          <p:cNvSpPr/>
          <p:nvPr/>
        </p:nvSpPr>
        <p:spPr>
          <a:xfrm>
            <a:off x="1054136" y="6122033"/>
            <a:ext cx="879921"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Databases</a:t>
            </a:r>
            <a:endParaRPr kumimoji="0" lang="en-US" sz="1200" b="0" i="0" u="none" strike="noStrike" kern="0" cap="none" spc="0" normalizeH="0" baseline="0" noProof="0" dirty="0">
              <a:ln>
                <a:noFill/>
              </a:ln>
              <a:solidFill>
                <a:srgbClr val="FFFFFF"/>
              </a:solidFill>
              <a:effectLst/>
              <a:uLnTx/>
              <a:uFillTx/>
            </a:endParaRPr>
          </a:p>
        </p:txBody>
      </p:sp>
      <p:sp>
        <p:nvSpPr>
          <p:cNvPr id="59" name="Rectangle 58"/>
          <p:cNvSpPr/>
          <p:nvPr/>
        </p:nvSpPr>
        <p:spPr>
          <a:xfrm>
            <a:off x="2409724" y="6122033"/>
            <a:ext cx="1330364"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LOB Applications</a:t>
            </a:r>
            <a:endParaRPr kumimoji="0" lang="en-US" sz="1200" b="0" i="0" u="none" strike="noStrike" kern="0" cap="none" spc="0" normalizeH="0" baseline="0" noProof="0" dirty="0">
              <a:ln>
                <a:noFill/>
              </a:ln>
              <a:solidFill>
                <a:srgbClr val="FFFFFF"/>
              </a:solidFill>
              <a:effectLst/>
              <a:uLnTx/>
              <a:uFillTx/>
            </a:endParaRPr>
          </a:p>
        </p:txBody>
      </p:sp>
      <p:sp>
        <p:nvSpPr>
          <p:cNvPr id="60" name="Rectangle 59"/>
          <p:cNvSpPr/>
          <p:nvPr/>
        </p:nvSpPr>
        <p:spPr>
          <a:xfrm>
            <a:off x="4352666" y="6122033"/>
            <a:ext cx="479618"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Files</a:t>
            </a:r>
            <a:endParaRPr kumimoji="0" lang="en-US" sz="1200" b="0" i="0" u="none" strike="noStrike" kern="0" cap="none" spc="0" normalizeH="0" baseline="0" noProof="0" dirty="0">
              <a:ln>
                <a:noFill/>
              </a:ln>
              <a:solidFill>
                <a:srgbClr val="FFFFFF"/>
              </a:solidFill>
              <a:effectLst/>
              <a:uLnTx/>
              <a:uFillTx/>
            </a:endParaRPr>
          </a:p>
        </p:txBody>
      </p:sp>
      <p:sp>
        <p:nvSpPr>
          <p:cNvPr id="61" name="Rectangle 60"/>
          <p:cNvSpPr/>
          <p:nvPr/>
        </p:nvSpPr>
        <p:spPr>
          <a:xfrm>
            <a:off x="5524585" y="6122033"/>
            <a:ext cx="1051890"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FFFFFF"/>
                </a:solidFill>
                <a:effectLst/>
                <a:uLnTx/>
                <a:uFillTx/>
              </a:rPr>
              <a:t>OData</a:t>
            </a:r>
            <a:r>
              <a:rPr kumimoji="0" lang="en-US" sz="1200" b="0" i="0" u="none" strike="noStrike" kern="0" cap="none" spc="0" normalizeH="0" baseline="0" noProof="0" dirty="0" smtClean="0">
                <a:ln>
                  <a:noFill/>
                </a:ln>
                <a:solidFill>
                  <a:srgbClr val="FFFFFF"/>
                </a:solidFill>
                <a:effectLst/>
                <a:uLnTx/>
                <a:uFillTx/>
              </a:rPr>
              <a:t> Feeds</a:t>
            </a:r>
            <a:endParaRPr kumimoji="0" lang="en-US" sz="1200" b="0" i="0" u="none" strike="noStrike" kern="0" cap="none" spc="0" normalizeH="0" baseline="0" noProof="0" dirty="0">
              <a:ln>
                <a:noFill/>
              </a:ln>
              <a:solidFill>
                <a:srgbClr val="FFFFFF"/>
              </a:solidFill>
              <a:effectLst/>
              <a:uLnTx/>
              <a:uFillTx/>
            </a:endParaRPr>
          </a:p>
        </p:txBody>
      </p:sp>
      <p:sp>
        <p:nvSpPr>
          <p:cNvPr id="62" name="Rectangle 61"/>
          <p:cNvSpPr/>
          <p:nvPr/>
        </p:nvSpPr>
        <p:spPr>
          <a:xfrm>
            <a:off x="7279615" y="6122033"/>
            <a:ext cx="1173463" cy="276999"/>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FFFFFF"/>
                </a:solidFill>
                <a:effectLst/>
                <a:uLnTx/>
                <a:uFillTx/>
              </a:rPr>
              <a:t>Cloud Services</a:t>
            </a:r>
            <a:endParaRPr kumimoji="0" lang="en-US" sz="1200" b="0" i="0" u="none" strike="noStrike" kern="0" cap="none" spc="0" normalizeH="0" baseline="0" noProof="0" dirty="0">
              <a:ln>
                <a:noFill/>
              </a:ln>
              <a:solidFill>
                <a:srgbClr val="FFFFFF"/>
              </a:solidFill>
              <a:effectLst/>
              <a:uLnTx/>
              <a:uFillTx/>
            </a:endParaRPr>
          </a:p>
        </p:txBody>
      </p:sp>
      <p:grpSp>
        <p:nvGrpSpPr>
          <p:cNvPr id="63" name="Group 62"/>
          <p:cNvGrpSpPr/>
          <p:nvPr/>
        </p:nvGrpSpPr>
        <p:grpSpPr>
          <a:xfrm>
            <a:off x="2466582" y="1592346"/>
            <a:ext cx="800790" cy="360510"/>
            <a:chOff x="-533400" y="3162300"/>
            <a:chExt cx="1066800" cy="562904"/>
          </a:xfrm>
        </p:grpSpPr>
        <p:pic>
          <p:nvPicPr>
            <p:cNvPr id="64" name="Picture 9" descr="C:\from tstenvrouter\DVD\ResDVD36_Disk1_MS_Confidential\DVD_ART36\Artwork_Imagery\Icons - Illustrations\_ SEVEN STYLE\statistic pie chart share.png"/>
            <p:cNvPicPr>
              <a:picLocks noChangeAspect="1" noChangeArrowheads="1"/>
            </p:cNvPicPr>
            <p:nvPr/>
          </p:nvPicPr>
          <p:blipFill rotWithShape="1">
            <a:blip r:embed="rId13" cstate="print">
              <a:duotone>
                <a:srgbClr val="8557C9">
                  <a:shade val="45000"/>
                  <a:satMod val="135000"/>
                </a:srgbClr>
                <a:prstClr val="white"/>
              </a:duotone>
              <a:extLst>
                <a:ext uri="{28A0092B-C50C-407E-A947-70E740481C1C}">
                  <a14:useLocalDpi xmlns:a14="http://schemas.microsoft.com/office/drawing/2010/main" val="0"/>
                </a:ext>
              </a:extLst>
            </a:blip>
            <a:srcRect t="29213" b="25211"/>
            <a:stretch/>
          </p:blipFill>
          <p:spPr bwMode="auto">
            <a:xfrm>
              <a:off x="-318064" y="3162300"/>
              <a:ext cx="851464" cy="562904"/>
            </a:xfrm>
            <a:prstGeom prst="rect">
              <a:avLst/>
            </a:prstGeom>
            <a:effectLst/>
            <a:extLst>
              <a:ext uri="{909E8E84-426E-40DD-AFC4-6F175D3DCCD1}">
                <a14:hiddenFill xmlns:a14="http://schemas.microsoft.com/office/drawing/2010/main">
                  <a:solidFill>
                    <a:srgbClr val="FFFFFF"/>
                  </a:solidFill>
                </a14:hiddenFill>
              </a:ext>
            </a:extLst>
          </p:spPr>
        </p:pic>
        <p:pic>
          <p:nvPicPr>
            <p:cNvPr id="65" name="Picture 64" descr="CrescentLogoBlack_v2.png"/>
            <p:cNvPicPr>
              <a:picLocks noChangeAspect="1"/>
            </p:cNvPicPr>
            <p:nvPr/>
          </p:nvPicPr>
          <p:blipFill>
            <a:blip r:embed="rId14" cstate="print"/>
            <a:srcRect t="16667" b="16667"/>
            <a:stretch>
              <a:fillRect/>
            </a:stretch>
          </p:blipFill>
          <p:spPr>
            <a:xfrm>
              <a:off x="-533400" y="3162300"/>
              <a:ext cx="1066800" cy="533400"/>
            </a:xfrm>
            <a:prstGeom prst="rect">
              <a:avLst/>
            </a:prstGeom>
            <a:effectLst/>
          </p:spPr>
        </p:pic>
      </p:grpSp>
      <p:sp>
        <p:nvSpPr>
          <p:cNvPr id="66" name="Rectangle 65"/>
          <p:cNvSpPr/>
          <p:nvPr/>
        </p:nvSpPr>
        <p:spPr>
          <a:xfrm>
            <a:off x="7258103" y="1138536"/>
            <a:ext cx="909480"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SharePoint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FFFFFF"/>
                </a:solidFill>
                <a:effectLst/>
                <a:uLnTx/>
                <a:uFillTx/>
              </a:rPr>
              <a:t>Insights</a:t>
            </a:r>
            <a:endParaRPr kumimoji="0" lang="en-US" sz="1200" b="0" i="0" u="none" strike="noStrike" kern="0" cap="none" spc="0" normalizeH="0" baseline="0" noProof="0" dirty="0">
              <a:ln>
                <a:noFill/>
              </a:ln>
              <a:solidFill>
                <a:srgbClr val="FFFFFF"/>
              </a:solidFill>
              <a:effectLst/>
              <a:uLnTx/>
              <a:uFillTx/>
            </a:endParaRPr>
          </a:p>
        </p:txBody>
      </p:sp>
      <p:sp>
        <p:nvSpPr>
          <p:cNvPr id="67" name="Title 9"/>
          <p:cNvSpPr txBox="1">
            <a:spLocks/>
          </p:cNvSpPr>
          <p:nvPr/>
        </p:nvSpPr>
        <p:spPr>
          <a:xfrm>
            <a:off x="305925" y="187441"/>
            <a:ext cx="8271207" cy="1218795"/>
          </a:xfrm>
          <a:prstGeom prst="rect">
            <a:avLst/>
          </a:prstGeom>
        </p:spPr>
        <p:txBody>
          <a:bodyPr vert="horz" lIns="0" tIns="0" rIns="0" bIns="0" rtlCol="0" anchor="ctr">
            <a:normAutofit/>
          </a:bodyPr>
          <a:lstStyle>
            <a:lvl1pPr algn="l" defTabSz="914400" rtl="0" eaLnBrk="1" latinLnBrk="0" hangingPunct="1">
              <a:spcBef>
                <a:spcPct val="0"/>
              </a:spcBef>
              <a:buNone/>
              <a:defRPr sz="3600" kern="1200" baseline="0">
                <a:solidFill>
                  <a:srgbClr val="F2F2F2"/>
                </a:solidFill>
                <a:latin typeface="Segoe UI" pitchFamily="34" charset="0"/>
                <a:ea typeface="Segoe UI" pitchFamily="34" charset="0"/>
                <a:cs typeface="Segoe UI" pitchFamily="34" charset="0"/>
              </a:defRPr>
            </a:lvl1pPr>
          </a:lstStyle>
          <a:p>
            <a:r>
              <a:rPr lang="en-US" dirty="0">
                <a:solidFill>
                  <a:srgbClr val="03C2F1"/>
                </a:solidFill>
              </a:rPr>
              <a:t>BI Semantic Model: Architecture</a:t>
            </a:r>
            <a:r>
              <a:rPr lang="en-US" dirty="0" smtClean="0"/>
              <a:t/>
            </a:r>
            <a:br>
              <a:rPr lang="en-US" dirty="0" smtClean="0"/>
            </a:br>
            <a:endParaRPr lang="en-US" dirty="0"/>
          </a:p>
        </p:txBody>
      </p:sp>
      <p:pic>
        <p:nvPicPr>
          <p:cNvPr id="68" name="Picture 67" descr="Excel2007_ProductIcon.png"/>
          <p:cNvPicPr>
            <a:picLocks noChangeAspect="1"/>
          </p:cNvPicPr>
          <p:nvPr/>
        </p:nvPicPr>
        <p:blipFill>
          <a:blip r:embed="rId15" cstate="print"/>
          <a:stretch>
            <a:fillRect/>
          </a:stretch>
        </p:blipFill>
        <p:spPr>
          <a:xfrm>
            <a:off x="4441529" y="1555929"/>
            <a:ext cx="366050" cy="354368"/>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4404835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622" y="2431024"/>
            <a:ext cx="7904817" cy="1523494"/>
          </a:xfrm>
        </p:spPr>
        <p:txBody>
          <a:bodyPr/>
          <a:lstStyle/>
          <a:p>
            <a:r>
              <a:rPr lang="en-US" dirty="0" smtClean="0"/>
              <a:t>BI Semantic Model and</a:t>
            </a:r>
            <a:br>
              <a:rPr lang="en-US" dirty="0" smtClean="0"/>
            </a:br>
            <a:r>
              <a:rPr lang="en-US" dirty="0" smtClean="0"/>
              <a:t>More “Crescent” Experiences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6094346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 y="26126"/>
            <a:ext cx="9395553" cy="2960912"/>
          </a:xfrm>
          <a:prstGeom prst="rect">
            <a:avLst/>
          </a:prstGeom>
        </p:spPr>
      </p:pic>
      <p:sp>
        <p:nvSpPr>
          <p:cNvPr id="112" name="Rounded Rectangle 111"/>
          <p:cNvSpPr/>
          <p:nvPr/>
        </p:nvSpPr>
        <p:spPr bwMode="auto">
          <a:xfrm>
            <a:off x="1382486" y="2945090"/>
            <a:ext cx="6379028" cy="2814452"/>
          </a:xfrm>
          <a:prstGeom prst="roundRect">
            <a:avLst>
              <a:gd name="adj" fmla="val 11007"/>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lvl="1" indent="-227147" algn="ctr" defTabSz="914159" fontAlgn="base">
              <a:lnSpc>
                <a:spcPct val="90000"/>
              </a:lnSpc>
              <a:spcBef>
                <a:spcPts val="630"/>
              </a:spcBef>
              <a:spcAft>
                <a:spcPts val="1620"/>
              </a:spcAft>
              <a:buClr>
                <a:srgbClr val="FFFF99"/>
              </a:buClr>
              <a:buSzPct val="120000"/>
              <a:buBlip>
                <a:blip r:embed="rId4"/>
              </a:buBlip>
              <a:tabLst>
                <a:tab pos="513595" algn="l"/>
              </a:tabLst>
              <a:defRPr/>
            </a:pPr>
            <a:endParaRPr lang="en-US" altLang="zh-CN" sz="3200" i="1" dirty="0" smtClean="0">
              <a:solidFill>
                <a:schemeClr val="bg1"/>
              </a:solidFill>
              <a:latin typeface="Segoe" pitchFamily="34" charset="0"/>
            </a:endParaRPr>
          </a:p>
        </p:txBody>
      </p:sp>
      <p:sp>
        <p:nvSpPr>
          <p:cNvPr id="113" name="Rectangle 112"/>
          <p:cNvSpPr/>
          <p:nvPr/>
        </p:nvSpPr>
        <p:spPr bwMode="auto">
          <a:xfrm>
            <a:off x="-26126" y="1629319"/>
            <a:ext cx="9222377" cy="3403468"/>
          </a:xfrm>
          <a:custGeom>
            <a:avLst/>
            <a:gdLst>
              <a:gd name="connsiteX0" fmla="*/ 0 w 9144000"/>
              <a:gd name="connsiteY0" fmla="*/ 0 h 3586348"/>
              <a:gd name="connsiteX1" fmla="*/ 9144000 w 9144000"/>
              <a:gd name="connsiteY1" fmla="*/ 0 h 3586348"/>
              <a:gd name="connsiteX2" fmla="*/ 9144000 w 9144000"/>
              <a:gd name="connsiteY2" fmla="*/ 3586348 h 3586348"/>
              <a:gd name="connsiteX3" fmla="*/ 0 w 9144000"/>
              <a:gd name="connsiteY3" fmla="*/ 3586348 h 3586348"/>
              <a:gd name="connsiteX4" fmla="*/ 0 w 9144000"/>
              <a:gd name="connsiteY4" fmla="*/ 0 h 3586348"/>
              <a:gd name="connsiteX0" fmla="*/ 0 w 9170126"/>
              <a:gd name="connsiteY0" fmla="*/ 182880 h 3586348"/>
              <a:gd name="connsiteX1" fmla="*/ 9170126 w 9170126"/>
              <a:gd name="connsiteY1" fmla="*/ 0 h 3586348"/>
              <a:gd name="connsiteX2" fmla="*/ 9170126 w 9170126"/>
              <a:gd name="connsiteY2" fmla="*/ 3586348 h 3586348"/>
              <a:gd name="connsiteX3" fmla="*/ 26126 w 9170126"/>
              <a:gd name="connsiteY3" fmla="*/ 3586348 h 3586348"/>
              <a:gd name="connsiteX4" fmla="*/ 0 w 9170126"/>
              <a:gd name="connsiteY4" fmla="*/ 182880 h 3586348"/>
              <a:gd name="connsiteX0" fmla="*/ 0 w 9222377"/>
              <a:gd name="connsiteY0" fmla="*/ 0 h 3403468"/>
              <a:gd name="connsiteX1" fmla="*/ 9222377 w 9222377"/>
              <a:gd name="connsiteY1" fmla="*/ 60960 h 3403468"/>
              <a:gd name="connsiteX2" fmla="*/ 9170126 w 9222377"/>
              <a:gd name="connsiteY2" fmla="*/ 3403468 h 3403468"/>
              <a:gd name="connsiteX3" fmla="*/ 26126 w 9222377"/>
              <a:gd name="connsiteY3" fmla="*/ 3403468 h 3403468"/>
              <a:gd name="connsiteX4" fmla="*/ 0 w 9222377"/>
              <a:gd name="connsiteY4" fmla="*/ 0 h 340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2377" h="3403468">
                <a:moveTo>
                  <a:pt x="0" y="0"/>
                </a:moveTo>
                <a:lnTo>
                  <a:pt x="9222377" y="60960"/>
                </a:lnTo>
                <a:lnTo>
                  <a:pt x="9170126" y="3403468"/>
                </a:lnTo>
                <a:lnTo>
                  <a:pt x="26126" y="3403468"/>
                </a:lnTo>
                <a:lnTo>
                  <a:pt x="0" y="0"/>
                </a:lnTo>
                <a:close/>
              </a:path>
            </a:pathLst>
          </a:cu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smtClean="0">
              <a:solidFill>
                <a:schemeClr val="bg1"/>
              </a:solidFill>
              <a:latin typeface="Segoe" pitchFamily="34" charset="0"/>
            </a:endParaRPr>
          </a:p>
        </p:txBody>
      </p:sp>
      <p:sp>
        <p:nvSpPr>
          <p:cNvPr id="6" name="Rectangle 5"/>
          <p:cNvSpPr/>
          <p:nvPr/>
        </p:nvSpPr>
        <p:spPr bwMode="auto">
          <a:xfrm>
            <a:off x="-93617" y="1632859"/>
            <a:ext cx="9289868" cy="3386818"/>
          </a:xfrm>
          <a:custGeom>
            <a:avLst/>
            <a:gdLst>
              <a:gd name="connsiteX0" fmla="*/ 0 w 9220200"/>
              <a:gd name="connsiteY0" fmla="*/ 0 h 3629025"/>
              <a:gd name="connsiteX1" fmla="*/ 9220200 w 9220200"/>
              <a:gd name="connsiteY1" fmla="*/ 0 h 3629025"/>
              <a:gd name="connsiteX2" fmla="*/ 9220200 w 9220200"/>
              <a:gd name="connsiteY2" fmla="*/ 3629025 h 3629025"/>
              <a:gd name="connsiteX3" fmla="*/ 0 w 9220200"/>
              <a:gd name="connsiteY3" fmla="*/ 3629025 h 3629025"/>
              <a:gd name="connsiteX4" fmla="*/ 0 w 9220200"/>
              <a:gd name="connsiteY4" fmla="*/ 0 h 3629025"/>
              <a:gd name="connsiteX0" fmla="*/ 0 w 9220200"/>
              <a:gd name="connsiteY0" fmla="*/ 0 h 3629025"/>
              <a:gd name="connsiteX1" fmla="*/ 9220200 w 9220200"/>
              <a:gd name="connsiteY1" fmla="*/ 0 h 3629025"/>
              <a:gd name="connsiteX2" fmla="*/ 9220200 w 9220200"/>
              <a:gd name="connsiteY2" fmla="*/ 3629025 h 3629025"/>
              <a:gd name="connsiteX3" fmla="*/ 371475 w 9220200"/>
              <a:gd name="connsiteY3" fmla="*/ 3629025 h 3629025"/>
              <a:gd name="connsiteX4" fmla="*/ 0 w 9220200"/>
              <a:gd name="connsiteY4" fmla="*/ 3629025 h 3629025"/>
              <a:gd name="connsiteX5" fmla="*/ 0 w 9220200"/>
              <a:gd name="connsiteY5" fmla="*/ 0 h 3629025"/>
              <a:gd name="connsiteX0" fmla="*/ 0 w 9220200"/>
              <a:gd name="connsiteY0" fmla="*/ 0 h 3629025"/>
              <a:gd name="connsiteX1" fmla="*/ 9220200 w 9220200"/>
              <a:gd name="connsiteY1" fmla="*/ 0 h 3629025"/>
              <a:gd name="connsiteX2" fmla="*/ 9220200 w 9220200"/>
              <a:gd name="connsiteY2" fmla="*/ 3629025 h 3629025"/>
              <a:gd name="connsiteX3" fmla="*/ 371475 w 9220200"/>
              <a:gd name="connsiteY3" fmla="*/ 3629025 h 3629025"/>
              <a:gd name="connsiteX4" fmla="*/ 76200 w 9220200"/>
              <a:gd name="connsiteY4" fmla="*/ 3200400 h 3629025"/>
              <a:gd name="connsiteX5" fmla="*/ 0 w 9220200"/>
              <a:gd name="connsiteY5" fmla="*/ 0 h 3629025"/>
              <a:gd name="connsiteX0" fmla="*/ 0 w 9220200"/>
              <a:gd name="connsiteY0" fmla="*/ 0 h 3638550"/>
              <a:gd name="connsiteX1" fmla="*/ 9220200 w 9220200"/>
              <a:gd name="connsiteY1" fmla="*/ 0 h 3638550"/>
              <a:gd name="connsiteX2" fmla="*/ 9220200 w 9220200"/>
              <a:gd name="connsiteY2" fmla="*/ 3629025 h 3638550"/>
              <a:gd name="connsiteX3" fmla="*/ 971550 w 9220200"/>
              <a:gd name="connsiteY3" fmla="*/ 3638550 h 3638550"/>
              <a:gd name="connsiteX4" fmla="*/ 76200 w 9220200"/>
              <a:gd name="connsiteY4" fmla="*/ 3200400 h 3638550"/>
              <a:gd name="connsiteX5" fmla="*/ 0 w 9220200"/>
              <a:gd name="connsiteY5" fmla="*/ 0 h 3638550"/>
              <a:gd name="connsiteX0" fmla="*/ 0 w 9220200"/>
              <a:gd name="connsiteY0" fmla="*/ 0 h 3648075"/>
              <a:gd name="connsiteX1" fmla="*/ 9220200 w 9220200"/>
              <a:gd name="connsiteY1" fmla="*/ 0 h 3648075"/>
              <a:gd name="connsiteX2" fmla="*/ 9220200 w 9220200"/>
              <a:gd name="connsiteY2" fmla="*/ 3629025 h 3648075"/>
              <a:gd name="connsiteX3" fmla="*/ 1666875 w 9220200"/>
              <a:gd name="connsiteY3" fmla="*/ 3648075 h 3648075"/>
              <a:gd name="connsiteX4" fmla="*/ 76200 w 9220200"/>
              <a:gd name="connsiteY4" fmla="*/ 3200400 h 3648075"/>
              <a:gd name="connsiteX5" fmla="*/ 0 w 9220200"/>
              <a:gd name="connsiteY5" fmla="*/ 0 h 3648075"/>
              <a:gd name="connsiteX0" fmla="*/ 0 w 9220200"/>
              <a:gd name="connsiteY0" fmla="*/ 0 h 3648075"/>
              <a:gd name="connsiteX1" fmla="*/ 9220200 w 9220200"/>
              <a:gd name="connsiteY1" fmla="*/ 0 h 3648075"/>
              <a:gd name="connsiteX2" fmla="*/ 9220200 w 9220200"/>
              <a:gd name="connsiteY2" fmla="*/ 3629025 h 3648075"/>
              <a:gd name="connsiteX3" fmla="*/ 1457325 w 9220200"/>
              <a:gd name="connsiteY3" fmla="*/ 3648075 h 3648075"/>
              <a:gd name="connsiteX4" fmla="*/ 76200 w 9220200"/>
              <a:gd name="connsiteY4" fmla="*/ 3200400 h 3648075"/>
              <a:gd name="connsiteX5" fmla="*/ 0 w 9220200"/>
              <a:gd name="connsiteY5" fmla="*/ 0 h 3648075"/>
              <a:gd name="connsiteX0" fmla="*/ 0 w 9220200"/>
              <a:gd name="connsiteY0" fmla="*/ 0 h 3648075"/>
              <a:gd name="connsiteX1" fmla="*/ 9220200 w 9220200"/>
              <a:gd name="connsiteY1" fmla="*/ 0 h 3648075"/>
              <a:gd name="connsiteX2" fmla="*/ 9220200 w 9220200"/>
              <a:gd name="connsiteY2" fmla="*/ 3629025 h 3648075"/>
              <a:gd name="connsiteX3" fmla="*/ 1457325 w 9220200"/>
              <a:gd name="connsiteY3" fmla="*/ 3648075 h 3648075"/>
              <a:gd name="connsiteX4" fmla="*/ 57150 w 9220200"/>
              <a:gd name="connsiteY4" fmla="*/ 2514600 h 3648075"/>
              <a:gd name="connsiteX5" fmla="*/ 0 w 9220200"/>
              <a:gd name="connsiteY5" fmla="*/ 0 h 3648075"/>
              <a:gd name="connsiteX0" fmla="*/ 0 w 9220200"/>
              <a:gd name="connsiteY0" fmla="*/ 0 h 3648075"/>
              <a:gd name="connsiteX1" fmla="*/ 9220200 w 9220200"/>
              <a:gd name="connsiteY1" fmla="*/ 0 h 3648075"/>
              <a:gd name="connsiteX2" fmla="*/ 9220200 w 9220200"/>
              <a:gd name="connsiteY2" fmla="*/ 3629025 h 3648075"/>
              <a:gd name="connsiteX3" fmla="*/ 1457325 w 9220200"/>
              <a:gd name="connsiteY3" fmla="*/ 3648075 h 3648075"/>
              <a:gd name="connsiteX4" fmla="*/ 38100 w 9220200"/>
              <a:gd name="connsiteY4" fmla="*/ 2962275 h 3648075"/>
              <a:gd name="connsiteX5" fmla="*/ 0 w 9220200"/>
              <a:gd name="connsiteY5" fmla="*/ 0 h 3648075"/>
              <a:gd name="connsiteX0" fmla="*/ 0 w 9220200"/>
              <a:gd name="connsiteY0" fmla="*/ 0 h 3648075"/>
              <a:gd name="connsiteX1" fmla="*/ 9220200 w 9220200"/>
              <a:gd name="connsiteY1" fmla="*/ 0 h 3648075"/>
              <a:gd name="connsiteX2" fmla="*/ 9220200 w 9220200"/>
              <a:gd name="connsiteY2" fmla="*/ 3629025 h 3648075"/>
              <a:gd name="connsiteX3" fmla="*/ 8848725 w 9220200"/>
              <a:gd name="connsiteY3" fmla="*/ 3629024 h 3648075"/>
              <a:gd name="connsiteX4" fmla="*/ 1457325 w 9220200"/>
              <a:gd name="connsiteY4" fmla="*/ 3648075 h 3648075"/>
              <a:gd name="connsiteX5" fmla="*/ 38100 w 9220200"/>
              <a:gd name="connsiteY5" fmla="*/ 2962275 h 3648075"/>
              <a:gd name="connsiteX6" fmla="*/ 0 w 9220200"/>
              <a:gd name="connsiteY6" fmla="*/ 0 h 3648075"/>
              <a:gd name="connsiteX0" fmla="*/ 0 w 9220200"/>
              <a:gd name="connsiteY0" fmla="*/ 0 h 3648075"/>
              <a:gd name="connsiteX1" fmla="*/ 9220200 w 9220200"/>
              <a:gd name="connsiteY1" fmla="*/ 0 h 3648075"/>
              <a:gd name="connsiteX2" fmla="*/ 9220200 w 9220200"/>
              <a:gd name="connsiteY2" fmla="*/ 2638425 h 3648075"/>
              <a:gd name="connsiteX3" fmla="*/ 8848725 w 9220200"/>
              <a:gd name="connsiteY3" fmla="*/ 3629024 h 3648075"/>
              <a:gd name="connsiteX4" fmla="*/ 1457325 w 9220200"/>
              <a:gd name="connsiteY4" fmla="*/ 3648075 h 3648075"/>
              <a:gd name="connsiteX5" fmla="*/ 38100 w 9220200"/>
              <a:gd name="connsiteY5" fmla="*/ 2962275 h 3648075"/>
              <a:gd name="connsiteX6" fmla="*/ 0 w 9220200"/>
              <a:gd name="connsiteY6" fmla="*/ 0 h 3648075"/>
              <a:gd name="connsiteX0" fmla="*/ 0 w 9229725"/>
              <a:gd name="connsiteY0" fmla="*/ 0 h 3648075"/>
              <a:gd name="connsiteX1" fmla="*/ 9220200 w 9229725"/>
              <a:gd name="connsiteY1" fmla="*/ 0 h 3648075"/>
              <a:gd name="connsiteX2" fmla="*/ 9229725 w 9229725"/>
              <a:gd name="connsiteY2" fmla="*/ 2981325 h 3648075"/>
              <a:gd name="connsiteX3" fmla="*/ 8848725 w 9229725"/>
              <a:gd name="connsiteY3" fmla="*/ 3629024 h 3648075"/>
              <a:gd name="connsiteX4" fmla="*/ 1457325 w 9229725"/>
              <a:gd name="connsiteY4" fmla="*/ 3648075 h 3648075"/>
              <a:gd name="connsiteX5" fmla="*/ 38100 w 9229725"/>
              <a:gd name="connsiteY5" fmla="*/ 2962275 h 3648075"/>
              <a:gd name="connsiteX6" fmla="*/ 0 w 9229725"/>
              <a:gd name="connsiteY6" fmla="*/ 0 h 3648075"/>
              <a:gd name="connsiteX0" fmla="*/ 0 w 9229725"/>
              <a:gd name="connsiteY0" fmla="*/ 0 h 3648075"/>
              <a:gd name="connsiteX1" fmla="*/ 9220200 w 9229725"/>
              <a:gd name="connsiteY1" fmla="*/ 0 h 3648075"/>
              <a:gd name="connsiteX2" fmla="*/ 9229725 w 9229725"/>
              <a:gd name="connsiteY2" fmla="*/ 2981325 h 3648075"/>
              <a:gd name="connsiteX3" fmla="*/ 8096250 w 9229725"/>
              <a:gd name="connsiteY3" fmla="*/ 3638549 h 3648075"/>
              <a:gd name="connsiteX4" fmla="*/ 1457325 w 9229725"/>
              <a:gd name="connsiteY4" fmla="*/ 3648075 h 3648075"/>
              <a:gd name="connsiteX5" fmla="*/ 38100 w 9229725"/>
              <a:gd name="connsiteY5" fmla="*/ 2962275 h 3648075"/>
              <a:gd name="connsiteX6" fmla="*/ 0 w 9229725"/>
              <a:gd name="connsiteY6" fmla="*/ 0 h 3648075"/>
              <a:gd name="connsiteX0" fmla="*/ 0 w 9229725"/>
              <a:gd name="connsiteY0" fmla="*/ 0 h 3648075"/>
              <a:gd name="connsiteX1" fmla="*/ 9220200 w 9229725"/>
              <a:gd name="connsiteY1" fmla="*/ 0 h 3648075"/>
              <a:gd name="connsiteX2" fmla="*/ 9229725 w 9229725"/>
              <a:gd name="connsiteY2" fmla="*/ 2981325 h 3648075"/>
              <a:gd name="connsiteX3" fmla="*/ 7858125 w 9229725"/>
              <a:gd name="connsiteY3" fmla="*/ 3638549 h 3648075"/>
              <a:gd name="connsiteX4" fmla="*/ 1457325 w 9229725"/>
              <a:gd name="connsiteY4" fmla="*/ 3648075 h 3648075"/>
              <a:gd name="connsiteX5" fmla="*/ 38100 w 9229725"/>
              <a:gd name="connsiteY5" fmla="*/ 2962275 h 3648075"/>
              <a:gd name="connsiteX6" fmla="*/ 0 w 9229725"/>
              <a:gd name="connsiteY6" fmla="*/ 0 h 3648075"/>
              <a:gd name="connsiteX0" fmla="*/ 0 w 9229725"/>
              <a:gd name="connsiteY0" fmla="*/ 0 h 3648075"/>
              <a:gd name="connsiteX1" fmla="*/ 9220200 w 9229725"/>
              <a:gd name="connsiteY1" fmla="*/ 0 h 3648075"/>
              <a:gd name="connsiteX2" fmla="*/ 9229725 w 9229725"/>
              <a:gd name="connsiteY2" fmla="*/ 2981325 h 3648075"/>
              <a:gd name="connsiteX3" fmla="*/ 7600950 w 9229725"/>
              <a:gd name="connsiteY3" fmla="*/ 3638549 h 3648075"/>
              <a:gd name="connsiteX4" fmla="*/ 1457325 w 9229725"/>
              <a:gd name="connsiteY4" fmla="*/ 3648075 h 3648075"/>
              <a:gd name="connsiteX5" fmla="*/ 38100 w 9229725"/>
              <a:gd name="connsiteY5" fmla="*/ 2962275 h 3648075"/>
              <a:gd name="connsiteX6" fmla="*/ 0 w 9229725"/>
              <a:gd name="connsiteY6" fmla="*/ 0 h 3648075"/>
              <a:gd name="connsiteX0" fmla="*/ 0 w 9229725"/>
              <a:gd name="connsiteY0" fmla="*/ 0 h 3648075"/>
              <a:gd name="connsiteX1" fmla="*/ 9220200 w 9229725"/>
              <a:gd name="connsiteY1" fmla="*/ 0 h 3648075"/>
              <a:gd name="connsiteX2" fmla="*/ 9229725 w 9229725"/>
              <a:gd name="connsiteY2" fmla="*/ 2981325 h 3648075"/>
              <a:gd name="connsiteX3" fmla="*/ 7886700 w 9229725"/>
              <a:gd name="connsiteY3" fmla="*/ 3648074 h 3648075"/>
              <a:gd name="connsiteX4" fmla="*/ 1457325 w 9229725"/>
              <a:gd name="connsiteY4" fmla="*/ 3648075 h 3648075"/>
              <a:gd name="connsiteX5" fmla="*/ 38100 w 9229725"/>
              <a:gd name="connsiteY5" fmla="*/ 2962275 h 3648075"/>
              <a:gd name="connsiteX6" fmla="*/ 0 w 9229725"/>
              <a:gd name="connsiteY6" fmla="*/ 0 h 3648075"/>
              <a:gd name="connsiteX0" fmla="*/ 0 w 9247142"/>
              <a:gd name="connsiteY0" fmla="*/ 287383 h 3648075"/>
              <a:gd name="connsiteX1" fmla="*/ 9237617 w 9247142"/>
              <a:gd name="connsiteY1" fmla="*/ 0 h 3648075"/>
              <a:gd name="connsiteX2" fmla="*/ 9247142 w 9247142"/>
              <a:gd name="connsiteY2" fmla="*/ 2981325 h 3648075"/>
              <a:gd name="connsiteX3" fmla="*/ 7904117 w 9247142"/>
              <a:gd name="connsiteY3" fmla="*/ 3648074 h 3648075"/>
              <a:gd name="connsiteX4" fmla="*/ 1474742 w 9247142"/>
              <a:gd name="connsiteY4" fmla="*/ 3648075 h 3648075"/>
              <a:gd name="connsiteX5" fmla="*/ 55517 w 9247142"/>
              <a:gd name="connsiteY5" fmla="*/ 2962275 h 3648075"/>
              <a:gd name="connsiteX6" fmla="*/ 0 w 9247142"/>
              <a:gd name="connsiteY6" fmla="*/ 287383 h 3648075"/>
              <a:gd name="connsiteX0" fmla="*/ 0 w 9289868"/>
              <a:gd name="connsiteY0" fmla="*/ 26126 h 3386818"/>
              <a:gd name="connsiteX1" fmla="*/ 9289868 w 9289868"/>
              <a:gd name="connsiteY1" fmla="*/ 0 h 3386818"/>
              <a:gd name="connsiteX2" fmla="*/ 9247142 w 9289868"/>
              <a:gd name="connsiteY2" fmla="*/ 2720068 h 3386818"/>
              <a:gd name="connsiteX3" fmla="*/ 7904117 w 9289868"/>
              <a:gd name="connsiteY3" fmla="*/ 3386817 h 3386818"/>
              <a:gd name="connsiteX4" fmla="*/ 1474742 w 9289868"/>
              <a:gd name="connsiteY4" fmla="*/ 3386818 h 3386818"/>
              <a:gd name="connsiteX5" fmla="*/ 55517 w 9289868"/>
              <a:gd name="connsiteY5" fmla="*/ 2701018 h 3386818"/>
              <a:gd name="connsiteX6" fmla="*/ 0 w 9289868"/>
              <a:gd name="connsiteY6" fmla="*/ 26126 h 338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9868" h="3386818">
                <a:moveTo>
                  <a:pt x="0" y="26126"/>
                </a:moveTo>
                <a:lnTo>
                  <a:pt x="9289868" y="0"/>
                </a:lnTo>
                <a:lnTo>
                  <a:pt x="9247142" y="2720068"/>
                </a:lnTo>
                <a:lnTo>
                  <a:pt x="7904117" y="3386817"/>
                </a:lnTo>
                <a:lnTo>
                  <a:pt x="1474742" y="3386818"/>
                </a:lnTo>
                <a:lnTo>
                  <a:pt x="55517" y="2701018"/>
                </a:lnTo>
                <a:lnTo>
                  <a:pt x="0" y="26126"/>
                </a:lnTo>
                <a:close/>
              </a:path>
            </a:pathLst>
          </a:custGeom>
          <a:gradFill>
            <a:gsLst>
              <a:gs pos="0">
                <a:schemeClr val="bg2">
                  <a:lumMod val="75000"/>
                  <a:alpha val="50000"/>
                </a:schemeClr>
              </a:gs>
              <a:gs pos="52000">
                <a:schemeClr val="tx1">
                  <a:lumMod val="50000"/>
                  <a:lumOff val="50000"/>
                  <a:alpha val="50000"/>
                </a:schemeClr>
              </a:gs>
              <a:gs pos="100000">
                <a:schemeClr val="bg2">
                  <a:lumMod val="75000"/>
                  <a:alpha val="50000"/>
                </a:schemeClr>
              </a:gs>
            </a:gsLst>
            <a:lin ang="5400000" scaled="0"/>
          </a:gra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15" name="Freeform 6"/>
          <p:cNvSpPr>
            <a:spLocks/>
          </p:cNvSpPr>
          <p:nvPr/>
        </p:nvSpPr>
        <p:spPr bwMode="auto">
          <a:xfrm>
            <a:off x="-12700" y="585058"/>
            <a:ext cx="9156700" cy="2229403"/>
          </a:xfrm>
          <a:custGeom>
            <a:avLst/>
            <a:gdLst/>
            <a:ahLst/>
            <a:cxnLst>
              <a:cxn ang="0">
                <a:pos x="17" y="2049"/>
              </a:cxn>
              <a:cxn ang="0">
                <a:pos x="262" y="1872"/>
              </a:cxn>
              <a:cxn ang="0">
                <a:pos x="485" y="1731"/>
              </a:cxn>
              <a:cxn ang="0">
                <a:pos x="768" y="1568"/>
              </a:cxn>
              <a:cxn ang="0">
                <a:pos x="1107" y="1398"/>
              </a:cxn>
              <a:cxn ang="0">
                <a:pos x="1496" y="1231"/>
              </a:cxn>
              <a:cxn ang="0">
                <a:pos x="1931" y="1082"/>
              </a:cxn>
              <a:cxn ang="0">
                <a:pos x="2243" y="996"/>
              </a:cxn>
              <a:cxn ang="0">
                <a:pos x="2488" y="942"/>
              </a:cxn>
              <a:cxn ang="0">
                <a:pos x="2743" y="900"/>
              </a:cxn>
              <a:cxn ang="0">
                <a:pos x="3005" y="869"/>
              </a:cxn>
              <a:cxn ang="0">
                <a:pos x="3275" y="850"/>
              </a:cxn>
              <a:cxn ang="0">
                <a:pos x="3459" y="846"/>
              </a:cxn>
              <a:cxn ang="0">
                <a:pos x="3733" y="856"/>
              </a:cxn>
              <a:cxn ang="0">
                <a:pos x="4001" y="877"/>
              </a:cxn>
              <a:cxn ang="0">
                <a:pos x="4259" y="911"/>
              </a:cxn>
              <a:cxn ang="0">
                <a:pos x="4512" y="959"/>
              </a:cxn>
              <a:cxn ang="0">
                <a:pos x="4754" y="1015"/>
              </a:cxn>
              <a:cxn ang="0">
                <a:pos x="5135" y="1126"/>
              </a:cxn>
              <a:cxn ang="0">
                <a:pos x="5554" y="1281"/>
              </a:cxn>
              <a:cxn ang="0">
                <a:pos x="5928" y="1449"/>
              </a:cxn>
              <a:cxn ang="0">
                <a:pos x="6246" y="1616"/>
              </a:cxn>
              <a:cxn ang="0">
                <a:pos x="6510" y="1771"/>
              </a:cxn>
              <a:cxn ang="0">
                <a:pos x="6763" y="1939"/>
              </a:cxn>
              <a:cxn ang="0">
                <a:pos x="6912" y="2051"/>
              </a:cxn>
              <a:cxn ang="0">
                <a:pos x="6845" y="810"/>
              </a:cxn>
              <a:cxn ang="0">
                <a:pos x="6510" y="651"/>
              </a:cxn>
              <a:cxn ang="0">
                <a:pos x="6246" y="542"/>
              </a:cxn>
              <a:cxn ang="0">
                <a:pos x="5928" y="423"/>
              </a:cxn>
              <a:cxn ang="0">
                <a:pos x="5554" y="306"/>
              </a:cxn>
              <a:cxn ang="0">
                <a:pos x="5135" y="197"/>
              </a:cxn>
              <a:cxn ang="0">
                <a:pos x="4673" y="103"/>
              </a:cxn>
              <a:cxn ang="0">
                <a:pos x="4175" y="36"/>
              </a:cxn>
              <a:cxn ang="0">
                <a:pos x="3733" y="6"/>
              </a:cxn>
              <a:cxn ang="0">
                <a:pos x="3459" y="0"/>
              </a:cxn>
              <a:cxn ang="0">
                <a:pos x="3275" y="2"/>
              </a:cxn>
              <a:cxn ang="0">
                <a:pos x="2917" y="21"/>
              </a:cxn>
              <a:cxn ang="0">
                <a:pos x="2406" y="78"/>
              </a:cxn>
              <a:cxn ang="0">
                <a:pos x="1931" y="163"/>
              </a:cxn>
              <a:cxn ang="0">
                <a:pos x="1496" y="268"/>
              </a:cxn>
              <a:cxn ang="0">
                <a:pos x="1107" y="385"/>
              </a:cxn>
              <a:cxn ang="0">
                <a:pos x="768" y="504"/>
              </a:cxn>
              <a:cxn ang="0">
                <a:pos x="485" y="616"/>
              </a:cxn>
              <a:cxn ang="0">
                <a:pos x="149" y="770"/>
              </a:cxn>
              <a:cxn ang="0">
                <a:pos x="0" y="2062"/>
              </a:cxn>
            </a:cxnLst>
            <a:rect l="0" t="0" r="r" b="b"/>
            <a:pathLst>
              <a:path w="6912" h="2062">
                <a:moveTo>
                  <a:pt x="0" y="2062"/>
                </a:moveTo>
                <a:lnTo>
                  <a:pt x="0" y="2062"/>
                </a:lnTo>
                <a:lnTo>
                  <a:pt x="17" y="2049"/>
                </a:lnTo>
                <a:lnTo>
                  <a:pt x="67" y="2010"/>
                </a:lnTo>
                <a:lnTo>
                  <a:pt x="149" y="1949"/>
                </a:lnTo>
                <a:lnTo>
                  <a:pt x="262" y="1872"/>
                </a:lnTo>
                <a:lnTo>
                  <a:pt x="329" y="1828"/>
                </a:lnTo>
                <a:lnTo>
                  <a:pt x="404" y="1781"/>
                </a:lnTo>
                <a:lnTo>
                  <a:pt x="485" y="1731"/>
                </a:lnTo>
                <a:lnTo>
                  <a:pt x="573" y="1677"/>
                </a:lnTo>
                <a:lnTo>
                  <a:pt x="668" y="1624"/>
                </a:lnTo>
                <a:lnTo>
                  <a:pt x="768" y="1568"/>
                </a:lnTo>
                <a:lnTo>
                  <a:pt x="875" y="1511"/>
                </a:lnTo>
                <a:lnTo>
                  <a:pt x="988" y="1455"/>
                </a:lnTo>
                <a:lnTo>
                  <a:pt x="1107" y="1398"/>
                </a:lnTo>
                <a:lnTo>
                  <a:pt x="1231" y="1342"/>
                </a:lnTo>
                <a:lnTo>
                  <a:pt x="1362" y="1287"/>
                </a:lnTo>
                <a:lnTo>
                  <a:pt x="1496" y="1231"/>
                </a:lnTo>
                <a:lnTo>
                  <a:pt x="1636" y="1179"/>
                </a:lnTo>
                <a:lnTo>
                  <a:pt x="1781" y="1130"/>
                </a:lnTo>
                <a:lnTo>
                  <a:pt x="1931" y="1082"/>
                </a:lnTo>
                <a:lnTo>
                  <a:pt x="2084" y="1038"/>
                </a:lnTo>
                <a:lnTo>
                  <a:pt x="2164" y="1017"/>
                </a:lnTo>
                <a:lnTo>
                  <a:pt x="2243" y="996"/>
                </a:lnTo>
                <a:lnTo>
                  <a:pt x="2323" y="976"/>
                </a:lnTo>
                <a:lnTo>
                  <a:pt x="2406" y="959"/>
                </a:lnTo>
                <a:lnTo>
                  <a:pt x="2488" y="942"/>
                </a:lnTo>
                <a:lnTo>
                  <a:pt x="2572" y="927"/>
                </a:lnTo>
                <a:lnTo>
                  <a:pt x="2656" y="913"/>
                </a:lnTo>
                <a:lnTo>
                  <a:pt x="2743" y="900"/>
                </a:lnTo>
                <a:lnTo>
                  <a:pt x="2829" y="888"/>
                </a:lnTo>
                <a:lnTo>
                  <a:pt x="2917" y="877"/>
                </a:lnTo>
                <a:lnTo>
                  <a:pt x="3005" y="869"/>
                </a:lnTo>
                <a:lnTo>
                  <a:pt x="3095" y="862"/>
                </a:lnTo>
                <a:lnTo>
                  <a:pt x="3185" y="856"/>
                </a:lnTo>
                <a:lnTo>
                  <a:pt x="3275" y="850"/>
                </a:lnTo>
                <a:lnTo>
                  <a:pt x="3367" y="848"/>
                </a:lnTo>
                <a:lnTo>
                  <a:pt x="3459" y="846"/>
                </a:lnTo>
                <a:lnTo>
                  <a:pt x="3459" y="846"/>
                </a:lnTo>
                <a:lnTo>
                  <a:pt x="3551" y="848"/>
                </a:lnTo>
                <a:lnTo>
                  <a:pt x="3643" y="850"/>
                </a:lnTo>
                <a:lnTo>
                  <a:pt x="3733" y="856"/>
                </a:lnTo>
                <a:lnTo>
                  <a:pt x="3823" y="862"/>
                </a:lnTo>
                <a:lnTo>
                  <a:pt x="3913" y="867"/>
                </a:lnTo>
                <a:lnTo>
                  <a:pt x="4001" y="877"/>
                </a:lnTo>
                <a:lnTo>
                  <a:pt x="4089" y="886"/>
                </a:lnTo>
                <a:lnTo>
                  <a:pt x="4175" y="900"/>
                </a:lnTo>
                <a:lnTo>
                  <a:pt x="4259" y="911"/>
                </a:lnTo>
                <a:lnTo>
                  <a:pt x="4346" y="927"/>
                </a:lnTo>
                <a:lnTo>
                  <a:pt x="4428" y="942"/>
                </a:lnTo>
                <a:lnTo>
                  <a:pt x="4512" y="959"/>
                </a:lnTo>
                <a:lnTo>
                  <a:pt x="4593" y="976"/>
                </a:lnTo>
                <a:lnTo>
                  <a:pt x="4673" y="996"/>
                </a:lnTo>
                <a:lnTo>
                  <a:pt x="4754" y="1015"/>
                </a:lnTo>
                <a:lnTo>
                  <a:pt x="4832" y="1036"/>
                </a:lnTo>
                <a:lnTo>
                  <a:pt x="4985" y="1080"/>
                </a:lnTo>
                <a:lnTo>
                  <a:pt x="5135" y="1126"/>
                </a:lnTo>
                <a:lnTo>
                  <a:pt x="5280" y="1176"/>
                </a:lnTo>
                <a:lnTo>
                  <a:pt x="5420" y="1227"/>
                </a:lnTo>
                <a:lnTo>
                  <a:pt x="5554" y="1281"/>
                </a:lnTo>
                <a:lnTo>
                  <a:pt x="5684" y="1336"/>
                </a:lnTo>
                <a:lnTo>
                  <a:pt x="5809" y="1392"/>
                </a:lnTo>
                <a:lnTo>
                  <a:pt x="5928" y="1449"/>
                </a:lnTo>
                <a:lnTo>
                  <a:pt x="6039" y="1505"/>
                </a:lnTo>
                <a:lnTo>
                  <a:pt x="6146" y="1560"/>
                </a:lnTo>
                <a:lnTo>
                  <a:pt x="6246" y="1616"/>
                </a:lnTo>
                <a:lnTo>
                  <a:pt x="6341" y="1670"/>
                </a:lnTo>
                <a:lnTo>
                  <a:pt x="6427" y="1721"/>
                </a:lnTo>
                <a:lnTo>
                  <a:pt x="6510" y="1771"/>
                </a:lnTo>
                <a:lnTo>
                  <a:pt x="6583" y="1819"/>
                </a:lnTo>
                <a:lnTo>
                  <a:pt x="6650" y="1863"/>
                </a:lnTo>
                <a:lnTo>
                  <a:pt x="6763" y="1939"/>
                </a:lnTo>
                <a:lnTo>
                  <a:pt x="6845" y="1999"/>
                </a:lnTo>
                <a:lnTo>
                  <a:pt x="6895" y="2037"/>
                </a:lnTo>
                <a:lnTo>
                  <a:pt x="6912" y="2051"/>
                </a:lnTo>
                <a:lnTo>
                  <a:pt x="6912" y="846"/>
                </a:lnTo>
                <a:lnTo>
                  <a:pt x="6912" y="846"/>
                </a:lnTo>
                <a:lnTo>
                  <a:pt x="6845" y="810"/>
                </a:lnTo>
                <a:lnTo>
                  <a:pt x="6763" y="770"/>
                </a:lnTo>
                <a:lnTo>
                  <a:pt x="6650" y="714"/>
                </a:lnTo>
                <a:lnTo>
                  <a:pt x="6510" y="651"/>
                </a:lnTo>
                <a:lnTo>
                  <a:pt x="6427" y="616"/>
                </a:lnTo>
                <a:lnTo>
                  <a:pt x="6341" y="578"/>
                </a:lnTo>
                <a:lnTo>
                  <a:pt x="6246" y="542"/>
                </a:lnTo>
                <a:lnTo>
                  <a:pt x="6146" y="504"/>
                </a:lnTo>
                <a:lnTo>
                  <a:pt x="6039" y="463"/>
                </a:lnTo>
                <a:lnTo>
                  <a:pt x="5928" y="423"/>
                </a:lnTo>
                <a:lnTo>
                  <a:pt x="5809" y="385"/>
                </a:lnTo>
                <a:lnTo>
                  <a:pt x="5684" y="345"/>
                </a:lnTo>
                <a:lnTo>
                  <a:pt x="5554" y="306"/>
                </a:lnTo>
                <a:lnTo>
                  <a:pt x="5420" y="268"/>
                </a:lnTo>
                <a:lnTo>
                  <a:pt x="5280" y="232"/>
                </a:lnTo>
                <a:lnTo>
                  <a:pt x="5135" y="197"/>
                </a:lnTo>
                <a:lnTo>
                  <a:pt x="4985" y="163"/>
                </a:lnTo>
                <a:lnTo>
                  <a:pt x="4832" y="132"/>
                </a:lnTo>
                <a:lnTo>
                  <a:pt x="4673" y="103"/>
                </a:lnTo>
                <a:lnTo>
                  <a:pt x="4512" y="78"/>
                </a:lnTo>
                <a:lnTo>
                  <a:pt x="4346" y="56"/>
                </a:lnTo>
                <a:lnTo>
                  <a:pt x="4175" y="36"/>
                </a:lnTo>
                <a:lnTo>
                  <a:pt x="4001" y="21"/>
                </a:lnTo>
                <a:lnTo>
                  <a:pt x="3823" y="10"/>
                </a:lnTo>
                <a:lnTo>
                  <a:pt x="3733" y="6"/>
                </a:lnTo>
                <a:lnTo>
                  <a:pt x="3643" y="2"/>
                </a:lnTo>
                <a:lnTo>
                  <a:pt x="3551" y="0"/>
                </a:lnTo>
                <a:lnTo>
                  <a:pt x="3459" y="0"/>
                </a:lnTo>
                <a:lnTo>
                  <a:pt x="3459" y="0"/>
                </a:lnTo>
                <a:lnTo>
                  <a:pt x="3367" y="0"/>
                </a:lnTo>
                <a:lnTo>
                  <a:pt x="3275" y="2"/>
                </a:lnTo>
                <a:lnTo>
                  <a:pt x="3185" y="6"/>
                </a:lnTo>
                <a:lnTo>
                  <a:pt x="3095" y="10"/>
                </a:lnTo>
                <a:lnTo>
                  <a:pt x="2917" y="21"/>
                </a:lnTo>
                <a:lnTo>
                  <a:pt x="2743" y="36"/>
                </a:lnTo>
                <a:lnTo>
                  <a:pt x="2572" y="56"/>
                </a:lnTo>
                <a:lnTo>
                  <a:pt x="2406" y="78"/>
                </a:lnTo>
                <a:lnTo>
                  <a:pt x="2243" y="103"/>
                </a:lnTo>
                <a:lnTo>
                  <a:pt x="2084" y="132"/>
                </a:lnTo>
                <a:lnTo>
                  <a:pt x="1931" y="163"/>
                </a:lnTo>
                <a:lnTo>
                  <a:pt x="1781" y="197"/>
                </a:lnTo>
                <a:lnTo>
                  <a:pt x="1636" y="232"/>
                </a:lnTo>
                <a:lnTo>
                  <a:pt x="1496" y="268"/>
                </a:lnTo>
                <a:lnTo>
                  <a:pt x="1362" y="306"/>
                </a:lnTo>
                <a:lnTo>
                  <a:pt x="1231" y="345"/>
                </a:lnTo>
                <a:lnTo>
                  <a:pt x="1107" y="385"/>
                </a:lnTo>
                <a:lnTo>
                  <a:pt x="988" y="423"/>
                </a:lnTo>
                <a:lnTo>
                  <a:pt x="875" y="463"/>
                </a:lnTo>
                <a:lnTo>
                  <a:pt x="768" y="504"/>
                </a:lnTo>
                <a:lnTo>
                  <a:pt x="668" y="542"/>
                </a:lnTo>
                <a:lnTo>
                  <a:pt x="573" y="578"/>
                </a:lnTo>
                <a:lnTo>
                  <a:pt x="485" y="616"/>
                </a:lnTo>
                <a:lnTo>
                  <a:pt x="404" y="651"/>
                </a:lnTo>
                <a:lnTo>
                  <a:pt x="262" y="714"/>
                </a:lnTo>
                <a:lnTo>
                  <a:pt x="149" y="770"/>
                </a:lnTo>
                <a:lnTo>
                  <a:pt x="67" y="810"/>
                </a:lnTo>
                <a:lnTo>
                  <a:pt x="0" y="846"/>
                </a:lnTo>
                <a:lnTo>
                  <a:pt x="0" y="2062"/>
                </a:lnTo>
                <a:close/>
              </a:path>
            </a:pathLst>
          </a:cu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smtClean="0">
              <a:solidFill>
                <a:schemeClr val="bg1"/>
              </a:solidFill>
              <a:latin typeface="Segoe" pitchFamily="34" charset="0"/>
            </a:endParaRPr>
          </a:p>
        </p:txBody>
      </p:sp>
      <p:sp>
        <p:nvSpPr>
          <p:cNvPr id="116" name="Rectangle 115"/>
          <p:cNvSpPr/>
          <p:nvPr/>
        </p:nvSpPr>
        <p:spPr>
          <a:xfrm>
            <a:off x="558140" y="2805150"/>
            <a:ext cx="2108860"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Sophisticated </a:t>
            </a:r>
            <a:b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Design Environment</a:t>
            </a:r>
          </a:p>
        </p:txBody>
      </p:sp>
      <p:pic>
        <p:nvPicPr>
          <p:cNvPr id="117" name="Picture 2" descr="\\eventsql\dvd\Online_ART\DVD_ART36\Artwork_Imagery\Brand Photos\Scenarios\FY09 Office Brand - No_exp\women man meeting working talking lap top.png"/>
          <p:cNvPicPr>
            <a:picLocks noChangeAspect="1" noChangeArrowheads="1"/>
          </p:cNvPicPr>
          <p:nvPr/>
        </p:nvPicPr>
        <p:blipFill>
          <a:blip r:embed="rId5" cstate="print"/>
          <a:srcRect/>
          <a:stretch>
            <a:fillRect/>
          </a:stretch>
        </p:blipFill>
        <p:spPr bwMode="auto">
          <a:xfrm>
            <a:off x="2841094" y="614002"/>
            <a:ext cx="3461815" cy="2180943"/>
          </a:xfrm>
          <a:prstGeom prst="rect">
            <a:avLst/>
          </a:prstGeom>
          <a:noFill/>
        </p:spPr>
      </p:pic>
      <p:sp>
        <p:nvSpPr>
          <p:cNvPr id="118" name="Rectangle 117"/>
          <p:cNvSpPr/>
          <p:nvPr/>
        </p:nvSpPr>
        <p:spPr>
          <a:xfrm>
            <a:off x="4107745" y="3529712"/>
            <a:ext cx="1002134" cy="605294"/>
          </a:xfrm>
          <a:prstGeom prst="rect">
            <a:avLst/>
          </a:prstGeom>
        </p:spPr>
        <p:txBody>
          <a:bodyPr wrap="none">
            <a:spAutoFit/>
          </a:bodyPr>
          <a:lstStyle/>
          <a:p>
            <a:pPr algn="ct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Re-use </a:t>
            </a:r>
            <a:b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of insights</a:t>
            </a:r>
          </a:p>
        </p:txBody>
      </p:sp>
      <p:grpSp>
        <p:nvGrpSpPr>
          <p:cNvPr id="152" name="Group 151"/>
          <p:cNvGrpSpPr/>
          <p:nvPr/>
        </p:nvGrpSpPr>
        <p:grpSpPr>
          <a:xfrm>
            <a:off x="185972" y="1384447"/>
            <a:ext cx="2010904" cy="1444574"/>
            <a:chOff x="256874" y="1164713"/>
            <a:chExt cx="2681059" cy="1925994"/>
          </a:xfrm>
        </p:grpSpPr>
        <p:pic>
          <p:nvPicPr>
            <p:cNvPr id="121" name="Picture 2" descr="\\eventsql\dvd\Online_ART\DVD_ART36\Artwork_Imagery\Brand Photos\Scenarios\FY08 Brand - Business - No_exp\Man IT Pro smiling IT servers  clean room posed hallways.png"/>
            <p:cNvPicPr>
              <a:picLocks noChangeAspect="1" noChangeArrowheads="1"/>
            </p:cNvPicPr>
            <p:nvPr/>
          </p:nvPicPr>
          <p:blipFill>
            <a:blip r:embed="rId6" cstate="print"/>
            <a:srcRect/>
            <a:stretch>
              <a:fillRect/>
            </a:stretch>
          </p:blipFill>
          <p:spPr bwMode="auto">
            <a:xfrm flipH="1">
              <a:off x="1428728" y="1164713"/>
              <a:ext cx="1509205" cy="1925994"/>
            </a:xfrm>
            <a:prstGeom prst="rect">
              <a:avLst/>
            </a:prstGeom>
            <a:noFill/>
          </p:spPr>
        </p:pic>
        <p:pic>
          <p:nvPicPr>
            <p:cNvPr id="122" name="Picture 2" descr="\\eventsql\dvd\Online_ART\DVD_ART36\Artwork_Imagery\Brand Photos\Scenarios\FY08 Brand - Mobility - No_exp\man standing working indoors laptop business.png"/>
            <p:cNvPicPr>
              <a:picLocks noChangeAspect="1" noChangeArrowheads="1"/>
            </p:cNvPicPr>
            <p:nvPr/>
          </p:nvPicPr>
          <p:blipFill>
            <a:blip r:embed="rId7" cstate="print"/>
            <a:srcRect/>
            <a:stretch>
              <a:fillRect/>
            </a:stretch>
          </p:blipFill>
          <p:spPr bwMode="auto">
            <a:xfrm>
              <a:off x="256874" y="1330584"/>
              <a:ext cx="1677882" cy="1670197"/>
            </a:xfrm>
            <a:prstGeom prst="rect">
              <a:avLst/>
            </a:prstGeom>
            <a:ln>
              <a:noFill/>
            </a:ln>
            <a:effectLst>
              <a:softEdge rad="112500"/>
            </a:effectLst>
          </p:spPr>
        </p:pic>
      </p:grpSp>
      <p:sp>
        <p:nvSpPr>
          <p:cNvPr id="133" name="Rounded Rectangle 132"/>
          <p:cNvSpPr/>
          <p:nvPr/>
        </p:nvSpPr>
        <p:spPr bwMode="auto">
          <a:xfrm>
            <a:off x="1719381" y="5251862"/>
            <a:ext cx="1611088" cy="315684"/>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chemeClr val="bg1"/>
              </a:solidFill>
              <a:latin typeface="Segoe" pitchFamily="34" charset="0"/>
            </a:endParaRPr>
          </a:p>
        </p:txBody>
      </p:sp>
      <p:sp>
        <p:nvSpPr>
          <p:cNvPr id="134" name="Rectangle 133"/>
          <p:cNvSpPr/>
          <p:nvPr/>
        </p:nvSpPr>
        <p:spPr>
          <a:xfrm>
            <a:off x="1605228" y="5189243"/>
            <a:ext cx="1839395" cy="400110"/>
          </a:xfrm>
          <a:prstGeom prst="rect">
            <a:avLst/>
          </a:prstGeom>
          <a:grpFill/>
          <a:ln w="6350" cap="flat" cmpd="sng" algn="ctr">
            <a:noFill/>
            <a:prstDash val="solid"/>
            <a:round/>
            <a:headEnd type="none" w="med" len="med"/>
            <a:tailEnd type="none" w="med" len="med"/>
          </a:ln>
          <a:effectLst/>
        </p:spPr>
        <p:txBody>
          <a:bodyPr wrap="square">
            <a:spAutoFit/>
          </a:bodyPr>
          <a:lstStyle/>
          <a:p>
            <a:pPr marR="0" lvl="0" indent="0" algn="ctr" fontAlgn="base">
              <a:lnSpc>
                <a:spcPts val="2400"/>
              </a:lnSpc>
              <a:spcBef>
                <a:spcPts val="600"/>
              </a:spcBef>
              <a:spcAft>
                <a:spcPts val="800"/>
              </a:spcAft>
              <a:buClr>
                <a:schemeClr val="bg1"/>
              </a:buClr>
              <a:buSzPct val="100000"/>
              <a:buFontTx/>
              <a:buNone/>
              <a:tabLst/>
              <a:defRPr/>
            </a:pPr>
            <a:r>
              <a:rPr lang="en-US" altLang="zh-CN" sz="1200" dirty="0" smtClean="0">
                <a:solidFill>
                  <a:schemeClr val="bg1"/>
                </a:solidFill>
                <a:latin typeface="Segoe UI" pitchFamily="34" charset="0"/>
                <a:ea typeface="Segoe UI" pitchFamily="34" charset="0"/>
                <a:cs typeface="Segoe UI" pitchFamily="34" charset="0"/>
                <a:sym typeface="Wingdings" pitchFamily="2" charset="2"/>
              </a:rPr>
              <a:t>Report Designer</a:t>
            </a:r>
          </a:p>
        </p:txBody>
      </p:sp>
      <p:sp>
        <p:nvSpPr>
          <p:cNvPr id="136" name="Rounded Rectangle 135"/>
          <p:cNvSpPr/>
          <p:nvPr/>
        </p:nvSpPr>
        <p:spPr bwMode="auto">
          <a:xfrm>
            <a:off x="5900055" y="5251862"/>
            <a:ext cx="1611088" cy="315684"/>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chemeClr val="bg1"/>
              </a:solidFill>
              <a:latin typeface="Segoe" pitchFamily="34" charset="0"/>
            </a:endParaRPr>
          </a:p>
        </p:txBody>
      </p:sp>
      <p:sp>
        <p:nvSpPr>
          <p:cNvPr id="137" name="Rectangle 136"/>
          <p:cNvSpPr/>
          <p:nvPr/>
        </p:nvSpPr>
        <p:spPr>
          <a:xfrm>
            <a:off x="5902037" y="5189243"/>
            <a:ext cx="1603169" cy="400110"/>
          </a:xfrm>
          <a:prstGeom prst="rect">
            <a:avLst/>
          </a:prstGeom>
          <a:grpFill/>
          <a:ln w="6350" cap="flat" cmpd="sng" algn="ctr">
            <a:noFill/>
            <a:prstDash val="solid"/>
            <a:round/>
            <a:headEnd type="none" w="med" len="med"/>
            <a:tailEnd type="none" w="med" len="med"/>
          </a:ln>
          <a:effectLst/>
        </p:spPr>
        <p:txBody>
          <a:bodyPr wrap="square">
            <a:spAutoFit/>
          </a:bodyPr>
          <a:lstStyle/>
          <a:p>
            <a:pPr algn="ctr" fontAlgn="base">
              <a:lnSpc>
                <a:spcPts val="2400"/>
              </a:lnSpc>
              <a:spcBef>
                <a:spcPts val="600"/>
              </a:spcBef>
              <a:spcAft>
                <a:spcPts val="800"/>
              </a:spcAft>
              <a:buClr>
                <a:schemeClr val="bg1"/>
              </a:buClr>
              <a:buSzPct val="100000"/>
              <a:defRPr/>
            </a:pPr>
            <a:r>
              <a:rPr lang="en-US" altLang="zh-CN" sz="1200" dirty="0" smtClean="0">
                <a:solidFill>
                  <a:schemeClr val="bg1"/>
                </a:solidFill>
                <a:latin typeface="Segoe UI" pitchFamily="34" charset="0"/>
                <a:ea typeface="Segoe UI" pitchFamily="34" charset="0"/>
                <a:cs typeface="Segoe UI" pitchFamily="34" charset="0"/>
                <a:sym typeface="Wingdings" pitchFamily="2" charset="2"/>
              </a:rPr>
              <a:t>Project “Crescent”</a:t>
            </a:r>
          </a:p>
        </p:txBody>
      </p:sp>
      <p:grpSp>
        <p:nvGrpSpPr>
          <p:cNvPr id="11" name="Group 10"/>
          <p:cNvGrpSpPr/>
          <p:nvPr/>
        </p:nvGrpSpPr>
        <p:grpSpPr>
          <a:xfrm>
            <a:off x="3766456" y="5189244"/>
            <a:ext cx="1611088" cy="400110"/>
            <a:chOff x="3857653" y="5189243"/>
            <a:chExt cx="1611088" cy="400110"/>
          </a:xfrm>
        </p:grpSpPr>
        <p:sp>
          <p:nvSpPr>
            <p:cNvPr id="135" name="Rounded Rectangle 134"/>
            <p:cNvSpPr/>
            <p:nvPr/>
          </p:nvSpPr>
          <p:spPr bwMode="auto">
            <a:xfrm>
              <a:off x="3857653" y="5251862"/>
              <a:ext cx="1611088" cy="315684"/>
            </a:xfrm>
            <a:prstGeom prst="roundRect">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rgbClr val="000000">
                      <a:alpha val="45000"/>
                    </a:srgb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chemeClr val="bg1"/>
                </a:solidFill>
                <a:latin typeface="Segoe" pitchFamily="34" charset="0"/>
              </a:endParaRPr>
            </a:p>
          </p:txBody>
        </p:sp>
        <p:sp>
          <p:nvSpPr>
            <p:cNvPr id="138" name="Rectangle 137"/>
            <p:cNvSpPr/>
            <p:nvPr/>
          </p:nvSpPr>
          <p:spPr>
            <a:xfrm>
              <a:off x="4085089" y="5189243"/>
              <a:ext cx="1156214" cy="400110"/>
            </a:xfrm>
            <a:prstGeom prst="rect">
              <a:avLst/>
            </a:prstGeom>
            <a:grpFill/>
            <a:ln w="6350" cap="flat" cmpd="sng" algn="ctr">
              <a:noFill/>
              <a:prstDash val="solid"/>
              <a:round/>
              <a:headEnd type="none" w="med" len="med"/>
              <a:tailEnd type="none" w="med" len="med"/>
            </a:ln>
            <a:effectLst/>
          </p:spPr>
          <p:txBody>
            <a:bodyPr wrap="none">
              <a:spAutoFit/>
            </a:bodyPr>
            <a:lstStyle/>
            <a:p>
              <a:pPr algn="ctr" fontAlgn="base">
                <a:lnSpc>
                  <a:spcPts val="2400"/>
                </a:lnSpc>
                <a:spcBef>
                  <a:spcPts val="600"/>
                </a:spcBef>
                <a:spcAft>
                  <a:spcPts val="800"/>
                </a:spcAft>
                <a:buClr>
                  <a:schemeClr val="bg1"/>
                </a:buClr>
                <a:buSzPct val="100000"/>
                <a:defRPr/>
              </a:pPr>
              <a:r>
                <a:rPr lang="en-US" altLang="zh-CN" sz="1200" dirty="0" smtClean="0">
                  <a:solidFill>
                    <a:schemeClr val="bg1"/>
                  </a:solidFill>
                  <a:latin typeface="Segoe UI" pitchFamily="34" charset="0"/>
                  <a:ea typeface="Segoe UI" pitchFamily="34" charset="0"/>
                  <a:cs typeface="Segoe UI" pitchFamily="34" charset="0"/>
                  <a:sym typeface="Wingdings" pitchFamily="2" charset="2"/>
                </a:rPr>
                <a:t>Report Builder</a:t>
              </a:r>
            </a:p>
          </p:txBody>
        </p:sp>
      </p:grpSp>
      <p:sp>
        <p:nvSpPr>
          <p:cNvPr id="170" name="Rectangle 169"/>
          <p:cNvSpPr/>
          <p:nvPr/>
        </p:nvSpPr>
        <p:spPr>
          <a:xfrm>
            <a:off x="1067899" y="3666114"/>
            <a:ext cx="2327564"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Report </a:t>
            </a:r>
            <a:b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Viewer Controls</a:t>
            </a:r>
          </a:p>
        </p:txBody>
      </p:sp>
      <p:sp>
        <p:nvSpPr>
          <p:cNvPr id="171" name="Rectangle 170"/>
          <p:cNvSpPr/>
          <p:nvPr/>
        </p:nvSpPr>
        <p:spPr>
          <a:xfrm>
            <a:off x="1692674" y="4405350"/>
            <a:ext cx="2233548" cy="605294"/>
          </a:xfrm>
          <a:prstGeom prst="rect">
            <a:avLst/>
          </a:prstGeom>
        </p:spPr>
        <p:txBody>
          <a:bodyPr wrap="square">
            <a:spAutoFit/>
          </a:bodyPr>
          <a:lstStyle/>
          <a:p>
            <a:pP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Rich Design </a:t>
            </a:r>
            <a:b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Capabilities</a:t>
            </a:r>
          </a:p>
        </p:txBody>
      </p:sp>
      <p:sp>
        <p:nvSpPr>
          <p:cNvPr id="172" name="Rectangle 171"/>
          <p:cNvSpPr/>
          <p:nvPr/>
        </p:nvSpPr>
        <p:spPr>
          <a:xfrm>
            <a:off x="3838177" y="2805150"/>
            <a:ext cx="1541270" cy="581826"/>
          </a:xfrm>
          <a:prstGeom prst="rect">
            <a:avLst/>
          </a:prstGeom>
        </p:spPr>
        <p:txBody>
          <a:bodyPr wrap="square">
            <a:spAutoFit/>
          </a:bodyPr>
          <a:lstStyle/>
          <a:p>
            <a:pPr algn="ctr">
              <a:lnSpc>
                <a:spcPts val="2000"/>
              </a:lnSpc>
              <a:spcBef>
                <a:spcPts val="600"/>
              </a:spcBef>
              <a:spcAft>
                <a:spcPts val="800"/>
              </a:spcAft>
              <a:buClr>
                <a:schemeClr val="bg1"/>
              </a:buClr>
              <a:buSzPct val="100000"/>
              <a:defRPr/>
            </a:pP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Productive</a:t>
            </a:r>
            <a:b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Authoring</a:t>
            </a:r>
            <a:endPar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endParaRPr>
          </a:p>
        </p:txBody>
      </p:sp>
      <p:sp>
        <p:nvSpPr>
          <p:cNvPr id="173" name="Rectangle 172"/>
          <p:cNvSpPr/>
          <p:nvPr/>
        </p:nvSpPr>
        <p:spPr>
          <a:xfrm>
            <a:off x="4194277" y="4312216"/>
            <a:ext cx="829073" cy="581826"/>
          </a:xfrm>
          <a:prstGeom prst="rect">
            <a:avLst/>
          </a:prstGeom>
        </p:spPr>
        <p:txBody>
          <a:bodyPr wrap="none">
            <a:spAutoFit/>
          </a:bodyPr>
          <a:lstStyle/>
          <a:p>
            <a:pPr algn="ct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Flexible </a:t>
            </a: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
            </a:r>
            <a:b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layout</a:t>
            </a:r>
            <a:endPar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endParaRPr>
          </a:p>
        </p:txBody>
      </p:sp>
      <p:sp>
        <p:nvSpPr>
          <p:cNvPr id="174" name="Rectangle 173"/>
          <p:cNvSpPr/>
          <p:nvPr/>
        </p:nvSpPr>
        <p:spPr>
          <a:xfrm>
            <a:off x="6255081" y="3666114"/>
            <a:ext cx="1689265" cy="581826"/>
          </a:xfrm>
          <a:prstGeom prst="rect">
            <a:avLst/>
          </a:prstGeom>
        </p:spPr>
        <p:txBody>
          <a:bodyPr wrap="square">
            <a:spAutoFit/>
          </a:bodyPr>
          <a:lstStyle/>
          <a:p>
            <a:pPr algn="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Highly </a:t>
            </a: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
            </a:r>
            <a:b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Interactive</a:t>
            </a:r>
            <a:endPar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endParaRPr>
          </a:p>
        </p:txBody>
      </p:sp>
      <p:sp>
        <p:nvSpPr>
          <p:cNvPr id="175" name="Rectangle 174"/>
          <p:cNvSpPr/>
          <p:nvPr/>
        </p:nvSpPr>
        <p:spPr>
          <a:xfrm>
            <a:off x="5911827" y="4389352"/>
            <a:ext cx="1559485" cy="581826"/>
          </a:xfrm>
          <a:prstGeom prst="rect">
            <a:avLst/>
          </a:prstGeom>
        </p:spPr>
        <p:txBody>
          <a:bodyPr wrap="square">
            <a:spAutoFit/>
          </a:bodyPr>
          <a:lstStyle/>
          <a:p>
            <a:pPr algn="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Rich </a:t>
            </a: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
            </a:r>
            <a:b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Presentation</a:t>
            </a:r>
            <a:endPar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endParaRPr>
          </a:p>
        </p:txBody>
      </p:sp>
      <p:sp>
        <p:nvSpPr>
          <p:cNvPr id="188" name="Rectangle 187"/>
          <p:cNvSpPr/>
          <p:nvPr/>
        </p:nvSpPr>
        <p:spPr>
          <a:xfrm rot="20573270">
            <a:off x="-55389" y="756814"/>
            <a:ext cx="1737360" cy="400110"/>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b="1"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Developers</a:t>
            </a:r>
          </a:p>
        </p:txBody>
      </p:sp>
      <p:pic>
        <p:nvPicPr>
          <p:cNvPr id="119" name="Picture 6" descr="\\eventsql\dvd\Online_ART\DVD_ART36\Artwork_Imagery\Brand Photos\Scenarios\FY08 Brand - Business\man windows laptop sitting desk casual copy.png"/>
          <p:cNvPicPr>
            <a:picLocks noChangeAspect="1" noChangeArrowheads="1"/>
          </p:cNvPicPr>
          <p:nvPr/>
        </p:nvPicPr>
        <p:blipFill>
          <a:blip r:embed="rId8" cstate="print"/>
          <a:srcRect/>
          <a:stretch>
            <a:fillRect/>
          </a:stretch>
        </p:blipFill>
        <p:spPr bwMode="auto">
          <a:xfrm>
            <a:off x="7152061" y="1058026"/>
            <a:ext cx="1813724" cy="2257078"/>
          </a:xfrm>
          <a:prstGeom prst="rect">
            <a:avLst/>
          </a:prstGeom>
          <a:noFill/>
          <a:effectLst>
            <a:softEdge rad="635000"/>
          </a:effectLst>
        </p:spPr>
      </p:pic>
      <p:sp>
        <p:nvSpPr>
          <p:cNvPr id="120" name="Rectangle 119"/>
          <p:cNvSpPr/>
          <p:nvPr/>
        </p:nvSpPr>
        <p:spPr>
          <a:xfrm>
            <a:off x="7053942" y="2805150"/>
            <a:ext cx="1484416" cy="605294"/>
          </a:xfrm>
          <a:prstGeom prst="rect">
            <a:avLst/>
          </a:prstGeom>
        </p:spPr>
        <p:txBody>
          <a:bodyPr wrap="square">
            <a:spAutoFit/>
          </a:bodyPr>
          <a:lstStyle/>
          <a:p>
            <a:pPr algn="r">
              <a:lnSpc>
                <a:spcPts val="2000"/>
              </a:lnSpc>
              <a:spcBef>
                <a:spcPts val="600"/>
              </a:spcBef>
              <a:spcAft>
                <a:spcPts val="800"/>
              </a:spcAft>
              <a:buClr>
                <a:schemeClr val="bg1"/>
              </a:buClr>
              <a:buSzPct val="100000"/>
              <a:defRPr/>
            </a:pP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Visual data </a:t>
            </a:r>
            <a:b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br>
            <a:r>
              <a:rPr lang="en-US" sz="1400"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representation</a:t>
            </a:r>
          </a:p>
        </p:txBody>
      </p:sp>
      <p:sp>
        <p:nvSpPr>
          <p:cNvPr id="49" name="Rectangle 48"/>
          <p:cNvSpPr/>
          <p:nvPr/>
        </p:nvSpPr>
        <p:spPr>
          <a:xfrm rot="1097516">
            <a:off x="7540790" y="801428"/>
            <a:ext cx="1737360" cy="375424"/>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b="1" dirty="0" smtClean="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End Users</a:t>
            </a:r>
            <a:endParaRPr lang="en-US" b="1"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endParaRPr>
          </a:p>
        </p:txBody>
      </p:sp>
      <p:sp>
        <p:nvSpPr>
          <p:cNvPr id="54" name="Rectangle 53"/>
          <p:cNvSpPr/>
          <p:nvPr/>
        </p:nvSpPr>
        <p:spPr>
          <a:xfrm rot="472013">
            <a:off x="5272725" y="259844"/>
            <a:ext cx="1737360" cy="400110"/>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b="1"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Power Users</a:t>
            </a:r>
          </a:p>
        </p:txBody>
      </p:sp>
      <p:sp>
        <p:nvSpPr>
          <p:cNvPr id="8" name="Rectangle 7"/>
          <p:cNvSpPr/>
          <p:nvPr/>
        </p:nvSpPr>
        <p:spPr bwMode="white">
          <a:xfrm>
            <a:off x="2443571" y="865957"/>
            <a:ext cx="1264919" cy="4163242"/>
          </a:xfrm>
          <a:custGeom>
            <a:avLst/>
            <a:gdLst>
              <a:gd name="connsiteX0" fmla="*/ 0 w 133350"/>
              <a:gd name="connsiteY0" fmla="*/ 0 h 3867150"/>
              <a:gd name="connsiteX1" fmla="*/ 133350 w 133350"/>
              <a:gd name="connsiteY1" fmla="*/ 0 h 3867150"/>
              <a:gd name="connsiteX2" fmla="*/ 133350 w 133350"/>
              <a:gd name="connsiteY2" fmla="*/ 3867150 h 3867150"/>
              <a:gd name="connsiteX3" fmla="*/ 0 w 133350"/>
              <a:gd name="connsiteY3" fmla="*/ 3867150 h 3867150"/>
              <a:gd name="connsiteX4" fmla="*/ 0 w 133350"/>
              <a:gd name="connsiteY4" fmla="*/ 0 h 3867150"/>
              <a:gd name="connsiteX0" fmla="*/ 0 w 1143000"/>
              <a:gd name="connsiteY0" fmla="*/ 0 h 3867150"/>
              <a:gd name="connsiteX1" fmla="*/ 133350 w 1143000"/>
              <a:gd name="connsiteY1" fmla="*/ 0 h 3867150"/>
              <a:gd name="connsiteX2" fmla="*/ 1143000 w 1143000"/>
              <a:gd name="connsiteY2" fmla="*/ 3867150 h 3867150"/>
              <a:gd name="connsiteX3" fmla="*/ 0 w 1143000"/>
              <a:gd name="connsiteY3" fmla="*/ 3867150 h 3867150"/>
              <a:gd name="connsiteX4" fmla="*/ 0 w 1143000"/>
              <a:gd name="connsiteY4" fmla="*/ 0 h 3867150"/>
              <a:gd name="connsiteX0" fmla="*/ 0 w 1143000"/>
              <a:gd name="connsiteY0" fmla="*/ 0 h 3867150"/>
              <a:gd name="connsiteX1" fmla="*/ 133350 w 1143000"/>
              <a:gd name="connsiteY1" fmla="*/ 0 h 3867150"/>
              <a:gd name="connsiteX2" fmla="*/ 1143000 w 1143000"/>
              <a:gd name="connsiteY2" fmla="*/ 3867150 h 3867150"/>
              <a:gd name="connsiteX3" fmla="*/ 695325 w 1143000"/>
              <a:gd name="connsiteY3" fmla="*/ 3867150 h 3867150"/>
              <a:gd name="connsiteX4" fmla="*/ 0 w 1143000"/>
              <a:gd name="connsiteY4" fmla="*/ 0 h 3867150"/>
              <a:gd name="connsiteX0" fmla="*/ 0 w 1143000"/>
              <a:gd name="connsiteY0" fmla="*/ 0 h 3867150"/>
              <a:gd name="connsiteX1" fmla="*/ 609600 w 1143000"/>
              <a:gd name="connsiteY1" fmla="*/ 2028825 h 3867150"/>
              <a:gd name="connsiteX2" fmla="*/ 1143000 w 1143000"/>
              <a:gd name="connsiteY2" fmla="*/ 3867150 h 3867150"/>
              <a:gd name="connsiteX3" fmla="*/ 695325 w 1143000"/>
              <a:gd name="connsiteY3" fmla="*/ 3867150 h 3867150"/>
              <a:gd name="connsiteX4" fmla="*/ 0 w 1143000"/>
              <a:gd name="connsiteY4" fmla="*/ 0 h 3867150"/>
              <a:gd name="connsiteX0" fmla="*/ 0 w 1543594"/>
              <a:gd name="connsiteY0" fmla="*/ 0 h 4032613"/>
              <a:gd name="connsiteX1" fmla="*/ 1010194 w 1543594"/>
              <a:gd name="connsiteY1" fmla="*/ 2194288 h 4032613"/>
              <a:gd name="connsiteX2" fmla="*/ 1543594 w 1543594"/>
              <a:gd name="connsiteY2" fmla="*/ 4032613 h 4032613"/>
              <a:gd name="connsiteX3" fmla="*/ 1095919 w 1543594"/>
              <a:gd name="connsiteY3" fmla="*/ 4032613 h 4032613"/>
              <a:gd name="connsiteX4" fmla="*/ 0 w 1543594"/>
              <a:gd name="connsiteY4" fmla="*/ 0 h 4032613"/>
              <a:gd name="connsiteX0" fmla="*/ 0 w 1543594"/>
              <a:gd name="connsiteY0" fmla="*/ 0 h 4032613"/>
              <a:gd name="connsiteX1" fmla="*/ 870857 w 1543594"/>
              <a:gd name="connsiteY1" fmla="*/ 2298791 h 4032613"/>
              <a:gd name="connsiteX2" fmla="*/ 1543594 w 1543594"/>
              <a:gd name="connsiteY2" fmla="*/ 4032613 h 4032613"/>
              <a:gd name="connsiteX3" fmla="*/ 1095919 w 1543594"/>
              <a:gd name="connsiteY3" fmla="*/ 4032613 h 4032613"/>
              <a:gd name="connsiteX4" fmla="*/ 0 w 1543594"/>
              <a:gd name="connsiteY4" fmla="*/ 0 h 4032613"/>
              <a:gd name="connsiteX0" fmla="*/ 0 w 1613262"/>
              <a:gd name="connsiteY0" fmla="*/ 0 h 4032613"/>
              <a:gd name="connsiteX1" fmla="*/ 940525 w 1613262"/>
              <a:gd name="connsiteY1" fmla="*/ 2298791 h 4032613"/>
              <a:gd name="connsiteX2" fmla="*/ 1613262 w 1613262"/>
              <a:gd name="connsiteY2" fmla="*/ 4032613 h 4032613"/>
              <a:gd name="connsiteX3" fmla="*/ 1165587 w 1613262"/>
              <a:gd name="connsiteY3" fmla="*/ 4032613 h 4032613"/>
              <a:gd name="connsiteX4" fmla="*/ 0 w 1613262"/>
              <a:gd name="connsiteY4" fmla="*/ 0 h 4032613"/>
              <a:gd name="connsiteX0" fmla="*/ 0 w 1613262"/>
              <a:gd name="connsiteY0" fmla="*/ 0 h 4032613"/>
              <a:gd name="connsiteX1" fmla="*/ 949233 w 1613262"/>
              <a:gd name="connsiteY1" fmla="*/ 2377168 h 4032613"/>
              <a:gd name="connsiteX2" fmla="*/ 1613262 w 1613262"/>
              <a:gd name="connsiteY2" fmla="*/ 4032613 h 4032613"/>
              <a:gd name="connsiteX3" fmla="*/ 1165587 w 1613262"/>
              <a:gd name="connsiteY3" fmla="*/ 4032613 h 4032613"/>
              <a:gd name="connsiteX4" fmla="*/ 0 w 1613262"/>
              <a:gd name="connsiteY4" fmla="*/ 0 h 4032613"/>
              <a:gd name="connsiteX0" fmla="*/ 0 w 1264919"/>
              <a:gd name="connsiteY0" fmla="*/ 0 h 4163242"/>
              <a:gd name="connsiteX1" fmla="*/ 600890 w 1264919"/>
              <a:gd name="connsiteY1" fmla="*/ 2507797 h 4163242"/>
              <a:gd name="connsiteX2" fmla="*/ 1264919 w 1264919"/>
              <a:gd name="connsiteY2" fmla="*/ 4163242 h 4163242"/>
              <a:gd name="connsiteX3" fmla="*/ 817244 w 1264919"/>
              <a:gd name="connsiteY3" fmla="*/ 4163242 h 4163242"/>
              <a:gd name="connsiteX4" fmla="*/ 0 w 1264919"/>
              <a:gd name="connsiteY4" fmla="*/ 0 h 4163242"/>
              <a:gd name="connsiteX0" fmla="*/ 0 w 1264919"/>
              <a:gd name="connsiteY0" fmla="*/ 0 h 4163242"/>
              <a:gd name="connsiteX1" fmla="*/ 766353 w 1264919"/>
              <a:gd name="connsiteY1" fmla="*/ 2472962 h 4163242"/>
              <a:gd name="connsiteX2" fmla="*/ 1264919 w 1264919"/>
              <a:gd name="connsiteY2" fmla="*/ 4163242 h 4163242"/>
              <a:gd name="connsiteX3" fmla="*/ 817244 w 1264919"/>
              <a:gd name="connsiteY3" fmla="*/ 4163242 h 4163242"/>
              <a:gd name="connsiteX4" fmla="*/ 0 w 1264919"/>
              <a:gd name="connsiteY4" fmla="*/ 0 h 4163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919" h="4163242">
                <a:moveTo>
                  <a:pt x="0" y="0"/>
                </a:moveTo>
                <a:lnTo>
                  <a:pt x="766353" y="2472962"/>
                </a:lnTo>
                <a:lnTo>
                  <a:pt x="1264919" y="4163242"/>
                </a:lnTo>
                <a:lnTo>
                  <a:pt x="817244" y="4163242"/>
                </a:lnTo>
                <a:lnTo>
                  <a:pt x="0" y="0"/>
                </a:lnTo>
                <a:close/>
              </a:path>
            </a:pathLst>
          </a:custGeom>
          <a:blipFill dpi="0" rotWithShape="0">
            <a:blip r:embed="rId9">
              <a:lum/>
            </a:blip>
            <a:srcRect/>
            <a:stretch>
              <a:fillRect l="-1950000" t="-30049" r="-4807143" b="-47291"/>
            </a:stretch>
          </a:blip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189" name="Rectangle 188"/>
          <p:cNvSpPr/>
          <p:nvPr/>
        </p:nvSpPr>
        <p:spPr>
          <a:xfrm rot="21192675">
            <a:off x="2195476" y="252279"/>
            <a:ext cx="1737360" cy="400110"/>
          </a:xfrm>
          <a:prstGeom prst="rect">
            <a:avLst/>
          </a:prstGeom>
        </p:spPr>
        <p:txBody>
          <a:bodyPr wrap="square">
            <a:spAutoFit/>
          </a:bodyPr>
          <a:lstStyle/>
          <a:p>
            <a:pPr algn="ctr">
              <a:lnSpc>
                <a:spcPts val="2400"/>
              </a:lnSpc>
              <a:spcBef>
                <a:spcPts val="600"/>
              </a:spcBef>
              <a:spcAft>
                <a:spcPts val="800"/>
              </a:spcAft>
              <a:buClr>
                <a:schemeClr val="bg1"/>
              </a:buClr>
              <a:buSzPct val="100000"/>
              <a:defRPr/>
            </a:pPr>
            <a:r>
              <a:rPr lang="en-US" b="1" dirty="0">
                <a:solidFill>
                  <a:schemeClr val="bg1"/>
                </a:soli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sym typeface="Wingdings" pitchFamily="2" charset="2"/>
              </a:rPr>
              <a:t>IT Pros</a:t>
            </a:r>
          </a:p>
        </p:txBody>
      </p:sp>
      <p:sp>
        <p:nvSpPr>
          <p:cNvPr id="37" name="Rectangle 7"/>
          <p:cNvSpPr/>
          <p:nvPr/>
        </p:nvSpPr>
        <p:spPr bwMode="white">
          <a:xfrm flipH="1">
            <a:off x="5456736" y="865957"/>
            <a:ext cx="1264919" cy="4163242"/>
          </a:xfrm>
          <a:custGeom>
            <a:avLst/>
            <a:gdLst>
              <a:gd name="connsiteX0" fmla="*/ 0 w 133350"/>
              <a:gd name="connsiteY0" fmla="*/ 0 h 3867150"/>
              <a:gd name="connsiteX1" fmla="*/ 133350 w 133350"/>
              <a:gd name="connsiteY1" fmla="*/ 0 h 3867150"/>
              <a:gd name="connsiteX2" fmla="*/ 133350 w 133350"/>
              <a:gd name="connsiteY2" fmla="*/ 3867150 h 3867150"/>
              <a:gd name="connsiteX3" fmla="*/ 0 w 133350"/>
              <a:gd name="connsiteY3" fmla="*/ 3867150 h 3867150"/>
              <a:gd name="connsiteX4" fmla="*/ 0 w 133350"/>
              <a:gd name="connsiteY4" fmla="*/ 0 h 3867150"/>
              <a:gd name="connsiteX0" fmla="*/ 0 w 1143000"/>
              <a:gd name="connsiteY0" fmla="*/ 0 h 3867150"/>
              <a:gd name="connsiteX1" fmla="*/ 133350 w 1143000"/>
              <a:gd name="connsiteY1" fmla="*/ 0 h 3867150"/>
              <a:gd name="connsiteX2" fmla="*/ 1143000 w 1143000"/>
              <a:gd name="connsiteY2" fmla="*/ 3867150 h 3867150"/>
              <a:gd name="connsiteX3" fmla="*/ 0 w 1143000"/>
              <a:gd name="connsiteY3" fmla="*/ 3867150 h 3867150"/>
              <a:gd name="connsiteX4" fmla="*/ 0 w 1143000"/>
              <a:gd name="connsiteY4" fmla="*/ 0 h 3867150"/>
              <a:gd name="connsiteX0" fmla="*/ 0 w 1143000"/>
              <a:gd name="connsiteY0" fmla="*/ 0 h 3867150"/>
              <a:gd name="connsiteX1" fmla="*/ 133350 w 1143000"/>
              <a:gd name="connsiteY1" fmla="*/ 0 h 3867150"/>
              <a:gd name="connsiteX2" fmla="*/ 1143000 w 1143000"/>
              <a:gd name="connsiteY2" fmla="*/ 3867150 h 3867150"/>
              <a:gd name="connsiteX3" fmla="*/ 695325 w 1143000"/>
              <a:gd name="connsiteY3" fmla="*/ 3867150 h 3867150"/>
              <a:gd name="connsiteX4" fmla="*/ 0 w 1143000"/>
              <a:gd name="connsiteY4" fmla="*/ 0 h 3867150"/>
              <a:gd name="connsiteX0" fmla="*/ 0 w 1143000"/>
              <a:gd name="connsiteY0" fmla="*/ 0 h 3867150"/>
              <a:gd name="connsiteX1" fmla="*/ 609600 w 1143000"/>
              <a:gd name="connsiteY1" fmla="*/ 2028825 h 3867150"/>
              <a:gd name="connsiteX2" fmla="*/ 1143000 w 1143000"/>
              <a:gd name="connsiteY2" fmla="*/ 3867150 h 3867150"/>
              <a:gd name="connsiteX3" fmla="*/ 695325 w 1143000"/>
              <a:gd name="connsiteY3" fmla="*/ 3867150 h 3867150"/>
              <a:gd name="connsiteX4" fmla="*/ 0 w 1143000"/>
              <a:gd name="connsiteY4" fmla="*/ 0 h 3867150"/>
              <a:gd name="connsiteX0" fmla="*/ 0 w 1543594"/>
              <a:gd name="connsiteY0" fmla="*/ 0 h 4032613"/>
              <a:gd name="connsiteX1" fmla="*/ 1010194 w 1543594"/>
              <a:gd name="connsiteY1" fmla="*/ 2194288 h 4032613"/>
              <a:gd name="connsiteX2" fmla="*/ 1543594 w 1543594"/>
              <a:gd name="connsiteY2" fmla="*/ 4032613 h 4032613"/>
              <a:gd name="connsiteX3" fmla="*/ 1095919 w 1543594"/>
              <a:gd name="connsiteY3" fmla="*/ 4032613 h 4032613"/>
              <a:gd name="connsiteX4" fmla="*/ 0 w 1543594"/>
              <a:gd name="connsiteY4" fmla="*/ 0 h 4032613"/>
              <a:gd name="connsiteX0" fmla="*/ 0 w 1543594"/>
              <a:gd name="connsiteY0" fmla="*/ 0 h 4032613"/>
              <a:gd name="connsiteX1" fmla="*/ 870857 w 1543594"/>
              <a:gd name="connsiteY1" fmla="*/ 2298791 h 4032613"/>
              <a:gd name="connsiteX2" fmla="*/ 1543594 w 1543594"/>
              <a:gd name="connsiteY2" fmla="*/ 4032613 h 4032613"/>
              <a:gd name="connsiteX3" fmla="*/ 1095919 w 1543594"/>
              <a:gd name="connsiteY3" fmla="*/ 4032613 h 4032613"/>
              <a:gd name="connsiteX4" fmla="*/ 0 w 1543594"/>
              <a:gd name="connsiteY4" fmla="*/ 0 h 4032613"/>
              <a:gd name="connsiteX0" fmla="*/ 0 w 1613262"/>
              <a:gd name="connsiteY0" fmla="*/ 0 h 4032613"/>
              <a:gd name="connsiteX1" fmla="*/ 940525 w 1613262"/>
              <a:gd name="connsiteY1" fmla="*/ 2298791 h 4032613"/>
              <a:gd name="connsiteX2" fmla="*/ 1613262 w 1613262"/>
              <a:gd name="connsiteY2" fmla="*/ 4032613 h 4032613"/>
              <a:gd name="connsiteX3" fmla="*/ 1165587 w 1613262"/>
              <a:gd name="connsiteY3" fmla="*/ 4032613 h 4032613"/>
              <a:gd name="connsiteX4" fmla="*/ 0 w 1613262"/>
              <a:gd name="connsiteY4" fmla="*/ 0 h 4032613"/>
              <a:gd name="connsiteX0" fmla="*/ 0 w 1613262"/>
              <a:gd name="connsiteY0" fmla="*/ 0 h 4032613"/>
              <a:gd name="connsiteX1" fmla="*/ 949233 w 1613262"/>
              <a:gd name="connsiteY1" fmla="*/ 2377168 h 4032613"/>
              <a:gd name="connsiteX2" fmla="*/ 1613262 w 1613262"/>
              <a:gd name="connsiteY2" fmla="*/ 4032613 h 4032613"/>
              <a:gd name="connsiteX3" fmla="*/ 1165587 w 1613262"/>
              <a:gd name="connsiteY3" fmla="*/ 4032613 h 4032613"/>
              <a:gd name="connsiteX4" fmla="*/ 0 w 1613262"/>
              <a:gd name="connsiteY4" fmla="*/ 0 h 4032613"/>
              <a:gd name="connsiteX0" fmla="*/ 0 w 1264919"/>
              <a:gd name="connsiteY0" fmla="*/ 0 h 4163242"/>
              <a:gd name="connsiteX1" fmla="*/ 600890 w 1264919"/>
              <a:gd name="connsiteY1" fmla="*/ 2507797 h 4163242"/>
              <a:gd name="connsiteX2" fmla="*/ 1264919 w 1264919"/>
              <a:gd name="connsiteY2" fmla="*/ 4163242 h 4163242"/>
              <a:gd name="connsiteX3" fmla="*/ 817244 w 1264919"/>
              <a:gd name="connsiteY3" fmla="*/ 4163242 h 4163242"/>
              <a:gd name="connsiteX4" fmla="*/ 0 w 1264919"/>
              <a:gd name="connsiteY4" fmla="*/ 0 h 4163242"/>
              <a:gd name="connsiteX0" fmla="*/ 0 w 1264919"/>
              <a:gd name="connsiteY0" fmla="*/ 0 h 4163242"/>
              <a:gd name="connsiteX1" fmla="*/ 766353 w 1264919"/>
              <a:gd name="connsiteY1" fmla="*/ 2472962 h 4163242"/>
              <a:gd name="connsiteX2" fmla="*/ 1264919 w 1264919"/>
              <a:gd name="connsiteY2" fmla="*/ 4163242 h 4163242"/>
              <a:gd name="connsiteX3" fmla="*/ 817244 w 1264919"/>
              <a:gd name="connsiteY3" fmla="*/ 4163242 h 4163242"/>
              <a:gd name="connsiteX4" fmla="*/ 0 w 1264919"/>
              <a:gd name="connsiteY4" fmla="*/ 0 h 4163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919" h="4163242">
                <a:moveTo>
                  <a:pt x="0" y="0"/>
                </a:moveTo>
                <a:lnTo>
                  <a:pt x="766353" y="2472962"/>
                </a:lnTo>
                <a:lnTo>
                  <a:pt x="1264919" y="4163242"/>
                </a:lnTo>
                <a:lnTo>
                  <a:pt x="817244" y="4163242"/>
                </a:lnTo>
                <a:lnTo>
                  <a:pt x="0" y="0"/>
                </a:lnTo>
                <a:close/>
              </a:path>
            </a:pathLst>
          </a:custGeom>
          <a:blipFill dpi="0" rotWithShape="0">
            <a:blip r:embed="rId9">
              <a:lum/>
            </a:blip>
            <a:srcRect/>
            <a:stretch>
              <a:fillRect l="-1950000" t="-30049" r="-4807143" b="-47291"/>
            </a:stretch>
          </a:blip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6" name="Left-Right Arrow 35"/>
          <p:cNvSpPr/>
          <p:nvPr/>
        </p:nvSpPr>
        <p:spPr bwMode="auto">
          <a:xfrm>
            <a:off x="952501" y="5838827"/>
            <a:ext cx="7286624" cy="923925"/>
          </a:xfrm>
          <a:prstGeom prst="leftRightArrow">
            <a:avLst/>
          </a:prstGeom>
          <a:gradFill>
            <a:gsLst>
              <a:gs pos="0">
                <a:schemeClr val="accent1">
                  <a:lumMod val="75000"/>
                </a:schemeClr>
              </a:gs>
              <a:gs pos="80000">
                <a:schemeClr val="accent1">
                  <a:lumMod val="50000"/>
                </a:schemeClr>
              </a:gs>
              <a:gs pos="100000">
                <a:schemeClr val="accent1">
                  <a:lumMod val="60000"/>
                  <a:lumOff val="40000"/>
                </a:schemeClr>
              </a:gs>
            </a:gsLst>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err="1" smtClean="0">
              <a:solidFill>
                <a:schemeClr val="bg1"/>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a:xfrm>
            <a:off x="1265527" y="6119782"/>
            <a:ext cx="6708888" cy="375424"/>
          </a:xfrm>
          <a:prstGeom prst="rect">
            <a:avLst/>
          </a:prstGeom>
        </p:spPr>
        <p:txBody>
          <a:bodyPr wrap="none">
            <a:spAutoFit/>
          </a:bodyPr>
          <a:lstStyle/>
          <a:p>
            <a:pPr algn="ctr">
              <a:lnSpc>
                <a:spcPts val="2400"/>
              </a:lnSpc>
              <a:spcBef>
                <a:spcPts val="600"/>
              </a:spcBef>
              <a:spcAft>
                <a:spcPts val="800"/>
              </a:spcAft>
              <a:buClr>
                <a:schemeClr val="bg1"/>
              </a:buClr>
              <a:buSzPct val="100000"/>
              <a:defRPr/>
            </a:pPr>
            <a:r>
              <a:rPr lang="en-US" b="1" dirty="0" smtClean="0">
                <a:solidFill>
                  <a:schemeClr val="bg1"/>
                </a:solidFill>
                <a:latin typeface="Segoe UI" pitchFamily="34" charset="0"/>
                <a:ea typeface="Segoe UI" pitchFamily="34" charset="0"/>
                <a:cs typeface="Segoe UI" pitchFamily="34" charset="0"/>
                <a:sym typeface="Wingdings" pitchFamily="2" charset="2"/>
              </a:rPr>
              <a:t>Embedded	</a:t>
            </a:r>
            <a:r>
              <a:rPr lang="en-US" b="1" dirty="0">
                <a:solidFill>
                  <a:schemeClr val="bg1"/>
                </a:solidFill>
                <a:latin typeface="Segoe UI" pitchFamily="34" charset="0"/>
                <a:ea typeface="Segoe UI" pitchFamily="34" charset="0"/>
                <a:cs typeface="Segoe UI" pitchFamily="34" charset="0"/>
                <a:sym typeface="Wingdings" pitchFamily="2" charset="2"/>
              </a:rPr>
              <a:t>	</a:t>
            </a:r>
            <a:r>
              <a:rPr lang="en-US" b="1" dirty="0" smtClean="0">
                <a:solidFill>
                  <a:schemeClr val="bg1"/>
                </a:solidFill>
                <a:latin typeface="Segoe UI" pitchFamily="34" charset="0"/>
                <a:ea typeface="Segoe UI" pitchFamily="34" charset="0"/>
                <a:cs typeface="Segoe UI" pitchFamily="34" charset="0"/>
                <a:sym typeface="Wingdings" pitchFamily="2" charset="2"/>
              </a:rPr>
              <a:t>Operational			Business</a:t>
            </a:r>
            <a:endParaRPr lang="en-US" b="1" dirty="0">
              <a:solidFill>
                <a:schemeClr val="bg1"/>
              </a:solidFill>
              <a:latin typeface="Segoe UI" pitchFamily="34" charset="0"/>
              <a:ea typeface="Segoe UI" pitchFamily="34" charset="0"/>
              <a:cs typeface="Segoe UI" pitchFamily="34" charset="0"/>
              <a:sym typeface="Wingdings" pitchFamily="2" charset="2"/>
            </a:endParaRPr>
          </a:p>
        </p:txBody>
      </p:sp>
    </p:spTree>
    <p:extLst>
      <p:ext uri="{BB962C8B-B14F-4D97-AF65-F5344CB8AC3E}">
        <p14:creationId xmlns:p14="http://schemas.microsoft.com/office/powerpoint/2010/main" val="2252320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“Crescent” is NOT</a:t>
            </a:r>
            <a:endParaRPr lang="en-US" dirty="0"/>
          </a:p>
        </p:txBody>
      </p:sp>
      <p:sp>
        <p:nvSpPr>
          <p:cNvPr id="4" name="Content Placeholder 3"/>
          <p:cNvSpPr>
            <a:spLocks noGrp="1"/>
          </p:cNvSpPr>
          <p:nvPr>
            <p:ph idx="1"/>
          </p:nvPr>
        </p:nvSpPr>
        <p:spPr>
          <a:xfrm>
            <a:off x="528542" y="1540407"/>
            <a:ext cx="8363938" cy="6137065"/>
          </a:xfrm>
        </p:spPr>
        <p:txBody>
          <a:bodyPr>
            <a:normAutofit/>
          </a:bodyPr>
          <a:lstStyle/>
          <a:p>
            <a:pPr marL="0" lvl="0" indent="0">
              <a:buNone/>
            </a:pPr>
            <a:r>
              <a:rPr lang="en-US" sz="2400" dirty="0"/>
              <a:t>Crescent is an interactive data exploration and visual presentation experience</a:t>
            </a:r>
            <a:r>
              <a:rPr lang="en-US" sz="2400" dirty="0" smtClean="0"/>
              <a:t>.</a:t>
            </a:r>
          </a:p>
          <a:p>
            <a:r>
              <a:rPr lang="en-US" sz="2400" dirty="0" smtClean="0"/>
              <a:t>Does </a:t>
            </a:r>
            <a:r>
              <a:rPr lang="en-US" sz="2400" dirty="0"/>
              <a:t>not replace RB 2.0, 3.0 or BIDS</a:t>
            </a:r>
          </a:p>
          <a:p>
            <a:r>
              <a:rPr lang="en-US" sz="2400" dirty="0" smtClean="0"/>
              <a:t>Not </a:t>
            </a:r>
            <a:r>
              <a:rPr lang="en-US" sz="2400" dirty="0"/>
              <a:t>a goal to edit or add new interactivity to </a:t>
            </a:r>
            <a:r>
              <a:rPr lang="en-US" sz="2400" dirty="0" err="1"/>
              <a:t>Dev</a:t>
            </a:r>
            <a:r>
              <a:rPr lang="en-US" sz="2400" dirty="0"/>
              <a:t>/IT Pro reports built in RB or BIDS</a:t>
            </a:r>
          </a:p>
          <a:p>
            <a:r>
              <a:rPr lang="en-US" sz="2400" dirty="0"/>
              <a:t>N</a:t>
            </a:r>
            <a:r>
              <a:rPr lang="en-US" sz="2400" dirty="0" smtClean="0"/>
              <a:t>ot </a:t>
            </a:r>
            <a:r>
              <a:rPr lang="en-US" sz="2400" dirty="0"/>
              <a:t>a high-end analysis </a:t>
            </a:r>
            <a:r>
              <a:rPr lang="en-US" sz="2400" dirty="0" smtClean="0"/>
              <a:t>experience </a:t>
            </a:r>
          </a:p>
          <a:p>
            <a:pPr lvl="1"/>
            <a:r>
              <a:rPr lang="en-US" sz="2000" dirty="0" smtClean="0"/>
              <a:t>Not a goal to provide complex calculation building</a:t>
            </a:r>
            <a:endParaRPr lang="en-US" sz="2000" dirty="0"/>
          </a:p>
          <a:p>
            <a:r>
              <a:rPr lang="en-US" sz="2400" dirty="0"/>
              <a:t>N</a:t>
            </a:r>
            <a:r>
              <a:rPr lang="en-US" sz="2400" dirty="0" smtClean="0"/>
              <a:t>ot </a:t>
            </a:r>
            <a:r>
              <a:rPr lang="en-US" sz="2400" dirty="0"/>
              <a:t>a cell-based calculation </a:t>
            </a:r>
            <a:r>
              <a:rPr lang="en-US" sz="2400" dirty="0" smtClean="0"/>
              <a:t>tool</a:t>
            </a:r>
          </a:p>
          <a:p>
            <a:r>
              <a:rPr lang="en-US" sz="2400" dirty="0" smtClean="0"/>
              <a:t>Not a forecasting/write back tool</a:t>
            </a:r>
          </a:p>
          <a:p>
            <a:r>
              <a:rPr lang="en-US" sz="2400" dirty="0" smtClean="0"/>
              <a:t>Not a replacement for PPS scorecards or ProClarity</a:t>
            </a:r>
          </a:p>
          <a:p>
            <a:endParaRPr lang="en-US" sz="2400" dirty="0"/>
          </a:p>
          <a:p>
            <a:pPr marL="0" indent="0">
              <a:buNone/>
            </a:pPr>
            <a:endParaRPr lang="en-US" sz="2400" dirty="0"/>
          </a:p>
        </p:txBody>
      </p:sp>
    </p:spTree>
    <p:extLst>
      <p:ext uri="{BB962C8B-B14F-4D97-AF65-F5344CB8AC3E}">
        <p14:creationId xmlns:p14="http://schemas.microsoft.com/office/powerpoint/2010/main" val="3761653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61432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Abundantly “Crescent”</a:t>
            </a:r>
            <a:endParaRPr lang="en-AU" dirty="0"/>
          </a:p>
        </p:txBody>
      </p:sp>
      <p:sp>
        <p:nvSpPr>
          <p:cNvPr id="3" name="Text Placeholder 2"/>
          <p:cNvSpPr>
            <a:spLocks noGrp="1"/>
          </p:cNvSpPr>
          <p:nvPr>
            <p:ph type="body" idx="1"/>
          </p:nvPr>
        </p:nvSpPr>
        <p:spPr/>
        <p:txBody>
          <a:bodyPr/>
          <a:lstStyle/>
          <a:p>
            <a:pPr lvl="0">
              <a:defRPr/>
            </a:pPr>
            <a:r>
              <a:rPr lang="en-US" dirty="0" smtClean="0"/>
              <a:t>Carolyn Chau</a:t>
            </a:r>
          </a:p>
          <a:p>
            <a:pPr lvl="0">
              <a:defRPr/>
            </a:pPr>
            <a:r>
              <a:rPr lang="en-US" dirty="0" smtClean="0"/>
              <a:t>Principal Program Manager</a:t>
            </a:r>
          </a:p>
          <a:p>
            <a:pPr lvl="0">
              <a:defRPr/>
            </a:pPr>
            <a:r>
              <a:rPr lang="en-US" dirty="0" smtClean="0"/>
              <a:t>Microsoft</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DAT201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chemeClr val="bg2"/>
                </a:solidFill>
                <a:latin typeface="Calibri" pitchFamily="34" charset="0"/>
                <a:hlinkClick r:id="rId4"/>
              </a:rPr>
              <a:t>www.msteched.com/Australia</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pPr marL="0" lvl="1" indent="0"/>
            <a:r>
              <a:rPr lang="en-US" dirty="0">
                <a:solidFill>
                  <a:schemeClr val="bg2"/>
                </a:solidFill>
                <a:latin typeface="Calibri" pitchFamily="34" charset="0"/>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chemeClr val="bg2"/>
                </a:solidFill>
                <a:latin typeface="Calibri" pitchFamily="34" charset="0"/>
                <a:hlinkClick r:id="rId5"/>
              </a:rPr>
              <a:t>http</a:t>
            </a:r>
            <a:r>
              <a:rPr lang="en-US" sz="2000" dirty="0" smtClean="0">
                <a:solidFill>
                  <a:schemeClr val="bg2"/>
                </a:solidFill>
                <a:latin typeface="Calibri" pitchFamily="34" charset="0"/>
                <a:hlinkClick r:id="rId5"/>
              </a:rPr>
              <a:t>://</a:t>
            </a:r>
            <a:r>
              <a:rPr lang="en-AU" sz="2000" dirty="0" smtClean="0">
                <a:solidFill>
                  <a:schemeClr val="bg2"/>
                </a:solidFill>
                <a:hlinkClick r:id="rId5"/>
              </a:rPr>
              <a:t> technet.microsoft.com/en-au</a:t>
            </a:r>
            <a:r>
              <a:rPr lang="en-US" sz="2400" b="1" dirty="0" smtClean="0">
                <a:solidFill>
                  <a:schemeClr val="bg2"/>
                </a:solidFill>
                <a:latin typeface="Calibri" pitchFamily="34" charset="0"/>
                <a:hlinkClick r:id="rId5"/>
              </a:rPr>
              <a:t>  </a:t>
            </a:r>
            <a:endParaRPr lang="en-US" sz="2400" dirty="0">
              <a:solidFill>
                <a:schemeClr val="bg2"/>
              </a:solidFill>
              <a:latin typeface="Calibri" pitchFamily="34" charset="0"/>
            </a:endParaRPr>
          </a:p>
          <a:p>
            <a:pPr marL="0" lvl="1" indent="0">
              <a:tabLst>
                <a:tab pos="1828800" algn="l"/>
              </a:tabLst>
            </a:pP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chemeClr val="bg2"/>
                </a:solidFill>
                <a:latin typeface="Calibri" pitchFamily="34" charset="0"/>
                <a:hlinkClick r:id="rId8"/>
              </a:rPr>
              <a:t>http</a:t>
            </a:r>
            <a:r>
              <a:rPr lang="en-US" sz="2000" dirty="0" smtClean="0">
                <a:solidFill>
                  <a:schemeClr val="bg2"/>
                </a:solidFill>
                <a:latin typeface="Calibri" pitchFamily="34" charset="0"/>
                <a:hlinkClick r:id="rId8"/>
              </a:rPr>
              <a:t>://</a:t>
            </a:r>
            <a:r>
              <a:rPr lang="en-AU" sz="2000" dirty="0" smtClean="0">
                <a:solidFill>
                  <a:schemeClr val="bg2"/>
                </a:solidFill>
                <a:hlinkClick r:id="rId8"/>
              </a:rPr>
              <a:t>msdn.microsoft.com/en-au</a:t>
            </a:r>
            <a:endParaRPr lang="en-AU" sz="2000" dirty="0" smtClean="0">
              <a:solidFill>
                <a:schemeClr val="bg2"/>
              </a:solidFill>
            </a:endParaRPr>
          </a:p>
          <a:p>
            <a:pPr>
              <a:spcBef>
                <a:spcPts val="600"/>
              </a:spcBef>
              <a:tabLst>
                <a:tab pos="1828800" algn="l"/>
              </a:tabLst>
            </a:pPr>
            <a:r>
              <a:rPr lang="en-US" sz="2400" b="1" dirty="0" smtClean="0">
                <a:solidFill>
                  <a:schemeClr val="bg2"/>
                </a:solidFill>
                <a:latin typeface="Calibri" pitchFamily="34" charset="0"/>
              </a:rPr>
              <a:t> </a:t>
            </a:r>
            <a:endParaRPr lang="en-US" dirty="0">
              <a:solidFill>
                <a:schemeClr val="bg2"/>
              </a:solidFill>
              <a:latin typeface="Calibri" pitchFamily="34" charset="0"/>
            </a:endParaRPr>
          </a:p>
          <a:p>
            <a:pPr marL="0" lvl="1" indent="0">
              <a:tabLst>
                <a:tab pos="1828800" algn="l"/>
              </a:tabLst>
            </a:pPr>
            <a:r>
              <a:rPr lang="en-US" dirty="0">
                <a:solidFill>
                  <a:schemeClr val="bg2"/>
                </a:solidFill>
                <a:latin typeface="Calibri" pitchFamily="34" charset="0"/>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chemeClr val="bg2"/>
                </a:solidFill>
                <a:hlinkClick r:id="rId9"/>
              </a:rPr>
              <a:t>www.microsoft.com/australia/learning</a:t>
            </a:r>
            <a:r>
              <a:rPr lang="en-US" sz="2000" dirty="0" smtClean="0">
                <a:solidFill>
                  <a:schemeClr val="bg2"/>
                </a:solidFill>
                <a:latin typeface="Calibri" pitchFamily="34" charset="0"/>
              </a:rPr>
              <a:t>  </a:t>
            </a:r>
            <a:endParaRPr lang="en-US" sz="2000" dirty="0">
              <a:solidFill>
                <a:schemeClr val="bg2"/>
              </a:solidFill>
              <a:latin typeface="Calibri" pitchFamily="34" charset="0"/>
            </a:endParaRPr>
          </a:p>
          <a:p>
            <a:pPr marL="0" lvl="1" indent="0"/>
            <a:endParaRPr lang="en-US" dirty="0">
              <a:solidFill>
                <a:schemeClr val="bg2"/>
              </a:solidFill>
              <a:latin typeface="Calibri" pitchFamily="34" charset="0"/>
            </a:endParaRPr>
          </a:p>
          <a:p>
            <a:r>
              <a:rPr lang="en-US" dirty="0">
                <a:solidFill>
                  <a:schemeClr val="bg2"/>
                </a:solidFill>
                <a:latin typeface="Calibri" pitchFamily="34" charset="0"/>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sz="3600" dirty="0" smtClean="0">
                <a:solidFill>
                  <a:schemeClr val="accent2"/>
                </a:solidFill>
              </a:rPr>
              <a:t>Agenda Subtitle</a:t>
            </a:r>
            <a:endParaRPr lang="en-US" dirty="0">
              <a:solidFill>
                <a:schemeClr val="accent2"/>
              </a:solidFill>
            </a:endParaRPr>
          </a:p>
        </p:txBody>
      </p:sp>
      <p:sp>
        <p:nvSpPr>
          <p:cNvPr id="3" name="Text Placeholder 2"/>
          <p:cNvSpPr>
            <a:spLocks noGrp="1"/>
          </p:cNvSpPr>
          <p:nvPr>
            <p:ph idx="1"/>
          </p:nvPr>
        </p:nvSpPr>
        <p:spPr/>
        <p:txBody>
          <a:bodyPr/>
          <a:lstStyle/>
          <a:p>
            <a:r>
              <a:rPr lang="en-US" dirty="0"/>
              <a:t>What is Crescent?</a:t>
            </a:r>
          </a:p>
          <a:p>
            <a:r>
              <a:rPr lang="en-US" dirty="0"/>
              <a:t>Learn about Crescent’s key capabilities</a:t>
            </a:r>
          </a:p>
          <a:p>
            <a:r>
              <a:rPr lang="en-US" dirty="0"/>
              <a:t>Architecture and </a:t>
            </a:r>
            <a:r>
              <a:rPr lang="en-US" dirty="0" smtClean="0"/>
              <a:t>requirements</a:t>
            </a:r>
          </a:p>
          <a:p>
            <a:r>
              <a:rPr lang="en-US" dirty="0" smtClean="0"/>
              <a:t>Crescent and the Microsoft BI stack</a:t>
            </a:r>
            <a:endParaRPr lang="en-US" dirty="0"/>
          </a:p>
          <a:p>
            <a:r>
              <a:rPr lang="en-US" dirty="0" smtClean="0"/>
              <a:t>Have </a:t>
            </a:r>
            <a:r>
              <a:rPr lang="en-US" dirty="0"/>
              <a:t>fun with data!</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32618" y="5916244"/>
            <a:ext cx="1868314" cy="941756"/>
          </a:xfrm>
          <a:prstGeom prst="rect">
            <a:avLst/>
          </a:prstGeom>
          <a:solidFill>
            <a:srgbClr val="431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6142791" y="0"/>
            <a:ext cx="3001209" cy="2106309"/>
          </a:xfrm>
          <a:prstGeom prst="rect">
            <a:avLst/>
          </a:prstGeom>
          <a:solidFill>
            <a:srgbClr val="431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p:cNvGrpSpPr/>
          <p:nvPr/>
        </p:nvGrpSpPr>
        <p:grpSpPr>
          <a:xfrm>
            <a:off x="0" y="2765697"/>
            <a:ext cx="9144000" cy="2035426"/>
            <a:chOff x="-1" y="2765697"/>
            <a:chExt cx="9144000" cy="2035426"/>
          </a:xfrm>
        </p:grpSpPr>
        <p:sp>
          <p:nvSpPr>
            <p:cNvPr id="130" name="Rounded Rectangle 129"/>
            <p:cNvSpPr/>
            <p:nvPr/>
          </p:nvSpPr>
          <p:spPr>
            <a:xfrm>
              <a:off x="-1" y="3243199"/>
              <a:ext cx="9144000" cy="1557924"/>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p:txBody>
        </p:sp>
        <p:pic>
          <p:nvPicPr>
            <p:cNvPr id="120" name="Picture 7" descr="\\SFP\Work\White_Whale\3-22036_Kuleen_Bharadwaj\PPT\4_SQL Server Renewal\SFP_Art\Icons\Chris Icons\cube_blu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323" y="3309017"/>
              <a:ext cx="813195" cy="7285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1" name="Picture 3" descr="\\SFP\Work\White_Whale\3-22036_Kuleen_Bharadwaj\PPT\4_SQL Server Renewal\SFP_Art\Icons\Chris Icons\report on browser.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11031" y="3297791"/>
              <a:ext cx="853985" cy="6423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67986" y="3324394"/>
              <a:ext cx="1582848"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Analysis </a:t>
              </a:r>
            </a:p>
            <a:p>
              <a:pPr algn="ctr">
                <a:lnSpc>
                  <a:spcPct val="90000"/>
                </a:lnSpc>
              </a:pPr>
              <a:r>
                <a:rPr lang="en-US" sz="1600" dirty="0" smtClean="0">
                  <a:solidFill>
                    <a:schemeClr val="bg1"/>
                  </a:solidFill>
                  <a:latin typeface="Segoe Condensed" pitchFamily="34" charset="0"/>
                </a:rPr>
                <a:t>Services</a:t>
              </a:r>
            </a:p>
          </p:txBody>
        </p:sp>
        <p:sp>
          <p:nvSpPr>
            <p:cNvPr id="10" name="TextBox 9"/>
            <p:cNvSpPr txBox="1"/>
            <p:nvPr/>
          </p:nvSpPr>
          <p:spPr>
            <a:xfrm>
              <a:off x="2889834" y="3342789"/>
              <a:ext cx="1752962"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Reporting </a:t>
              </a:r>
            </a:p>
            <a:p>
              <a:pPr algn="ctr">
                <a:lnSpc>
                  <a:spcPct val="90000"/>
                </a:lnSpc>
              </a:pPr>
              <a:r>
                <a:rPr lang="en-US" sz="1600" dirty="0" smtClean="0">
                  <a:solidFill>
                    <a:schemeClr val="bg1"/>
                  </a:solidFill>
                  <a:latin typeface="Segoe Condensed" pitchFamily="34" charset="0"/>
                </a:rPr>
                <a:t>Services</a:t>
              </a:r>
            </a:p>
          </p:txBody>
        </p:sp>
        <p:sp>
          <p:nvSpPr>
            <p:cNvPr id="53" name="Right Brace 52"/>
            <p:cNvSpPr/>
            <p:nvPr/>
          </p:nvSpPr>
          <p:spPr>
            <a:xfrm>
              <a:off x="5371305" y="3243199"/>
              <a:ext cx="134679" cy="1503915"/>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fontAlgn="auto">
                <a:lnSpc>
                  <a:spcPct val="90000"/>
                </a:lnSpc>
                <a:spcBef>
                  <a:spcPts val="0"/>
                </a:spcBef>
                <a:spcAft>
                  <a:spcPts val="0"/>
                </a:spcAft>
              </a:pPr>
              <a:endParaRPr lang="en-US">
                <a:solidFill>
                  <a:schemeClr val="bg1"/>
                </a:solidFill>
                <a:latin typeface="Segoe Condensed" pitchFamily="34" charset="0"/>
              </a:endParaRPr>
            </a:p>
          </p:txBody>
        </p:sp>
        <p:pic>
          <p:nvPicPr>
            <p:cNvPr id="122" name="Picture 121"/>
            <p:cNvPicPr>
              <a:picLocks noChangeAspect="1"/>
            </p:cNvPicPr>
            <p:nvPr/>
          </p:nvPicPr>
          <p:blipFill rotWithShape="1">
            <a:blip r:embed="rId5" cstate="print">
              <a:extLst>
                <a:ext uri="{28A0092B-C50C-407E-A947-70E740481C1C}">
                  <a14:useLocalDpi xmlns:a14="http://schemas.microsoft.com/office/drawing/2010/main" val="0"/>
                </a:ext>
              </a:extLst>
            </a:blip>
            <a:srcRect l="27708" r="20065" b="18003"/>
            <a:stretch/>
          </p:blipFill>
          <p:spPr>
            <a:xfrm>
              <a:off x="528404" y="4113359"/>
              <a:ext cx="893032" cy="687764"/>
            </a:xfrm>
            <a:prstGeom prst="rect">
              <a:avLst/>
            </a:prstGeom>
            <a:noFill/>
            <a:ln>
              <a:noFill/>
            </a:ln>
          </p:spPr>
        </p:pic>
        <p:grpSp>
          <p:nvGrpSpPr>
            <p:cNvPr id="125" name="Group 124"/>
            <p:cNvGrpSpPr/>
            <p:nvPr/>
          </p:nvGrpSpPr>
          <p:grpSpPr>
            <a:xfrm>
              <a:off x="4454622" y="4041960"/>
              <a:ext cx="770903" cy="705154"/>
              <a:chOff x="5909319" y="31035"/>
              <a:chExt cx="1369030" cy="1046305"/>
            </a:xfrm>
          </p:grpSpPr>
          <p:pic>
            <p:nvPicPr>
              <p:cNvPr id="126" name="Picture 4" descr="\\SFP\Work\White_Whale\3-22036_Kuleen_Bharadwaj\PPT\4_SQL Server Renewal\SFP_Art\Icons\Chris Icons\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5525" y="31035"/>
                <a:ext cx="1012824" cy="770337"/>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5" descr="\\SFP\Work\White_Whale\3-22036_Kuleen_Bharadwaj\PPT\4_SQL Server Renewal\SFP_Art\Icons\Chris Icons\folder forgrou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7418" y="171260"/>
                <a:ext cx="1005554" cy="768096"/>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5" descr="\\SFP\Work\White_Whale\3-22036_Kuleen_Bharadwaj\PPT\4_SQL Server Renewal\SFP_Art\Icons\Chris Icons\folder forgroun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09319" y="309245"/>
                <a:ext cx="1005554" cy="76809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1321024" y="4186663"/>
              <a:ext cx="1876772"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Integration </a:t>
              </a:r>
            </a:p>
            <a:p>
              <a:pPr algn="ctr">
                <a:lnSpc>
                  <a:spcPct val="90000"/>
                </a:lnSpc>
              </a:pPr>
              <a:r>
                <a:rPr lang="en-US" sz="1600" dirty="0" smtClean="0">
                  <a:solidFill>
                    <a:schemeClr val="bg1"/>
                  </a:solidFill>
                  <a:latin typeface="Segoe Condensed" pitchFamily="34" charset="0"/>
                </a:rPr>
                <a:t>Services</a:t>
              </a:r>
            </a:p>
          </p:txBody>
        </p:sp>
        <p:sp>
          <p:nvSpPr>
            <p:cNvPr id="135" name="TextBox 134"/>
            <p:cNvSpPr txBox="1"/>
            <p:nvPr/>
          </p:nvSpPr>
          <p:spPr>
            <a:xfrm>
              <a:off x="2713008" y="4186663"/>
              <a:ext cx="1952264" cy="443198"/>
            </a:xfrm>
            <a:prstGeom prst="rect">
              <a:avLst/>
            </a:prstGeom>
            <a:noFill/>
          </p:spPr>
          <p:txBody>
            <a:bodyPr wrap="square" lIns="0" tIns="0" rIns="0" bIns="0" rtlCol="0">
              <a:spAutoFit/>
            </a:bodyPr>
            <a:lstStyle/>
            <a:p>
              <a:pPr algn="ctr">
                <a:lnSpc>
                  <a:spcPct val="90000"/>
                </a:lnSpc>
              </a:pPr>
              <a:r>
                <a:rPr lang="en-US" sz="1600" dirty="0" smtClean="0">
                  <a:solidFill>
                    <a:schemeClr val="bg1"/>
                  </a:solidFill>
                  <a:latin typeface="Segoe Condensed" pitchFamily="34" charset="0"/>
                </a:rPr>
                <a:t>Master Data </a:t>
              </a:r>
            </a:p>
            <a:p>
              <a:pPr algn="ctr">
                <a:lnSpc>
                  <a:spcPct val="90000"/>
                </a:lnSpc>
              </a:pPr>
              <a:r>
                <a:rPr lang="en-US" sz="1600" dirty="0" smtClean="0">
                  <a:solidFill>
                    <a:schemeClr val="bg1"/>
                  </a:solidFill>
                  <a:latin typeface="Segoe Condensed" pitchFamily="34" charset="0"/>
                </a:rPr>
                <a:t>Services</a:t>
              </a:r>
            </a:p>
          </p:txBody>
        </p:sp>
        <p:grpSp>
          <p:nvGrpSpPr>
            <p:cNvPr id="3" name="Group 2"/>
            <p:cNvGrpSpPr/>
            <p:nvPr/>
          </p:nvGrpSpPr>
          <p:grpSpPr>
            <a:xfrm>
              <a:off x="3080184" y="2765697"/>
              <a:ext cx="473843" cy="472167"/>
              <a:chOff x="3666665" y="2796817"/>
              <a:chExt cx="473843" cy="472167"/>
            </a:xfrm>
          </p:grpSpPr>
          <p:sp>
            <p:nvSpPr>
              <p:cNvPr id="56" name="Up Arrow 55"/>
              <p:cNvSpPr/>
              <p:nvPr/>
            </p:nvSpPr>
            <p:spPr bwMode="auto">
              <a:xfrm>
                <a:off x="3884392" y="2796817"/>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sp>
            <p:nvSpPr>
              <p:cNvPr id="57" name="Up Arrow 56"/>
              <p:cNvSpPr/>
              <p:nvPr/>
            </p:nvSpPr>
            <p:spPr bwMode="auto">
              <a:xfrm rot="10800000">
                <a:off x="3666665" y="2984170"/>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grpSp>
      </p:grpSp>
      <p:grpSp>
        <p:nvGrpSpPr>
          <p:cNvPr id="11" name="Group 10"/>
          <p:cNvGrpSpPr/>
          <p:nvPr/>
        </p:nvGrpSpPr>
        <p:grpSpPr>
          <a:xfrm>
            <a:off x="1" y="1284202"/>
            <a:ext cx="9143999" cy="1508760"/>
            <a:chOff x="0" y="1284202"/>
            <a:chExt cx="9143999" cy="1508760"/>
          </a:xfrm>
        </p:grpSpPr>
        <p:sp>
          <p:nvSpPr>
            <p:cNvPr id="138" name="Rounded Rectangle 137"/>
            <p:cNvSpPr/>
            <p:nvPr/>
          </p:nvSpPr>
          <p:spPr>
            <a:xfrm>
              <a:off x="0" y="1284202"/>
              <a:ext cx="9143999" cy="1508760"/>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p:txBody>
        </p:sp>
        <p:sp>
          <p:nvSpPr>
            <p:cNvPr id="2" name="Right Brace 1"/>
            <p:cNvSpPr/>
            <p:nvPr/>
          </p:nvSpPr>
          <p:spPr>
            <a:xfrm>
              <a:off x="5371305" y="1352782"/>
              <a:ext cx="134679" cy="1371600"/>
            </a:xfrm>
            <a:prstGeom prst="rightBrace">
              <a:avLst>
                <a:gd name="adj1" fmla="val 50767"/>
                <a:gd name="adj2" fmla="val 50000"/>
              </a:avLst>
            </a:prstGeom>
            <a:noFill/>
            <a:ln w="12700" cap="flat" cmpd="sng" algn="ctr">
              <a:solidFill>
                <a:sysClr val="window" lastClr="FFFFFF"/>
              </a:solidFill>
              <a:prstDash val="solid"/>
              <a:headEnd type="none" w="med" len="med"/>
              <a:tailEnd type="none" w="med" len="med"/>
            </a:ln>
            <a:effectLst>
              <a:outerShdw blurRad="63500" algn="ctr" rotWithShape="0">
                <a:sysClr val="window" lastClr="FFFFFF"/>
              </a:outerShdw>
            </a:effectLst>
          </p:spPr>
          <p:txBody>
            <a:bodyPr rtlCol="0" anchor="ctr"/>
            <a:lstStyle/>
            <a:p>
              <a:pPr algn="ctr" fontAlgn="auto">
                <a:lnSpc>
                  <a:spcPct val="90000"/>
                </a:lnSpc>
                <a:spcBef>
                  <a:spcPts val="0"/>
                </a:spcBef>
                <a:spcAft>
                  <a:spcPts val="0"/>
                </a:spcAft>
              </a:pPr>
              <a:endParaRPr lang="en-US">
                <a:solidFill>
                  <a:schemeClr val="bg1"/>
                </a:solidFill>
                <a:latin typeface="Segoe Condensed" pitchFamily="34" charset="0"/>
              </a:endParaRPr>
            </a:p>
          </p:txBody>
        </p:sp>
        <p:pic>
          <p:nvPicPr>
            <p:cNvPr id="113" name="Picture 112" descr="Excel2007_ProductIcon.png"/>
            <p:cNvPicPr>
              <a:picLocks noChangeAspect="1"/>
            </p:cNvPicPr>
            <p:nvPr/>
          </p:nvPicPr>
          <p:blipFill>
            <a:blip r:embed="rId8" cstate="print"/>
            <a:stretch>
              <a:fillRect/>
            </a:stretch>
          </p:blipFill>
          <p:spPr>
            <a:xfrm>
              <a:off x="3208036" y="1516491"/>
              <a:ext cx="571449" cy="553211"/>
            </a:xfrm>
            <a:prstGeom prst="rect">
              <a:avLst/>
            </a:prstGeom>
          </p:spPr>
        </p:pic>
        <p:sp>
          <p:nvSpPr>
            <p:cNvPr id="13" name="TextBox 12"/>
            <p:cNvSpPr txBox="1"/>
            <p:nvPr/>
          </p:nvSpPr>
          <p:spPr>
            <a:xfrm>
              <a:off x="1748932" y="2195315"/>
              <a:ext cx="1207008"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SharePoint</a:t>
              </a:r>
            </a:p>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Collaboration</a:t>
              </a:r>
            </a:p>
          </p:txBody>
        </p:sp>
        <p:sp>
          <p:nvSpPr>
            <p:cNvPr id="142" name="TextBox 141"/>
            <p:cNvSpPr txBox="1"/>
            <p:nvPr/>
          </p:nvSpPr>
          <p:spPr>
            <a:xfrm>
              <a:off x="2890256" y="2195315"/>
              <a:ext cx="1207008"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Excel </a:t>
              </a:r>
            </a:p>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Workbooks</a:t>
              </a:r>
            </a:p>
          </p:txBody>
        </p:sp>
        <p:sp>
          <p:nvSpPr>
            <p:cNvPr id="143" name="TextBox 142"/>
            <p:cNvSpPr txBox="1"/>
            <p:nvPr/>
          </p:nvSpPr>
          <p:spPr>
            <a:xfrm>
              <a:off x="4164297" y="2195315"/>
              <a:ext cx="1207008"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PowerPivot Applications</a:t>
              </a:r>
            </a:p>
          </p:txBody>
        </p:sp>
        <p:sp>
          <p:nvSpPr>
            <p:cNvPr id="144" name="TextBox 143"/>
            <p:cNvSpPr txBox="1"/>
            <p:nvPr/>
          </p:nvSpPr>
          <p:spPr>
            <a:xfrm>
              <a:off x="381000" y="2209800"/>
              <a:ext cx="1370270" cy="332399"/>
            </a:xfrm>
            <a:prstGeom prst="rect">
              <a:avLst/>
            </a:prstGeom>
            <a:noFill/>
          </p:spPr>
          <p:txBody>
            <a:bodyPr wrap="square" lIns="0" tIns="0" rIns="0" bIns="0" rtlCol="0">
              <a:spAutoFit/>
            </a:bodyPr>
            <a:lstStyle/>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SharePoint</a:t>
              </a:r>
            </a:p>
            <a:p>
              <a:pPr algn="ctr">
                <a:lnSpc>
                  <a:spcPct val="90000"/>
                </a:lnSpc>
              </a:pPr>
              <a:r>
                <a:rPr lang="en-US" sz="1200" dirty="0" smtClean="0">
                  <a:solidFill>
                    <a:schemeClr val="bg1"/>
                  </a:solidFill>
                  <a:latin typeface="Segoe Condensed" pitchFamily="34" charset="0"/>
                  <a:ea typeface="Segoe UI" pitchFamily="34" charset="0"/>
                  <a:cs typeface="Segoe UI" pitchFamily="34" charset="0"/>
                </a:rPr>
                <a:t>Dashboards &amp; Scorecards</a:t>
              </a:r>
            </a:p>
          </p:txBody>
        </p:sp>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147" y="1517450"/>
              <a:ext cx="792839" cy="594360"/>
            </a:xfrm>
            <a:prstGeom prst="rect">
              <a:avLst/>
            </a:prstGeom>
            <a:noFill/>
            <a:ln>
              <a:noFill/>
            </a:ln>
          </p:spPr>
        </p:pic>
        <p:grpSp>
          <p:nvGrpSpPr>
            <p:cNvPr id="4" name="Group 3"/>
            <p:cNvGrpSpPr/>
            <p:nvPr/>
          </p:nvGrpSpPr>
          <p:grpSpPr>
            <a:xfrm>
              <a:off x="4287928" y="1383365"/>
              <a:ext cx="799915" cy="722944"/>
              <a:chOff x="4560888" y="1547141"/>
              <a:chExt cx="799915" cy="722944"/>
            </a:xfrm>
          </p:grpSpPr>
          <p:pic>
            <p:nvPicPr>
              <p:cNvPr id="6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560888" y="1547141"/>
                <a:ext cx="486528" cy="4782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17656" y="1697190"/>
                <a:ext cx="543147" cy="5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8" name="Picture 4" descr="\\SFP\Work\White_Whale\3-22036_Kuleen_Bharadwaj\PPT\4_SQL Server Renewal\SFP_Art\Icons\Chris Icons\brows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19408" y="1474412"/>
              <a:ext cx="640247" cy="640080"/>
            </a:xfrm>
            <a:prstGeom prst="rect">
              <a:avLst/>
            </a:prstGeom>
            <a:noFill/>
            <a:extLst>
              <a:ext uri="{909E8E84-426E-40DD-AFC4-6F175D3DCCD1}">
                <a14:hiddenFill xmlns:a14="http://schemas.microsoft.com/office/drawing/2010/main">
                  <a:solidFill>
                    <a:srgbClr val="FFFFFF"/>
                  </a:solidFill>
                </a14:hiddenFill>
              </a:ext>
            </a:extLst>
          </p:spPr>
        </p:pic>
      </p:grpSp>
      <p:sp>
        <p:nvSpPr>
          <p:cNvPr id="136" name="Title 1"/>
          <p:cNvSpPr>
            <a:spLocks noGrp="1"/>
          </p:cNvSpPr>
          <p:nvPr>
            <p:ph type="title"/>
          </p:nvPr>
        </p:nvSpPr>
        <p:spPr>
          <a:xfrm>
            <a:off x="389436" y="228601"/>
            <a:ext cx="8754564" cy="609398"/>
          </a:xfrm>
        </p:spPr>
        <p:txBody>
          <a:bodyPr>
            <a:normAutofit fontScale="90000"/>
          </a:bodyPr>
          <a:lstStyle/>
          <a:p>
            <a:r>
              <a:rPr lang="en-US" dirty="0"/>
              <a:t>Microsoft Business Intelligence</a:t>
            </a:r>
            <a:r>
              <a:rPr lang="en-US" dirty="0" smtClean="0"/>
              <a:t>	</a:t>
            </a:r>
            <a:endParaRPr lang="en-US" dirty="0"/>
          </a:p>
        </p:txBody>
      </p:sp>
      <p:sp>
        <p:nvSpPr>
          <p:cNvPr id="41" name="TextBox 40"/>
          <p:cNvSpPr txBox="1"/>
          <p:nvPr/>
        </p:nvSpPr>
        <p:spPr>
          <a:xfrm>
            <a:off x="5871365" y="3746895"/>
            <a:ext cx="2890498" cy="498598"/>
          </a:xfrm>
          <a:prstGeom prst="rect">
            <a:avLst/>
          </a:prstGeom>
          <a:noFill/>
        </p:spPr>
        <p:txBody>
          <a:bodyPr wrap="square" lIns="0" tIns="0" rIns="0" bIns="0" rtlCol="0">
            <a:spAutoFit/>
          </a:bodyPr>
          <a:lstStyle/>
          <a:p>
            <a:pPr algn="ctr" fontAlgn="auto">
              <a:lnSpc>
                <a:spcPct val="90000"/>
              </a:lnSpc>
              <a:spcBef>
                <a:spcPts val="0"/>
              </a:spcBef>
              <a:spcAft>
                <a:spcPts val="0"/>
              </a:spcAft>
            </a:pPr>
            <a:r>
              <a:rPr lang="en-US" b="1" dirty="0" smtClean="0">
                <a:solidFill>
                  <a:schemeClr val="bg1"/>
                </a:solidFill>
                <a:latin typeface="Segoe Condensed" pitchFamily="34" charset="0"/>
              </a:rPr>
              <a:t>Most widely deployed EIM &amp; BI Platform</a:t>
            </a:r>
            <a:endParaRPr lang="en-US" b="1" dirty="0">
              <a:solidFill>
                <a:schemeClr val="bg1"/>
              </a:solidFill>
              <a:latin typeface="Segoe Condensed" pitchFamily="34" charset="0"/>
            </a:endParaRPr>
          </a:p>
        </p:txBody>
      </p:sp>
      <p:sp>
        <p:nvSpPr>
          <p:cNvPr id="46" name="TextBox 45"/>
          <p:cNvSpPr txBox="1"/>
          <p:nvPr/>
        </p:nvSpPr>
        <p:spPr>
          <a:xfrm>
            <a:off x="6032787" y="1564857"/>
            <a:ext cx="2481492" cy="747897"/>
          </a:xfrm>
          <a:prstGeom prst="rect">
            <a:avLst/>
          </a:prstGeom>
          <a:noFill/>
        </p:spPr>
        <p:txBody>
          <a:bodyPr wrap="square" lIns="0" tIns="0" rIns="0" bIns="0" rtlCol="0">
            <a:spAutoFit/>
          </a:bodyPr>
          <a:lstStyle/>
          <a:p>
            <a:pPr algn="ctr" fontAlgn="auto">
              <a:lnSpc>
                <a:spcPct val="90000"/>
              </a:lnSpc>
              <a:spcBef>
                <a:spcPts val="0"/>
              </a:spcBef>
              <a:spcAft>
                <a:spcPts val="0"/>
              </a:spcAft>
            </a:pPr>
            <a:r>
              <a:rPr lang="en-US" b="1" dirty="0" smtClean="0">
                <a:solidFill>
                  <a:schemeClr val="bg1"/>
                </a:solidFill>
                <a:latin typeface="Segoe Condensed" pitchFamily="34" charset="0"/>
              </a:rPr>
              <a:t>Most Broadly adopted Productivity &amp; Collaboration Tools</a:t>
            </a:r>
            <a:endParaRPr lang="en-US" b="1" dirty="0">
              <a:solidFill>
                <a:schemeClr val="bg1"/>
              </a:solidFill>
              <a:latin typeface="Segoe Condensed" pitchFamily="34" charset="0"/>
            </a:endParaRPr>
          </a:p>
        </p:txBody>
      </p:sp>
      <p:grpSp>
        <p:nvGrpSpPr>
          <p:cNvPr id="20" name="Group 19"/>
          <p:cNvGrpSpPr/>
          <p:nvPr/>
        </p:nvGrpSpPr>
        <p:grpSpPr>
          <a:xfrm>
            <a:off x="0" y="4818697"/>
            <a:ext cx="9144000" cy="1479702"/>
            <a:chOff x="-1" y="4818697"/>
            <a:chExt cx="9144000" cy="1479702"/>
          </a:xfrm>
        </p:grpSpPr>
        <p:sp>
          <p:nvSpPr>
            <p:cNvPr id="148" name="Rounded Rectangle 147"/>
            <p:cNvSpPr/>
            <p:nvPr/>
          </p:nvSpPr>
          <p:spPr>
            <a:xfrm>
              <a:off x="-1" y="5325285"/>
              <a:ext cx="9144000" cy="973114"/>
            </a:xfrm>
            <a:prstGeom prst="roundRect">
              <a:avLst>
                <a:gd name="adj" fmla="val 0"/>
              </a:avLst>
            </a:prstGeom>
            <a:gradFill flip="none" rotWithShape="1">
              <a:gsLst>
                <a:gs pos="0">
                  <a:schemeClr val="bg1">
                    <a:alpha val="0"/>
                  </a:schemeClr>
                </a:gs>
                <a:gs pos="50000">
                  <a:schemeClr val="tx1">
                    <a:alpha val="24000"/>
                  </a:schemeClr>
                </a:gs>
                <a:gs pos="100000">
                  <a:schemeClr val="bg1">
                    <a:alpha val="0"/>
                  </a:schemeClr>
                </a:gs>
              </a:gsLst>
              <a:lin ang="0" scaled="1"/>
              <a:tileRect/>
            </a:gradFill>
            <a:ln>
              <a:gradFill flip="none" rotWithShape="1">
                <a:gsLst>
                  <a:gs pos="0">
                    <a:schemeClr val="tx2">
                      <a:alpha val="0"/>
                    </a:schemeClr>
                  </a:gs>
                  <a:gs pos="50000">
                    <a:schemeClr val="tx2"/>
                  </a:gs>
                  <a:gs pos="100000">
                    <a:schemeClr val="bg1">
                      <a:alpha val="0"/>
                    </a:schemeClr>
                  </a:gs>
                </a:gsLst>
                <a:lin ang="10800000" scaled="1"/>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a:p>
              <a:pPr algn="ctr" defTabSz="914099" fontAlgn="base">
                <a:lnSpc>
                  <a:spcPct val="90000"/>
                </a:lnSpc>
                <a:spcBef>
                  <a:spcPct val="0"/>
                </a:spcBef>
                <a:spcAft>
                  <a:spcPct val="0"/>
                </a:spcAft>
              </a:pPr>
              <a:endParaRPr lang="en-US" sz="2000" dirty="0">
                <a:ln w="3175">
                  <a:noFill/>
                </a:ln>
                <a:solidFill>
                  <a:schemeClr val="bg1"/>
                </a:solidFill>
                <a:latin typeface="Segoe Condensed" pitchFamily="34" charset="0"/>
                <a:cs typeface="Arial" charset="0"/>
              </a:endParaRPr>
            </a:p>
          </p:txBody>
        </p:sp>
        <p:sp>
          <p:nvSpPr>
            <p:cNvPr id="31" name="Rectangle 30"/>
            <p:cNvSpPr/>
            <p:nvPr/>
          </p:nvSpPr>
          <p:spPr>
            <a:xfrm>
              <a:off x="7526070" y="5619170"/>
              <a:ext cx="1532870" cy="387798"/>
            </a:xfrm>
            <a:prstGeom prst="rect">
              <a:avLst/>
            </a:prstGeom>
          </p:spPr>
          <p:txBody>
            <a:bodyPr wrap="square" lIns="0" tIns="0" rIns="0" bIns="0">
              <a:spAutoFit/>
            </a:bodyPr>
            <a:lstStyle/>
            <a:p>
              <a:pPr algn="ctr" fontAlgn="auto">
                <a:lnSpc>
                  <a:spcPct val="90000"/>
                </a:lnSpc>
                <a:spcBef>
                  <a:spcPts val="0"/>
                </a:spcBef>
                <a:spcAft>
                  <a:spcPts val="0"/>
                </a:spcAft>
              </a:pPr>
              <a:r>
                <a:rPr lang="en-US" sz="1400" kern="0" dirty="0" err="1" smtClean="0">
                  <a:solidFill>
                    <a:schemeClr val="bg1"/>
                  </a:solidFill>
                  <a:latin typeface="Segoe Condensed" pitchFamily="34" charset="0"/>
                </a:rPr>
                <a:t>Odata</a:t>
              </a:r>
              <a:endParaRPr lang="en-US" sz="1400" kern="0" dirty="0" smtClean="0">
                <a:solidFill>
                  <a:schemeClr val="bg1"/>
                </a:solidFill>
                <a:latin typeface="Segoe Condensed" pitchFamily="34" charset="0"/>
              </a:endParaRPr>
            </a:p>
            <a:p>
              <a:pPr algn="ctr" fontAlgn="auto">
                <a:lnSpc>
                  <a:spcPct val="90000"/>
                </a:lnSpc>
                <a:spcBef>
                  <a:spcPts val="0"/>
                </a:spcBef>
                <a:spcAft>
                  <a:spcPts val="0"/>
                </a:spcAft>
              </a:pPr>
              <a:r>
                <a:rPr lang="en-US" sz="1400" kern="0" dirty="0" smtClean="0">
                  <a:solidFill>
                    <a:schemeClr val="bg1"/>
                  </a:solidFill>
                  <a:latin typeface="Segoe Condensed" pitchFamily="34" charset="0"/>
                </a:rPr>
                <a:t>Feeds</a:t>
              </a:r>
            </a:p>
          </p:txBody>
        </p:sp>
        <p:pic>
          <p:nvPicPr>
            <p:cNvPr id="64" name="Picture 33" descr="SQL08r2_h_rgb_r.png"/>
            <p:cNvPicPr>
              <a:picLocks noChangeAspect="1"/>
            </p:cNvPicPr>
            <p:nvPr/>
          </p:nvPicPr>
          <p:blipFill rotWithShape="1">
            <a:blip r:embed="rId13" cstate="print"/>
            <a:srcRect r="27195"/>
            <a:stretch/>
          </p:blipFill>
          <p:spPr>
            <a:xfrm>
              <a:off x="1533356" y="5646466"/>
              <a:ext cx="1274131" cy="324415"/>
            </a:xfrm>
            <a:prstGeom prst="rect">
              <a:avLst/>
            </a:prstGeom>
          </p:spPr>
        </p:pic>
        <p:pic>
          <p:nvPicPr>
            <p:cNvPr id="146" name="Picture 1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57508" y="5448425"/>
              <a:ext cx="470232" cy="729288"/>
            </a:xfrm>
            <a:prstGeom prst="rect">
              <a:avLst/>
            </a:prstGeom>
            <a:noFill/>
            <a:ln>
              <a:noFill/>
            </a:ln>
          </p:spPr>
        </p:pic>
        <p:pic>
          <p:nvPicPr>
            <p:cNvPr id="151" name="Picture 2" descr="\\showsrus\images\LOGOS\GEN_LOGO\O\ORACLE.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Lst>
            </a:blip>
            <a:srcRect/>
            <a:stretch>
              <a:fillRect/>
            </a:stretch>
          </p:blipFill>
          <p:spPr bwMode="black">
            <a:xfrm>
              <a:off x="3135928" y="5742477"/>
              <a:ext cx="1106424" cy="141184"/>
            </a:xfrm>
            <a:prstGeom prst="rect">
              <a:avLst/>
            </a:prstGeom>
            <a:noFill/>
          </p:spPr>
        </p:pic>
        <p:pic>
          <p:nvPicPr>
            <p:cNvPr id="152" name="Picture 3" descr="\\showsrus\images\LOGOS\GEN_LOGO\S\SAP logo med.png"/>
            <p:cNvPicPr>
              <a:picLocks noChangeAspect="1" noChangeArrowheads="1"/>
            </p:cNvPicPr>
            <p:nvPr/>
          </p:nvPicPr>
          <p:blipFill>
            <a:blip r:embed="rId17" cstate="print">
              <a:lum bright="10000"/>
            </a:blip>
            <a:srcRect/>
            <a:stretch>
              <a:fillRect/>
            </a:stretch>
          </p:blipFill>
          <p:spPr bwMode="invGray">
            <a:xfrm>
              <a:off x="4683047" y="5674688"/>
              <a:ext cx="688258" cy="304800"/>
            </a:xfrm>
            <a:prstGeom prst="rect">
              <a:avLst/>
            </a:prstGeom>
            <a:noFill/>
          </p:spPr>
        </p:pic>
        <p:sp>
          <p:nvSpPr>
            <p:cNvPr id="32" name="TextBox 31"/>
            <p:cNvSpPr txBox="1"/>
            <p:nvPr/>
          </p:nvSpPr>
          <p:spPr>
            <a:xfrm>
              <a:off x="6680075" y="5629874"/>
              <a:ext cx="1273078" cy="387798"/>
            </a:xfrm>
            <a:prstGeom prst="rect">
              <a:avLst/>
            </a:prstGeom>
            <a:noFill/>
          </p:spPr>
          <p:txBody>
            <a:bodyPr wrap="square" lIns="0" tIns="0" rIns="0" bIns="0" rtlCol="0">
              <a:spAutoFit/>
            </a:bodyPr>
            <a:lstStyle/>
            <a:p>
              <a:pPr algn="ctr">
                <a:lnSpc>
                  <a:spcPct val="90000"/>
                </a:lnSpc>
              </a:pPr>
              <a:r>
                <a:rPr lang="en-US" sz="1400" kern="0" dirty="0" smtClean="0">
                  <a:solidFill>
                    <a:schemeClr val="bg1"/>
                  </a:solidFill>
                  <a:latin typeface="Segoe Condensed" pitchFamily="34" charset="0"/>
                </a:rPr>
                <a:t>LOB </a:t>
              </a:r>
              <a:br>
                <a:rPr lang="en-US" sz="1400" kern="0" dirty="0" smtClean="0">
                  <a:solidFill>
                    <a:schemeClr val="bg1"/>
                  </a:solidFill>
                  <a:latin typeface="Segoe Condensed" pitchFamily="34" charset="0"/>
                </a:rPr>
              </a:br>
              <a:r>
                <a:rPr lang="en-US" sz="1400" kern="0" dirty="0" smtClean="0">
                  <a:solidFill>
                    <a:schemeClr val="bg1"/>
                  </a:solidFill>
                  <a:latin typeface="Segoe Condensed" pitchFamily="34" charset="0"/>
                </a:rPr>
                <a:t>Apps</a:t>
              </a:r>
              <a:endParaRPr lang="en-US" sz="1400" dirty="0" smtClean="0">
                <a:solidFill>
                  <a:schemeClr val="bg1"/>
                </a:solidFill>
                <a:latin typeface="Segoe Condensed" pitchFamily="34" charset="0"/>
                <a:ea typeface="Segoe UI" pitchFamily="34" charset="0"/>
                <a:cs typeface="Segoe UI" pitchFamily="34" charset="0"/>
              </a:endParaRPr>
            </a:p>
          </p:txBody>
        </p:sp>
        <p:pic>
          <p:nvPicPr>
            <p:cNvPr id="67" name="Picture 19" descr="C:\Users\claireh\Desktop\dyn-brand_ALT_rgb_r.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0586" y="5629874"/>
              <a:ext cx="964407" cy="33580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3079977" y="4818697"/>
              <a:ext cx="473843" cy="472167"/>
              <a:chOff x="3666665" y="2796817"/>
              <a:chExt cx="473843" cy="472167"/>
            </a:xfrm>
          </p:grpSpPr>
          <p:sp>
            <p:nvSpPr>
              <p:cNvPr id="63" name="Up Arrow 62"/>
              <p:cNvSpPr/>
              <p:nvPr/>
            </p:nvSpPr>
            <p:spPr bwMode="auto">
              <a:xfrm>
                <a:off x="3884392" y="2796817"/>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sp>
            <p:nvSpPr>
              <p:cNvPr id="66" name="Up Arrow 65"/>
              <p:cNvSpPr/>
              <p:nvPr/>
            </p:nvSpPr>
            <p:spPr bwMode="auto">
              <a:xfrm rot="10800000">
                <a:off x="3666665" y="2984170"/>
                <a:ext cx="256116" cy="284814"/>
              </a:xfrm>
              <a:prstGeom prst="upArrow">
                <a:avLst/>
              </a:prstGeom>
              <a:gradFill flip="none" rotWithShape="1">
                <a:gsLst>
                  <a:gs pos="0">
                    <a:schemeClr val="bg1">
                      <a:alpha val="0"/>
                    </a:schemeClr>
                  </a:gs>
                  <a:gs pos="24000">
                    <a:schemeClr val="bg1"/>
                  </a:gs>
                  <a:gs pos="100000">
                    <a:schemeClr val="tx1">
                      <a:alpha val="65000"/>
                    </a:schemeClr>
                  </a:gs>
                </a:gsLst>
                <a:lin ang="16200000" scaled="0"/>
                <a:tileRect/>
              </a:gradFill>
              <a:ln>
                <a:gradFill flip="none" rotWithShape="1">
                  <a:gsLst>
                    <a:gs pos="0">
                      <a:schemeClr val="tx2"/>
                    </a:gs>
                    <a:gs pos="12000">
                      <a:schemeClr val="tx2">
                        <a:alpha val="68000"/>
                      </a:schemeClr>
                    </a:gs>
                    <a:gs pos="100000">
                      <a:schemeClr val="bg1">
                        <a:alpha val="0"/>
                      </a:schemeClr>
                    </a:gs>
                  </a:gsLst>
                  <a:lin ang="5400000" scaled="0"/>
                  <a:tileRect/>
                </a:gra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ct val="90000"/>
                  </a:lnSpc>
                  <a:spcBef>
                    <a:spcPct val="0"/>
                  </a:spcBef>
                  <a:spcAft>
                    <a:spcPct val="0"/>
                  </a:spcAft>
                </a:pPr>
                <a:endParaRPr lang="en-US" sz="2400" i="1" dirty="0">
                  <a:solidFill>
                    <a:schemeClr val="bg1"/>
                  </a:solidFill>
                  <a:latin typeface="Segoe" pitchFamily="34" charset="0"/>
                </a:endParaRPr>
              </a:p>
            </p:txBody>
          </p:sp>
        </p:grpSp>
      </p:grpSp>
      <p:pic>
        <p:nvPicPr>
          <p:cNvPr id="69" name="Picture 68" descr="ofc-brand_h_rgb_r.png"/>
          <p:cNvPicPr>
            <a:picLocks noChangeAspect="1"/>
          </p:cNvPicPr>
          <p:nvPr/>
        </p:nvPicPr>
        <p:blipFill>
          <a:blip r:embed="rId19" cstate="screen"/>
          <a:stretch>
            <a:fillRect/>
          </a:stretch>
        </p:blipFill>
        <p:spPr>
          <a:xfrm>
            <a:off x="6142791" y="1352782"/>
            <a:ext cx="2109669" cy="732086"/>
          </a:xfrm>
          <a:prstGeom prst="rect">
            <a:avLst/>
          </a:prstGeom>
          <a:noFill/>
          <a:ln>
            <a:noFill/>
          </a:ln>
        </p:spPr>
      </p:pic>
      <p:pic>
        <p:nvPicPr>
          <p:cNvPr id="70" name="Picture 3" descr="C:\Users\pavc\Desktop\ShrPt10_h_rgb_r.pn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tretch/>
        </p:blipFill>
        <p:spPr bwMode="auto">
          <a:xfrm>
            <a:off x="5762183" y="2082367"/>
            <a:ext cx="2872160" cy="57443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1" name="Picture 13" descr="SQL08r2_h_rgb_r.png"/>
          <p:cNvPicPr>
            <a:picLocks noChangeAspect="1"/>
          </p:cNvPicPr>
          <p:nvPr/>
        </p:nvPicPr>
        <p:blipFill rotWithShape="1">
          <a:blip r:embed="rId21" cstate="print">
            <a:extLst>
              <a:ext uri="{28A0092B-C50C-407E-A947-70E740481C1C}">
                <a14:useLocalDpi xmlns:a14="http://schemas.microsoft.com/office/drawing/2010/main" val="0"/>
              </a:ext>
            </a:extLst>
          </a:blip>
          <a:stretch/>
        </p:blipFill>
        <p:spPr bwMode="auto">
          <a:xfrm>
            <a:off x="5762182" y="3621303"/>
            <a:ext cx="3108864" cy="57630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42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nodeType="with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6" grpId="0"/>
      <p:bldP spid="4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Rectangle 46"/>
          <p:cNvSpPr/>
          <p:nvPr/>
        </p:nvSpPr>
        <p:spPr>
          <a:xfrm>
            <a:off x="-32618" y="5916244"/>
            <a:ext cx="1868314" cy="941756"/>
          </a:xfrm>
          <a:prstGeom prst="rect">
            <a:avLst/>
          </a:prstGeom>
          <a:solidFill>
            <a:srgbClr val="431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ectangle 84"/>
          <p:cNvSpPr/>
          <p:nvPr/>
        </p:nvSpPr>
        <p:spPr bwMode="auto">
          <a:xfrm>
            <a:off x="0" y="2148043"/>
            <a:ext cx="9144000" cy="1256321"/>
          </a:xfrm>
          <a:prstGeom prst="rect">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76" name="Rectangle 75"/>
          <p:cNvSpPr/>
          <p:nvPr/>
        </p:nvSpPr>
        <p:spPr bwMode="auto">
          <a:xfrm>
            <a:off x="0" y="2219611"/>
            <a:ext cx="9144000" cy="1382071"/>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75" name="Round Same Side Corner Rectangle 74"/>
          <p:cNvSpPr/>
          <p:nvPr/>
        </p:nvSpPr>
        <p:spPr bwMode="auto">
          <a:xfrm rot="10800000">
            <a:off x="304800" y="3609473"/>
            <a:ext cx="2670048" cy="2722622"/>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72" name="Round Same Side Corner Rectangle 71"/>
          <p:cNvSpPr/>
          <p:nvPr/>
        </p:nvSpPr>
        <p:spPr bwMode="gray">
          <a:xfrm>
            <a:off x="304800" y="1655772"/>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chemeClr val="bg1"/>
              </a:solidFill>
            </a:endParaRPr>
          </a:p>
        </p:txBody>
      </p:sp>
      <p:sp>
        <p:nvSpPr>
          <p:cNvPr id="73" name="Round Same Side Corner Rectangle 72"/>
          <p:cNvSpPr/>
          <p:nvPr/>
        </p:nvSpPr>
        <p:spPr bwMode="auto">
          <a:xfrm>
            <a:off x="3213823" y="1620480"/>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chemeClr val="bg1"/>
              </a:solidFill>
            </a:endParaRPr>
          </a:p>
        </p:txBody>
      </p:sp>
      <p:sp>
        <p:nvSpPr>
          <p:cNvPr id="74" name="Round Same Side Corner Rectangle 73"/>
          <p:cNvSpPr/>
          <p:nvPr/>
        </p:nvSpPr>
        <p:spPr bwMode="auto">
          <a:xfrm>
            <a:off x="6078943" y="1620480"/>
            <a:ext cx="2667000" cy="1965960"/>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a:solidFill>
                <a:schemeClr val="bg1"/>
              </a:solidFill>
            </a:endParaRPr>
          </a:p>
        </p:txBody>
      </p:sp>
      <p:sp>
        <p:nvSpPr>
          <p:cNvPr id="29" name="TextBox 28"/>
          <p:cNvSpPr txBox="1"/>
          <p:nvPr/>
        </p:nvSpPr>
        <p:spPr>
          <a:xfrm>
            <a:off x="301752" y="3657819"/>
            <a:ext cx="2670048" cy="2492970"/>
          </a:xfrm>
          <a:prstGeom prst="rect">
            <a:avLst/>
          </a:prstGeom>
          <a:noFill/>
        </p:spPr>
        <p:txBody>
          <a:bodyPr wrap="square" lIns="91420" tIns="45710" rIns="91420" bIns="45710" rtlCol="0">
            <a:spAutoFit/>
          </a:bodyPr>
          <a:lstStyle/>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Increase flexibility with integrated high availability</a:t>
            </a:r>
            <a:endParaRPr lang="en-US" sz="1600" b="1"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Gain higher return on HA investments</a:t>
            </a:r>
            <a:endParaRPr lang="en-US" sz="16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Breakthrough data warehousing scale and performance</a:t>
            </a:r>
            <a:endParaRPr lang="en-US" sz="1600" dirty="0">
              <a:solidFill>
                <a:schemeClr val="bg1"/>
              </a:solidFill>
              <a:latin typeface="Segoe UI" pitchFamily="34" charset="0"/>
              <a:ea typeface="Segoe UI" pitchFamily="34" charset="0"/>
              <a:cs typeface="Segoe UI" pitchFamily="34" charset="0"/>
            </a:endParaRPr>
          </a:p>
        </p:txBody>
      </p:sp>
      <p:grpSp>
        <p:nvGrpSpPr>
          <p:cNvPr id="2" name="Group 94"/>
          <p:cNvGrpSpPr/>
          <p:nvPr/>
        </p:nvGrpSpPr>
        <p:grpSpPr>
          <a:xfrm>
            <a:off x="6830877" y="2313032"/>
            <a:ext cx="1185333" cy="1092802"/>
            <a:chOff x="6147924" y="6858000"/>
            <a:chExt cx="1635764" cy="1508071"/>
          </a:xfrm>
        </p:grpSpPr>
        <p:pic>
          <p:nvPicPr>
            <p:cNvPr id="48" name="Picture 9" descr="C:\Users\mollie\Pictures\DVD_ART34\Artwork_Imagery\Shapes\Arrows\Curved\3 piece arrow circular connected.png"/>
            <p:cNvPicPr>
              <a:picLocks noChangeAspect="1" noChangeArrowheads="1"/>
            </p:cNvPicPr>
            <p:nvPr/>
          </p:nvPicPr>
          <p:blipFill>
            <a:blip r:embed="rId4" cstate="print">
              <a:grayscl/>
            </a:blip>
            <a:srcRect/>
            <a:stretch>
              <a:fillRect/>
            </a:stretch>
          </p:blipFill>
          <p:spPr bwMode="auto">
            <a:xfrm>
              <a:off x="6570134" y="7162171"/>
              <a:ext cx="936272" cy="980998"/>
            </a:xfrm>
            <a:prstGeom prst="rect">
              <a:avLst/>
            </a:prstGeom>
            <a:noFill/>
          </p:spPr>
        </p:pic>
        <p:pic>
          <p:nvPicPr>
            <p:cNvPr id="49" name="Picture 5" descr="C:\Program Files\Microsoft Resource DVD Artwork\DVD_ART\BoxShots_Logos\People Ready\PRB man 3 silouette people ready.png"/>
            <p:cNvPicPr>
              <a:picLocks noChangeAspect="1" noChangeArrowheads="1"/>
            </p:cNvPicPr>
            <p:nvPr/>
          </p:nvPicPr>
          <p:blipFill>
            <a:blip r:embed="rId5" cstate="print">
              <a:grayscl/>
            </a:blip>
            <a:srcRect/>
            <a:stretch>
              <a:fillRect/>
            </a:stretch>
          </p:blipFill>
          <p:spPr bwMode="auto">
            <a:xfrm>
              <a:off x="6147924" y="7004754"/>
              <a:ext cx="330839" cy="828322"/>
            </a:xfrm>
            <a:prstGeom prst="rect">
              <a:avLst/>
            </a:prstGeom>
            <a:noFill/>
            <a:effectLst>
              <a:outerShdw blurRad="50800" dist="38100" dir="2700000" algn="tl" rotWithShape="0">
                <a:prstClr val="black">
                  <a:alpha val="40000"/>
                </a:prstClr>
              </a:outerShdw>
            </a:effectLst>
          </p:spPr>
        </p:pic>
        <p:pic>
          <p:nvPicPr>
            <p:cNvPr id="50" name="Picture 6" descr="C:\Program Files\Microsoft Resource DVD Artwork\DVD_ART\BoxShots_Logos\People Ready\PRB woman 2 silouette people ready.png"/>
            <p:cNvPicPr>
              <a:picLocks noChangeAspect="1" noChangeArrowheads="1"/>
            </p:cNvPicPr>
            <p:nvPr/>
          </p:nvPicPr>
          <p:blipFill>
            <a:blip r:embed="rId6" cstate="print">
              <a:grayscl/>
            </a:blip>
            <a:srcRect/>
            <a:stretch>
              <a:fillRect/>
            </a:stretch>
          </p:blipFill>
          <p:spPr bwMode="auto">
            <a:xfrm>
              <a:off x="6510441" y="7004755"/>
              <a:ext cx="331279" cy="882236"/>
            </a:xfrm>
            <a:prstGeom prst="rect">
              <a:avLst/>
            </a:prstGeom>
            <a:noFill/>
            <a:effectLst>
              <a:outerShdw blurRad="50800" dist="38100" dir="2700000" algn="tl" rotWithShape="0">
                <a:prstClr val="black">
                  <a:alpha val="40000"/>
                </a:prstClr>
              </a:outerShdw>
            </a:effectLst>
          </p:spPr>
        </p:pic>
        <p:pic>
          <p:nvPicPr>
            <p:cNvPr id="51" name="Picture 8" descr="C:\Program Files\Microsoft Resource DVD Artwork\DVD_ART\Artwork_Imagery\Shapes and Graphics\Innovation - ideas\lightbulb.png"/>
            <p:cNvPicPr>
              <a:picLocks noChangeAspect="1" noChangeArrowheads="1"/>
            </p:cNvPicPr>
            <p:nvPr/>
          </p:nvPicPr>
          <p:blipFill>
            <a:blip r:embed="rId7" cstate="print">
              <a:grayscl/>
            </a:blip>
            <a:srcRect/>
            <a:stretch>
              <a:fillRect/>
            </a:stretch>
          </p:blipFill>
          <p:spPr bwMode="auto">
            <a:xfrm>
              <a:off x="7157155" y="6858000"/>
              <a:ext cx="626533" cy="911829"/>
            </a:xfrm>
            <a:prstGeom prst="rect">
              <a:avLst/>
            </a:prstGeom>
            <a:noFill/>
          </p:spPr>
        </p:pic>
        <p:grpSp>
          <p:nvGrpSpPr>
            <p:cNvPr id="3" name="Group 93"/>
            <p:cNvGrpSpPr/>
            <p:nvPr/>
          </p:nvGrpSpPr>
          <p:grpSpPr>
            <a:xfrm>
              <a:off x="6738989" y="7879694"/>
              <a:ext cx="599745" cy="486377"/>
              <a:chOff x="8985478" y="5938005"/>
              <a:chExt cx="599745" cy="486377"/>
            </a:xfrm>
          </p:grpSpPr>
          <p:pic>
            <p:nvPicPr>
              <p:cNvPr id="53" name="Picture 2" descr="c:\users\eva.ADI\Desktop\DVD36\DVD_ART36\Artwork_Imagery\Icons - Illustrations\_ REAL VISTA STYLE\database.png"/>
              <p:cNvPicPr>
                <a:picLocks noChangeAspect="1" noChangeArrowheads="1"/>
              </p:cNvPicPr>
              <p:nvPr/>
            </p:nvPicPr>
            <p:blipFill>
              <a:blip r:embed="rId8" cstate="print">
                <a:grayscl/>
              </a:blip>
              <a:srcRect/>
              <a:stretch>
                <a:fillRect/>
              </a:stretch>
            </p:blipFill>
            <p:spPr bwMode="auto">
              <a:xfrm>
                <a:off x="9200445" y="5938005"/>
                <a:ext cx="384778" cy="384777"/>
              </a:xfrm>
              <a:prstGeom prst="rect">
                <a:avLst/>
              </a:prstGeom>
              <a:noFill/>
              <a:effectLst>
                <a:outerShdw blurRad="63500" sx="102000" sy="102000" algn="ctr" rotWithShape="0">
                  <a:prstClr val="black">
                    <a:alpha val="40000"/>
                  </a:prstClr>
                </a:outerShdw>
              </a:effectLst>
            </p:spPr>
          </p:pic>
          <p:pic>
            <p:nvPicPr>
              <p:cNvPr id="54" name="Picture 2" descr="c:\users\eva.ADI\Desktop\DVD36\DVD_ART36\Artwork_Imagery\Icons - Illustrations\_ REAL VISTA STYLE\database.png"/>
              <p:cNvPicPr>
                <a:picLocks noChangeAspect="1" noChangeArrowheads="1"/>
              </p:cNvPicPr>
              <p:nvPr/>
            </p:nvPicPr>
            <p:blipFill>
              <a:blip r:embed="rId8" cstate="print">
                <a:grayscl/>
              </a:blip>
              <a:srcRect/>
              <a:stretch>
                <a:fillRect/>
              </a:stretch>
            </p:blipFill>
            <p:spPr bwMode="auto">
              <a:xfrm>
                <a:off x="8985478" y="5954937"/>
                <a:ext cx="384778" cy="384777"/>
              </a:xfrm>
              <a:prstGeom prst="rect">
                <a:avLst/>
              </a:prstGeom>
              <a:noFill/>
              <a:effectLst>
                <a:outerShdw blurRad="63500" sx="102000" sy="102000" algn="ctr" rotWithShape="0">
                  <a:prstClr val="black">
                    <a:alpha val="40000"/>
                  </a:prstClr>
                </a:outerShdw>
              </a:effectLst>
            </p:spPr>
          </p:pic>
          <p:pic>
            <p:nvPicPr>
              <p:cNvPr id="55" name="Picture 2" descr="c:\users\eva.ADI\Desktop\DVD36\DVD_ART36\Artwork_Imagery\Icons - Illustrations\_ REAL VISTA STYLE\database.png"/>
              <p:cNvPicPr>
                <a:picLocks noChangeAspect="1" noChangeArrowheads="1"/>
              </p:cNvPicPr>
              <p:nvPr/>
            </p:nvPicPr>
            <p:blipFill>
              <a:blip r:embed="rId8" cstate="print">
                <a:grayscl/>
              </a:blip>
              <a:srcRect/>
              <a:stretch>
                <a:fillRect/>
              </a:stretch>
            </p:blipFill>
            <p:spPr bwMode="auto">
              <a:xfrm>
                <a:off x="9144000" y="6039605"/>
                <a:ext cx="384778" cy="384777"/>
              </a:xfrm>
              <a:prstGeom prst="rect">
                <a:avLst/>
              </a:prstGeom>
              <a:noFill/>
              <a:effectLst>
                <a:outerShdw blurRad="63500" sx="102000" sy="102000" algn="ctr" rotWithShape="0">
                  <a:prstClr val="black">
                    <a:alpha val="40000"/>
                  </a:prstClr>
                </a:outerShdw>
              </a:effectLst>
            </p:spPr>
          </p:pic>
        </p:grpSp>
      </p:grpSp>
      <p:grpSp>
        <p:nvGrpSpPr>
          <p:cNvPr id="4" name="Group 106"/>
          <p:cNvGrpSpPr/>
          <p:nvPr/>
        </p:nvGrpSpPr>
        <p:grpSpPr>
          <a:xfrm>
            <a:off x="3505200" y="2382480"/>
            <a:ext cx="1981258" cy="974432"/>
            <a:chOff x="4921956" y="6654800"/>
            <a:chExt cx="2045406" cy="1005982"/>
          </a:xfrm>
        </p:grpSpPr>
        <p:pic>
          <p:nvPicPr>
            <p:cNvPr id="57" name="Picture 9" descr="C:\Users\mollie\Pictures\DVD_ART34\Artwork_Imagery\Shapes\Arrows\Curved\3 piece arrow circular connected.png"/>
            <p:cNvPicPr>
              <a:picLocks noChangeAspect="1" noChangeArrowheads="1"/>
            </p:cNvPicPr>
            <p:nvPr/>
          </p:nvPicPr>
          <p:blipFill>
            <a:blip r:embed="rId4" cstate="print">
              <a:grayscl/>
            </a:blip>
            <a:srcRect/>
            <a:stretch>
              <a:fillRect/>
            </a:stretch>
          </p:blipFill>
          <p:spPr bwMode="auto">
            <a:xfrm>
              <a:off x="5730259" y="6858000"/>
              <a:ext cx="678456" cy="710866"/>
            </a:xfrm>
            <a:prstGeom prst="rect">
              <a:avLst/>
            </a:prstGeom>
            <a:noFill/>
          </p:spPr>
        </p:pic>
        <p:grpSp>
          <p:nvGrpSpPr>
            <p:cNvPr id="5" name="Group 104"/>
            <p:cNvGrpSpPr/>
            <p:nvPr/>
          </p:nvGrpSpPr>
          <p:grpSpPr>
            <a:xfrm>
              <a:off x="4921956" y="6780439"/>
              <a:ext cx="970844" cy="671517"/>
              <a:chOff x="4151390" y="6533710"/>
              <a:chExt cx="1278566" cy="884361"/>
            </a:xfrm>
          </p:grpSpPr>
          <p:pic>
            <p:nvPicPr>
              <p:cNvPr id="66" name="Picture 65" descr="office.png"/>
              <p:cNvPicPr>
                <a:picLocks noChangeAspect="1"/>
              </p:cNvPicPr>
              <p:nvPr/>
            </p:nvPicPr>
            <p:blipFill>
              <a:blip r:embed="rId9" cstate="print">
                <a:grayscl/>
              </a:blip>
              <a:stretch>
                <a:fillRect/>
              </a:stretch>
            </p:blipFill>
            <p:spPr>
              <a:xfrm>
                <a:off x="4151390" y="6533710"/>
                <a:ext cx="1047143" cy="784048"/>
              </a:xfrm>
              <a:prstGeom prst="rect">
                <a:avLst/>
              </a:prstGeom>
            </p:spPr>
          </p:pic>
          <p:grpSp>
            <p:nvGrpSpPr>
              <p:cNvPr id="6" name="Group 71"/>
              <p:cNvGrpSpPr/>
              <p:nvPr/>
            </p:nvGrpSpPr>
            <p:grpSpPr>
              <a:xfrm>
                <a:off x="4969485" y="6743316"/>
                <a:ext cx="460471" cy="674755"/>
                <a:chOff x="7160799" y="1886409"/>
                <a:chExt cx="1619902" cy="2373743"/>
              </a:xfrm>
            </p:grpSpPr>
            <p:pic>
              <p:nvPicPr>
                <p:cNvPr id="68" name="Picture 3" descr="c:\users\eva.ADI\Desktop\DVD36\DVD_ART36\Artwork_Imagery\Icons - Illustrations\Hardware - Istock\Istock 5373640 - Tall Rack Server Blade Servers.png"/>
                <p:cNvPicPr>
                  <a:picLocks noChangeAspect="1" noChangeArrowheads="1"/>
                </p:cNvPicPr>
                <p:nvPr/>
              </p:nvPicPr>
              <p:blipFill>
                <a:blip r:embed="rId10" cstate="print">
                  <a:grayscl/>
                </a:blip>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69" name="Picture 3" descr="c:\users\eva.ADI\Desktop\DVD36\DVD_ART36\Artwork_Imagery\Icons - Illustrations\Hardware - Istock\Istock 5373640 - Tall Rack Server Blade Servers.png"/>
                <p:cNvPicPr>
                  <a:picLocks noChangeAspect="1" noChangeArrowheads="1"/>
                </p:cNvPicPr>
                <p:nvPr/>
              </p:nvPicPr>
              <p:blipFill>
                <a:blip r:embed="rId10" cstate="print">
                  <a:grayscl/>
                </a:blip>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70" name="Picture 3" descr="c:\users\eva.ADI\Desktop\DVD36\DVD_ART36\Artwork_Imagery\Icons - Illustrations\Hardware - Istock\Istock 5373640 - Tall Rack Server Blade Servers.png"/>
                <p:cNvPicPr>
                  <a:picLocks noChangeAspect="1" noChangeArrowheads="1"/>
                </p:cNvPicPr>
                <p:nvPr/>
              </p:nvPicPr>
              <p:blipFill>
                <a:blip r:embed="rId10" cstate="print">
                  <a:grayscl/>
                </a:blip>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71" name="Picture 2" descr="c:\users\eva.ADI\Desktop\DVD36\DVD_ART36\Artwork_Imagery\Icons - Illustrations\_ REAL VISTA STYLE\database.png"/>
                <p:cNvPicPr>
                  <a:picLocks noChangeAspect="1" noChangeArrowheads="1"/>
                </p:cNvPicPr>
                <p:nvPr/>
              </p:nvPicPr>
              <p:blipFill>
                <a:blip r:embed="rId11" cstate="print">
                  <a:grayscl/>
                </a:blip>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nvGrpSpPr>
            <p:cNvPr id="7" name="Group 103"/>
            <p:cNvGrpSpPr/>
            <p:nvPr/>
          </p:nvGrpSpPr>
          <p:grpSpPr>
            <a:xfrm>
              <a:off x="6175021" y="6654800"/>
              <a:ext cx="792341" cy="1005982"/>
              <a:chOff x="6649155" y="6595533"/>
              <a:chExt cx="999068" cy="1268449"/>
            </a:xfrm>
          </p:grpSpPr>
          <p:pic>
            <p:nvPicPr>
              <p:cNvPr id="60" name="Picture 59" descr="office2.png"/>
              <p:cNvPicPr>
                <a:picLocks noChangeAspect="1"/>
              </p:cNvPicPr>
              <p:nvPr/>
            </p:nvPicPr>
            <p:blipFill>
              <a:blip r:embed="rId12" cstate="print">
                <a:grayscl/>
              </a:blip>
              <a:stretch>
                <a:fillRect/>
              </a:stretch>
            </p:blipFill>
            <p:spPr>
              <a:xfrm>
                <a:off x="6649155" y="6595533"/>
                <a:ext cx="927947" cy="1159934"/>
              </a:xfrm>
              <a:prstGeom prst="rect">
                <a:avLst/>
              </a:prstGeom>
            </p:spPr>
          </p:pic>
          <p:grpSp>
            <p:nvGrpSpPr>
              <p:cNvPr id="8" name="Group 71"/>
              <p:cNvGrpSpPr/>
              <p:nvPr/>
            </p:nvGrpSpPr>
            <p:grpSpPr>
              <a:xfrm>
                <a:off x="7187752" y="7189227"/>
                <a:ext cx="460471" cy="674755"/>
                <a:chOff x="7160799" y="1886409"/>
                <a:chExt cx="1619902" cy="2373743"/>
              </a:xfrm>
            </p:grpSpPr>
            <p:pic>
              <p:nvPicPr>
                <p:cNvPr id="62" name="Picture 3" descr="c:\users\eva.ADI\Desktop\DVD36\DVD_ART36\Artwork_Imagery\Icons - Illustrations\Hardware - Istock\Istock 5373640 - Tall Rack Server Blade Servers.png"/>
                <p:cNvPicPr>
                  <a:picLocks noChangeAspect="1" noChangeArrowheads="1"/>
                </p:cNvPicPr>
                <p:nvPr/>
              </p:nvPicPr>
              <p:blipFill>
                <a:blip r:embed="rId13" cstate="print">
                  <a:grayscl/>
                </a:blip>
                <a:srcRect/>
                <a:stretch>
                  <a:fillRect/>
                </a:stretch>
              </p:blipFill>
              <p:spPr bwMode="auto">
                <a:xfrm>
                  <a:off x="8003947" y="1886409"/>
                  <a:ext cx="776754" cy="2107650"/>
                </a:xfrm>
                <a:prstGeom prst="rect">
                  <a:avLst/>
                </a:prstGeom>
                <a:noFill/>
                <a:effectLst>
                  <a:outerShdw blurRad="63500" sx="102000" sy="102000" algn="ctr" rotWithShape="0">
                    <a:prstClr val="black">
                      <a:alpha val="40000"/>
                    </a:prstClr>
                  </a:outerShdw>
                </a:effectLst>
              </p:spPr>
            </p:pic>
            <p:pic>
              <p:nvPicPr>
                <p:cNvPr id="63" name="Picture 3" descr="c:\users\eva.ADI\Desktop\DVD36\DVD_ART36\Artwork_Imagery\Icons - Illustrations\Hardware - Istock\Istock 5373640 - Tall Rack Server Blade Servers.png"/>
                <p:cNvPicPr>
                  <a:picLocks noChangeAspect="1" noChangeArrowheads="1"/>
                </p:cNvPicPr>
                <p:nvPr/>
              </p:nvPicPr>
              <p:blipFill>
                <a:blip r:embed="rId13" cstate="print">
                  <a:grayscl/>
                </a:blip>
                <a:srcRect/>
                <a:stretch>
                  <a:fillRect/>
                </a:stretch>
              </p:blipFill>
              <p:spPr bwMode="auto">
                <a:xfrm>
                  <a:off x="7671326" y="2002823"/>
                  <a:ext cx="776754" cy="2107650"/>
                </a:xfrm>
                <a:prstGeom prst="rect">
                  <a:avLst/>
                </a:prstGeom>
                <a:noFill/>
                <a:effectLst>
                  <a:outerShdw blurRad="63500" sx="102000" sy="102000" algn="ctr" rotWithShape="0">
                    <a:prstClr val="black">
                      <a:alpha val="40000"/>
                    </a:prstClr>
                  </a:outerShdw>
                </a:effectLst>
              </p:spPr>
            </p:pic>
            <p:pic>
              <p:nvPicPr>
                <p:cNvPr id="64" name="Picture 3" descr="c:\users\eva.ADI\Desktop\DVD36\DVD_ART36\Artwork_Imagery\Icons - Illustrations\Hardware - Istock\Istock 5373640 - Tall Rack Server Blade Servers.png"/>
                <p:cNvPicPr>
                  <a:picLocks noChangeAspect="1" noChangeArrowheads="1"/>
                </p:cNvPicPr>
                <p:nvPr/>
              </p:nvPicPr>
              <p:blipFill>
                <a:blip r:embed="rId13" cstate="print">
                  <a:grayscl/>
                </a:blip>
                <a:srcRect/>
                <a:stretch>
                  <a:fillRect/>
                </a:stretch>
              </p:blipFill>
              <p:spPr bwMode="auto">
                <a:xfrm>
                  <a:off x="7305444" y="2152502"/>
                  <a:ext cx="776754" cy="2107650"/>
                </a:xfrm>
                <a:prstGeom prst="rect">
                  <a:avLst/>
                </a:prstGeom>
                <a:noFill/>
                <a:effectLst>
                  <a:outerShdw blurRad="63500" sx="102000" sy="102000" algn="ctr" rotWithShape="0">
                    <a:prstClr val="black">
                      <a:alpha val="40000"/>
                    </a:prstClr>
                  </a:outerShdw>
                </a:effectLst>
              </p:spPr>
            </p:pic>
            <p:pic>
              <p:nvPicPr>
                <p:cNvPr id="65" name="Picture 2" descr="c:\users\eva.ADI\Desktop\DVD36\DVD_ART36\Artwork_Imagery\Icons - Illustrations\_ REAL VISTA STYLE\database.png"/>
                <p:cNvPicPr>
                  <a:picLocks noChangeAspect="1" noChangeArrowheads="1"/>
                </p:cNvPicPr>
                <p:nvPr/>
              </p:nvPicPr>
              <p:blipFill>
                <a:blip r:embed="rId14" cstate="print">
                  <a:grayscl/>
                </a:blip>
                <a:srcRect/>
                <a:stretch>
                  <a:fillRect/>
                </a:stretch>
              </p:blipFill>
              <p:spPr bwMode="auto">
                <a:xfrm>
                  <a:off x="7160799" y="3587258"/>
                  <a:ext cx="601847" cy="601846"/>
                </a:xfrm>
                <a:prstGeom prst="rect">
                  <a:avLst/>
                </a:prstGeom>
                <a:noFill/>
                <a:effectLst>
                  <a:outerShdw blurRad="63500" sx="102000" sy="102000" algn="ctr" rotWithShape="0">
                    <a:prstClr val="black">
                      <a:alpha val="40000"/>
                    </a:prstClr>
                  </a:outerShdw>
                </a:effectLst>
              </p:spPr>
            </p:pic>
          </p:grpSp>
        </p:grpSp>
      </p:grpSp>
      <p:sp>
        <p:nvSpPr>
          <p:cNvPr id="26" name="Rectangle 25"/>
          <p:cNvSpPr/>
          <p:nvPr/>
        </p:nvSpPr>
        <p:spPr>
          <a:xfrm>
            <a:off x="350520" y="1600201"/>
            <a:ext cx="2651760" cy="584775"/>
          </a:xfrm>
          <a:prstGeom prst="rect">
            <a:avLst/>
          </a:prstGeom>
        </p:spPr>
        <p:txBody>
          <a:bodyPr wrap="square">
            <a:spAutoFit/>
          </a:bodyPr>
          <a:lstStyle/>
          <a:p>
            <a:pPr algn="ctr"/>
            <a:r>
              <a:rPr lang="en-US" altLang="zh-CN" sz="1600" dirty="0">
                <a:solidFill>
                  <a:schemeClr val="bg1"/>
                </a:solidFill>
                <a:latin typeface="Segoe UI" pitchFamily="34" charset="0"/>
                <a:ea typeface="Segoe UI" pitchFamily="34" charset="0"/>
                <a:cs typeface="Segoe UI" pitchFamily="34" charset="0"/>
              </a:rPr>
              <a:t>MISSION CRITICAL PLATFORM</a:t>
            </a:r>
            <a:endParaRPr lang="en-US" sz="1600" dirty="0">
              <a:solidFill>
                <a:schemeClr val="bg1"/>
              </a:solidFill>
            </a:endParaRPr>
          </a:p>
        </p:txBody>
      </p:sp>
      <p:sp>
        <p:nvSpPr>
          <p:cNvPr id="36" name="Rectangle 35"/>
          <p:cNvSpPr/>
          <p:nvPr/>
        </p:nvSpPr>
        <p:spPr>
          <a:xfrm>
            <a:off x="3215640" y="1600201"/>
            <a:ext cx="2667000" cy="584775"/>
          </a:xfrm>
          <a:prstGeom prst="rect">
            <a:avLst/>
          </a:prstGeom>
        </p:spPr>
        <p:txBody>
          <a:bodyPr wrap="square">
            <a:spAutoFit/>
          </a:bodyPr>
          <a:lstStyle/>
          <a:p>
            <a:pPr algn="ctr"/>
            <a:r>
              <a:rPr lang="en-US" sz="1600" dirty="0" smtClean="0">
                <a:solidFill>
                  <a:schemeClr val="bg1"/>
                </a:solidFill>
                <a:latin typeface="Segoe UI" pitchFamily="34" charset="0"/>
                <a:ea typeface="Segoe UI" pitchFamily="34" charset="0"/>
                <a:cs typeface="Segoe UI" pitchFamily="34" charset="0"/>
              </a:rPr>
              <a:t>DEVELOPER &amp; IT PRODUCTIVITY</a:t>
            </a:r>
            <a:endParaRPr lang="en-US" sz="1600" dirty="0">
              <a:solidFill>
                <a:schemeClr val="bg1"/>
              </a:solidFill>
            </a:endParaRPr>
          </a:p>
        </p:txBody>
      </p:sp>
      <p:sp>
        <p:nvSpPr>
          <p:cNvPr id="37" name="Rectangle 36"/>
          <p:cNvSpPr/>
          <p:nvPr/>
        </p:nvSpPr>
        <p:spPr>
          <a:xfrm>
            <a:off x="6080761" y="1600200"/>
            <a:ext cx="2651760" cy="338554"/>
          </a:xfrm>
          <a:prstGeom prst="rect">
            <a:avLst/>
          </a:prstGeom>
        </p:spPr>
        <p:txBody>
          <a:bodyPr wrap="square">
            <a:spAutoFit/>
          </a:bodyPr>
          <a:lstStyle/>
          <a:p>
            <a:pPr algn="ctr"/>
            <a:r>
              <a:rPr lang="en-US" altLang="zh-CN" sz="1600" dirty="0">
                <a:solidFill>
                  <a:schemeClr val="bg1"/>
                </a:solidFill>
                <a:latin typeface="Segoe UI" pitchFamily="34" charset="0"/>
                <a:ea typeface="Segoe UI" pitchFamily="34" charset="0"/>
                <a:cs typeface="Segoe UI" pitchFamily="34" charset="0"/>
              </a:rPr>
              <a:t>PERVASIVE INSIGHT</a:t>
            </a:r>
            <a:endParaRPr lang="en-US" sz="1600" dirty="0">
              <a:solidFill>
                <a:schemeClr val="bg1"/>
              </a:solidFill>
            </a:endParaRPr>
          </a:p>
        </p:txBody>
      </p:sp>
      <p:grpSp>
        <p:nvGrpSpPr>
          <p:cNvPr id="9" name="Group 79"/>
          <p:cNvGrpSpPr/>
          <p:nvPr/>
        </p:nvGrpSpPr>
        <p:grpSpPr>
          <a:xfrm>
            <a:off x="997096" y="2429913"/>
            <a:ext cx="1288905" cy="951100"/>
            <a:chOff x="4074229" y="6295319"/>
            <a:chExt cx="1525059" cy="1125361"/>
          </a:xfrm>
        </p:grpSpPr>
        <p:pic>
          <p:nvPicPr>
            <p:cNvPr id="41" name="Picture 3" descr="C:\Program Files\Microsoft Resource DVD Artwork\DVD_ART\Artwork_Imagery\HARDWARE_IMAGERY\Photos - OEM Hardware\Server Computer\HP Integrity rx5670 server front.png"/>
            <p:cNvPicPr>
              <a:picLocks noChangeAspect="1" noChangeArrowheads="1"/>
            </p:cNvPicPr>
            <p:nvPr/>
          </p:nvPicPr>
          <p:blipFill>
            <a:blip r:embed="rId15" cstate="print">
              <a:grayscl/>
            </a:blip>
            <a:srcRect/>
            <a:stretch>
              <a:fillRect/>
            </a:stretch>
          </p:blipFill>
          <p:spPr bwMode="auto">
            <a:xfrm>
              <a:off x="4516261" y="6436703"/>
              <a:ext cx="1083027" cy="842594"/>
            </a:xfrm>
            <a:prstGeom prst="rect">
              <a:avLst/>
            </a:prstGeom>
            <a:noFill/>
          </p:spPr>
        </p:pic>
        <p:pic>
          <p:nvPicPr>
            <p:cNvPr id="46" name="Picture 4" descr="C:\Program Files\Microsoft Resource DVD Artwork\DVD_ART\Artwork_Imagery\HARDWARE_IMAGERY\Photos - OEM Hardware\Server Computer\HP Small Business Server.png"/>
            <p:cNvPicPr>
              <a:picLocks noChangeAspect="1" noChangeArrowheads="1"/>
            </p:cNvPicPr>
            <p:nvPr/>
          </p:nvPicPr>
          <p:blipFill>
            <a:blip r:embed="rId16" cstate="print">
              <a:grayscl/>
            </a:blip>
            <a:srcRect/>
            <a:stretch>
              <a:fillRect/>
            </a:stretch>
          </p:blipFill>
          <p:spPr bwMode="auto">
            <a:xfrm>
              <a:off x="4074229" y="6295319"/>
              <a:ext cx="688721" cy="1125361"/>
            </a:xfrm>
            <a:prstGeom prst="rect">
              <a:avLst/>
            </a:prstGeom>
            <a:noFill/>
            <a:effectLst>
              <a:outerShdw blurRad="50800" dist="38100" algn="l" rotWithShape="0">
                <a:prstClr val="black">
                  <a:alpha val="40000"/>
                </a:prstClr>
              </a:outerShdw>
            </a:effectLst>
          </p:spPr>
        </p:pic>
      </p:grpSp>
      <p:sp>
        <p:nvSpPr>
          <p:cNvPr id="77" name="Round Same Side Corner Rectangle 76"/>
          <p:cNvSpPr/>
          <p:nvPr/>
        </p:nvSpPr>
        <p:spPr bwMode="auto">
          <a:xfrm rot="10800000">
            <a:off x="3223826" y="3609473"/>
            <a:ext cx="2670048" cy="2689306"/>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78" name="TextBox 77"/>
          <p:cNvSpPr txBox="1"/>
          <p:nvPr/>
        </p:nvSpPr>
        <p:spPr>
          <a:xfrm>
            <a:off x="3206817" y="3657820"/>
            <a:ext cx="2670048" cy="2246749"/>
          </a:xfrm>
          <a:prstGeom prst="rect">
            <a:avLst/>
          </a:prstGeom>
          <a:noFill/>
        </p:spPr>
        <p:txBody>
          <a:bodyPr wrap="square" lIns="91420" tIns="45710" rIns="91420" bIns="45710" rtlCol="0">
            <a:spAutoFit/>
          </a:bodyPr>
          <a:lstStyle/>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Realize lower cost of                    IT </a:t>
            </a:r>
            <a:r>
              <a:rPr lang="en-US" sz="1600" dirty="0" smtClean="0">
                <a:solidFill>
                  <a:schemeClr val="bg1"/>
                </a:solidFill>
                <a:latin typeface="Segoe UI" pitchFamily="34" charset="0"/>
                <a:ea typeface="Segoe UI" pitchFamily="34" charset="0"/>
                <a:cs typeface="Segoe UI" pitchFamily="34" charset="0"/>
              </a:rPr>
              <a:t>administration</a:t>
            </a: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Accelerate time-to-market for developers</a:t>
            </a:r>
          </a:p>
          <a:p>
            <a:pPr algn="ctr">
              <a:spcAft>
                <a:spcPts val="600"/>
              </a:spcAft>
              <a:buClr>
                <a:srgbClr val="FFFFFF"/>
              </a:buClr>
              <a:buSzPct val="100000"/>
            </a:pPr>
            <a:endParaRPr lang="en-US" sz="12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Build more flexible, innovative applications</a:t>
            </a:r>
          </a:p>
        </p:txBody>
      </p:sp>
      <p:sp>
        <p:nvSpPr>
          <p:cNvPr id="79" name="Round Same Side Corner Rectangle 78"/>
          <p:cNvSpPr/>
          <p:nvPr/>
        </p:nvSpPr>
        <p:spPr bwMode="auto">
          <a:xfrm rot="10800000">
            <a:off x="6079321" y="3609473"/>
            <a:ext cx="2670048" cy="2689306"/>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chemeClr val="bg1"/>
              </a:solidFill>
            </a:endParaRPr>
          </a:p>
        </p:txBody>
      </p:sp>
      <p:sp>
        <p:nvSpPr>
          <p:cNvPr id="80" name="TextBox 79"/>
          <p:cNvSpPr txBox="1"/>
          <p:nvPr/>
        </p:nvSpPr>
        <p:spPr>
          <a:xfrm>
            <a:off x="6019800" y="3657820"/>
            <a:ext cx="2776888" cy="2616081"/>
          </a:xfrm>
          <a:prstGeom prst="rect">
            <a:avLst/>
          </a:prstGeom>
          <a:noFill/>
        </p:spPr>
        <p:txBody>
          <a:bodyPr wrap="square" lIns="91420" tIns="45710" rIns="91420" bIns="45710" rtlCol="0">
            <a:spAutoFit/>
          </a:bodyPr>
          <a:lstStyle/>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Expand the reach of BI to business </a:t>
            </a:r>
            <a:r>
              <a:rPr lang="en-US" sz="1600" dirty="0" smtClean="0">
                <a:solidFill>
                  <a:schemeClr val="bg1"/>
                </a:solidFill>
                <a:latin typeface="Segoe UI" pitchFamily="34" charset="0"/>
                <a:ea typeface="Segoe UI" pitchFamily="34" charset="0"/>
                <a:cs typeface="Segoe UI" pitchFamily="34" charset="0"/>
              </a:rPr>
              <a:t>users</a:t>
            </a:r>
          </a:p>
          <a:p>
            <a:pPr algn="ctr">
              <a:spcAft>
                <a:spcPts val="600"/>
              </a:spcAft>
              <a:buClr>
                <a:srgbClr val="FFFFFF"/>
              </a:buClr>
              <a:buSzPct val="100000"/>
            </a:pPr>
            <a:endParaRPr lang="en-US" sz="16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a:solidFill>
                  <a:schemeClr val="bg1"/>
                </a:solidFill>
                <a:latin typeface="Segoe UI" pitchFamily="34" charset="0"/>
                <a:ea typeface="Segoe UI" pitchFamily="34" charset="0"/>
                <a:cs typeface="Segoe UI" pitchFamily="34" charset="0"/>
              </a:rPr>
              <a:t>Breakthrough Performance </a:t>
            </a:r>
            <a:r>
              <a:rPr lang="en-US" sz="1600" dirty="0" smtClean="0">
                <a:solidFill>
                  <a:schemeClr val="bg1"/>
                </a:solidFill>
                <a:latin typeface="Segoe UI" pitchFamily="34" charset="0"/>
                <a:ea typeface="Segoe UI" pitchFamily="34" charset="0"/>
                <a:cs typeface="Segoe UI" pitchFamily="34" charset="0"/>
              </a:rPr>
              <a:t>with in-memory Analytics at scale</a:t>
            </a:r>
          </a:p>
          <a:p>
            <a:pPr algn="ctr">
              <a:spcAft>
                <a:spcPts val="600"/>
              </a:spcAft>
              <a:buClr>
                <a:srgbClr val="FFFFFF"/>
              </a:buClr>
              <a:buSzPct val="100000"/>
            </a:pPr>
            <a:endParaRPr lang="en-US" sz="1600" dirty="0">
              <a:solidFill>
                <a:schemeClr val="bg1"/>
              </a:solidFill>
              <a:latin typeface="Segoe UI" pitchFamily="34" charset="0"/>
              <a:ea typeface="Segoe UI" pitchFamily="34" charset="0"/>
              <a:cs typeface="Segoe UI" pitchFamily="34" charset="0"/>
            </a:endParaRPr>
          </a:p>
          <a:p>
            <a:pPr algn="ctr">
              <a:spcAft>
                <a:spcPts val="600"/>
              </a:spcAft>
              <a:buClr>
                <a:srgbClr val="FFFFFF"/>
              </a:buClr>
              <a:buSzPct val="100000"/>
            </a:pPr>
            <a:r>
              <a:rPr lang="en-US" sz="1600" dirty="0" smtClean="0">
                <a:solidFill>
                  <a:schemeClr val="bg1"/>
                </a:solidFill>
                <a:latin typeface="Segoe UI" pitchFamily="34" charset="0"/>
                <a:ea typeface="Segoe UI" pitchFamily="34" charset="0"/>
                <a:cs typeface="Segoe UI" pitchFamily="34" charset="0"/>
              </a:rPr>
              <a:t>Deliver </a:t>
            </a:r>
            <a:r>
              <a:rPr lang="en-US" sz="1600" dirty="0">
                <a:solidFill>
                  <a:schemeClr val="bg1"/>
                </a:solidFill>
                <a:latin typeface="Segoe UI" pitchFamily="34" charset="0"/>
                <a:ea typeface="Segoe UI" pitchFamily="34" charset="0"/>
                <a:cs typeface="Segoe UI" pitchFamily="34" charset="0"/>
              </a:rPr>
              <a:t>credible, consistent data </a:t>
            </a:r>
            <a:r>
              <a:rPr lang="en-US" sz="1600" dirty="0" smtClean="0">
                <a:solidFill>
                  <a:schemeClr val="bg1"/>
                </a:solidFill>
                <a:latin typeface="Segoe UI" pitchFamily="34" charset="0"/>
                <a:ea typeface="Segoe UI" pitchFamily="34" charset="0"/>
                <a:cs typeface="Segoe UI" pitchFamily="34" charset="0"/>
              </a:rPr>
              <a:t>to </a:t>
            </a:r>
            <a:r>
              <a:rPr lang="en-US" sz="1600" dirty="0">
                <a:solidFill>
                  <a:schemeClr val="bg1"/>
                </a:solidFill>
                <a:latin typeface="Segoe UI" pitchFamily="34" charset="0"/>
                <a:ea typeface="Segoe UI" pitchFamily="34" charset="0"/>
                <a:cs typeface="Segoe UI" pitchFamily="34" charset="0"/>
              </a:rPr>
              <a:t>right </a:t>
            </a:r>
            <a:r>
              <a:rPr lang="en-US" sz="1600" dirty="0" smtClean="0">
                <a:solidFill>
                  <a:schemeClr val="bg1"/>
                </a:solidFill>
                <a:latin typeface="Segoe UI" pitchFamily="34" charset="0"/>
                <a:ea typeface="Segoe UI" pitchFamily="34" charset="0"/>
                <a:cs typeface="Segoe UI" pitchFamily="34" charset="0"/>
              </a:rPr>
              <a:t>users</a:t>
            </a:r>
            <a:endParaRPr lang="en-US" sz="1600" b="1" dirty="0">
              <a:solidFill>
                <a:schemeClr val="bg1"/>
              </a:solidFill>
              <a:latin typeface="Segoe UI" pitchFamily="34" charset="0"/>
              <a:ea typeface="Segoe UI" pitchFamily="34" charset="0"/>
              <a:cs typeface="Segoe UI" pitchFamily="34" charset="0"/>
            </a:endParaRPr>
          </a:p>
        </p:txBody>
      </p:sp>
      <p:sp>
        <p:nvSpPr>
          <p:cNvPr id="58" name="Title 24"/>
          <p:cNvSpPr>
            <a:spLocks noGrp="1"/>
          </p:cNvSpPr>
          <p:nvPr>
            <p:ph type="title"/>
          </p:nvPr>
        </p:nvSpPr>
        <p:spPr>
          <a:xfrm>
            <a:off x="585616" y="798628"/>
            <a:ext cx="8146905" cy="412744"/>
          </a:xfrm>
        </p:spPr>
        <p:txBody>
          <a:bodyPr>
            <a:noAutofit/>
          </a:bodyPr>
          <a:lstStyle/>
          <a:p>
            <a:pPr lvl="0">
              <a:lnSpc>
                <a:spcPct val="100000"/>
              </a:lnSpc>
            </a:pPr>
            <a:r>
              <a:rPr lang="en-US" sz="2400" b="0" i="1" dirty="0" smtClean="0">
                <a:solidFill>
                  <a:schemeClr val="bg1"/>
                </a:solidFill>
                <a:latin typeface="Segoe UI" pitchFamily="34" charset="0"/>
                <a:ea typeface="Segoe UI" pitchFamily="34" charset="0"/>
                <a:cs typeface="Segoe UI" pitchFamily="34" charset="0"/>
              </a:rPr>
              <a:t>Delivering business agility and innovation to gain strategic value out of your information</a:t>
            </a:r>
            <a:endParaRPr lang="en-US" sz="2400" b="0" i="1" dirty="0">
              <a:solidFill>
                <a:schemeClr val="bg1"/>
              </a:solidFill>
              <a:latin typeface="Segoe UI" pitchFamily="34" charset="0"/>
              <a:ea typeface="Segoe UI" pitchFamily="34" charset="0"/>
              <a:cs typeface="Segoe UI" pitchFamily="34" charset="0"/>
            </a:endParaRPr>
          </a:p>
        </p:txBody>
      </p:sp>
      <p:sp>
        <p:nvSpPr>
          <p:cNvPr id="61" name="Title 1"/>
          <p:cNvSpPr txBox="1">
            <a:spLocks/>
          </p:cNvSpPr>
          <p:nvPr/>
        </p:nvSpPr>
        <p:spPr>
          <a:xfrm>
            <a:off x="683567" y="201876"/>
            <a:ext cx="7469833" cy="4431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200" b="0" kern="1200" cap="none" spc="-100" baseline="0" dirty="0" smtClean="0">
                <a:ln w="3175">
                  <a:noFill/>
                </a:ln>
                <a:gradFill>
                  <a:gsLst>
                    <a:gs pos="0">
                      <a:schemeClr val="bg1"/>
                    </a:gs>
                    <a:gs pos="100000">
                      <a:schemeClr val="bg1"/>
                    </a:gs>
                  </a:gsLst>
                  <a:lin ang="10800000" scaled="0"/>
                </a:gradFill>
                <a:effectLst/>
                <a:latin typeface="Segoe UI" pitchFamily="34" charset="0"/>
                <a:ea typeface="Segoe UI" pitchFamily="34" charset="0"/>
                <a:cs typeface="Segoe UI" pitchFamily="34" charset="0"/>
              </a:defRPr>
            </a:lvl1pPr>
          </a:lstStyle>
          <a:p>
            <a:r>
              <a:rPr lang="en-US" dirty="0">
                <a:solidFill>
                  <a:srgbClr val="03C2F1"/>
                </a:solidFill>
              </a:rPr>
              <a:t>SQL Server codename “Denali”</a:t>
            </a:r>
          </a:p>
        </p:txBody>
      </p:sp>
      <p:sp>
        <p:nvSpPr>
          <p:cNvPr id="56" name="Footer Placeholder 118"/>
          <p:cNvSpPr txBox="1">
            <a:spLocks/>
          </p:cNvSpPr>
          <p:nvPr/>
        </p:nvSpPr>
        <p:spPr>
          <a:xfrm>
            <a:off x="-9118" y="6492877"/>
            <a:ext cx="4572000" cy="365125"/>
          </a:xfrm>
          <a:prstGeom prst="rect">
            <a:avLst/>
          </a:prstGeom>
        </p:spPr>
        <p:txBody>
          <a:bodyPr vert="horz" lIns="91440" tIns="45720" rIns="91440" bIns="45720" rtlCol="0" anchor="b" anchorCtr="0"/>
          <a:lstStyle/>
          <a:p>
            <a:pPr defTabSz="912813" fontAlgn="base">
              <a:spcBef>
                <a:spcPct val="0"/>
              </a:spcBef>
              <a:spcAft>
                <a:spcPct val="0"/>
              </a:spcAft>
              <a:defRPr/>
            </a:pPr>
            <a:r>
              <a:rPr lang="en-US" sz="800" dirty="0">
                <a:solidFill>
                  <a:srgbClr val="FFFFFF">
                    <a:tint val="75000"/>
                  </a:srgbClr>
                </a:solidFill>
              </a:rPr>
              <a:t>Microsoft Confidential—Preliminary Information Subject to Change</a:t>
            </a:r>
          </a:p>
        </p:txBody>
      </p:sp>
    </p:spTree>
    <p:extLst>
      <p:ext uri="{BB962C8B-B14F-4D97-AF65-F5344CB8AC3E}">
        <p14:creationId xmlns:p14="http://schemas.microsoft.com/office/powerpoint/2010/main" val="195833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2618" y="5916244"/>
            <a:ext cx="1868314" cy="941756"/>
          </a:xfrm>
          <a:prstGeom prst="rect">
            <a:avLst/>
          </a:prstGeom>
          <a:solidFill>
            <a:srgbClr val="4317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81001" y="201876"/>
            <a:ext cx="7772400" cy="609398"/>
          </a:xfrm>
        </p:spPr>
        <p:txBody>
          <a:bodyPr>
            <a:normAutofit fontScale="90000"/>
          </a:bodyPr>
          <a:lstStyle/>
          <a:p>
            <a:r>
              <a:rPr lang="en-US" dirty="0" smtClean="0"/>
              <a:t>Denali Reporting and Alerting</a:t>
            </a:r>
            <a:endParaRPr lang="en-US" dirty="0"/>
          </a:p>
        </p:txBody>
      </p:sp>
      <p:sp>
        <p:nvSpPr>
          <p:cNvPr id="44" name="Round Same Side Corner Rectangle 43"/>
          <p:cNvSpPr/>
          <p:nvPr/>
        </p:nvSpPr>
        <p:spPr bwMode="auto">
          <a:xfrm rot="10800000">
            <a:off x="6188145" y="3033630"/>
            <a:ext cx="2670048"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48" name="Round Same Side Corner Rectangle 47"/>
          <p:cNvSpPr/>
          <p:nvPr/>
        </p:nvSpPr>
        <p:spPr bwMode="auto">
          <a:xfrm rot="10800000">
            <a:off x="3306722" y="3033630"/>
            <a:ext cx="2670048"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49" name="Round Same Side Corner Rectangle 48"/>
          <p:cNvSpPr/>
          <p:nvPr/>
        </p:nvSpPr>
        <p:spPr bwMode="auto">
          <a:xfrm rot="10800000">
            <a:off x="382770" y="3033630"/>
            <a:ext cx="2670048" cy="3043320"/>
          </a:xfrm>
          <a:prstGeom prst="round2SameRect">
            <a:avLst>
              <a:gd name="adj1" fmla="val 8830"/>
              <a:gd name="adj2" fmla="val 0"/>
            </a:avLst>
          </a:prstGeom>
          <a:gradFill flip="none" rotWithShape="1">
            <a:gsLst>
              <a:gs pos="0">
                <a:schemeClr val="bg2">
                  <a:lumMod val="75000"/>
                </a:schemeClr>
              </a:gs>
              <a:gs pos="52000">
                <a:schemeClr val="tx1">
                  <a:lumMod val="50000"/>
                  <a:lumOff val="50000"/>
                </a:schemeClr>
              </a:gs>
              <a:gs pos="100000">
                <a:schemeClr val="bg2">
                  <a:lumMod val="7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0" name="Rectangle 49"/>
          <p:cNvSpPr/>
          <p:nvPr/>
        </p:nvSpPr>
        <p:spPr bwMode="auto">
          <a:xfrm>
            <a:off x="0" y="1133063"/>
            <a:ext cx="9144000" cy="1893010"/>
          </a:xfrm>
          <a:prstGeom prst="rect">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3" name="Rectangle 52"/>
          <p:cNvSpPr/>
          <p:nvPr/>
        </p:nvSpPr>
        <p:spPr bwMode="auto">
          <a:xfrm>
            <a:off x="0" y="1209425"/>
            <a:ext cx="9144000" cy="1762376"/>
          </a:xfrm>
          <a:prstGeom prst="rect">
            <a:avLst/>
          </a:prstGeom>
          <a:gradFill flip="none" rotWithShape="1">
            <a:gsLst>
              <a:gs pos="0">
                <a:schemeClr val="bg2">
                  <a:lumMod val="25000"/>
                </a:schemeClr>
              </a:gs>
              <a:gs pos="52000">
                <a:schemeClr val="tx1">
                  <a:lumMod val="50000"/>
                  <a:lumOff val="50000"/>
                </a:schemeClr>
              </a:gs>
              <a:gs pos="100000">
                <a:schemeClr val="bg2">
                  <a:lumMod val="25000"/>
                </a:schemeClr>
              </a:gs>
            </a:gsLst>
            <a:lin ang="3600000" scaled="0"/>
            <a:tileRect/>
          </a:gradFill>
          <a:ln w="12700" cap="flat" cmpd="sng" algn="ctr">
            <a:noFill/>
            <a:prstDash val="solid"/>
            <a:round/>
            <a:headEnd type="none" w="med" len="med"/>
            <a:tailEnd type="none" w="med" len="med"/>
          </a:ln>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3200" i="1" dirty="0">
              <a:solidFill>
                <a:srgbClr val="FFFFFF"/>
              </a:solidFill>
              <a:latin typeface="Segoe" pitchFamily="34" charset="0"/>
            </a:endParaRPr>
          </a:p>
        </p:txBody>
      </p:sp>
      <p:sp>
        <p:nvSpPr>
          <p:cNvPr id="55" name="Round Same Side Corner Rectangle 54"/>
          <p:cNvSpPr/>
          <p:nvPr/>
        </p:nvSpPr>
        <p:spPr bwMode="auto">
          <a:xfrm>
            <a:off x="6188145" y="884617"/>
            <a:ext cx="2667000"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6" name="Round Same Side Corner Rectangle 55"/>
          <p:cNvSpPr/>
          <p:nvPr/>
        </p:nvSpPr>
        <p:spPr bwMode="auto">
          <a:xfrm>
            <a:off x="3306722" y="884617"/>
            <a:ext cx="2667000"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7" name="Round Same Side Corner Rectangle 56"/>
          <p:cNvSpPr/>
          <p:nvPr/>
        </p:nvSpPr>
        <p:spPr bwMode="auto">
          <a:xfrm>
            <a:off x="382769" y="884617"/>
            <a:ext cx="2667000" cy="2068135"/>
          </a:xfrm>
          <a:prstGeom prst="round2SameRect">
            <a:avLst>
              <a:gd name="adj1" fmla="val 6435"/>
              <a:gd name="adj2" fmla="val 0"/>
            </a:avLst>
          </a:prstGeom>
          <a:gradFill flip="none" rotWithShape="1">
            <a:gsLst>
              <a:gs pos="0">
                <a:schemeClr val="tx1">
                  <a:alpha val="31000"/>
                </a:schemeClr>
              </a:gs>
              <a:gs pos="52000">
                <a:schemeClr val="tx1">
                  <a:alpha val="15000"/>
                </a:schemeClr>
              </a:gs>
              <a:gs pos="100000">
                <a:schemeClr val="bg1">
                  <a:alpha val="7000"/>
                </a:schemeClr>
              </a:gs>
            </a:gsLst>
            <a:lin ang="16200000" scaled="0"/>
            <a:tileRect/>
          </a:gradFill>
          <a:ln w="12700" cap="flat" cmpd="sng" algn="ctr">
            <a:gradFill>
              <a:gsLst>
                <a:gs pos="0">
                  <a:srgbClr val="FFFFFF">
                    <a:alpha val="33000"/>
                  </a:srgbClr>
                </a:gs>
                <a:gs pos="50000">
                  <a:srgbClr val="FFFFFF">
                    <a:alpha val="0"/>
                  </a:srgbClr>
                </a:gs>
                <a:gs pos="100000">
                  <a:schemeClr val="accent1">
                    <a:alpha val="41000"/>
                  </a:schemeClr>
                </a:gs>
              </a:gsLst>
              <a:lin ang="5400000" scaled="0"/>
            </a:gra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fontAlgn="base">
              <a:lnSpc>
                <a:spcPct val="90000"/>
              </a:lnSpc>
              <a:spcBef>
                <a:spcPts val="630"/>
              </a:spcBef>
              <a:spcAft>
                <a:spcPct val="0"/>
              </a:spcAft>
              <a:buClr>
                <a:srgbClr val="FFFF99"/>
              </a:buClr>
              <a:buSzPct val="120000"/>
              <a:defRPr/>
            </a:pPr>
            <a:endParaRPr lang="en-US" altLang="zh-CN" sz="3200" i="1" dirty="0" smtClean="0">
              <a:solidFill>
                <a:srgbClr val="FFFFFF"/>
              </a:solidFill>
              <a:latin typeface="Segoe" pitchFamily="34" charset="0"/>
            </a:endParaRPr>
          </a:p>
        </p:txBody>
      </p:sp>
      <p:sp>
        <p:nvSpPr>
          <p:cNvPr id="59" name="Rectangle 58"/>
          <p:cNvSpPr/>
          <p:nvPr/>
        </p:nvSpPr>
        <p:spPr>
          <a:xfrm>
            <a:off x="6184602" y="3114579"/>
            <a:ext cx="2667000" cy="2554545"/>
          </a:xfrm>
          <a:prstGeom prst="rect">
            <a:avLst/>
          </a:prstGeom>
        </p:spPr>
        <p:txBody>
          <a:bodyPr wrap="square">
            <a:sp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Enabled as SharePoint Shared Service</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Built-in scale-out for RS Service Apps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SharePoint Cross-farm reporting </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Integrated backup &amp; recovery, ULS logging, PowerShell etc.</a:t>
            </a:r>
          </a:p>
        </p:txBody>
      </p:sp>
      <p:sp>
        <p:nvSpPr>
          <p:cNvPr id="60" name="TextBox 59"/>
          <p:cNvSpPr txBox="1"/>
          <p:nvPr/>
        </p:nvSpPr>
        <p:spPr>
          <a:xfrm>
            <a:off x="3299238" y="3114578"/>
            <a:ext cx="2667000" cy="2733772"/>
          </a:xfrm>
          <a:prstGeom prst="rect">
            <a:avLst/>
          </a:prstGeom>
          <a:noFill/>
        </p:spPr>
        <p:txBody>
          <a:bodyPr wrap="square" rtlCol="0">
            <a:no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End User Alerting</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Defined from within operational or </a:t>
            </a:r>
            <a:br>
              <a:rPr lang="en-US" sz="1400" dirty="0" smtClean="0">
                <a:solidFill>
                  <a:schemeClr val="bg1"/>
                </a:solidFill>
                <a:latin typeface="Segoe" charset="0"/>
              </a:rPr>
            </a:br>
            <a:r>
              <a:rPr lang="en-US" sz="1400" dirty="0" smtClean="0">
                <a:solidFill>
                  <a:schemeClr val="bg1"/>
                </a:solidFill>
                <a:latin typeface="Segoe" charset="0"/>
              </a:rPr>
              <a:t>ad-hoc reports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Intuitive Alert rules</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Alerts self-managed through SharePoint</a:t>
            </a:r>
          </a:p>
          <a:p>
            <a:pPr marL="57168"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600" dirty="0">
                <a:solidFill>
                  <a:schemeClr val="bg1"/>
                </a:solidFill>
                <a:latin typeface="Segoe" charset="0"/>
              </a:rPr>
              <a:t>XLS/Word </a:t>
            </a:r>
            <a:r>
              <a:rPr lang="en-US" sz="1600" dirty="0" smtClean="0">
                <a:solidFill>
                  <a:schemeClr val="bg1"/>
                </a:solidFill>
                <a:latin typeface="Segoe" charset="0"/>
              </a:rPr>
              <a:t>2007/2010</a:t>
            </a:r>
            <a:endParaRPr lang="en-US" sz="1600" dirty="0">
              <a:solidFill>
                <a:schemeClr val="bg1"/>
              </a:solidFill>
              <a:latin typeface="Segoe" charset="0"/>
            </a:endParaRPr>
          </a:p>
        </p:txBody>
      </p:sp>
      <p:sp>
        <p:nvSpPr>
          <p:cNvPr id="61" name="TextBox 60"/>
          <p:cNvSpPr txBox="1"/>
          <p:nvPr/>
        </p:nvSpPr>
        <p:spPr>
          <a:xfrm>
            <a:off x="378437" y="3114579"/>
            <a:ext cx="2667001" cy="2477581"/>
          </a:xfrm>
          <a:prstGeom prst="rect">
            <a:avLst/>
          </a:prstGeom>
          <a:noFill/>
        </p:spPr>
        <p:txBody>
          <a:bodyPr wrap="square" lIns="91420" tIns="45710" rIns="91420" bIns="45710" rtlCol="0">
            <a:spAutoFit/>
          </a:bodyPr>
          <a:lstStyle/>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r>
              <a:rPr lang="en-US" sz="1600" dirty="0" smtClean="0">
                <a:solidFill>
                  <a:schemeClr val="bg1"/>
                </a:solidFill>
                <a:latin typeface="Segoe" charset="0"/>
              </a:rPr>
              <a:t>Project “Crescent”</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Highly visual design experience</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Rich metadata-driven interactivity</a:t>
            </a:r>
          </a:p>
          <a:p>
            <a:pPr marL="514350" lvl="1" indent="-285750" defTabSz="914099">
              <a:spcBef>
                <a:spcPts val="600"/>
              </a:spcBef>
              <a:spcAft>
                <a:spcPts val="600"/>
              </a:spcAft>
              <a:buClr>
                <a:schemeClr val="tx1">
                  <a:lumMod val="85000"/>
                  <a:lumOff val="15000"/>
                </a:schemeClr>
              </a:buClr>
              <a:buSzPct val="120000"/>
              <a:buFont typeface="Arial" pitchFamily="34" charset="0"/>
              <a:buChar char="•"/>
              <a:defRPr/>
            </a:pPr>
            <a:r>
              <a:rPr lang="en-US" sz="1400" dirty="0" smtClean="0">
                <a:solidFill>
                  <a:schemeClr val="bg1"/>
                </a:solidFill>
                <a:latin typeface="Segoe" charset="0"/>
              </a:rPr>
              <a:t>Presentation-ready </a:t>
            </a:r>
            <a:br>
              <a:rPr lang="en-US" sz="1400" dirty="0" smtClean="0">
                <a:solidFill>
                  <a:schemeClr val="bg1"/>
                </a:solidFill>
                <a:latin typeface="Segoe" charset="0"/>
              </a:rPr>
            </a:br>
            <a:r>
              <a:rPr lang="en-US" sz="1400" dirty="0" smtClean="0">
                <a:solidFill>
                  <a:schemeClr val="bg1"/>
                </a:solidFill>
                <a:latin typeface="Segoe" charset="0"/>
              </a:rPr>
              <a:t>at all times</a:t>
            </a:r>
          </a:p>
          <a:p>
            <a:pPr marL="230188" lvl="1" indent="-230188" defTabSz="914099">
              <a:spcBef>
                <a:spcPts val="600"/>
              </a:spcBef>
              <a:spcAft>
                <a:spcPts val="600"/>
              </a:spcAft>
              <a:buClr>
                <a:schemeClr val="tx1">
                  <a:lumMod val="85000"/>
                  <a:lumOff val="15000"/>
                </a:schemeClr>
              </a:buClr>
              <a:buSzPct val="120000"/>
              <a:buFont typeface="Arial" pitchFamily="34" charset="0"/>
              <a:buChar char="•"/>
              <a:defRPr/>
            </a:pPr>
            <a:endParaRPr lang="en-US" sz="1500" dirty="0">
              <a:solidFill>
                <a:schemeClr val="bg1"/>
              </a:solidFill>
              <a:latin typeface="Segoe" charset="0"/>
            </a:endParaRPr>
          </a:p>
        </p:txBody>
      </p:sp>
      <p:sp>
        <p:nvSpPr>
          <p:cNvPr id="78" name="Rectangle 77"/>
          <p:cNvSpPr/>
          <p:nvPr/>
        </p:nvSpPr>
        <p:spPr>
          <a:xfrm>
            <a:off x="6200775" y="1251856"/>
            <a:ext cx="2651124" cy="335989"/>
          </a:xfrm>
          <a:prstGeom prst="rect">
            <a:avLst/>
          </a:prstGeom>
        </p:spPr>
        <p:txBody>
          <a:bodyPr wrap="square">
            <a:spAutoFit/>
          </a:bodyPr>
          <a:lstStyle/>
          <a:p>
            <a:pPr algn="ctr">
              <a:lnSpc>
                <a:spcPts val="1900"/>
              </a:lnSpc>
              <a:defRPr/>
            </a:pPr>
            <a:r>
              <a:rPr lang="en-US" sz="1500" b="1" kern="0" dirty="0" smtClean="0">
                <a:ln w="18415" cmpd="sng">
                  <a:noFill/>
                  <a:prstDash val="solid"/>
                </a:ln>
                <a:solidFill>
                  <a:schemeClr val="bg1"/>
                </a:solidFill>
              </a:rPr>
              <a:t>Increase efficiency</a:t>
            </a:r>
          </a:p>
        </p:txBody>
      </p:sp>
      <p:sp>
        <p:nvSpPr>
          <p:cNvPr id="79" name="Rectangle 78"/>
          <p:cNvSpPr/>
          <p:nvPr/>
        </p:nvSpPr>
        <p:spPr>
          <a:xfrm>
            <a:off x="3314065" y="1251854"/>
            <a:ext cx="2658110" cy="579646"/>
          </a:xfrm>
          <a:prstGeom prst="rect">
            <a:avLst/>
          </a:prstGeom>
        </p:spPr>
        <p:txBody>
          <a:bodyPr wrap="square">
            <a:spAutoFit/>
          </a:bodyPr>
          <a:lstStyle/>
          <a:p>
            <a:pPr marL="119063" algn="ctr">
              <a:lnSpc>
                <a:spcPts val="1900"/>
              </a:lnSpc>
              <a:defRPr/>
            </a:pPr>
            <a:r>
              <a:rPr lang="en-US" sz="1500" b="1" kern="0" dirty="0" smtClean="0">
                <a:ln w="18415" cmpd="sng">
                  <a:noFill/>
                  <a:prstDash val="solid"/>
                </a:ln>
                <a:solidFill>
                  <a:schemeClr val="bg1"/>
                </a:solidFill>
              </a:rPr>
              <a:t>Increase Productivity Proactive Intelligence</a:t>
            </a:r>
          </a:p>
        </p:txBody>
      </p:sp>
      <p:sp>
        <p:nvSpPr>
          <p:cNvPr id="31" name="Freeform 5"/>
          <p:cNvSpPr>
            <a:spLocks/>
          </p:cNvSpPr>
          <p:nvPr/>
        </p:nvSpPr>
        <p:spPr bwMode="auto">
          <a:xfrm>
            <a:off x="369868" y="6219825"/>
            <a:ext cx="8488383" cy="419100"/>
          </a:xfrm>
          <a:prstGeom prst="roundRect">
            <a:avLst>
              <a:gd name="adj" fmla="val 26373"/>
            </a:avLst>
          </a:prstGeom>
          <a:gradFill flip="none" rotWithShape="1">
            <a:gsLst>
              <a:gs pos="0">
                <a:schemeClr val="accent1">
                  <a:lumMod val="75000"/>
                  <a:alpha val="80000"/>
                </a:schemeClr>
              </a:gs>
              <a:gs pos="52000">
                <a:srgbClr val="C00000">
                  <a:alpha val="70000"/>
                </a:srgbClr>
              </a:gs>
              <a:gs pos="100000">
                <a:schemeClr val="accent1">
                  <a:lumMod val="50000"/>
                  <a:alpha val="80000"/>
                </a:schemeClr>
              </a:gs>
            </a:gsLst>
            <a:lin ang="2700000" scaled="1"/>
            <a:tileRect/>
          </a:gra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45710" tIns="45710" rIns="54852" bIns="41145" numCol="1" rtlCol="0" anchor="ctr" anchorCtr="1" compatLnSpc="1">
            <a:prstTxWarp prst="textNoShape">
              <a:avLst/>
            </a:prstTxWarp>
          </a:bodyPr>
          <a:lstStyle/>
          <a:p>
            <a:pPr marL="227147" indent="-227147" algn="ctr" defTabSz="914159">
              <a:lnSpc>
                <a:spcPct val="90000"/>
              </a:lnSpc>
              <a:spcBef>
                <a:spcPts val="630"/>
              </a:spcBef>
              <a:buClr>
                <a:srgbClr val="FFFF99"/>
              </a:buClr>
              <a:buSzPct val="120000"/>
              <a:defRPr/>
            </a:pPr>
            <a:endParaRPr lang="en-US" altLang="zh-CN" sz="2000" dirty="0">
              <a:gradFill>
                <a:gsLst>
                  <a:gs pos="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2" name="Rectangle 31"/>
          <p:cNvSpPr/>
          <p:nvPr/>
        </p:nvSpPr>
        <p:spPr>
          <a:xfrm>
            <a:off x="2706324" y="6244709"/>
            <a:ext cx="3815468" cy="369332"/>
          </a:xfrm>
          <a:prstGeom prst="rect">
            <a:avLst/>
          </a:prstGeom>
        </p:spPr>
        <p:txBody>
          <a:bodyPr wrap="none">
            <a:spAutoFit/>
          </a:bodyPr>
          <a:lstStyle/>
          <a:p>
            <a:pPr lvl="0" algn="ctr" defTabSz="914400">
              <a:defRPr/>
            </a:pPr>
            <a:r>
              <a:rPr lang="en-US" kern="0" spc="-150" dirty="0" smtClean="0">
                <a:ln w="3175">
                  <a:noFill/>
                </a:ln>
                <a:solidFill>
                  <a:schemeClr val="bg1"/>
                </a:solidFill>
                <a:latin typeface="Segoe UI Semibold" pitchFamily="34" charset="0"/>
                <a:cs typeface="Arial" charset="0"/>
                <a:sym typeface="Wingdings" pitchFamily="2" charset="2"/>
              </a:rPr>
              <a:t>Managed Self Service BI    –    Corporate BI</a:t>
            </a:r>
            <a:endParaRPr lang="en-US" kern="0" dirty="0">
              <a:solidFill>
                <a:schemeClr val="bg1"/>
              </a:solidFill>
              <a:latin typeface="Segoe UI Semibold"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635" y="1363133"/>
            <a:ext cx="2562577" cy="1921932"/>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069" y="1482567"/>
            <a:ext cx="2031998" cy="152220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1070" y="1566334"/>
            <a:ext cx="1405464" cy="1405462"/>
          </a:xfrm>
          <a:prstGeom prst="rect">
            <a:avLst/>
          </a:prstGeom>
        </p:spPr>
      </p:pic>
      <p:sp>
        <p:nvSpPr>
          <p:cNvPr id="77" name="Rectangle 76"/>
          <p:cNvSpPr/>
          <p:nvPr/>
        </p:nvSpPr>
        <p:spPr>
          <a:xfrm>
            <a:off x="385460" y="1251856"/>
            <a:ext cx="2653016" cy="323165"/>
          </a:xfrm>
          <a:prstGeom prst="rect">
            <a:avLst/>
          </a:prstGeom>
        </p:spPr>
        <p:txBody>
          <a:bodyPr wrap="square" anchor="ctr">
            <a:spAutoFit/>
          </a:bodyPr>
          <a:lstStyle/>
          <a:p>
            <a:pPr algn="ctr">
              <a:lnSpc>
                <a:spcPts val="1800"/>
              </a:lnSpc>
              <a:defRPr/>
            </a:pPr>
            <a:r>
              <a:rPr lang="en-US" sz="1500" b="1" kern="0" dirty="0" smtClean="0">
                <a:ln w="18415" cmpd="sng">
                  <a:noFill/>
                  <a:prstDash val="solid"/>
                </a:ln>
                <a:solidFill>
                  <a:schemeClr val="bg1"/>
                </a:solidFill>
              </a:rPr>
              <a:t>Empower users</a:t>
            </a:r>
          </a:p>
        </p:txBody>
      </p:sp>
    </p:spTree>
    <p:extLst>
      <p:ext uri="{BB962C8B-B14F-4D97-AF65-F5344CB8AC3E}">
        <p14:creationId xmlns:p14="http://schemas.microsoft.com/office/powerpoint/2010/main" val="1011303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cchau\Documents\Denali\Crescent\Marketing and Logo\Crescent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
            <a:ext cx="9166165" cy="549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80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Project “Crescent”?</a:t>
            </a:r>
            <a:endParaRPr lang="en-US" dirty="0"/>
          </a:p>
        </p:txBody>
      </p:sp>
      <p:sp>
        <p:nvSpPr>
          <p:cNvPr id="7" name="Rounded Rectangle 4"/>
          <p:cNvSpPr/>
          <p:nvPr/>
        </p:nvSpPr>
        <p:spPr>
          <a:xfrm>
            <a:off x="467545" y="2117682"/>
            <a:ext cx="8096658" cy="310802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5400" kern="1200" dirty="0" smtClean="0">
                <a:solidFill>
                  <a:schemeClr val="bg1"/>
                </a:solidFill>
              </a:rPr>
              <a:t>Crescent is </a:t>
            </a:r>
            <a:r>
              <a:rPr lang="en-US" sz="5400" dirty="0" smtClean="0">
                <a:solidFill>
                  <a:schemeClr val="bg1"/>
                </a:solidFill>
              </a:rPr>
              <a:t>an interactive data exploration and visual presentation experience.</a:t>
            </a:r>
            <a:endParaRPr lang="en-US" sz="5400" kern="1200" dirty="0">
              <a:solidFill>
                <a:schemeClr val="bg1"/>
              </a:solidFill>
            </a:endParaRPr>
          </a:p>
        </p:txBody>
      </p:sp>
      <p:pic>
        <p:nvPicPr>
          <p:cNvPr id="8" name="Picture 7" descr="C:\Users\cchau\Documents\Denali\Crescent\Marketing and Logo\Crescent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332656"/>
            <a:ext cx="1406794" cy="844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93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“Crescent” Experiences</a:t>
            </a:r>
            <a:endParaRPr lang="en-US" dirty="0"/>
          </a:p>
        </p:txBody>
      </p:sp>
      <p:sp>
        <p:nvSpPr>
          <p:cNvPr id="4" name="Text Placeholder 3"/>
          <p:cNvSpPr>
            <a:spLocks noGrp="1"/>
          </p:cNvSpPr>
          <p:nvPr>
            <p:ph type="body" idx="1"/>
          </p:nvPr>
        </p:nvSpPr>
        <p:spPr/>
        <p:txBody>
          <a:bodyPr>
            <a:normAutofit/>
          </a:bodyPr>
          <a:lstStyle/>
          <a:p>
            <a:r>
              <a:rPr lang="en-US" sz="4000" dirty="0" smtClean="0"/>
              <a:t>demo </a:t>
            </a:r>
            <a:endParaRPr lang="en-US" sz="4000" dirty="0"/>
          </a:p>
        </p:txBody>
      </p:sp>
    </p:spTree>
    <p:extLst>
      <p:ext uri="{BB962C8B-B14F-4D97-AF65-F5344CB8AC3E}">
        <p14:creationId xmlns:p14="http://schemas.microsoft.com/office/powerpoint/2010/main" val="2443068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7227</TotalTime>
  <Words>1382</Words>
  <Application>Microsoft Office PowerPoint</Application>
  <PresentationFormat>On-screen Show (4:3)</PresentationFormat>
  <Paragraphs>236</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Abundantly “Crescent”</vt:lpstr>
      <vt:lpstr>Agenda Agenda Subtitle</vt:lpstr>
      <vt:lpstr>Microsoft Business Intelligence </vt:lpstr>
      <vt:lpstr>Delivering business agility and innovation to gain strategic value out of your information</vt:lpstr>
      <vt:lpstr>Denali Reporting and Alerting</vt:lpstr>
      <vt:lpstr>PowerPoint Presentation</vt:lpstr>
      <vt:lpstr>What is Project “Crescent”?</vt:lpstr>
      <vt:lpstr>“Crescent” Experiences</vt:lpstr>
      <vt:lpstr>Project “Crescent”</vt:lpstr>
      <vt:lpstr>Design for a new wave of Information workers</vt:lpstr>
      <vt:lpstr>Architecture</vt:lpstr>
      <vt:lpstr>BI Semantic Model: Benefits </vt:lpstr>
      <vt:lpstr>PowerPoint Presentation</vt:lpstr>
      <vt:lpstr>BI Semantic Model and More “Crescent” Experiences</vt:lpstr>
      <vt:lpstr>PowerPoint Presentation</vt:lpstr>
      <vt:lpstr>Project “Crescent” is NOT</vt:lpstr>
      <vt:lpstr>Enrol in Microsoft Virtual Academy Today</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278</cp:revision>
  <dcterms:created xsi:type="dcterms:W3CDTF">2011-04-01T05:55:34Z</dcterms:created>
  <dcterms:modified xsi:type="dcterms:W3CDTF">2011-08-31T06:44:47Z</dcterms:modified>
</cp:coreProperties>
</file>