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79" r:id="rId2"/>
    <p:sldId id="281" r:id="rId3"/>
    <p:sldId id="282" r:id="rId4"/>
    <p:sldId id="283" r:id="rId5"/>
    <p:sldId id="284" r:id="rId6"/>
    <p:sldId id="285" r:id="rId7"/>
    <p:sldId id="286" r:id="rId8"/>
    <p:sldId id="287" r:id="rId9"/>
    <p:sldId id="288" r:id="rId10"/>
    <p:sldId id="289" r:id="rId11"/>
    <p:sldId id="290" r:id="rId12"/>
    <p:sldId id="291"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8" r:id="rId28"/>
    <p:sldId id="309" r:id="rId29"/>
    <p:sldId id="310" r:id="rId30"/>
    <p:sldId id="336" r:id="rId31"/>
    <p:sldId id="338" r:id="rId32"/>
    <p:sldId id="337" r:id="rId33"/>
    <p:sldId id="311" r:id="rId34"/>
    <p:sldId id="312" r:id="rId35"/>
    <p:sldId id="313" r:id="rId36"/>
    <p:sldId id="325" r:id="rId37"/>
    <p:sldId id="334" r:id="rId38"/>
    <p:sldId id="335" r:id="rId39"/>
    <p:sldId id="314"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2411" autoAdjust="0"/>
  </p:normalViewPr>
  <p:slideViewPr>
    <p:cSldViewPr>
      <p:cViewPr>
        <p:scale>
          <a:sx n="66" d="100"/>
          <a:sy n="66" d="100"/>
        </p:scale>
        <p:origin x="-72" y="-168"/>
      </p:cViewPr>
      <p:guideLst>
        <p:guide orient="horz" pos="3122"/>
        <p:guide pos="2880"/>
        <p:guide pos="5759"/>
        <p:guide pos="5329"/>
        <p:guide pos="83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30/08/2011</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sdn.microsoft.com/en-us/library/ee336253.asp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sdn.microsoft.com/en-us/library/ee210549(v=SQL.110).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msdn.microsoft.com/en-us/library/hh230911(v=SQL.110).aspx" TargetMode="External"/><Relationship Id="rId5" Type="http://schemas.openxmlformats.org/officeDocument/2006/relationships/hyperlink" Target="http://msdn.microsoft.com/en-us/library/hh213241(v=SQL.110).aspx" TargetMode="External"/><Relationship Id="rId4" Type="http://schemas.openxmlformats.org/officeDocument/2006/relationships/hyperlink" Target="http://msdn.microsoft.com/en-us/library/ee634742(v=SQL.110).aspx"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msdn.microsoft.com/en-us/data/gg42768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cial.technet.microsoft.com/wiki/contents/articles/sql-azure-connection-management-in-sql-azure.aspx"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blogs.msdn.com/b/appfabriccat/archive/2010/10/28/best-practices-for-handling-transient-conditions-in-sql-azure-client-applications.aspx" TargetMode="External"/><Relationship Id="rId4" Type="http://schemas.openxmlformats.org/officeDocument/2006/relationships/hyperlink" Target="http://blogs.msdn.com/b/sqlazure/archive/2010/05/11/10011247.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msdn.microsoft.com/en-us/data/ee844254"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odata.or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hannel9.msdn.com/Events/TechEd/NorthAmerica/2011/DEV308"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icrosoft.com/download/en/details.aspx?displaylang=en&amp;id=836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 the SQL Azure team blog</a:t>
            </a:r>
          </a:p>
          <a:p>
            <a:endParaRPr lang="en-US" dirty="0" smtClean="0"/>
          </a:p>
          <a:p>
            <a:r>
              <a:rPr lang="en-US" dirty="0" smtClean="0"/>
              <a:t>“We will be making updates to SQL Azure over</a:t>
            </a:r>
            <a:r>
              <a:rPr lang="en-US" baseline="0" dirty="0" smtClean="0"/>
              <a:t> the next few months, to ensure uninterrupted connectivity to SQL Azure using SQL Server Management Studio 2008 R2 please install SP1”</a:t>
            </a: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9CB52927-8A42-4189-BB88-2A9632C2B9B6}" type="datetime1">
              <a:rPr lang="en-US" smtClean="0"/>
              <a:t>8/30/2011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286838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Intellisense for Denali databases</a:t>
            </a:r>
            <a:r>
              <a:rPr lang="en-US" baseline="0" dirty="0" smtClean="0"/>
              <a:t> in CTP 3</a:t>
            </a:r>
          </a:p>
          <a:p>
            <a:endParaRPr lang="en-US" baseline="0" dirty="0" smtClean="0"/>
          </a:p>
          <a:p>
            <a:r>
              <a:rPr lang="en-US" baseline="0" dirty="0" smtClean="0"/>
              <a:t>MSDN ‘unsupported T-SQL’ </a:t>
            </a:r>
            <a:r>
              <a:rPr lang="en-US" dirty="0" smtClean="0">
                <a:hlinkClick r:id="rId3"/>
              </a:rPr>
              <a:t>http://msdn.microsoft.com/en-us/library/ee336253.aspx</a:t>
            </a: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5CCCAEC0-15B5-4678-BAC3-49C8D078E012}" type="datetime1">
              <a:rPr lang="en-US" smtClean="0"/>
              <a:t>8/30/2011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358072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From MSDN documentation – also ‘supported’ objects (</a:t>
            </a:r>
            <a:r>
              <a:rPr lang="en-US" dirty="0" smtClean="0">
                <a:hlinkClick r:id="rId3"/>
              </a:rPr>
              <a:t>http://msdn.microsoft.com/en-us/library/ee210549(v=SQL.110).aspx</a:t>
            </a:r>
            <a:r>
              <a:rPr lang="en-US" dirty="0" smtClean="0"/>
              <a:t>)</a:t>
            </a:r>
          </a:p>
          <a:p>
            <a:endParaRPr lang="en-US" dirty="0" smtClean="0"/>
          </a:p>
          <a:p>
            <a:r>
              <a:rPr lang="en-US" sz="900" b="0" i="0" kern="1200" dirty="0" smtClean="0">
                <a:solidFill>
                  <a:schemeClr val="tx1"/>
                </a:solidFill>
                <a:effectLst/>
                <a:latin typeface="Segoe UI" pitchFamily="34" charset="0"/>
                <a:ea typeface="+mn-ea"/>
                <a:cs typeface="+mn-cs"/>
              </a:rPr>
              <a:t>The following changes have been made for data-tier applications (DACs) in CTP3:</a:t>
            </a:r>
          </a:p>
          <a:p>
            <a:r>
              <a:rPr lang="en-US" sz="900" b="0" i="0" kern="1200" dirty="0" smtClean="0">
                <a:solidFill>
                  <a:schemeClr val="tx1"/>
                </a:solidFill>
                <a:effectLst/>
                <a:latin typeface="Segoe UI" pitchFamily="34" charset="0"/>
                <a:ea typeface="+mn-ea"/>
                <a:cs typeface="+mn-cs"/>
              </a:rPr>
              <a:t>The data-tier application (DAC) upgrade has been changed to an in-place process that alters the existing database to match the schema defined in the new version of the DAC. This replaces the side-by-side upgrade process, which created a new database with the new schema definitions. The </a:t>
            </a:r>
            <a:r>
              <a:rPr lang="en-US" sz="900" b="1" i="0" kern="1200" dirty="0" smtClean="0">
                <a:solidFill>
                  <a:schemeClr val="tx1"/>
                </a:solidFill>
                <a:effectLst/>
                <a:latin typeface="Segoe UI" pitchFamily="34" charset="0"/>
                <a:ea typeface="+mn-ea"/>
                <a:cs typeface="+mn-cs"/>
              </a:rPr>
              <a:t>Upgrade a Data-Tier Application</a:t>
            </a:r>
            <a:r>
              <a:rPr lang="en-US" sz="900" b="0" i="0" kern="1200" dirty="0" smtClean="0">
                <a:solidFill>
                  <a:schemeClr val="tx1"/>
                </a:solidFill>
                <a:effectLst/>
                <a:latin typeface="Segoe UI" pitchFamily="34" charset="0"/>
                <a:ea typeface="+mn-ea"/>
                <a:cs typeface="+mn-cs"/>
              </a:rPr>
              <a:t> wizard has been updated to perform an in-place upgrade. The Upgrade method of the </a:t>
            </a:r>
            <a:r>
              <a:rPr lang="en-US" sz="900" b="0" i="0" kern="1200" dirty="0" err="1" smtClean="0">
                <a:solidFill>
                  <a:schemeClr val="tx1"/>
                </a:solidFill>
                <a:effectLst/>
                <a:latin typeface="Segoe UI" pitchFamily="34" charset="0"/>
                <a:ea typeface="+mn-ea"/>
                <a:cs typeface="+mn-cs"/>
              </a:rPr>
              <a:t>DacStore</a:t>
            </a:r>
            <a:r>
              <a:rPr lang="en-US" sz="900" b="0" i="0" kern="1200" dirty="0" smtClean="0">
                <a:solidFill>
                  <a:schemeClr val="tx1"/>
                </a:solidFill>
                <a:effectLst/>
                <a:latin typeface="Segoe UI" pitchFamily="34" charset="0"/>
                <a:ea typeface="+mn-ea"/>
                <a:cs typeface="+mn-cs"/>
              </a:rPr>
              <a:t> type is now deprecated, and replaced with a new </a:t>
            </a:r>
            <a:r>
              <a:rPr lang="en-US" sz="900" b="0" i="0" kern="1200" dirty="0" err="1" smtClean="0">
                <a:solidFill>
                  <a:schemeClr val="tx1"/>
                </a:solidFill>
                <a:effectLst/>
                <a:latin typeface="Segoe UI" pitchFamily="34" charset="0"/>
                <a:ea typeface="+mn-ea"/>
                <a:cs typeface="+mn-cs"/>
              </a:rPr>
              <a:t>IncrementalUpgrademethod</a:t>
            </a:r>
            <a:r>
              <a:rPr lang="en-US" sz="900" b="0" i="0" kern="1200" dirty="0" smtClean="0">
                <a:solidFill>
                  <a:schemeClr val="tx1"/>
                </a:solidFill>
                <a:effectLst/>
                <a:latin typeface="Segoe UI" pitchFamily="34" charset="0"/>
                <a:ea typeface="+mn-ea"/>
                <a:cs typeface="+mn-cs"/>
              </a:rPr>
              <a:t>. Upgrades are also supported for DACs deployed to SQL Azure. For more information, see </a:t>
            </a:r>
            <a:r>
              <a:rPr lang="en-US" sz="900" b="0" i="0" u="none" strike="noStrike" kern="1200" dirty="0" smtClean="0">
                <a:solidFill>
                  <a:schemeClr val="tx1"/>
                </a:solidFill>
                <a:effectLst/>
                <a:latin typeface="Segoe UI" pitchFamily="34" charset="0"/>
                <a:ea typeface="+mn-ea"/>
                <a:cs typeface="+mn-cs"/>
                <a:hlinkClick r:id="rId4"/>
              </a:rPr>
              <a:t>Upgrade a Data-tier Application</a:t>
            </a:r>
            <a:r>
              <a:rPr lang="en-US" sz="900" b="0" i="0" kern="1200" dirty="0" smtClean="0">
                <a:solidFill>
                  <a:schemeClr val="tx1"/>
                </a:solidFill>
                <a:effectLst/>
                <a:latin typeface="Segoe UI" pitchFamily="34" charset="0"/>
                <a:ea typeface="+mn-ea"/>
                <a:cs typeface="+mn-cs"/>
              </a:rPr>
              <a:t>.</a:t>
            </a:r>
          </a:p>
          <a:p>
            <a:r>
              <a:rPr lang="en-US" sz="900" b="0" i="0" kern="1200" dirty="0" smtClean="0">
                <a:solidFill>
                  <a:schemeClr val="tx1"/>
                </a:solidFill>
                <a:effectLst/>
                <a:latin typeface="Segoe UI" pitchFamily="34" charset="0"/>
                <a:ea typeface="+mn-ea"/>
                <a:cs typeface="+mn-cs"/>
              </a:rPr>
              <a:t>In addition to just extracting a schema definition as a new DAC package file, you can now export both the schema definition and data from a database as a DAC export file. You can then import the file to create a new database with the same schema and data. For more information, see </a:t>
            </a:r>
            <a:r>
              <a:rPr lang="en-US" sz="900" b="0" i="0" u="none" strike="noStrike" kern="1200" dirty="0" smtClean="0">
                <a:solidFill>
                  <a:schemeClr val="tx1"/>
                </a:solidFill>
                <a:effectLst/>
                <a:latin typeface="Segoe UI" pitchFamily="34" charset="0"/>
                <a:ea typeface="+mn-ea"/>
                <a:cs typeface="+mn-cs"/>
                <a:hlinkClick r:id="rId5"/>
              </a:rPr>
              <a:t>Export a Data-tier Application</a:t>
            </a:r>
            <a:r>
              <a:rPr lang="en-US" sz="900" b="0" i="0" kern="1200" dirty="0" smtClean="0">
                <a:solidFill>
                  <a:schemeClr val="tx1"/>
                </a:solidFill>
                <a:effectLst/>
                <a:latin typeface="Segoe UI" pitchFamily="34" charset="0"/>
                <a:ea typeface="+mn-ea"/>
                <a:cs typeface="+mn-cs"/>
              </a:rPr>
              <a:t> and </a:t>
            </a:r>
            <a:r>
              <a:rPr lang="en-US" sz="900" b="0" i="0" u="none" strike="noStrike" kern="1200" dirty="0" smtClean="0">
                <a:solidFill>
                  <a:schemeClr val="tx1"/>
                </a:solidFill>
                <a:effectLst/>
                <a:latin typeface="Segoe UI" pitchFamily="34" charset="0"/>
                <a:ea typeface="+mn-ea"/>
                <a:cs typeface="+mn-cs"/>
                <a:hlinkClick r:id="rId6"/>
              </a:rPr>
              <a:t>Import a Data-tier Application</a:t>
            </a:r>
            <a:r>
              <a:rPr lang="en-US" sz="900" b="0" i="0" kern="1200" dirty="0" smtClean="0">
                <a:solidFill>
                  <a:schemeClr val="tx1"/>
                </a:solidFill>
                <a:effectLst/>
                <a:latin typeface="Segoe UI" pitchFamily="34" charset="0"/>
                <a:ea typeface="+mn-ea"/>
                <a:cs typeface="+mn-cs"/>
              </a:rPr>
              <a:t>.</a:t>
            </a:r>
          </a:p>
          <a:p>
            <a:r>
              <a:rPr lang="en-US" sz="900" b="0" i="0" kern="1200" dirty="0" smtClean="0">
                <a:solidFill>
                  <a:schemeClr val="tx1"/>
                </a:solidFill>
                <a:effectLst/>
                <a:latin typeface="Segoe UI" pitchFamily="34" charset="0"/>
                <a:ea typeface="+mn-ea"/>
                <a:cs typeface="+mn-cs"/>
              </a:rPr>
              <a:t>Data-tier applications now support many more objects than in SQL Server 2008 R2. For more information, see </a:t>
            </a:r>
            <a:r>
              <a:rPr lang="en-US" sz="900" b="0" i="0" u="none" strike="noStrike" kern="1200" dirty="0" smtClean="0">
                <a:solidFill>
                  <a:schemeClr val="tx1"/>
                </a:solidFill>
                <a:effectLst/>
                <a:latin typeface="Segoe UI" pitchFamily="34" charset="0"/>
                <a:ea typeface="+mn-ea"/>
                <a:cs typeface="+mn-cs"/>
                <a:hlinkClick r:id="rId3"/>
              </a:rPr>
              <a:t>DAC Support For SQL Server Objects and Versions</a:t>
            </a:r>
            <a:r>
              <a:rPr lang="en-US" sz="900" b="0" i="0" kern="1200" dirty="0" smtClean="0">
                <a:solidFill>
                  <a:schemeClr val="tx1"/>
                </a:solidFill>
                <a:effectLst/>
                <a:latin typeface="Segoe UI" pitchFamily="34" charset="0"/>
                <a:ea typeface="+mn-ea"/>
                <a:cs typeface="+mn-cs"/>
              </a:rPr>
              <a:t>.</a:t>
            </a:r>
          </a:p>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Download site - </a:t>
            </a:r>
            <a:r>
              <a:rPr lang="en-US" dirty="0" smtClean="0">
                <a:hlinkClick r:id="rId3"/>
              </a:rPr>
              <a:t>http://msdn.microsoft.com/en-us/data/gg427686</a:t>
            </a:r>
            <a:endParaRPr lang="en-US" dirty="0" smtClean="0"/>
          </a:p>
          <a:p>
            <a:r>
              <a:rPr lang="en-US" dirty="0" smtClean="0"/>
              <a:t>Be sure</a:t>
            </a:r>
            <a:r>
              <a:rPr lang="en-US" baseline="0" dirty="0" smtClean="0"/>
              <a:t> to read the release notes on installation - http://msdn.microsoft.com/en-us/data/hh310512</a:t>
            </a:r>
          </a:p>
          <a:p>
            <a:endParaRPr lang="en-US" dirty="0"/>
          </a:p>
        </p:txBody>
      </p:sp>
      <p:sp>
        <p:nvSpPr>
          <p:cNvPr id="8" name="Date Placeholder 7"/>
          <p:cNvSpPr>
            <a:spLocks noGrp="1"/>
          </p:cNvSpPr>
          <p:nvPr>
            <p:ph type="dt" idx="10"/>
          </p:nvPr>
        </p:nvSpPr>
        <p:spPr/>
        <p:txBody>
          <a:bodyPr/>
          <a:lstStyle/>
          <a:p>
            <a:fld id="{04410C07-5402-4471-9B06-3327AD2CEB5D}"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http://msdn.microsoft.com/en-us/data/tools.aspx</a:t>
            </a:r>
          </a:p>
          <a:p>
            <a:endParaRPr lang="en-US" dirty="0" smtClean="0"/>
          </a:p>
          <a:p>
            <a:r>
              <a:rPr lang="en-US" dirty="0" smtClean="0"/>
              <a:t>Some notable new features:</a:t>
            </a:r>
          </a:p>
          <a:p>
            <a:endParaRPr lang="en-US" dirty="0" smtClean="0"/>
          </a:p>
          <a:p>
            <a:r>
              <a:rPr lang="en-US" dirty="0" smtClean="0"/>
              <a:t>¦The Server Explorer in Juneau now provides you with an SSMS-like view of your database objects</a:t>
            </a:r>
          </a:p>
          <a:p>
            <a:r>
              <a:rPr lang="en-US" dirty="0" smtClean="0"/>
              <a:t>¦The ability to analyze a set of changes and generate a script that will then update the database based on those changes in the development environment</a:t>
            </a:r>
          </a:p>
          <a:p>
            <a:r>
              <a:rPr lang="en-US" dirty="0" smtClean="0"/>
              <a:t>¦Preview database updates – The commit operation will provide a deployment report, which contains a preview of all the actions it is going to take, together with potential issues it has identified</a:t>
            </a:r>
          </a:p>
          <a:p>
            <a:r>
              <a:rPr lang="en-US" dirty="0" smtClean="0"/>
              <a:t>¦Improved </a:t>
            </a:r>
            <a:r>
              <a:rPr lang="en-US" dirty="0" err="1" smtClean="0"/>
              <a:t>intellisense</a:t>
            </a:r>
            <a:endParaRPr lang="en-US" dirty="0" smtClean="0"/>
          </a:p>
          <a:p>
            <a:r>
              <a:rPr lang="en-US" dirty="0" smtClean="0"/>
              <a:t>¦Ships with a single-user lightweight SQL Server version to help with debugging</a:t>
            </a:r>
          </a:p>
          <a:p>
            <a:r>
              <a:rPr lang="en-US" dirty="0" smtClean="0"/>
              <a:t>¦Refactor table names, field names, </a:t>
            </a:r>
            <a:r>
              <a:rPr lang="en-US" dirty="0" err="1" smtClean="0"/>
              <a:t>etc</a:t>
            </a:r>
            <a:r>
              <a:rPr lang="en-US" dirty="0" smtClean="0"/>
              <a:t>, without losing data</a:t>
            </a:r>
          </a:p>
          <a:p>
            <a:r>
              <a:rPr lang="en-US" dirty="0" smtClean="0"/>
              <a:t>¦Debug stored procedures</a:t>
            </a:r>
          </a:p>
          <a:p>
            <a:r>
              <a:rPr lang="en-US" dirty="0" smtClean="0"/>
              <a:t>¦Can target different versions of SQL Server, including Azure</a:t>
            </a:r>
          </a:p>
          <a:p>
            <a:r>
              <a:rPr lang="en-US" dirty="0" smtClean="0"/>
              <a:t>¦Can take a snapshot of the project.  Allows you to have versions of your database.  Can track history of changes over time</a:t>
            </a:r>
          </a:p>
          <a:p>
            <a:r>
              <a:rPr lang="en-US" dirty="0" smtClean="0"/>
              <a:t>¦Can compare your project to the current state of the database.  So you can see, for example, indexes added to the live database and add those index changes to your project.  Can do things like a schema compare between two versions: a developer can start with a snapshot, make changes, then send the differences to the </a:t>
            </a:r>
            <a:r>
              <a:rPr lang="en-US" dirty="0" err="1" smtClean="0"/>
              <a:t>dba</a:t>
            </a:r>
            <a:r>
              <a:rPr lang="en-US" dirty="0" smtClean="0"/>
              <a:t> to implement;  ISV’s can track databases it has sent to customers and send them scripts to update their database</a:t>
            </a:r>
          </a:p>
          <a:p>
            <a:r>
              <a:rPr lang="en-US" dirty="0" smtClean="0"/>
              <a:t>¦On the horizon: reference data support (storing data with the schema), database diagrams, query designer</a:t>
            </a:r>
          </a:p>
          <a:p>
            <a:r>
              <a:rPr lang="en-US" dirty="0" smtClean="0"/>
              <a:t>¦Any errors caused by editing in either the TSQL Editor or Table Designer immediately show up in the Error List pane, and are platform specific</a:t>
            </a:r>
          </a:p>
          <a:p>
            <a:r>
              <a:rPr lang="en-US" dirty="0" smtClean="0"/>
              <a:t>¦You can now add SQLCLR objects directly to the same database project that is opened, without resorting to opening a specific SQLCLR project.  Your TSQL stored procedures can interact with your SQLCLR objects within the same project.  Debugging and deployment can also happen seamlessly</a:t>
            </a:r>
          </a:p>
          <a:p>
            <a:r>
              <a:rPr lang="en-US" dirty="0" smtClean="0"/>
              <a:t>¦Coding support that includes: Go To Definition and Find All References; the Refactor contextual menu which enables you to rename or move an object and do a preview of all affected areas before committing to the change</a:t>
            </a:r>
          </a:p>
          <a:p>
            <a:r>
              <a:rPr lang="en-US" dirty="0" smtClean="0"/>
              <a:t>¦You can create an ADO.NET Entity Data Model and choose to have the model contents generated from an existing database project.  Fine-grained synchronization control settings are provided to enable you to specify how changes are propagated between the entity data model and the database project</a:t>
            </a:r>
          </a:p>
          <a:p>
            <a:endParaRPr lang="en-US" dirty="0"/>
          </a:p>
        </p:txBody>
      </p:sp>
      <p:sp>
        <p:nvSpPr>
          <p:cNvPr id="8" name="Date Placeholder 7"/>
          <p:cNvSpPr>
            <a:spLocks noGrp="1"/>
          </p:cNvSpPr>
          <p:nvPr>
            <p:ph type="dt" idx="10"/>
          </p:nvPr>
        </p:nvSpPr>
        <p:spPr/>
        <p:txBody>
          <a:bodyPr/>
          <a:lstStyle/>
          <a:p>
            <a:fld id="{89A001D3-66F5-40F2-801A-3FA7487EDEEA}"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FAQ</a:t>
            </a:r>
            <a:r>
              <a:rPr lang="en-US" baseline="0" dirty="0" smtClean="0"/>
              <a:t> – particularly good for </a:t>
            </a:r>
            <a:r>
              <a:rPr lang="en-US" baseline="0" dirty="0" err="1" smtClean="0"/>
              <a:t>comparision</a:t>
            </a:r>
            <a:r>
              <a:rPr lang="en-US" baseline="0" dirty="0" smtClean="0"/>
              <a:t> of features to ‘Data Dude’</a:t>
            </a:r>
          </a:p>
          <a:p>
            <a:endParaRPr lang="en-US" baseline="0" dirty="0" smtClean="0"/>
          </a:p>
          <a:p>
            <a:r>
              <a:rPr lang="en-US" dirty="0" smtClean="0"/>
              <a:t>http://msdn.microsoft.com/en-us/data/hh322942</a:t>
            </a:r>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18</a:t>
            </a:fld>
            <a:endParaRPr lang="en-AU" dirty="0"/>
          </a:p>
        </p:txBody>
      </p:sp>
    </p:spTree>
    <p:extLst>
      <p:ext uri="{BB962C8B-B14F-4D97-AF65-F5344CB8AC3E}">
        <p14:creationId xmlns:p14="http://schemas.microsoft.com/office/powerpoint/2010/main" val="2086116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Diagram</a:t>
            </a:r>
            <a:r>
              <a:rPr lang="en-US" baseline="0" dirty="0" smtClean="0"/>
              <a:t> credit - http://www.jamesserra.com/wp-content/uploads/2011/05/Untitled-picture2.png</a:t>
            </a: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7701F990-53D0-4287-AD29-50F703A15915}" type="datetime1">
              <a:rPr lang="en-US" smtClean="0"/>
              <a:t>8/30/2011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364903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More info - http://msdn.microsoft.com/en-us/data/tools.aspx</a:t>
            </a:r>
          </a:p>
          <a:p>
            <a:endParaRPr lang="en-US" dirty="0" smtClean="0"/>
          </a:p>
          <a:p>
            <a:r>
              <a:rPr lang="en-US" dirty="0" smtClean="0"/>
              <a:t>Connected Development</a:t>
            </a:r>
          </a:p>
          <a:p>
            <a:r>
              <a:rPr lang="en-US" dirty="0" smtClean="0"/>
              <a:t>Offline Development</a:t>
            </a:r>
          </a:p>
          <a:p>
            <a:r>
              <a:rPr lang="en-US" dirty="0" smtClean="0"/>
              <a:t>Publish to SQL Azure</a:t>
            </a:r>
          </a:p>
          <a:p>
            <a:r>
              <a:rPr lang="en-US" dirty="0" smtClean="0"/>
              <a:t>Drift Detection and Snapshots</a:t>
            </a:r>
          </a:p>
          <a:p>
            <a:endParaRPr lang="en-US" dirty="0" smtClean="0"/>
          </a:p>
          <a:p>
            <a:r>
              <a:rPr lang="en-US" sz="900" kern="1200" dirty="0" smtClean="0">
                <a:solidFill>
                  <a:schemeClr val="tx1"/>
                </a:solidFill>
                <a:effectLst/>
                <a:latin typeface="Segoe UI" pitchFamily="34" charset="0"/>
                <a:ea typeface="+mn-ea"/>
                <a:cs typeface="+mn-cs"/>
              </a:rPr>
              <a:t>· Develop SQL Server tables using SSDT’s new Table Designer. </a:t>
            </a:r>
            <a:endParaRPr lang="en-US" dirty="0" smtClean="0"/>
          </a:p>
          <a:p>
            <a:r>
              <a:rPr lang="en-US" sz="900" kern="1200" dirty="0" smtClean="0">
                <a:solidFill>
                  <a:schemeClr val="tx1"/>
                </a:solidFill>
                <a:effectLst/>
                <a:latin typeface="Segoe UI" pitchFamily="34" charset="0"/>
                <a:ea typeface="+mn-ea"/>
                <a:cs typeface="+mn-cs"/>
              </a:rPr>
              <a:t>· Safely update the structure (i.e., schema) of SQL Server databases using SSDT.  (add FK)</a:t>
            </a:r>
            <a:endParaRPr lang="en-US" dirty="0" smtClean="0"/>
          </a:p>
          <a:p>
            <a:r>
              <a:rPr lang="en-US" sz="900" kern="1200" dirty="0" smtClean="0">
                <a:solidFill>
                  <a:schemeClr val="tx1"/>
                </a:solidFill>
                <a:effectLst/>
                <a:latin typeface="Segoe UI" pitchFamily="34" charset="0"/>
                <a:ea typeface="+mn-ea"/>
                <a:cs typeface="+mn-cs"/>
              </a:rPr>
              <a:t>· Develop SQL Server views and other database objects using T-SQL code. </a:t>
            </a:r>
          </a:p>
          <a:p>
            <a:r>
              <a:rPr lang="en-US" sz="900" kern="1200" dirty="0" smtClean="0">
                <a:solidFill>
                  <a:schemeClr val="tx1"/>
                </a:solidFill>
                <a:effectLst/>
                <a:latin typeface="Segoe UI" pitchFamily="34" charset="0"/>
                <a:ea typeface="+mn-ea"/>
                <a:cs typeface="+mn-cs"/>
              </a:rPr>
              <a:t>· Synchronize a SQL Server database project with a SQL Server database using SSDT’s Schema Compare feature. </a:t>
            </a:r>
          </a:p>
          <a:p>
            <a:r>
              <a:rPr lang="en-US" sz="900" kern="1200" dirty="0" smtClean="0">
                <a:solidFill>
                  <a:schemeClr val="tx1"/>
                </a:solidFill>
                <a:effectLst/>
                <a:latin typeface="Segoe UI" pitchFamily="34" charset="0"/>
                <a:ea typeface="+mn-ea"/>
                <a:cs typeface="+mn-cs"/>
              </a:rPr>
              <a:t>Leverage SSDT’s code productivity features for refactoring, Find All References, and Go To Definition. </a:t>
            </a:r>
            <a:endParaRPr lang="en-US" dirty="0" smtClean="0"/>
          </a:p>
          <a:p>
            <a:r>
              <a:rPr lang="en-US" sz="900" kern="1200" dirty="0" smtClean="0">
                <a:solidFill>
                  <a:schemeClr val="tx1"/>
                </a:solidFill>
                <a:effectLst/>
                <a:latin typeface="Segoe UI" pitchFamily="34" charset="0"/>
                <a:ea typeface="+mn-ea"/>
                <a:cs typeface="+mn-cs"/>
              </a:rPr>
              <a:t>· Use a SSDT project to create SQL Server database objects. </a:t>
            </a:r>
            <a:endParaRPr lang="en-US" dirty="0" smtClean="0"/>
          </a:p>
          <a:p>
            <a:r>
              <a:rPr lang="en-US" sz="900" kern="1200" dirty="0" smtClean="0">
                <a:solidFill>
                  <a:schemeClr val="tx1"/>
                </a:solidFill>
                <a:effectLst/>
                <a:latin typeface="Segoe UI" pitchFamily="34" charset="0"/>
                <a:ea typeface="+mn-ea"/>
                <a:cs typeface="+mn-cs"/>
              </a:rPr>
              <a:t>· Debug/test database projects using SSDT’s Local DB feature. </a:t>
            </a:r>
            <a:endParaRPr lang="en-US" dirty="0" smtClean="0"/>
          </a:p>
          <a:p>
            <a:r>
              <a:rPr lang="en-US" sz="900" kern="1200" dirty="0" smtClean="0">
                <a:solidFill>
                  <a:schemeClr val="tx1"/>
                </a:solidFill>
                <a:effectLst/>
                <a:latin typeface="Segoe UI" pitchFamily="34" charset="0"/>
                <a:ea typeface="+mn-ea"/>
                <a:cs typeface="+mn-cs"/>
              </a:rPr>
              <a:t>Synchronize a SQL Server database with a SQL Server database project using SSDT’s Publish feature. </a:t>
            </a:r>
          </a:p>
          <a:p>
            <a:r>
              <a:rPr lang="en-US" sz="900" kern="1200" dirty="0" smtClean="0">
                <a:solidFill>
                  <a:schemeClr val="tx1"/>
                </a:solidFill>
                <a:effectLst/>
                <a:latin typeface="Segoe UI" pitchFamily="34" charset="0"/>
                <a:ea typeface="+mn-ea"/>
                <a:cs typeface="+mn-cs"/>
              </a:rPr>
              <a:t>To generate incremental T-SQL update scripts from an database project using SSDT’s Publish feature. </a:t>
            </a:r>
            <a:endParaRPr lang="en-US" dirty="0" smtClean="0"/>
          </a:p>
          <a:p>
            <a:endParaRPr lang="en-US" dirty="0" smtClean="0"/>
          </a:p>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More info - http://msdn.microsoft.com/en-us/data/tools.aspx</a:t>
            </a:r>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Session</a:t>
            </a:r>
            <a:r>
              <a:rPr lang="en-US" baseline="0" dirty="0" smtClean="0"/>
              <a:t> Abstract</a:t>
            </a:r>
          </a:p>
          <a:p>
            <a:endParaRPr lang="en-US" baseline="0" dirty="0" smtClean="0"/>
          </a:p>
          <a:p>
            <a:r>
              <a:rPr lang="en-US" dirty="0" smtClean="0"/>
              <a:t>DEVCT308 - Developing with SQL Azure: Tools &amp; Frameworks In Action</a:t>
            </a:r>
          </a:p>
          <a:p>
            <a:endParaRPr lang="en-US" dirty="0" smtClean="0"/>
          </a:p>
          <a:p>
            <a:r>
              <a:rPr lang="en-US" dirty="0" smtClean="0"/>
              <a:t>This session will be jam-packed with hands-on demonstrations lighting up SQL Azure with new and existing applications. We'll start with the steps to creating a SQL Azure account and database, then walk through the tools to connect to it. Then we'll open Visual Studio to connect to .NET applications with Entity Framework, OData, and SQL Server Tools Codename "Juneau".</a:t>
            </a:r>
          </a:p>
          <a:p>
            <a:pPr lvl="0"/>
            <a:endParaRPr lang="en-US" sz="900" kern="1200" dirty="0" smtClean="0">
              <a:solidFill>
                <a:schemeClr val="tx1"/>
              </a:solidFill>
              <a:latin typeface="Segoe UI" pitchFamily="34" charset="0"/>
              <a:ea typeface="+mn-ea"/>
              <a:cs typeface="+mn-cs"/>
            </a:endParaRPr>
          </a:p>
          <a:p>
            <a:pPr marL="0" indent="0">
              <a:buNone/>
            </a:pPr>
            <a:endParaRPr lang="en-US" sz="1400" b="1" dirty="0" smtClean="0"/>
          </a:p>
          <a:p>
            <a:pPr marL="0" indent="0">
              <a:buNone/>
            </a:pPr>
            <a:r>
              <a:rPr lang="en-US" sz="1400" b="1" dirty="0" smtClean="0"/>
              <a:t>Track Name, Acronym and Track PM</a:t>
            </a:r>
          </a:p>
          <a:p>
            <a:pPr lvl="1">
              <a:buNone/>
            </a:pPr>
            <a:r>
              <a:rPr lang="en-US" sz="1200" dirty="0" smtClean="0"/>
              <a:t>Business Intelligence (BIN) – Peter Sprague</a:t>
            </a:r>
          </a:p>
          <a:p>
            <a:pPr lvl="1">
              <a:buNone/>
            </a:pPr>
            <a:r>
              <a:rPr lang="en-US" sz="1200" dirty="0" smtClean="0"/>
              <a:t>Business Solutions (MSDY) - Pattie Grimm, Scarlet Leung</a:t>
            </a:r>
          </a:p>
          <a:p>
            <a:pPr lvl="1">
              <a:buNone/>
            </a:pPr>
            <a:r>
              <a:rPr lang="en-US" sz="1200" dirty="0" smtClean="0"/>
              <a:t>Database (DB) –Dandy Weyn, Kevin Ashby, Maxine Coo</a:t>
            </a:r>
          </a:p>
          <a:p>
            <a:pPr lvl="1">
              <a:buNone/>
            </a:pPr>
            <a:r>
              <a:rPr lang="en-US" sz="1200" dirty="0" smtClean="0"/>
              <a:t>Development Tools &amp; Technologies (DEV) – Bijan Javidi</a:t>
            </a:r>
          </a:p>
          <a:p>
            <a:pPr>
              <a:buNone/>
            </a:pPr>
            <a:r>
              <a:rPr lang="en-US" sz="1400" b="1" dirty="0" smtClean="0"/>
              <a:t>Cross Track Coverage</a:t>
            </a:r>
          </a:p>
          <a:p>
            <a:pPr>
              <a:buNone/>
            </a:pPr>
            <a:r>
              <a:rPr lang="en-US" sz="1400" b="1" dirty="0" smtClean="0"/>
              <a:t> </a:t>
            </a:r>
            <a:r>
              <a:rPr lang="en-US" sz="1300" dirty="0" smtClean="0"/>
              <a:t>Application Platform – APS/DB/AZR/ARC	Solution Accelerators – Michelle Arney, Michelle Walls</a:t>
            </a:r>
          </a:p>
          <a:p>
            <a:pPr>
              <a:buNone/>
            </a:pPr>
            <a:r>
              <a:rPr lang="en-US" sz="1300" dirty="0" smtClean="0"/>
              <a:t> Compete – Mike Brevard		Trustworthy Computing – Christopher Pelletier </a:t>
            </a:r>
          </a:p>
          <a:p>
            <a:pPr>
              <a:buNone/>
            </a:pPr>
            <a:r>
              <a:rPr lang="en-US" sz="1300" baseline="0" dirty="0" smtClean="0"/>
              <a:t> </a:t>
            </a:r>
            <a:r>
              <a:rPr lang="en-US" sz="1300" dirty="0" smtClean="0"/>
              <a:t>Next Web – Olga Londer 			User Experience – Alison Clark</a:t>
            </a:r>
          </a:p>
          <a:p>
            <a:pPr>
              <a:buNone/>
            </a:pPr>
            <a:r>
              <a:rPr lang="en-US" sz="1300" baseline="0" dirty="0" smtClean="0"/>
              <a:t> </a:t>
            </a:r>
            <a:r>
              <a:rPr lang="en-US" sz="1300" dirty="0" smtClean="0"/>
              <a:t>Private Cloud – Aurora Santiago 		Windows Embedded – Olivier Bloch </a:t>
            </a:r>
          </a:p>
          <a:p>
            <a:pPr lvl="0"/>
            <a:endParaRPr lang="en-US" sz="900" kern="1200" dirty="0" smtClean="0">
              <a:solidFill>
                <a:schemeClr val="tx1"/>
              </a:solidFill>
              <a:latin typeface="Segoe UI" pitchFamily="34" charset="0"/>
              <a:ea typeface="+mn-ea"/>
              <a:cs typeface="+mn-cs"/>
            </a:endParaRPr>
          </a:p>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8/30/2011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Session</a:t>
            </a:r>
            <a:r>
              <a:rPr lang="en-US" baseline="0" dirty="0" smtClean="0"/>
              <a:t> Abstract</a:t>
            </a:r>
          </a:p>
          <a:p>
            <a:endParaRPr lang="en-US" baseline="0" dirty="0" smtClean="0"/>
          </a:p>
          <a:p>
            <a:r>
              <a:rPr lang="en-US" dirty="0" smtClean="0"/>
              <a:t>DEVCT308 - Developing with SQL Azure: Tools &amp; Frameworks In Action</a:t>
            </a:r>
          </a:p>
          <a:p>
            <a:endParaRPr lang="en-US" dirty="0" smtClean="0"/>
          </a:p>
          <a:p>
            <a:r>
              <a:rPr lang="en-US" dirty="0" smtClean="0"/>
              <a:t>This session will be jam-packed with hands-on demonstrations lighting up SQL Azure with new and existing applications. We'll start with the steps to creating a SQL Azure account and database, then walk through the tools to connect to it. Then we'll open Visual Studio to connect to .NET applications with Entity Framework, OData, and SQL Server Tools Codename "Juneau".</a:t>
            </a:r>
          </a:p>
          <a:p>
            <a:pPr lvl="0"/>
            <a:endParaRPr lang="en-US" sz="900" kern="1200" dirty="0" smtClean="0">
              <a:solidFill>
                <a:schemeClr val="tx1"/>
              </a:solidFill>
              <a:latin typeface="Segoe UI" pitchFamily="34" charset="0"/>
              <a:ea typeface="+mn-ea"/>
              <a:cs typeface="+mn-cs"/>
            </a:endParaRPr>
          </a:p>
          <a:p>
            <a:pPr marL="0" indent="0">
              <a:buNone/>
            </a:pPr>
            <a:endParaRPr lang="en-US" sz="1400" b="1" dirty="0" smtClean="0"/>
          </a:p>
          <a:p>
            <a:pPr marL="0" indent="0">
              <a:buNone/>
            </a:pPr>
            <a:r>
              <a:rPr lang="en-US" sz="1400" b="1" dirty="0" smtClean="0"/>
              <a:t>Track Name, Acronym and Track PM</a:t>
            </a:r>
          </a:p>
          <a:p>
            <a:pPr lvl="1">
              <a:buNone/>
            </a:pPr>
            <a:r>
              <a:rPr lang="en-US" sz="1200" dirty="0" smtClean="0"/>
              <a:t>Business Intelligence (BIN) – Peter Sprague</a:t>
            </a:r>
          </a:p>
          <a:p>
            <a:pPr lvl="1">
              <a:buNone/>
            </a:pPr>
            <a:r>
              <a:rPr lang="en-US" sz="1200" dirty="0" smtClean="0"/>
              <a:t>Business Solutions (MSDY) - Pattie Grimm, Scarlet Leung</a:t>
            </a:r>
          </a:p>
          <a:p>
            <a:pPr lvl="1">
              <a:buNone/>
            </a:pPr>
            <a:r>
              <a:rPr lang="en-US" sz="1200" dirty="0" smtClean="0"/>
              <a:t>Database (DB) –Dandy Weyn, Kevin Ashby, Maxine Coo</a:t>
            </a:r>
          </a:p>
          <a:p>
            <a:pPr lvl="1">
              <a:buNone/>
            </a:pPr>
            <a:r>
              <a:rPr lang="en-US" sz="1200" dirty="0" smtClean="0"/>
              <a:t>Development Tools &amp; Technologies (DEV) – Bijan Javidi</a:t>
            </a:r>
          </a:p>
          <a:p>
            <a:pPr>
              <a:buNone/>
            </a:pPr>
            <a:r>
              <a:rPr lang="en-US" sz="1400" b="1" dirty="0" smtClean="0"/>
              <a:t>Cross Track Coverage</a:t>
            </a:r>
          </a:p>
          <a:p>
            <a:pPr>
              <a:buNone/>
            </a:pPr>
            <a:r>
              <a:rPr lang="en-US" sz="1400" b="1" dirty="0" smtClean="0"/>
              <a:t> </a:t>
            </a:r>
            <a:r>
              <a:rPr lang="en-US" sz="1300" dirty="0" smtClean="0"/>
              <a:t>Application Platform – APS/DB/AZR/ARC	Solution Accelerators – Michelle Arney, Michelle Walls</a:t>
            </a:r>
          </a:p>
          <a:p>
            <a:pPr>
              <a:buNone/>
            </a:pPr>
            <a:r>
              <a:rPr lang="en-US" sz="1300" dirty="0" smtClean="0"/>
              <a:t> Compete – Mike Brevard		Trustworthy Computing – Christopher Pelletier </a:t>
            </a:r>
          </a:p>
          <a:p>
            <a:pPr>
              <a:buNone/>
            </a:pPr>
            <a:r>
              <a:rPr lang="en-US" sz="1300" baseline="0" dirty="0" smtClean="0"/>
              <a:t> </a:t>
            </a:r>
            <a:r>
              <a:rPr lang="en-US" sz="1300" dirty="0" smtClean="0"/>
              <a:t>Next Web – Olga Londer 			User Experience – Alison Clark</a:t>
            </a:r>
          </a:p>
          <a:p>
            <a:pPr>
              <a:buNone/>
            </a:pPr>
            <a:r>
              <a:rPr lang="en-US" sz="1300" baseline="0" dirty="0" smtClean="0"/>
              <a:t> </a:t>
            </a:r>
            <a:r>
              <a:rPr lang="en-US" sz="1300" dirty="0" smtClean="0"/>
              <a:t>Private Cloud – Aurora Santiago 		Windows Embedded – Olivier Bloch </a:t>
            </a:r>
          </a:p>
          <a:p>
            <a:pPr lvl="0"/>
            <a:endParaRPr lang="en-US" sz="900" kern="1200" dirty="0" smtClean="0">
              <a:solidFill>
                <a:schemeClr val="tx1"/>
              </a:solidFill>
              <a:latin typeface="Segoe UI" pitchFamily="34" charset="0"/>
              <a:ea typeface="+mn-ea"/>
              <a:cs typeface="+mn-cs"/>
            </a:endParaRPr>
          </a:p>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8/30/2011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29</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July</a:t>
            </a:r>
            <a:r>
              <a:rPr lang="en-US" baseline="0" dirty="0" smtClean="0"/>
              <a:t> 2011 versions of these tools work with Denali CTP 3</a:t>
            </a: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814226D0-2772-4A47-A3F6-420037951C8E}" type="datetime1">
              <a:rPr lang="en-US" smtClean="0"/>
              <a:t>8/30/2011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960505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More info - http://msdn.microsoft.com/en-us/data/tools.aspx</a:t>
            </a:r>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31</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Session</a:t>
            </a:r>
            <a:r>
              <a:rPr lang="en-US" baseline="0" dirty="0" smtClean="0"/>
              <a:t> Abstract</a:t>
            </a:r>
          </a:p>
          <a:p>
            <a:endParaRPr lang="en-US" baseline="0" dirty="0" smtClean="0"/>
          </a:p>
          <a:p>
            <a:r>
              <a:rPr lang="en-US" dirty="0" smtClean="0"/>
              <a:t>DEVCT308 - Developing with SQL Azure: Tools &amp; Frameworks In Action</a:t>
            </a:r>
          </a:p>
          <a:p>
            <a:endParaRPr lang="en-US" dirty="0" smtClean="0"/>
          </a:p>
          <a:p>
            <a:r>
              <a:rPr lang="en-US" dirty="0" smtClean="0"/>
              <a:t>This session will be jam-packed with hands-on demonstrations lighting up SQL Azure with new and existing applications. We'll start with the steps to creating a SQL Azure account and database, then walk through the tools to connect to it. Then we'll open Visual Studio to connect to .NET applications with Entity Framework, OData, and SQL Server Tools Codename "Juneau".</a:t>
            </a:r>
          </a:p>
          <a:p>
            <a:pPr lvl="0"/>
            <a:endParaRPr lang="en-US" sz="900" kern="1200" dirty="0" smtClean="0">
              <a:solidFill>
                <a:schemeClr val="tx1"/>
              </a:solidFill>
              <a:latin typeface="Segoe UI" pitchFamily="34" charset="0"/>
              <a:ea typeface="+mn-ea"/>
              <a:cs typeface="+mn-cs"/>
            </a:endParaRPr>
          </a:p>
          <a:p>
            <a:pPr marL="0" indent="0">
              <a:buNone/>
            </a:pPr>
            <a:endParaRPr lang="en-US" sz="1400" b="1" dirty="0" smtClean="0"/>
          </a:p>
          <a:p>
            <a:pPr marL="0" indent="0">
              <a:buNone/>
            </a:pPr>
            <a:r>
              <a:rPr lang="en-US" sz="1400" b="1" dirty="0" smtClean="0"/>
              <a:t>Track Name, Acronym and Track PM</a:t>
            </a:r>
          </a:p>
          <a:p>
            <a:pPr lvl="1">
              <a:buNone/>
            </a:pPr>
            <a:r>
              <a:rPr lang="en-US" sz="1200" dirty="0" smtClean="0"/>
              <a:t>Business Intelligence (BIN) – Peter Sprague</a:t>
            </a:r>
          </a:p>
          <a:p>
            <a:pPr lvl="1">
              <a:buNone/>
            </a:pPr>
            <a:r>
              <a:rPr lang="en-US" sz="1200" dirty="0" smtClean="0"/>
              <a:t>Business Solutions (MSDY) - Pattie Grimm, Scarlet Leung</a:t>
            </a:r>
          </a:p>
          <a:p>
            <a:pPr lvl="1">
              <a:buNone/>
            </a:pPr>
            <a:r>
              <a:rPr lang="en-US" sz="1200" dirty="0" smtClean="0"/>
              <a:t>Database (DB) –Dandy Weyn, Kevin Ashby, Maxine Coo</a:t>
            </a:r>
          </a:p>
          <a:p>
            <a:pPr lvl="1">
              <a:buNone/>
            </a:pPr>
            <a:r>
              <a:rPr lang="en-US" sz="1200" dirty="0" smtClean="0"/>
              <a:t>Development Tools &amp; Technologies (DEV) – Bijan Javidi</a:t>
            </a:r>
          </a:p>
          <a:p>
            <a:pPr>
              <a:buNone/>
            </a:pPr>
            <a:r>
              <a:rPr lang="en-US" sz="1400" b="1" dirty="0" smtClean="0"/>
              <a:t>Cross Track Coverage</a:t>
            </a:r>
          </a:p>
          <a:p>
            <a:pPr>
              <a:buNone/>
            </a:pPr>
            <a:r>
              <a:rPr lang="en-US" sz="1400" b="1" dirty="0" smtClean="0"/>
              <a:t> </a:t>
            </a:r>
            <a:r>
              <a:rPr lang="en-US" sz="1300" dirty="0" smtClean="0"/>
              <a:t>Application Platform – APS/DB/AZR/ARC	Solution Accelerators – Michelle Arney, Michelle Walls</a:t>
            </a:r>
          </a:p>
          <a:p>
            <a:pPr>
              <a:buNone/>
            </a:pPr>
            <a:r>
              <a:rPr lang="en-US" sz="1300" dirty="0" smtClean="0"/>
              <a:t> Compete – Mike Brevard		Trustworthy Computing – Christopher Pelletier </a:t>
            </a:r>
          </a:p>
          <a:p>
            <a:pPr>
              <a:buNone/>
            </a:pPr>
            <a:r>
              <a:rPr lang="en-US" sz="1300" baseline="0" dirty="0" smtClean="0"/>
              <a:t> </a:t>
            </a:r>
            <a:r>
              <a:rPr lang="en-US" sz="1300" dirty="0" smtClean="0"/>
              <a:t>Next Web – Olga Londer 			User Experience – Alison Clark</a:t>
            </a:r>
          </a:p>
          <a:p>
            <a:pPr>
              <a:buNone/>
            </a:pPr>
            <a:r>
              <a:rPr lang="en-US" sz="1300" baseline="0" dirty="0" smtClean="0"/>
              <a:t> </a:t>
            </a:r>
            <a:r>
              <a:rPr lang="en-US" sz="1300" dirty="0" smtClean="0"/>
              <a:t>Private Cloud – Aurora Santiago 		Windows Embedded – Olivier Bloch </a:t>
            </a:r>
          </a:p>
          <a:p>
            <a:pPr lvl="0"/>
            <a:endParaRPr lang="en-US" sz="900" kern="1200" dirty="0" smtClean="0">
              <a:solidFill>
                <a:schemeClr val="tx1"/>
              </a:solidFill>
              <a:latin typeface="Segoe UI" pitchFamily="34" charset="0"/>
              <a:ea typeface="+mn-ea"/>
              <a:cs typeface="+mn-cs"/>
            </a:endParaRPr>
          </a:p>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pPr/>
              <a:t>8/30/2011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32</a:t>
            </a:fld>
            <a:endParaRPr lang="en-US" dirty="0"/>
          </a:p>
        </p:txBody>
      </p:sp>
      <p:sp>
        <p:nvSpPr>
          <p:cNvPr id="8" name="Header Placeholder 7"/>
          <p:cNvSpPr>
            <a:spLocks noGrp="1"/>
          </p:cNvSpPr>
          <p:nvPr>
            <p:ph type="hdr" sz="quarter" idx="13"/>
          </p:nvPr>
        </p:nvSpPr>
        <p:spPr/>
        <p:txBody>
          <a:bodyPr/>
          <a:lstStyle/>
          <a:p>
            <a:r>
              <a:rPr lang="en-US" smtClean="0"/>
              <a:t>TechReady13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endParaRPr lang="en-US" sz="900" kern="1200" dirty="0" smtClean="0">
              <a:solidFill>
                <a:schemeClr val="tx1"/>
              </a:solidFill>
              <a:latin typeface="Segoe UI" pitchFamily="34" charset="0"/>
              <a:ea typeface="+mn-ea"/>
              <a:cs typeface="+mn-cs"/>
            </a:endParaRPr>
          </a:p>
        </p:txBody>
      </p:sp>
      <p:sp>
        <p:nvSpPr>
          <p:cNvPr id="8" name="Date Placeholder 7"/>
          <p:cNvSpPr>
            <a:spLocks noGrp="1"/>
          </p:cNvSpPr>
          <p:nvPr>
            <p:ph type="dt" idx="10"/>
          </p:nvPr>
        </p:nvSpPr>
        <p:spPr/>
        <p:txBody>
          <a:bodyPr/>
          <a:lstStyle/>
          <a:p>
            <a:fld id="{4E52F265-F367-4F41-8133-621F21EFA5ED}"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34</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extLst>
      <p:ext uri="{BB962C8B-B14F-4D97-AF65-F5344CB8AC3E}">
        <p14:creationId xmlns:p14="http://schemas.microsoft.com/office/powerpoint/2010/main" val="24638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Lynn</a:t>
            </a:r>
            <a:endParaRPr lang="en-US" dirty="0"/>
          </a:p>
        </p:txBody>
      </p:sp>
      <p:sp>
        <p:nvSpPr>
          <p:cNvPr id="4" name="Slide Number Placeholder 3"/>
          <p:cNvSpPr>
            <a:spLocks noGrp="1"/>
          </p:cNvSpPr>
          <p:nvPr>
            <p:ph type="sldNum" sz="quarter" idx="10"/>
          </p:nvPr>
        </p:nvSpPr>
        <p:spPr/>
        <p:txBody>
          <a:bodyPr/>
          <a:lstStyle/>
          <a:p>
            <a:fld id="{D17BE924-8CD5-4AD5-ADF7-A3BCBB2E45DF}" type="slidenum">
              <a:rPr lang="en-US" smtClean="0"/>
              <a:t>35</a:t>
            </a:fld>
            <a:endParaRPr lang="en-US"/>
          </a:p>
        </p:txBody>
      </p:sp>
    </p:spTree>
    <p:extLst>
      <p:ext uri="{BB962C8B-B14F-4D97-AF65-F5344CB8AC3E}">
        <p14:creationId xmlns:p14="http://schemas.microsoft.com/office/powerpoint/2010/main" val="97572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Connection failures…</a:t>
            </a:r>
          </a:p>
          <a:p>
            <a:pPr lvl="1"/>
            <a:r>
              <a:rPr lang="en-US" dirty="0" smtClean="0"/>
              <a:t> </a:t>
            </a:r>
            <a:r>
              <a:rPr lang="en-US" sz="2600" dirty="0" smtClean="0"/>
              <a:t>#1 cause of incidents </a:t>
            </a:r>
          </a:p>
          <a:p>
            <a:pPr lvl="1"/>
            <a:r>
              <a:rPr lang="en-US" sz="2600" dirty="0" smtClean="0"/>
              <a:t>Intermittent and difficult to diagnose</a:t>
            </a:r>
          </a:p>
          <a:p>
            <a:pPr lvl="1"/>
            <a:r>
              <a:rPr lang="en-US" sz="2600" dirty="0" smtClean="0"/>
              <a:t>Many reasons for connection, network issues</a:t>
            </a:r>
          </a:p>
          <a:p>
            <a:r>
              <a:rPr lang="en-US" dirty="0" smtClean="0"/>
              <a:t>Requirement:</a:t>
            </a:r>
          </a:p>
          <a:p>
            <a:pPr lvl="1"/>
            <a:r>
              <a:rPr lang="en-US" sz="2600" dirty="0" smtClean="0"/>
              <a:t>Implement connection re-try logic</a:t>
            </a:r>
          </a:p>
          <a:p>
            <a:pPr lvl="1"/>
            <a:r>
              <a:rPr lang="en-US" sz="2600" dirty="0" smtClean="0"/>
              <a:t>Capture and log  details about returned error codes,  connection specific details</a:t>
            </a:r>
          </a:p>
          <a:p>
            <a:r>
              <a:rPr lang="en-US" dirty="0" smtClean="0"/>
              <a:t>Resources:</a:t>
            </a:r>
          </a:p>
          <a:p>
            <a:pPr lvl="1"/>
            <a:r>
              <a:rPr lang="en-US" sz="2600" dirty="0" smtClean="0"/>
              <a:t>SQL Azure:  Connection Management in SQL Azure:  </a:t>
            </a:r>
            <a:r>
              <a:rPr lang="en-US" sz="2600" u="sng" dirty="0" smtClean="0">
                <a:hlinkClick r:id="rId3"/>
              </a:rPr>
              <a:t>http://social.technet.microsoft.com/wiki/contents/articles/sql-azure-connection-management-in-sql-azure.aspx</a:t>
            </a:r>
            <a:r>
              <a:rPr lang="en-US" sz="2600" dirty="0" smtClean="0"/>
              <a:t> </a:t>
            </a:r>
          </a:p>
          <a:p>
            <a:pPr lvl="1"/>
            <a:r>
              <a:rPr lang="en-US" sz="2600" dirty="0" smtClean="0"/>
              <a:t>Connections and SQL Azure:  </a:t>
            </a:r>
            <a:r>
              <a:rPr lang="en-US" sz="2600" u="sng" dirty="0" smtClean="0">
                <a:hlinkClick r:id="rId4"/>
              </a:rPr>
              <a:t>http://blogs.msdn.com/b/sqlazure/archive/2010/05/11/10011247.aspx</a:t>
            </a:r>
            <a:endParaRPr lang="en-US" sz="2600" dirty="0" smtClean="0"/>
          </a:p>
          <a:p>
            <a:pPr lvl="1"/>
            <a:r>
              <a:rPr lang="en-US" sz="2600" u="sng" dirty="0" smtClean="0"/>
              <a:t>Best Practices for Handling Transient Conditions in SQL Azure Client : </a:t>
            </a:r>
            <a:r>
              <a:rPr lang="en-US" sz="2600" u="sng" dirty="0" smtClean="0">
                <a:hlinkClick r:id="rId5"/>
              </a:rPr>
              <a:t>http://blogs.msdn.com/b/appfabriccat/archive/2010/10/28/best-practices-for-handling-transient-conditions-in-sql-azure-client-applications.aspx</a:t>
            </a:r>
            <a:r>
              <a:rPr lang="en-US" sz="2600" u="sng" dirty="0" smtClean="0"/>
              <a:t> </a:t>
            </a:r>
            <a:endParaRPr lang="en-US" sz="260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D17BE924-8CD5-4AD5-ADF7-A3BCBB2E45DF}"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SQL</a:t>
            </a:r>
            <a:r>
              <a:rPr lang="en-US" baseline="0" dirty="0" smtClean="0"/>
              <a:t> authentication</a:t>
            </a:r>
          </a:p>
          <a:p>
            <a:endParaRPr lang="en-US" baseline="0" dirty="0" smtClean="0"/>
          </a:p>
          <a:p>
            <a:r>
              <a:rPr lang="en-US" baseline="0" dirty="0" smtClean="0"/>
              <a:t>Features being added to this portal, will ‘appear’ when enabled.</a:t>
            </a:r>
            <a:endParaRPr lang="en-US" dirty="0"/>
          </a:p>
        </p:txBody>
      </p:sp>
      <p:sp>
        <p:nvSpPr>
          <p:cNvPr id="4" name="Slide Number Placeholder 3"/>
          <p:cNvSpPr>
            <a:spLocks noGrp="1"/>
          </p:cNvSpPr>
          <p:nvPr>
            <p:ph type="sldNum" sz="quarter" idx="10"/>
          </p:nvPr>
        </p:nvSpPr>
        <p:spPr/>
        <p:txBody>
          <a:bodyPr/>
          <a:lstStyle/>
          <a:p>
            <a:fld id="{D17BE924-8CD5-4AD5-ADF7-A3BCBB2E45DF}" type="slidenum">
              <a:rPr lang="en-US" smtClean="0"/>
              <a:t>5</a:t>
            </a:fld>
            <a:endParaRPr lang="en-US"/>
          </a:p>
        </p:txBody>
      </p:sp>
    </p:spTree>
    <p:extLst>
      <p:ext uri="{BB962C8B-B14F-4D97-AF65-F5344CB8AC3E}">
        <p14:creationId xmlns:p14="http://schemas.microsoft.com/office/powerpoint/2010/main" val="40195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a:t>
            </a:r>
            <a:r>
              <a:rPr lang="en-US" baseline="0" dirty="0" smtClean="0"/>
              <a:t> invite-only beta at this time.</a:t>
            </a:r>
            <a:endParaRPr lang="en-US" dirty="0"/>
          </a:p>
        </p:txBody>
      </p:sp>
      <p:sp>
        <p:nvSpPr>
          <p:cNvPr id="4" name="Slide Number Placeholder 3"/>
          <p:cNvSpPr>
            <a:spLocks noGrp="1"/>
          </p:cNvSpPr>
          <p:nvPr>
            <p:ph type="sldNum" sz="quarter" idx="10"/>
          </p:nvPr>
        </p:nvSpPr>
        <p:spPr/>
        <p:txBody>
          <a:bodyPr/>
          <a:lstStyle/>
          <a:p>
            <a:fld id="{D17BE924-8CD5-4AD5-ADF7-A3BCBB2E45DF}" type="slidenum">
              <a:rPr lang="en-US" smtClean="0"/>
              <a:t>6</a:t>
            </a:fld>
            <a:endParaRPr lang="en-US"/>
          </a:p>
        </p:txBody>
      </p:sp>
    </p:spTree>
    <p:extLst>
      <p:ext uri="{BB962C8B-B14F-4D97-AF65-F5344CB8AC3E}">
        <p14:creationId xmlns:p14="http://schemas.microsoft.com/office/powerpoint/2010/main" val="1842236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Server</a:t>
            </a:r>
            <a:r>
              <a:rPr lang="en-US" baseline="0" dirty="0" smtClean="0"/>
              <a:t> management options</a:t>
            </a:r>
          </a:p>
          <a:p>
            <a:r>
              <a:rPr lang="en-US" baseline="0" dirty="0" smtClean="0"/>
              <a:t>Create database options</a:t>
            </a:r>
          </a:p>
          <a:p>
            <a:r>
              <a:rPr lang="en-US" baseline="0" dirty="0" smtClean="0"/>
              <a:t>Then over to the database management portal and</a:t>
            </a:r>
          </a:p>
          <a:p>
            <a:r>
              <a:rPr lang="en-US" baseline="0" dirty="0" smtClean="0"/>
              <a:t>Database management options</a:t>
            </a:r>
          </a:p>
          <a:p>
            <a:endParaRPr lang="en-US" baseline="0" dirty="0" smtClean="0"/>
          </a:p>
          <a:p>
            <a:r>
              <a:rPr lang="en-US" baseline="0" dirty="0" smtClean="0"/>
              <a:t>Also show </a:t>
            </a:r>
            <a:r>
              <a:rPr lang="en-US" baseline="0" dirty="0" err="1" smtClean="0"/>
              <a:t>SQLAzureLabs</a:t>
            </a:r>
            <a:r>
              <a:rPr lang="en-US" baseline="0" dirty="0" smtClean="0"/>
              <a:t> portal</a:t>
            </a:r>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7</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about OData</a:t>
            </a:r>
            <a:r>
              <a:rPr lang="en-US" baseline="0" dirty="0" smtClean="0"/>
              <a:t> - </a:t>
            </a:r>
            <a:r>
              <a:rPr lang="en-US" dirty="0" smtClean="0">
                <a:hlinkClick r:id="rId3"/>
              </a:rPr>
              <a:t>http://msdn.microsoft.com/en-us/data/ee844254</a:t>
            </a:r>
            <a:r>
              <a:rPr lang="en-US" dirty="0" smtClean="0"/>
              <a:t> also still more here - </a:t>
            </a:r>
            <a:r>
              <a:rPr lang="en-US" dirty="0" smtClean="0">
                <a:hlinkClick r:id="rId4"/>
              </a:rPr>
              <a:t>http://www.odata.org/</a:t>
            </a: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AB11F9E1-C919-4D66-92C2-335C11B43F1D}" type="datetime1">
              <a:rPr lang="en-US" smtClean="0"/>
              <a:t>8/30/2011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18788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Beth Massi – </a:t>
            </a:r>
            <a:r>
              <a:rPr lang="en-US" dirty="0" err="1" smtClean="0"/>
              <a:t>TechEd</a:t>
            </a:r>
            <a:r>
              <a:rPr lang="en-US" dirty="0" smtClean="0"/>
              <a:t> 2011</a:t>
            </a:r>
            <a:r>
              <a:rPr lang="en-US" baseline="0" dirty="0" smtClean="0"/>
              <a:t> North America talk on OData - </a:t>
            </a:r>
            <a:r>
              <a:rPr lang="en-US" dirty="0" smtClean="0">
                <a:hlinkClick r:id="rId3"/>
              </a:rPr>
              <a:t>http://channel9.msdn.com/Events/TechEd/NorthAmerica/2011/DEV308</a:t>
            </a:r>
            <a:endParaRPr lang="en-US" dirty="0"/>
          </a:p>
        </p:txBody>
      </p:sp>
      <p:sp>
        <p:nvSpPr>
          <p:cNvPr id="4" name="Header Placeholder 3"/>
          <p:cNvSpPr>
            <a:spLocks noGrp="1"/>
          </p:cNvSpPr>
          <p:nvPr>
            <p:ph type="hdr" sz="quarter" idx="10"/>
          </p:nvPr>
        </p:nvSpPr>
        <p:spPr/>
        <p:txBody>
          <a:bodyPr/>
          <a:lstStyle/>
          <a:p>
            <a:r>
              <a:rPr lang="en-US" smtClean="0"/>
              <a:t>TechReady13</a:t>
            </a:r>
          </a:p>
        </p:txBody>
      </p:sp>
      <p:sp>
        <p:nvSpPr>
          <p:cNvPr id="5" name="Date Placeholder 4"/>
          <p:cNvSpPr>
            <a:spLocks noGrp="1"/>
          </p:cNvSpPr>
          <p:nvPr>
            <p:ph type="dt" idx="11"/>
          </p:nvPr>
        </p:nvSpPr>
        <p:spPr/>
        <p:txBody>
          <a:bodyPr/>
          <a:lstStyle/>
          <a:p>
            <a:fld id="{4486E65B-2799-40E4-9557-10C5FBCE4E1F}" type="datetime1">
              <a:rPr lang="en-US" smtClean="0"/>
              <a:t>8/30/2011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51526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Also show </a:t>
            </a:r>
            <a:r>
              <a:rPr lang="en-US" baseline="0" dirty="0" err="1" smtClean="0"/>
              <a:t>SQLAzureLabs</a:t>
            </a:r>
            <a:r>
              <a:rPr lang="en-US" baseline="0" dirty="0" smtClean="0"/>
              <a:t> portal</a:t>
            </a:r>
          </a:p>
          <a:p>
            <a:endParaRPr lang="en-US" baseline="0" dirty="0" smtClean="0"/>
          </a:p>
          <a:p>
            <a:r>
              <a:rPr lang="en-US" baseline="0" dirty="0" smtClean="0"/>
              <a:t>EF 4.1 - </a:t>
            </a:r>
            <a:r>
              <a:rPr lang="en-US" dirty="0" smtClean="0">
                <a:hlinkClick r:id="rId3"/>
              </a:rPr>
              <a:t>http://www.microsoft.com/download/en/details.aspx?displaylang=en&amp;id=8363</a:t>
            </a:r>
            <a:endParaRPr lang="en-US" dirty="0"/>
          </a:p>
        </p:txBody>
      </p:sp>
      <p:sp>
        <p:nvSpPr>
          <p:cNvPr id="8" name="Date Placeholder 7"/>
          <p:cNvSpPr>
            <a:spLocks noGrp="1"/>
          </p:cNvSpPr>
          <p:nvPr>
            <p:ph type="dt" idx="10"/>
          </p:nvPr>
        </p:nvSpPr>
        <p:spPr/>
        <p:txBody>
          <a:bodyPr/>
          <a:lstStyle/>
          <a:p>
            <a:fld id="{51C54B2A-B390-4EC3-B987-5E2A936FA48C}" type="datetime1">
              <a:rPr lang="en-US" smtClean="0"/>
              <a:pPr/>
              <a:t>8/30/2011</a:t>
            </a:fld>
            <a:endParaRPr lang="en-US" dirty="0"/>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1" name="Header Placeholder 10"/>
          <p:cNvSpPr>
            <a:spLocks noGrp="1"/>
          </p:cNvSpPr>
          <p:nvPr>
            <p:ph type="hdr" sz="quarter" idx="13"/>
          </p:nvPr>
        </p:nvSpPr>
        <p:spPr/>
        <p:txBody>
          <a:bodyPr/>
          <a:lstStyle/>
          <a:p>
            <a:r>
              <a:rPr lang="en-US" smtClean="0"/>
              <a:t>TechReady13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474" y="1769364"/>
            <a:ext cx="6994362" cy="1142621"/>
          </a:xfrm>
        </p:spPr>
        <p:txBody>
          <a:bodyPr anchor="t" anchorCtr="0">
            <a:noAutofit/>
          </a:bodyPr>
          <a:lstStyle>
            <a:lvl1pPr algn="l" defTabSz="914363" rtl="0" eaLnBrk="1" latinLnBrk="0" hangingPunct="1">
              <a:lnSpc>
                <a:spcPct val="90000"/>
              </a:lnSpc>
              <a:spcBef>
                <a:spcPct val="0"/>
              </a:spcBef>
              <a:buNone/>
              <a:defRPr lang="en-US" sz="5400" b="0" kern="1200" cap="none" spc="-150" dirty="0">
                <a:ln w="3175">
                  <a:noFill/>
                </a:ln>
                <a:solidFill>
                  <a:schemeClr val="tx1">
                    <a:lumMod val="50000"/>
                    <a:lumOff val="50000"/>
                  </a:schemeClr>
                </a:solidFill>
                <a:effectLst/>
                <a:latin typeface="+mj-lt"/>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57473" y="2914651"/>
            <a:ext cx="3313277" cy="346249"/>
          </a:xfrm>
        </p:spPr>
        <p:txBody>
          <a:bodyPr>
            <a:noAutofit/>
          </a:bodyPr>
          <a:lstStyle>
            <a:lvl1pPr marL="0" indent="0" algn="l" defTabSz="914363" rtl="0" eaLnBrk="1" latinLnBrk="0" hangingPunct="1">
              <a:lnSpc>
                <a:spcPct val="90000"/>
              </a:lnSpc>
              <a:spcBef>
                <a:spcPts val="0"/>
              </a:spcBef>
              <a:buSzPct val="85000"/>
              <a:buFontTx/>
              <a:buNone/>
              <a:defRPr kumimoji="0" lang="en-US" sz="3200" b="0" i="0" u="none" strike="noStrike" kern="1200" cap="none" spc="0" normalizeH="0" baseline="0" dirty="0">
                <a:ln>
                  <a:noFill/>
                </a:ln>
                <a:solidFill>
                  <a:srgbClr val="03C2F1"/>
                </a:solidFill>
                <a:effectLst/>
                <a:uLnTx/>
                <a:uFillTx/>
                <a:latin typeface="Segoe UI"/>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85000"/>
              <a:buFontTx/>
              <a:buNone/>
              <a:tabLst/>
              <a:defRPr/>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391008" y="171450"/>
            <a:ext cx="8362080" cy="1033983"/>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4400" b="0" i="1" u="none" strike="noStrike" kern="1200" cap="none" spc="-642" normalizeH="0" baseline="0" noProof="0" dirty="0" smtClean="0">
                <a:ln w="11430"/>
                <a:solidFill>
                  <a:schemeClr val="bg1">
                    <a:lumMod val="85000"/>
                  </a:schemeClr>
                </a:solidFill>
                <a:effectLst/>
                <a:uLnTx/>
                <a:uFillTx/>
                <a:latin typeface="Segoe UI" pitchFamily="34" charset="0"/>
                <a:ea typeface="+mn-ea"/>
                <a:cs typeface="+mn-cs"/>
              </a:defRPr>
            </a:lvl1pPr>
          </a:lstStyle>
          <a:p>
            <a:pPr marL="0" lvl="0" indent="0" algn="r" defTabSz="914363" rtl="0" eaLnBrk="1" latinLnBrk="0" hangingPunct="1">
              <a:lnSpc>
                <a:spcPct val="90000"/>
              </a:lnSpc>
              <a:spcBef>
                <a:spcPct val="20000"/>
              </a:spcBef>
              <a:buSzPct val="85000"/>
              <a:buFont typeface="Arial" pitchFamily="34" charset="0"/>
              <a:buNone/>
            </a:pPr>
            <a:r>
              <a:rPr lang="en-US" dirty="0" smtClean="0"/>
              <a:t>click to…</a:t>
            </a:r>
          </a:p>
        </p:txBody>
      </p:sp>
    </p:spTree>
    <p:extLst>
      <p:ext uri="{BB962C8B-B14F-4D97-AF65-F5344CB8AC3E}">
        <p14:creationId xmlns:p14="http://schemas.microsoft.com/office/powerpoint/2010/main" val="241223197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380528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Tree>
    <p:extLst>
      <p:ext uri="{BB962C8B-B14F-4D97-AF65-F5344CB8AC3E}">
        <p14:creationId xmlns:p14="http://schemas.microsoft.com/office/powerpoint/2010/main" val="229520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16">
            <a:extLst>
              <a:ext uri="{BEBA8EAE-BF5A-486C-A8C5-ECC9F3942E4B}">
                <a14:imgProps xmlns:a14="http://schemas.microsoft.com/office/drawing/2010/main">
                  <a14:imgLayer r:embed="rId17">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t>(</a:t>
            </a:r>
            <a:r>
              <a:rPr lang="en-AU" dirty="0" err="1" smtClean="0"/>
              <a:t>c</a:t>
            </a:r>
            <a:r>
              <a:rPr lang="en-AU" dirty="0" smtClean="0"/>
              <a:t>) 2011 Microsoft. All rights reserved.</a:t>
            </a:r>
            <a:endParaRPr lang="en-AU" dirty="0"/>
          </a:p>
        </p:txBody>
      </p:sp>
      <p:pic>
        <p:nvPicPr>
          <p:cNvPr id="9" name="Picture 8" descr="Tech·Ed_LOGO.png"/>
          <p:cNvPicPr>
            <a:picLocks noChangeAspect="1"/>
          </p:cNvPicPr>
          <p:nvPr userDrawn="1"/>
        </p:nvPicPr>
        <p:blipFill>
          <a:blip r:embed="rId18"/>
          <a:stretch>
            <a:fillRect/>
          </a:stretch>
        </p:blipFill>
        <p:spPr>
          <a:xfrm>
            <a:off x="457201" y="4552951"/>
            <a:ext cx="990599" cy="4029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1" r:id="rId5"/>
    <p:sldLayoutId id="2147483664" r:id="rId6"/>
    <p:sldLayoutId id="2147483652" r:id="rId7"/>
    <p:sldLayoutId id="2147483653" r:id="rId8"/>
    <p:sldLayoutId id="2147483654" r:id="rId9"/>
    <p:sldLayoutId id="2147483655" r:id="rId10"/>
    <p:sldLayoutId id="2147483656" r:id="rId11"/>
    <p:sldLayoutId id="2147483657" r:id="rId12"/>
    <p:sldLayoutId id="2147483660" r:id="rId13"/>
    <p:sldLayoutId id="2147483665" r:id="rId14"/>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hyperlink" Target="http://www.microsoft.com/download/en/details.aspx?displaylang=en&amp;id=20302" TargetMode="External"/><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0.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8.png"/><Relationship Id="rId1" Type="http://schemas.openxmlformats.org/officeDocument/2006/relationships/slideLayout" Target="../slideLayouts/slideLayout9.xml"/><Relationship Id="rId5" Type="http://schemas.microsoft.com/office/2007/relationships/hdphoto" Target="../media/hdphoto13.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3.png"/><Relationship Id="rId1" Type="http://schemas.openxmlformats.org/officeDocument/2006/relationships/slideLayout" Target="../slideLayouts/slideLayout9.xml"/><Relationship Id="rId5" Type="http://schemas.microsoft.com/office/2007/relationships/hdphoto" Target="../media/hdphoto16.wdp"/><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blogs.msdn.com/b/lightswitch/archive/2011/06/14/new-video-how-do-i-deploy-a-lightswitch-application-to-azure.aspx" TargetMode="External"/><Relationship Id="rId1" Type="http://schemas.openxmlformats.org/officeDocument/2006/relationships/slideLayout" Target="../slideLayouts/slideLayout9.xml"/><Relationship Id="rId5" Type="http://schemas.openxmlformats.org/officeDocument/2006/relationships/image" Target="../media/image26.JPG"/><Relationship Id="rId4" Type="http://schemas.microsoft.com/office/2007/relationships/hdphoto" Target="../media/hdphoto1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microsoft.com/office/2007/relationships/hdphoto" Target="../media/hdphoto19.wdp"/><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qlazuremw.codeplex.com/" TargetMode="External"/><Relationship Id="rId5" Type="http://schemas.openxmlformats.org/officeDocument/2006/relationships/hyperlink" Target="http://blogs.technet.com/b/dataplatforminsider/archive/2011/04/28/sql-server-migration-assistant-v5-0-is-now-available.aspx" TargetMode="External"/><Relationship Id="rId4" Type="http://schemas.microsoft.com/office/2007/relationships/hdphoto" Target="../media/hdphoto18.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ocial.msdn.microsoft.com/Forums/en-US/ssdt/threads" TargetMode="External"/><Relationship Id="rId2" Type="http://schemas.openxmlformats.org/officeDocument/2006/relationships/hyperlink" Target="http://msdn.microsoft.com/en-us/data/tools.aspx" TargetMode="External"/><Relationship Id="rId1" Type="http://schemas.openxmlformats.org/officeDocument/2006/relationships/slideLayout" Target="../slideLayouts/slideLayout9.xml"/><Relationship Id="rId4" Type="http://schemas.openxmlformats.org/officeDocument/2006/relationships/hyperlink" Target="http://blogs.msdn.com/b/ssd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blogs.msdn.com/SoCalDevGal"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hyperlink" Target="http://www.slideshare.net/lynnlangi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6.png"/><Relationship Id="rId5" Type="http://schemas.openxmlformats.org/officeDocument/2006/relationships/hyperlink" Target="http://technet.microsoft.com/en-au" TargetMode="External"/><Relationship Id="rId10" Type="http://schemas.openxmlformats.org/officeDocument/2006/relationships/image" Target="../media/image35.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SQL Azure &amp; OData</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79712" y="1005576"/>
            <a:ext cx="5374947" cy="356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783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077201"/>
            <a:ext cx="6994362" cy="1142621"/>
          </a:xfrm>
        </p:spPr>
        <p:txBody>
          <a:bodyPr/>
          <a:lstStyle/>
          <a:p>
            <a:r>
              <a:rPr lang="en-US" dirty="0" smtClean="0"/>
              <a:t>SQL Azure Labs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857472" y="2914651"/>
            <a:ext cx="5226695" cy="346249"/>
          </a:xfrm>
        </p:spPr>
        <p:txBody>
          <a:bodyPr/>
          <a:lstStyle/>
          <a:p>
            <a:r>
              <a:rPr lang="en-US" sz="2800" dirty="0"/>
              <a:t>https://www.sqlazurelabs.com</a:t>
            </a:r>
            <a:r>
              <a:rPr lang="en-US" sz="2800" dirty="0" smtClean="0"/>
              <a:t>/</a:t>
            </a:r>
            <a:r>
              <a:rPr lang="en-US" dirty="0" smtClean="0"/>
              <a:t/>
            </a:r>
            <a:br>
              <a:rPr lang="en-US" dirty="0" smtClean="0"/>
            </a:br>
            <a:r>
              <a:rPr lang="en-US" dirty="0" smtClean="0"/>
              <a:t>--OData</a:t>
            </a:r>
          </a:p>
          <a:p>
            <a:r>
              <a:rPr lang="en-US" dirty="0" smtClean="0"/>
              <a:t>--EF &amp; WCF (comparison)</a:t>
            </a:r>
          </a:p>
          <a:p>
            <a:endParaRPr lang="en-US" dirty="0"/>
          </a:p>
        </p:txBody>
      </p:sp>
    </p:spTree>
    <p:extLst>
      <p:ext uri="{BB962C8B-B14F-4D97-AF65-F5344CB8AC3E}">
        <p14:creationId xmlns:p14="http://schemas.microsoft.com/office/powerpoint/2010/main" val="32760028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9492"/>
            <a:ext cx="8229600" cy="539608"/>
          </a:xfrm>
        </p:spPr>
        <p:txBody>
          <a:bodyPr>
            <a:normAutofit fontScale="90000"/>
          </a:bodyPr>
          <a:lstStyle/>
          <a:p>
            <a:r>
              <a:rPr lang="en-US" dirty="0" smtClean="0"/>
              <a:t>About SQL Azure &amp; SSMS 2008 R2 SP1</a:t>
            </a:r>
            <a:endParaRPr lang="en-US" dirty="0"/>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59633" y="843558"/>
            <a:ext cx="6480720" cy="323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327898" y="4249271"/>
            <a:ext cx="5628478" cy="369332"/>
          </a:xfrm>
          <a:prstGeom prst="rect">
            <a:avLst/>
          </a:prstGeom>
          <a:noFill/>
        </p:spPr>
        <p:txBody>
          <a:bodyPr wrap="square" lIns="0" tIns="0" rIns="0" bIns="0" rtlCol="0">
            <a:spAutoFit/>
          </a:bodyPr>
          <a:lstStyle/>
          <a:p>
            <a:r>
              <a:rPr lang="en-US" sz="2400" dirty="0" smtClean="0">
                <a:solidFill>
                  <a:schemeClr val="bg1"/>
                </a:solidFill>
              </a:rPr>
              <a:t>Be sure to update to SP1 - </a:t>
            </a:r>
            <a:r>
              <a:rPr lang="en-US" sz="2400" dirty="0" smtClean="0">
                <a:solidFill>
                  <a:schemeClr val="bg1"/>
                </a:solidFill>
                <a:hlinkClick r:id="rId5"/>
              </a:rPr>
              <a:t>here</a:t>
            </a:r>
            <a:endParaRPr lang="en-US" sz="2400" dirty="0" smtClean="0">
              <a:solidFill>
                <a:schemeClr val="bg1"/>
              </a:solidFill>
            </a:endParaRPr>
          </a:p>
        </p:txBody>
      </p:sp>
    </p:spTree>
    <p:extLst>
      <p:ext uri="{BB962C8B-B14F-4D97-AF65-F5344CB8AC3E}">
        <p14:creationId xmlns:p14="http://schemas.microsoft.com/office/powerpoint/2010/main" val="2704202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SQL Azure &amp; SSMS (Denali)</a:t>
            </a:r>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63688" y="1020104"/>
            <a:ext cx="6480720" cy="385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4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139702"/>
            <a:ext cx="6994362" cy="1142621"/>
          </a:xfrm>
        </p:spPr>
        <p:txBody>
          <a:bodyPr/>
          <a:lstStyle/>
          <a:p>
            <a:r>
              <a:rPr lang="en-US" sz="4400" dirty="0" smtClean="0"/>
              <a:t>SQL Server Management Studio</a:t>
            </a:r>
            <a:endParaRPr lang="en-US" sz="4400"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857472" y="2914651"/>
            <a:ext cx="4146575" cy="346249"/>
          </a:xfrm>
        </p:spPr>
        <p:txBody>
          <a:bodyPr/>
          <a:lstStyle/>
          <a:p>
            <a:r>
              <a:rPr lang="en-US" sz="2800" dirty="0" smtClean="0"/>
              <a:t>SQL Server Denali CTP 3</a:t>
            </a:r>
          </a:p>
          <a:p>
            <a:r>
              <a:rPr lang="en-US" sz="2400" dirty="0" smtClean="0"/>
              <a:t>--Connection Info</a:t>
            </a:r>
          </a:p>
          <a:p>
            <a:r>
              <a:rPr lang="en-US" sz="2400" dirty="0" smtClean="0"/>
              <a:t>--UAC </a:t>
            </a:r>
          </a:p>
          <a:p>
            <a:r>
              <a:rPr lang="en-US" sz="2400" dirty="0" smtClean="0"/>
              <a:t>--DACPAC</a:t>
            </a:r>
            <a:endParaRPr lang="en-US" sz="2400" dirty="0"/>
          </a:p>
        </p:txBody>
      </p:sp>
    </p:spTree>
    <p:extLst>
      <p:ext uri="{BB962C8B-B14F-4D97-AF65-F5344CB8AC3E}">
        <p14:creationId xmlns:p14="http://schemas.microsoft.com/office/powerpoint/2010/main" val="335569114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949824"/>
            <a:ext cx="6408711" cy="881478"/>
          </a:xfrm>
        </p:spPr>
        <p:txBody>
          <a:bodyPr/>
          <a:lstStyle/>
          <a:p>
            <a:pPr>
              <a:spcBef>
                <a:spcPts val="0"/>
              </a:spcBef>
              <a:buSzPct val="85000"/>
            </a:pPr>
            <a:r>
              <a:rPr dirty="0" smtClean="0"/>
              <a:t>Project "Juneau" CTP 3 </a:t>
            </a:r>
            <a:endParaRPr lang="en-US" sz="3200" spc="0" dirty="0">
              <a:ln>
                <a:noFill/>
              </a:ln>
              <a:gradFill>
                <a:gsLst>
                  <a:gs pos="0">
                    <a:srgbClr val="FFE784"/>
                  </a:gs>
                  <a:gs pos="100000">
                    <a:srgbClr val="FFE784"/>
                  </a:gs>
                </a:gsLst>
                <a:path path="rect">
                  <a:fillToRect l="100000" t="100000"/>
                </a:path>
              </a:gradFill>
              <a:latin typeface="Segoe UI"/>
              <a:cs typeface="+mn-cs"/>
            </a:endParaRPr>
          </a:p>
        </p:txBody>
      </p:sp>
      <p:sp>
        <p:nvSpPr>
          <p:cNvPr id="4" name="Text Placeholder 3"/>
          <p:cNvSpPr>
            <a:spLocks noGrp="1"/>
          </p:cNvSpPr>
          <p:nvPr>
            <p:ph type="body" sz="quarter" idx="10"/>
          </p:nvPr>
        </p:nvSpPr>
        <p:spPr/>
        <p:txBody>
          <a:bodyPr/>
          <a:lstStyle/>
          <a:p>
            <a:r>
              <a:rPr sz="9600" dirty="0" smtClean="0"/>
              <a:t>announcing</a:t>
            </a:r>
            <a:endParaRPr lang="en-US" sz="9600" dirty="0"/>
          </a:p>
        </p:txBody>
      </p:sp>
      <p:grpSp>
        <p:nvGrpSpPr>
          <p:cNvPr id="8" name="Group 7"/>
          <p:cNvGrpSpPr/>
          <p:nvPr/>
        </p:nvGrpSpPr>
        <p:grpSpPr>
          <a:xfrm>
            <a:off x="611560" y="3087043"/>
            <a:ext cx="5832648" cy="901523"/>
            <a:chOff x="1522412" y="4876802"/>
            <a:chExt cx="9677307" cy="1315387"/>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88590"/>
            <a:stretch/>
          </p:blipFill>
          <p:spPr>
            <a:xfrm>
              <a:off x="1522412" y="4876802"/>
              <a:ext cx="1017302" cy="1315387"/>
            </a:xfrm>
            <a:prstGeom prst="rect">
              <a:avLst/>
            </a:prstGeom>
          </p:spPr>
        </p:pic>
        <p:sp>
          <p:nvSpPr>
            <p:cNvPr id="10" name="TextBox 9"/>
            <p:cNvSpPr txBox="1"/>
            <p:nvPr/>
          </p:nvSpPr>
          <p:spPr>
            <a:xfrm>
              <a:off x="2689488" y="4876802"/>
              <a:ext cx="8510231" cy="1102259"/>
            </a:xfrm>
            <a:prstGeom prst="rect">
              <a:avLst/>
            </a:prstGeom>
            <a:noFill/>
          </p:spPr>
          <p:txBody>
            <a:bodyPr wrap="none" lIns="0" tIns="0" rIns="0" bIns="0" rtlCol="0">
              <a:spAutoFit/>
            </a:bodyPr>
            <a:lstStyle/>
            <a:p>
              <a:r>
                <a:rPr lang="en-US" sz="3600" spc="-100" dirty="0" smtClean="0">
                  <a:solidFill>
                    <a:schemeClr val="bg2">
                      <a:lumMod val="90000"/>
                    </a:schemeClr>
                  </a:solidFill>
                  <a:effectLst>
                    <a:outerShdw blurRad="38100" dist="38100" dir="2700000" algn="tl">
                      <a:srgbClr val="000000">
                        <a:alpha val="43137"/>
                      </a:srgbClr>
                    </a:outerShdw>
                  </a:effectLst>
                </a:rPr>
                <a:t>SQL Server Developer Tools</a:t>
              </a:r>
            </a:p>
            <a:p>
              <a:r>
                <a:rPr lang="en-US" spc="-100" dirty="0" smtClean="0">
                  <a:solidFill>
                    <a:schemeClr val="bg2">
                      <a:lumMod val="90000"/>
                    </a:schemeClr>
                  </a:solidFill>
                  <a:effectLst>
                    <a:outerShdw blurRad="38100" dist="38100" dir="2700000" algn="tl">
                      <a:srgbClr val="000000">
                        <a:alpha val="43137"/>
                      </a:srgbClr>
                    </a:outerShdw>
                  </a:effectLst>
                </a:rPr>
                <a:t>Codename “Juneau”</a:t>
              </a:r>
            </a:p>
          </p:txBody>
        </p:sp>
      </p:grpSp>
    </p:spTree>
    <p:extLst>
      <p:ext uri="{BB962C8B-B14F-4D97-AF65-F5344CB8AC3E}">
        <p14:creationId xmlns:p14="http://schemas.microsoft.com/office/powerpoint/2010/main" val="382549523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2642"/>
            <a:ext cx="8382000" cy="830997"/>
          </a:xfrm>
        </p:spPr>
        <p:txBody>
          <a:bodyPr>
            <a:normAutofit fontScale="90000"/>
          </a:bodyPr>
          <a:lstStyle/>
          <a:p>
            <a:r>
              <a:rPr lang="en-US" dirty="0" smtClean="0"/>
              <a:t>Project “Juneau” (CTP 3)</a:t>
            </a:r>
            <a:br>
              <a:rPr lang="en-US" dirty="0" smtClean="0"/>
            </a:br>
            <a:r>
              <a:rPr lang="en-US" sz="3600" spc="-150" dirty="0" smtClean="0">
                <a:solidFill>
                  <a:schemeClr val="bg1">
                    <a:lumMod val="95000"/>
                  </a:schemeClr>
                </a:solidFill>
              </a:rPr>
              <a:t>SQL Server Developer Tools in Visual Studio</a:t>
            </a:r>
            <a:endParaRPr lang="en-US" sz="3600" spc="-150" dirty="0">
              <a:solidFill>
                <a:schemeClr val="bg1">
                  <a:lumMod val="95000"/>
                </a:schemeClr>
              </a:solidFill>
            </a:endParaRPr>
          </a:p>
        </p:txBody>
      </p:sp>
      <p:sp>
        <p:nvSpPr>
          <p:cNvPr id="3" name="Text Placeholder 2"/>
          <p:cNvSpPr>
            <a:spLocks noGrp="1"/>
          </p:cNvSpPr>
          <p:nvPr>
            <p:ph type="body" sz="quarter" idx="4294967295"/>
          </p:nvPr>
        </p:nvSpPr>
        <p:spPr>
          <a:xfrm>
            <a:off x="367550" y="1200150"/>
            <a:ext cx="8382000" cy="3545586"/>
          </a:xfrm>
        </p:spPr>
        <p:txBody>
          <a:bodyPr>
            <a:normAutofit fontScale="92500" lnSpcReduction="10000"/>
          </a:bodyPr>
          <a:lstStyle/>
          <a:p>
            <a:r>
              <a:rPr lang="en-US" dirty="0" smtClean="0">
                <a:gradFill>
                  <a:gsLst>
                    <a:gs pos="0">
                      <a:schemeClr val="tx1"/>
                    </a:gs>
                    <a:gs pos="100000">
                      <a:schemeClr val="tx1"/>
                    </a:gs>
                  </a:gsLst>
                  <a:lin ang="5400000" scaled="0"/>
                </a:gradFill>
              </a:rPr>
              <a:t>Can </a:t>
            </a:r>
            <a:r>
              <a:rPr lang="en-US" dirty="0">
                <a:gradFill>
                  <a:gsLst>
                    <a:gs pos="0">
                      <a:schemeClr val="tx1"/>
                    </a:gs>
                    <a:gs pos="100000">
                      <a:schemeClr val="tx1"/>
                    </a:gs>
                  </a:gsLst>
                  <a:lin ang="5400000" scaled="0"/>
                </a:gradFill>
              </a:rPr>
              <a:t>target </a:t>
            </a:r>
            <a:r>
              <a:rPr lang="en-US" dirty="0" smtClean="0">
                <a:gradFill>
                  <a:gsLst>
                    <a:gs pos="0">
                      <a:schemeClr val="tx1"/>
                    </a:gs>
                    <a:gs pos="100000">
                      <a:schemeClr val="tx1"/>
                    </a:gs>
                  </a:gsLst>
                  <a:lin ang="5400000" scaled="0"/>
                </a:gradFill>
              </a:rPr>
              <a:t>SQL Azure (version targeting)</a:t>
            </a:r>
          </a:p>
          <a:p>
            <a:r>
              <a:rPr lang="en-US" dirty="0" smtClean="0">
                <a:gradFill>
                  <a:gsLst>
                    <a:gs pos="0">
                      <a:schemeClr val="tx1"/>
                    </a:gs>
                    <a:gs pos="100000">
                      <a:schemeClr val="tx1"/>
                    </a:gs>
                  </a:gsLst>
                  <a:lin ang="5400000" scaled="0"/>
                </a:gradFill>
              </a:rPr>
              <a:t>Server Explorer</a:t>
            </a:r>
          </a:p>
          <a:p>
            <a:pPr lvl="1"/>
            <a:r>
              <a:rPr lang="en-US" sz="2400" dirty="0" smtClean="0">
                <a:gradFill>
                  <a:gsLst>
                    <a:gs pos="0">
                      <a:schemeClr val="tx1"/>
                    </a:gs>
                    <a:gs pos="100000">
                      <a:schemeClr val="tx1"/>
                    </a:gs>
                  </a:gsLst>
                  <a:lin ang="5400000" scaled="0"/>
                </a:gradFill>
              </a:rPr>
              <a:t>Can Snapshot project (database)</a:t>
            </a:r>
          </a:p>
          <a:p>
            <a:pPr lvl="1"/>
            <a:r>
              <a:rPr lang="en-US" sz="2400" dirty="0" smtClean="0">
                <a:gradFill>
                  <a:gsLst>
                    <a:gs pos="0">
                      <a:schemeClr val="tx1"/>
                    </a:gs>
                    <a:gs pos="100000">
                      <a:schemeClr val="tx1"/>
                    </a:gs>
                  </a:gsLst>
                  <a:lin ang="5400000" scaled="0"/>
                </a:gradFill>
              </a:rPr>
              <a:t>Can Schema compare</a:t>
            </a:r>
          </a:p>
          <a:p>
            <a:pPr lvl="1"/>
            <a:r>
              <a:rPr lang="en-US" sz="2400" dirty="0" smtClean="0">
                <a:gradFill>
                  <a:gsLst>
                    <a:gs pos="0">
                      <a:schemeClr val="tx1"/>
                    </a:gs>
                    <a:gs pos="100000">
                      <a:schemeClr val="tx1"/>
                    </a:gs>
                  </a:gsLst>
                  <a:lin ang="5400000" scaled="0"/>
                </a:gradFill>
              </a:rPr>
              <a:t>Supports entity framework</a:t>
            </a:r>
          </a:p>
          <a:p>
            <a:r>
              <a:rPr lang="en-US" dirty="0" smtClean="0">
                <a:gradFill>
                  <a:gsLst>
                    <a:gs pos="0">
                      <a:schemeClr val="tx1"/>
                    </a:gs>
                    <a:gs pos="100000">
                      <a:schemeClr val="tx1"/>
                    </a:gs>
                  </a:gsLst>
                  <a:lin ang="5400000" scaled="0"/>
                </a:gradFill>
              </a:rPr>
              <a:t>Improved Intellisense</a:t>
            </a:r>
          </a:p>
          <a:p>
            <a:pPr lvl="1"/>
            <a:r>
              <a:rPr lang="en-US" sz="2400" dirty="0" smtClean="0">
                <a:gradFill>
                  <a:gsLst>
                    <a:gs pos="0">
                      <a:schemeClr val="tx1"/>
                    </a:gs>
                    <a:gs pos="100000">
                      <a:schemeClr val="tx1"/>
                    </a:gs>
                  </a:gsLst>
                  <a:lin ang="5400000" scaled="0"/>
                </a:gradFill>
              </a:rPr>
              <a:t>Error syntax highlighting</a:t>
            </a:r>
          </a:p>
          <a:p>
            <a:pPr lvl="1"/>
            <a:r>
              <a:rPr lang="en-US" sz="2400" dirty="0" smtClean="0">
                <a:gradFill>
                  <a:gsLst>
                    <a:gs pos="0">
                      <a:schemeClr val="tx1"/>
                    </a:gs>
                    <a:gs pos="100000">
                      <a:schemeClr val="tx1"/>
                    </a:gs>
                  </a:gsLst>
                  <a:lin ang="5400000" scaled="0"/>
                </a:gradFill>
              </a:rPr>
              <a:t>Easier refactoring</a:t>
            </a:r>
          </a:p>
          <a:p>
            <a:pPr lvl="1"/>
            <a:r>
              <a:rPr lang="en-US" sz="2400" dirty="0" smtClean="0">
                <a:gradFill>
                  <a:gsLst>
                    <a:gs pos="0">
                      <a:schemeClr val="tx1"/>
                    </a:gs>
                    <a:gs pos="100000">
                      <a:schemeClr val="tx1"/>
                    </a:gs>
                  </a:gsLst>
                  <a:lin ang="5400000" scaled="0"/>
                </a:gradFill>
              </a:rPr>
              <a:t>Easier debugging (including stored </a:t>
            </a:r>
            <a:r>
              <a:rPr lang="en-US" sz="2400" dirty="0" err="1" smtClean="0">
                <a:gradFill>
                  <a:gsLst>
                    <a:gs pos="0">
                      <a:schemeClr val="tx1"/>
                    </a:gs>
                    <a:gs pos="100000">
                      <a:schemeClr val="tx1"/>
                    </a:gs>
                  </a:gsLst>
                  <a:lin ang="5400000" scaled="0"/>
                </a:gradFill>
              </a:rPr>
              <a:t>procs</a:t>
            </a:r>
            <a:r>
              <a:rPr lang="en-US" sz="2400" dirty="0" smtClean="0">
                <a:gradFill>
                  <a:gsLst>
                    <a:gs pos="0">
                      <a:schemeClr val="tx1"/>
                    </a:gs>
                    <a:gs pos="100000">
                      <a:schemeClr val="tx1"/>
                    </a:gs>
                  </a:gsLst>
                  <a:lin ang="5400000" scaled="0"/>
                </a:gradFill>
              </a:rPr>
              <a:t>)</a:t>
            </a:r>
          </a:p>
        </p:txBody>
      </p:sp>
    </p:spTree>
    <p:extLst>
      <p:ext uri="{BB962C8B-B14F-4D97-AF65-F5344CB8AC3E}">
        <p14:creationId xmlns:p14="http://schemas.microsoft.com/office/powerpoint/2010/main" val="123520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Juneau in Visual Studio</a:t>
            </a:r>
            <a:endParaRPr lang="en-US" dirty="0"/>
          </a:p>
        </p:txBody>
      </p:sp>
      <p:sp>
        <p:nvSpPr>
          <p:cNvPr id="3" name="Text Placeholder 2"/>
          <p:cNvSpPr>
            <a:spLocks noGrp="1"/>
          </p:cNvSpPr>
          <p:nvPr>
            <p:ph type="body" sz="quarter" idx="4294967295"/>
          </p:nvPr>
        </p:nvSpPr>
        <p:spPr>
          <a:xfrm>
            <a:off x="539552" y="1240475"/>
            <a:ext cx="4464496" cy="2771435"/>
          </a:xfrm>
        </p:spPr>
        <p:txBody>
          <a:bodyPr>
            <a:normAutofit/>
          </a:bodyPr>
          <a:lstStyle/>
          <a:p>
            <a:r>
              <a:rPr lang="en-US" sz="2600" dirty="0"/>
              <a:t>Server Explorer</a:t>
            </a:r>
          </a:p>
          <a:p>
            <a:pPr lvl="1"/>
            <a:r>
              <a:rPr lang="en-US" sz="2000" dirty="0"/>
              <a:t>Data Connections</a:t>
            </a:r>
          </a:p>
          <a:p>
            <a:pPr lvl="1"/>
            <a:r>
              <a:rPr lang="en-US" sz="2000" dirty="0"/>
              <a:t>New Node – SQL Server</a:t>
            </a:r>
          </a:p>
          <a:p>
            <a:pPr marL="1257300" lvl="2" indent="-342900"/>
            <a:r>
              <a:rPr lang="en-US" dirty="0"/>
              <a:t>Connect to SQL Azure</a:t>
            </a:r>
          </a:p>
          <a:p>
            <a:pPr marL="1257300" lvl="2" indent="-342900"/>
            <a:r>
              <a:rPr lang="en-US" dirty="0"/>
              <a:t>Connect to SQL Server</a:t>
            </a:r>
          </a:p>
          <a:p>
            <a:pPr marL="1257300" lvl="2" indent="-342900"/>
            <a:r>
              <a:rPr lang="en-US" dirty="0" err="1"/>
              <a:t>LocalDB</a:t>
            </a:r>
            <a:endParaRPr lang="en-US" dirty="0"/>
          </a:p>
          <a:p>
            <a:pPr marL="457200">
              <a:buFont typeface="Arial" pitchFamily="34" charset="0"/>
              <a:buChar char="•"/>
            </a:pPr>
            <a:r>
              <a:rPr lang="en-US" sz="2400" dirty="0"/>
              <a:t>Can work online or offline</a:t>
            </a:r>
            <a:endParaRPr lang="en-US" sz="2400" dirty="0"/>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16016" y="1136808"/>
            <a:ext cx="4168992" cy="367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auto">
          <a:xfrm>
            <a:off x="3059832" y="4155926"/>
            <a:ext cx="1479562" cy="32273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6410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Juneau</a:t>
            </a:r>
            <a:endParaRPr lang="en-US" dirty="0"/>
          </a:p>
        </p:txBody>
      </p:sp>
      <p:sp>
        <p:nvSpPr>
          <p:cNvPr id="3" name="Text Placeholder 2"/>
          <p:cNvSpPr>
            <a:spLocks noGrp="1"/>
          </p:cNvSpPr>
          <p:nvPr>
            <p:ph type="body" sz="quarter" idx="4294967295"/>
          </p:nvPr>
        </p:nvSpPr>
        <p:spPr>
          <a:xfrm>
            <a:off x="389436" y="1419622"/>
            <a:ext cx="8363938" cy="3096344"/>
          </a:xfrm>
          <a:prstGeom prst="rect">
            <a:avLst/>
          </a:prstGeom>
        </p:spPr>
        <p:txBody>
          <a:bodyPr>
            <a:normAutofit/>
          </a:bodyPr>
          <a:lstStyle/>
          <a:p>
            <a:pPr marL="342900" indent="-342900">
              <a:buFont typeface="Arial" pitchFamily="34" charset="0"/>
              <a:buChar char="•"/>
            </a:pPr>
            <a:r>
              <a:rPr lang="en-US" sz="2400" dirty="0" smtClean="0">
                <a:solidFill>
                  <a:schemeClr val="tx1"/>
                </a:solidFill>
              </a:rPr>
              <a:t>Table Designer</a:t>
            </a:r>
          </a:p>
          <a:p>
            <a:pPr marL="342900" indent="-342900">
              <a:buFont typeface="Arial" pitchFamily="34" charset="0"/>
              <a:buChar char="•"/>
            </a:pPr>
            <a:r>
              <a:rPr lang="en-US" sz="2400" dirty="0" smtClean="0">
                <a:solidFill>
                  <a:schemeClr val="tx1"/>
                </a:solidFill>
              </a:rPr>
              <a:t>Schema Compare</a:t>
            </a:r>
          </a:p>
          <a:p>
            <a:pPr marL="342900" indent="-342900">
              <a:buFont typeface="Arial" pitchFamily="34" charset="0"/>
              <a:buChar char="•"/>
            </a:pPr>
            <a:r>
              <a:rPr lang="en-US" sz="2400" dirty="0" smtClean="0">
                <a:solidFill>
                  <a:schemeClr val="tx1"/>
                </a:solidFill>
              </a:rPr>
              <a:t>Refactoring (find all references &amp; go to definition)</a:t>
            </a:r>
          </a:p>
          <a:p>
            <a:pPr marL="342900" indent="-342900">
              <a:buFont typeface="Arial" pitchFamily="34" charset="0"/>
              <a:buChar char="•"/>
            </a:pPr>
            <a:r>
              <a:rPr lang="en-US" sz="2400" dirty="0" smtClean="0">
                <a:solidFill>
                  <a:schemeClr val="tx1"/>
                </a:solidFill>
              </a:rPr>
              <a:t>SSDT project (to create objects)</a:t>
            </a:r>
          </a:p>
          <a:p>
            <a:pPr marL="342900" indent="-342900">
              <a:buFont typeface="Arial" pitchFamily="34" charset="0"/>
              <a:buChar char="•"/>
            </a:pPr>
            <a:r>
              <a:rPr lang="en-US" sz="2400" dirty="0" smtClean="0">
                <a:solidFill>
                  <a:schemeClr val="tx1"/>
                </a:solidFill>
              </a:rPr>
              <a:t>Debug/test w/local DB</a:t>
            </a:r>
          </a:p>
          <a:p>
            <a:pPr marL="342900" indent="-342900">
              <a:buFont typeface="Arial" pitchFamily="34" charset="0"/>
              <a:buChar char="•"/>
            </a:pPr>
            <a:r>
              <a:rPr lang="en-US" sz="2400" dirty="0" smtClean="0">
                <a:solidFill>
                  <a:schemeClr val="tx1"/>
                </a:solidFill>
              </a:rPr>
              <a:t>Publish (sync and/or apply incremental updates)</a:t>
            </a:r>
          </a:p>
          <a:p>
            <a:endParaRPr lang="en-US" sz="2400" dirty="0" smtClean="0">
              <a:solidFill>
                <a:schemeClr val="tx1"/>
              </a:solidFill>
            </a:endParaRPr>
          </a:p>
          <a:p>
            <a:endParaRPr lang="en-US" dirty="0" smtClean="0"/>
          </a:p>
          <a:p>
            <a:endParaRPr lang="en-US" dirty="0"/>
          </a:p>
        </p:txBody>
      </p:sp>
    </p:spTree>
    <p:extLst>
      <p:ext uri="{BB962C8B-B14F-4D97-AF65-F5344CB8AC3E}">
        <p14:creationId xmlns:p14="http://schemas.microsoft.com/office/powerpoint/2010/main" val="240101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SSDT Architecture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383618"/>
            <a:ext cx="5906355" cy="2988332"/>
          </a:xfrm>
          <a:prstGeom prst="rect">
            <a:avLst/>
          </a:prstGeom>
        </p:spPr>
      </p:pic>
    </p:spTree>
    <p:extLst>
      <p:ext uri="{BB962C8B-B14F-4D97-AF65-F5344CB8AC3E}">
        <p14:creationId xmlns:p14="http://schemas.microsoft.com/office/powerpoint/2010/main" val="4277164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Developing with SQL Azure</a:t>
            </a:r>
            <a:br>
              <a:rPr lang="en-US" dirty="0"/>
            </a:br>
            <a:r>
              <a:rPr lang="en-US" sz="2700" dirty="0"/>
              <a:t>Tools and Frameworks in Action</a:t>
            </a:r>
            <a:endParaRPr lang="en-AU" sz="2700" dirty="0"/>
          </a:p>
        </p:txBody>
      </p:sp>
      <p:sp>
        <p:nvSpPr>
          <p:cNvPr id="3" name="Text Placeholder 2"/>
          <p:cNvSpPr>
            <a:spLocks noGrp="1"/>
          </p:cNvSpPr>
          <p:nvPr>
            <p:ph type="body" idx="1"/>
          </p:nvPr>
        </p:nvSpPr>
        <p:spPr/>
        <p:txBody>
          <a:bodyPr>
            <a:normAutofit lnSpcReduction="10000"/>
          </a:bodyPr>
          <a:lstStyle/>
          <a:p>
            <a:pPr lvl="0">
              <a:defRPr/>
            </a:pPr>
            <a:r>
              <a:rPr lang="en-US" b="1" dirty="0" smtClean="0"/>
              <a:t>Lynn Langit</a:t>
            </a:r>
          </a:p>
          <a:p>
            <a:pPr lvl="0">
              <a:defRPr/>
            </a:pPr>
            <a:r>
              <a:rPr lang="en-US" dirty="0" smtClean="0"/>
              <a:t>Sr. Developer Evangelist</a:t>
            </a:r>
          </a:p>
          <a:p>
            <a:pPr lvl="0">
              <a:defRPr/>
            </a:pPr>
            <a:r>
              <a:rPr lang="en-US" dirty="0" smtClean="0"/>
              <a:t>Microsoft</a:t>
            </a:r>
          </a:p>
        </p:txBody>
      </p:sp>
      <p:sp>
        <p:nvSpPr>
          <p:cNvPr id="6" name="Title 1"/>
          <p:cNvSpPr txBox="1">
            <a:spLocks/>
          </p:cNvSpPr>
          <p:nvPr/>
        </p:nvSpPr>
        <p:spPr>
          <a:xfrm>
            <a:off x="334201" y="335525"/>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a:t>
            </a:r>
            <a:r>
              <a:rPr kumimoji="0" lang="en-US" b="1" i="0" u="none" strike="noStrike" kern="600" cap="none" spc="40" normalizeH="0" baseline="0" noProof="0" smtClean="0">
                <a:ln w="3175">
                  <a:noFill/>
                </a:ln>
                <a:solidFill>
                  <a:schemeClr val="bg1"/>
                </a:solidFill>
                <a:effectLst/>
                <a:uLnTx/>
                <a:uFillTx/>
                <a:latin typeface="Calibri" pitchFamily="34" charset="0"/>
                <a:ea typeface="+mn-ea"/>
                <a:cs typeface="Arial" charset="0"/>
              </a:rPr>
              <a:t>: COS203</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4294967295"/>
          </p:nvPr>
        </p:nvSpPr>
        <p:spPr>
          <a:xfrm>
            <a:off x="3124200" y="4767263"/>
            <a:ext cx="2895600" cy="273844"/>
          </a:xfrm>
          <a:prstGeom prst="rect">
            <a:avLst/>
          </a:prstGeom>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506964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 Table Designer in Visual Studio</a:t>
            </a:r>
            <a:endParaRPr lang="en-US"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15616" y="1274928"/>
            <a:ext cx="4847046" cy="325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00252" y="1329612"/>
            <a:ext cx="2364255" cy="292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bwMode="auto">
          <a:xfrm>
            <a:off x="5148064" y="3252878"/>
            <a:ext cx="1376348" cy="251024"/>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67914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Offline Projects – Visual Studio</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23127"/>
            <a:ext cx="3638952" cy="369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11560" y="1275607"/>
            <a:ext cx="3960440" cy="1692771"/>
          </a:xfrm>
          <a:prstGeom prst="rect">
            <a:avLst/>
          </a:prstGeom>
          <a:noFill/>
        </p:spPr>
        <p:txBody>
          <a:bodyPr wrap="square" rtlCol="0">
            <a:spAutoFit/>
          </a:bodyPr>
          <a:lstStyle/>
          <a:p>
            <a:r>
              <a:rPr lang="en-US" sz="2400" dirty="0" smtClean="0">
                <a:solidFill>
                  <a:schemeClr val="bg1"/>
                </a:solidFill>
              </a:rPr>
              <a:t>New Project Type </a:t>
            </a:r>
          </a:p>
          <a:p>
            <a:pPr lvl="1"/>
            <a:r>
              <a:rPr lang="en-US" sz="2000" dirty="0" smtClean="0">
                <a:solidFill>
                  <a:schemeClr val="bg1"/>
                </a:solidFill>
              </a:rPr>
              <a:t>--Set Source connection</a:t>
            </a:r>
          </a:p>
          <a:p>
            <a:pPr lvl="1"/>
            <a:r>
              <a:rPr lang="en-US" sz="2000" dirty="0" smtClean="0">
                <a:solidFill>
                  <a:schemeClr val="bg1"/>
                </a:solidFill>
              </a:rPr>
              <a:t>--Set Target project</a:t>
            </a:r>
          </a:p>
          <a:p>
            <a:pPr lvl="1"/>
            <a:r>
              <a:rPr lang="en-US" sz="2000" dirty="0" smtClean="0">
                <a:solidFill>
                  <a:schemeClr val="bg1"/>
                </a:solidFill>
              </a:rPr>
              <a:t>--Set Import settings</a:t>
            </a:r>
          </a:p>
          <a:p>
            <a:pPr lvl="1"/>
            <a:r>
              <a:rPr lang="en-US" sz="2000" dirty="0">
                <a:solidFill>
                  <a:schemeClr val="bg1"/>
                </a:solidFill>
              </a:rPr>
              <a:t>--Creates Off-line Project</a:t>
            </a:r>
          </a:p>
        </p:txBody>
      </p:sp>
    </p:spTree>
    <p:extLst>
      <p:ext uri="{BB962C8B-B14F-4D97-AF65-F5344CB8AC3E}">
        <p14:creationId xmlns:p14="http://schemas.microsoft.com/office/powerpoint/2010/main" val="3480190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SSDT Schema Compare</a:t>
            </a:r>
            <a:endParaRPr lang="en-US" dirty="0"/>
          </a:p>
        </p:txBody>
      </p:sp>
      <p:pic>
        <p:nvPicPr>
          <p:cNvPr id="5" name="Picture 4"/>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691680" y="1167594"/>
            <a:ext cx="6026835" cy="3708412"/>
          </a:xfrm>
          <a:prstGeom prst="rect">
            <a:avLst/>
          </a:prstGeom>
        </p:spPr>
      </p:pic>
    </p:spTree>
    <p:extLst>
      <p:ext uri="{BB962C8B-B14F-4D97-AF65-F5344CB8AC3E}">
        <p14:creationId xmlns:p14="http://schemas.microsoft.com/office/powerpoint/2010/main" val="217555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Refactoring</a:t>
            </a:r>
            <a:endParaRPr lang="en-US" dirty="0"/>
          </a:p>
        </p:txBody>
      </p:sp>
      <p:sp>
        <p:nvSpPr>
          <p:cNvPr id="3" name="Text Placeholder 2"/>
          <p:cNvSpPr>
            <a:spLocks noGrp="1"/>
          </p:cNvSpPr>
          <p:nvPr>
            <p:ph type="body" sz="quarter" idx="4294967295"/>
          </p:nvPr>
        </p:nvSpPr>
        <p:spPr>
          <a:xfrm>
            <a:off x="611561" y="1383619"/>
            <a:ext cx="3463553" cy="1145381"/>
          </a:xfrm>
        </p:spPr>
        <p:txBody>
          <a:bodyPr>
            <a:normAutofit/>
          </a:bodyPr>
          <a:lstStyle/>
          <a:p>
            <a:pPr marL="285750" indent="-285750">
              <a:buFont typeface="Arial" pitchFamily="34" charset="0"/>
              <a:buChar char="•"/>
            </a:pPr>
            <a:r>
              <a:rPr lang="en-US" sz="2000" dirty="0" smtClean="0"/>
              <a:t>Find All Dependencies</a:t>
            </a:r>
          </a:p>
          <a:p>
            <a:pPr marL="285750" indent="-285750">
              <a:buFont typeface="Arial" pitchFamily="34" charset="0"/>
              <a:buChar char="•"/>
            </a:pPr>
            <a:r>
              <a:rPr lang="en-US" sz="2000" dirty="0" smtClean="0"/>
              <a:t>Rename with Preview</a:t>
            </a:r>
            <a:endParaRPr lang="en-US" sz="2000" dirty="0"/>
          </a:p>
          <a:p>
            <a:pPr marL="285750" indent="-285750">
              <a:buFont typeface="Arial" pitchFamily="34" charset="0"/>
              <a:buChar char="•"/>
            </a:pPr>
            <a:r>
              <a:rPr lang="en-US" sz="2000" dirty="0" smtClean="0"/>
              <a:t>Intellisense</a:t>
            </a:r>
            <a:endParaRPr lang="en-U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843558"/>
            <a:ext cx="4281598" cy="397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49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Targeting &amp; Publishing</a:t>
            </a:r>
            <a:endParaRPr lang="en-US" dirty="0"/>
          </a:p>
        </p:txBody>
      </p:sp>
      <p:pic>
        <p:nvPicPr>
          <p:cNvPr id="4" name="Picture 3"/>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67545" y="1329612"/>
            <a:ext cx="4236927" cy="2178242"/>
          </a:xfrm>
          <a:prstGeom prst="rect">
            <a:avLst/>
          </a:prstGeom>
        </p:spPr>
      </p:pic>
      <p:pic>
        <p:nvPicPr>
          <p:cNvPr id="5" name="Picture 4"/>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4283969" y="2418733"/>
            <a:ext cx="4422559" cy="2347579"/>
          </a:xfrm>
          <a:prstGeom prst="rect">
            <a:avLst/>
          </a:prstGeom>
        </p:spPr>
      </p:pic>
    </p:spTree>
    <p:extLst>
      <p:ext uri="{BB962C8B-B14F-4D97-AF65-F5344CB8AC3E}">
        <p14:creationId xmlns:p14="http://schemas.microsoft.com/office/powerpoint/2010/main" val="161902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077201"/>
            <a:ext cx="6994362" cy="1142621"/>
          </a:xfrm>
        </p:spPr>
        <p:txBody>
          <a:bodyPr/>
          <a:lstStyle/>
          <a:p>
            <a:r>
              <a:rPr lang="en-US" dirty="0" smtClean="0"/>
              <a:t>Visual Studio 2010 SP1</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857472" y="2914651"/>
            <a:ext cx="7386935" cy="346249"/>
          </a:xfrm>
        </p:spPr>
        <p:txBody>
          <a:bodyPr/>
          <a:lstStyle/>
          <a:p>
            <a:r>
              <a:rPr lang="en-US" dirty="0" smtClean="0"/>
              <a:t>“Juneau” -- SQL Server Developer Tools</a:t>
            </a:r>
          </a:p>
          <a:p>
            <a:endParaRPr lang="en-US" dirty="0"/>
          </a:p>
        </p:txBody>
      </p:sp>
    </p:spTree>
    <p:extLst>
      <p:ext uri="{BB962C8B-B14F-4D97-AF65-F5344CB8AC3E}">
        <p14:creationId xmlns:p14="http://schemas.microsoft.com/office/powerpoint/2010/main" val="261364458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089189"/>
            <a:ext cx="6994362" cy="1142621"/>
          </a:xfrm>
        </p:spPr>
        <p:txBody>
          <a:bodyPr/>
          <a:lstStyle/>
          <a:p>
            <a:r>
              <a:rPr lang="en-US" dirty="0" smtClean="0"/>
              <a:t>Visual Studio 2010 SP1</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2051720" y="2859782"/>
            <a:ext cx="3675366" cy="346249"/>
          </a:xfrm>
        </p:spPr>
        <p:txBody>
          <a:bodyPr/>
          <a:lstStyle/>
          <a:p>
            <a:r>
              <a:rPr lang="en-US" sz="2800" dirty="0" smtClean="0"/>
              <a:t>Included tools</a:t>
            </a:r>
          </a:p>
          <a:p>
            <a:r>
              <a:rPr lang="en-US" sz="2400" dirty="0" smtClean="0"/>
              <a:t>--Server Explorer</a:t>
            </a:r>
          </a:p>
          <a:p>
            <a:r>
              <a:rPr lang="en-US" sz="2400" dirty="0" smtClean="0"/>
              <a:t>--Entity Framework</a:t>
            </a:r>
          </a:p>
          <a:p>
            <a:r>
              <a:rPr lang="en-US" sz="2400" dirty="0" smtClean="0"/>
              <a:t>--DACPAC</a:t>
            </a:r>
          </a:p>
          <a:p>
            <a:r>
              <a:rPr lang="en-US" sz="2400" dirty="0" smtClean="0"/>
              <a:t>--Refactoring</a:t>
            </a:r>
          </a:p>
          <a:p>
            <a:r>
              <a:rPr lang="en-US" sz="2400" dirty="0" smtClean="0"/>
              <a:t>--Intellisense</a:t>
            </a:r>
          </a:p>
          <a:p>
            <a:endParaRPr lang="en-US" sz="2800" dirty="0"/>
          </a:p>
        </p:txBody>
      </p:sp>
    </p:spTree>
    <p:extLst>
      <p:ext uri="{BB962C8B-B14F-4D97-AF65-F5344CB8AC3E}">
        <p14:creationId xmlns:p14="http://schemas.microsoft.com/office/powerpoint/2010/main" val="6177634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Studio Light Switch</a:t>
            </a:r>
            <a:endParaRPr lang="en-US" dirty="0"/>
          </a:p>
        </p:txBody>
      </p:sp>
      <p:sp>
        <p:nvSpPr>
          <p:cNvPr id="3" name="Text Placeholder 2"/>
          <p:cNvSpPr>
            <a:spLocks noGrp="1"/>
          </p:cNvSpPr>
          <p:nvPr>
            <p:ph type="body" sz="quarter" idx="4294967295"/>
          </p:nvPr>
        </p:nvSpPr>
        <p:spPr>
          <a:xfrm>
            <a:off x="539552" y="1347702"/>
            <a:ext cx="3589926" cy="978694"/>
          </a:xfrm>
        </p:spPr>
        <p:txBody>
          <a:bodyPr>
            <a:normAutofit fontScale="92500" lnSpcReduction="10000"/>
          </a:bodyPr>
          <a:lstStyle/>
          <a:p>
            <a:r>
              <a:rPr lang="en-US" sz="2400" dirty="0" smtClean="0"/>
              <a:t>Beth Massi blog </a:t>
            </a:r>
            <a:endParaRPr lang="en-US" sz="2400" dirty="0"/>
          </a:p>
          <a:p>
            <a:pPr lvl="1"/>
            <a:r>
              <a:rPr lang="en-US" sz="2000" dirty="0" smtClean="0"/>
              <a:t>Azure and Light Switch – </a:t>
            </a:r>
            <a:r>
              <a:rPr lang="en-US" sz="2000" dirty="0" smtClean="0">
                <a:hlinkClick r:id="rId2"/>
              </a:rPr>
              <a:t>here </a:t>
            </a:r>
            <a:endParaRPr lang="en-US" sz="20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129478" y="1329612"/>
            <a:ext cx="4388578" cy="354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2949792"/>
            <a:ext cx="2520280" cy="1158522"/>
          </a:xfrm>
          <a:prstGeom prst="rect">
            <a:avLst/>
          </a:prstGeom>
        </p:spPr>
      </p:pic>
    </p:spTree>
    <p:extLst>
      <p:ext uri="{BB962C8B-B14F-4D97-AF65-F5344CB8AC3E}">
        <p14:creationId xmlns:p14="http://schemas.microsoft.com/office/powerpoint/2010/main" val="593576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231515"/>
            <a:ext cx="6994362" cy="988307"/>
          </a:xfrm>
        </p:spPr>
        <p:txBody>
          <a:bodyPr/>
          <a:lstStyle/>
          <a:p>
            <a:r>
              <a:rPr lang="en-US" dirty="0" smtClean="0"/>
              <a:t>Visual Studio Light Switch</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348368433"/>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tools</a:t>
            </a:r>
            <a:endParaRPr lang="en-US" dirty="0"/>
          </a:p>
        </p:txBody>
      </p:sp>
      <p:sp>
        <p:nvSpPr>
          <p:cNvPr id="5" name="Text Placeholder 4"/>
          <p:cNvSpPr>
            <a:spLocks noGrp="1"/>
          </p:cNvSpPr>
          <p:nvPr>
            <p:ph type="body" sz="quarter" idx="4294967295"/>
          </p:nvPr>
        </p:nvSpPr>
        <p:spPr>
          <a:xfrm>
            <a:off x="605460" y="1203598"/>
            <a:ext cx="6774852" cy="3214092"/>
          </a:xfrm>
          <a:prstGeom prst="rect">
            <a:avLst/>
          </a:prstGeom>
        </p:spPr>
        <p:txBody>
          <a:bodyPr>
            <a:normAutofit/>
          </a:bodyPr>
          <a:lstStyle/>
          <a:p>
            <a:pPr>
              <a:buFont typeface="Arial" pitchFamily="34" charset="0"/>
              <a:buChar char="•"/>
            </a:pPr>
            <a:r>
              <a:rPr lang="en-US" sz="1800" dirty="0">
                <a:solidFill>
                  <a:schemeClr val="tx1"/>
                </a:solidFill>
              </a:rPr>
              <a:t>PowerShell</a:t>
            </a:r>
          </a:p>
          <a:p>
            <a:pPr>
              <a:buFont typeface="Arial" pitchFamily="34" charset="0"/>
              <a:buChar char="•"/>
            </a:pPr>
            <a:r>
              <a:rPr lang="en-US" sz="1800" dirty="0">
                <a:solidFill>
                  <a:schemeClr val="tx1"/>
                </a:solidFill>
              </a:rPr>
              <a:t>Command-line</a:t>
            </a:r>
          </a:p>
          <a:p>
            <a:pPr marL="800100" lvl="1" indent="-342900">
              <a:buFont typeface="Arial" pitchFamily="34" charset="0"/>
              <a:buChar char="•"/>
            </a:pPr>
            <a:r>
              <a:rPr lang="en-US" dirty="0">
                <a:solidFill>
                  <a:schemeClr val="tx1"/>
                </a:solidFill>
              </a:rPr>
              <a:t>SQLCMD</a:t>
            </a:r>
          </a:p>
          <a:p>
            <a:pPr marL="800100" lvl="1" indent="-342900">
              <a:buFont typeface="Arial" pitchFamily="34" charset="0"/>
              <a:buChar char="•"/>
            </a:pPr>
            <a:r>
              <a:rPr lang="en-US" dirty="0" err="1">
                <a:solidFill>
                  <a:schemeClr val="tx1"/>
                </a:solidFill>
              </a:rPr>
              <a:t>bcp</a:t>
            </a:r>
            <a:endParaRPr lang="en-US" dirty="0">
              <a:solidFill>
                <a:schemeClr val="tx1"/>
              </a:solidFill>
            </a:endParaRPr>
          </a:p>
          <a:p>
            <a:pPr>
              <a:buFont typeface="Arial" pitchFamily="34" charset="0"/>
              <a:buChar char="•"/>
            </a:pPr>
            <a:r>
              <a:rPr lang="en-US" sz="1800" dirty="0" err="1">
                <a:solidFill>
                  <a:schemeClr val="tx1"/>
                </a:solidFill>
              </a:rPr>
              <a:t>CodePlex</a:t>
            </a:r>
            <a:r>
              <a:rPr lang="en-US" sz="1800" dirty="0">
                <a:solidFill>
                  <a:schemeClr val="tx1"/>
                </a:solidFill>
              </a:rPr>
              <a:t> tools</a:t>
            </a:r>
          </a:p>
          <a:p>
            <a:pPr marL="800100" lvl="1" indent="-342900">
              <a:buFont typeface="Arial" pitchFamily="34" charset="0"/>
              <a:buChar char="•"/>
            </a:pPr>
            <a:r>
              <a:rPr lang="en-US" sz="1800" dirty="0">
                <a:solidFill>
                  <a:schemeClr val="tx1"/>
                </a:solidFill>
              </a:rPr>
              <a:t>SQL Azure Migration Wizard</a:t>
            </a:r>
          </a:p>
          <a:p>
            <a:pPr>
              <a:buFont typeface="Arial" pitchFamily="34" charset="0"/>
              <a:buChar char="•"/>
            </a:pPr>
            <a:r>
              <a:rPr lang="en-US" sz="1800" dirty="0">
                <a:solidFill>
                  <a:schemeClr val="tx1"/>
                </a:solidFill>
              </a:rPr>
              <a:t>3</a:t>
            </a:r>
            <a:r>
              <a:rPr lang="en-US" sz="1800" baseline="30000" dirty="0">
                <a:solidFill>
                  <a:schemeClr val="tx1"/>
                </a:solidFill>
              </a:rPr>
              <a:t>rd</a:t>
            </a:r>
            <a:r>
              <a:rPr lang="en-US" sz="1800" dirty="0">
                <a:solidFill>
                  <a:schemeClr val="tx1"/>
                </a:solidFill>
              </a:rPr>
              <a:t> party tools</a:t>
            </a:r>
          </a:p>
          <a:p>
            <a:pPr marL="800100" lvl="1" indent="-342900">
              <a:buFont typeface="Arial" pitchFamily="34" charset="0"/>
              <a:buChar char="•"/>
            </a:pPr>
            <a:r>
              <a:rPr lang="en-US" sz="1800" dirty="0" err="1">
                <a:solidFill>
                  <a:schemeClr val="tx1"/>
                </a:solidFill>
              </a:rPr>
              <a:t>Cerebrata</a:t>
            </a:r>
            <a:r>
              <a:rPr lang="en-US" sz="1800" dirty="0">
                <a:solidFill>
                  <a:schemeClr val="tx1"/>
                </a:solidFill>
              </a:rPr>
              <a:t>, </a:t>
            </a:r>
            <a:r>
              <a:rPr lang="en-US" sz="1800" dirty="0" err="1">
                <a:solidFill>
                  <a:schemeClr val="tx1"/>
                </a:solidFill>
              </a:rPr>
              <a:t>RedGate</a:t>
            </a:r>
            <a:r>
              <a:rPr lang="en-US" sz="1800" dirty="0">
                <a:solidFill>
                  <a:schemeClr val="tx1"/>
                </a:solidFill>
              </a:rPr>
              <a:t>, Quest</a:t>
            </a:r>
          </a:p>
          <a:p>
            <a:endParaRPr lang="en-US" sz="1800" dirty="0">
              <a:solidFill>
                <a:schemeClr val="tx1"/>
              </a:solidFill>
            </a:endParaRPr>
          </a:p>
          <a:p>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632632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and Takeaways</a:t>
            </a:r>
          </a:p>
        </p:txBody>
      </p:sp>
      <p:sp>
        <p:nvSpPr>
          <p:cNvPr id="5" name="Text Placeholder 4"/>
          <p:cNvSpPr>
            <a:spLocks noGrp="1"/>
          </p:cNvSpPr>
          <p:nvPr>
            <p:ph type="body" sz="quarter" idx="4294967295"/>
          </p:nvPr>
        </p:nvSpPr>
        <p:spPr>
          <a:xfrm>
            <a:off x="389436" y="1085850"/>
            <a:ext cx="8575052" cy="3718148"/>
          </a:xfrm>
          <a:prstGeom prst="rect">
            <a:avLst/>
          </a:prstGeom>
        </p:spPr>
        <p:txBody>
          <a:bodyPr>
            <a:normAutofit fontScale="92500" lnSpcReduction="20000"/>
          </a:bodyPr>
          <a:lstStyle/>
          <a:p>
            <a:r>
              <a:rPr lang="en-US" sz="2400" dirty="0">
                <a:solidFill>
                  <a:schemeClr val="tx1"/>
                </a:solidFill>
                <a:latin typeface="+mn-lt"/>
                <a:ea typeface="+mn-ea"/>
                <a:cs typeface="+mn-cs"/>
              </a:rPr>
              <a:t>Session Objective(s): </a:t>
            </a:r>
          </a:p>
          <a:p>
            <a:pPr lvl="1"/>
            <a:r>
              <a:rPr lang="en-US" dirty="0" smtClean="0">
                <a:solidFill>
                  <a:schemeClr val="tx1"/>
                </a:solidFill>
              </a:rPr>
              <a:t>See and understand the breadth of </a:t>
            </a:r>
            <a:r>
              <a:rPr lang="en-US" b="1" dirty="0" smtClean="0">
                <a:solidFill>
                  <a:schemeClr val="tx1"/>
                </a:solidFill>
              </a:rPr>
              <a:t>developer</a:t>
            </a:r>
            <a:r>
              <a:rPr lang="en-US" dirty="0" smtClean="0">
                <a:solidFill>
                  <a:schemeClr val="tx1"/>
                </a:solidFill>
              </a:rPr>
              <a:t> tools for SQL Azure</a:t>
            </a:r>
            <a:endParaRPr lang="en-US" dirty="0">
              <a:solidFill>
                <a:schemeClr val="tx1"/>
              </a:solidFill>
            </a:endParaRPr>
          </a:p>
          <a:p>
            <a:pPr lvl="1"/>
            <a:r>
              <a:rPr lang="en-US" dirty="0" smtClean="0">
                <a:solidFill>
                  <a:schemeClr val="tx1"/>
                </a:solidFill>
              </a:rPr>
              <a:t>These tools include the following:</a:t>
            </a:r>
          </a:p>
          <a:p>
            <a:pPr marL="1200150" lvl="2" indent="-285750">
              <a:buFont typeface="Arial" pitchFamily="34" charset="0"/>
              <a:buChar char="•"/>
            </a:pPr>
            <a:r>
              <a:rPr lang="en-US" dirty="0" smtClean="0">
                <a:solidFill>
                  <a:schemeClr val="tx1"/>
                </a:solidFill>
              </a:rPr>
              <a:t>Windows Azure Portal</a:t>
            </a:r>
          </a:p>
          <a:p>
            <a:pPr marL="1200150" lvl="2" indent="-285750">
              <a:buFont typeface="Arial" pitchFamily="34" charset="0"/>
              <a:buChar char="•"/>
            </a:pPr>
            <a:r>
              <a:rPr lang="en-US" dirty="0" smtClean="0">
                <a:solidFill>
                  <a:schemeClr val="tx1"/>
                </a:solidFill>
              </a:rPr>
              <a:t>SQL Server Management Studio</a:t>
            </a:r>
          </a:p>
          <a:p>
            <a:pPr marL="1200150" lvl="2" indent="-285750">
              <a:buFont typeface="Arial" pitchFamily="34" charset="0"/>
              <a:buChar char="•"/>
            </a:pPr>
            <a:r>
              <a:rPr lang="en-US" dirty="0" smtClean="0">
                <a:solidFill>
                  <a:schemeClr val="tx1"/>
                </a:solidFill>
              </a:rPr>
              <a:t>Visual Studio (Juneau –or SSDT)/ LightSwitch</a:t>
            </a:r>
          </a:p>
          <a:p>
            <a:pPr marL="1200150" lvl="2" indent="-285750">
              <a:buFont typeface="Arial" pitchFamily="34" charset="0"/>
              <a:buChar char="•"/>
            </a:pPr>
            <a:r>
              <a:rPr lang="en-US" dirty="0" smtClean="0">
                <a:solidFill>
                  <a:schemeClr val="tx1"/>
                </a:solidFill>
              </a:rPr>
              <a:t>PowerShell, Command-Line, Open Source, 3</a:t>
            </a:r>
            <a:r>
              <a:rPr lang="en-US" baseline="30000" dirty="0" smtClean="0">
                <a:solidFill>
                  <a:schemeClr val="tx1"/>
                </a:solidFill>
              </a:rPr>
              <a:t>rd</a:t>
            </a:r>
            <a:r>
              <a:rPr lang="en-US" dirty="0" smtClean="0">
                <a:solidFill>
                  <a:schemeClr val="tx1"/>
                </a:solidFill>
              </a:rPr>
              <a:t> Party</a:t>
            </a:r>
            <a:br>
              <a:rPr lang="en-US" dirty="0" smtClean="0">
                <a:solidFill>
                  <a:schemeClr val="tx1"/>
                </a:solidFill>
              </a:rPr>
            </a:br>
            <a:endParaRPr lang="en-US" dirty="0">
              <a:solidFill>
                <a:schemeClr val="tx1"/>
              </a:solidFill>
            </a:endParaRPr>
          </a:p>
          <a:p>
            <a:r>
              <a:rPr lang="en-US" sz="2400" dirty="0" smtClean="0">
                <a:solidFill>
                  <a:schemeClr val="tx1"/>
                </a:solidFill>
                <a:latin typeface="+mn-lt"/>
                <a:ea typeface="+mn-ea"/>
                <a:cs typeface="+mn-cs"/>
              </a:rPr>
              <a:t>Session Takeaway:</a:t>
            </a:r>
          </a:p>
          <a:p>
            <a:pPr lvl="1"/>
            <a:r>
              <a:rPr lang="en-US" dirty="0">
                <a:solidFill>
                  <a:schemeClr val="tx1"/>
                </a:solidFill>
              </a:rPr>
              <a:t>SQL Azure has a variety of tools for developers</a:t>
            </a:r>
          </a:p>
          <a:p>
            <a:pPr lvl="1"/>
            <a:r>
              <a:rPr lang="en-US" dirty="0">
                <a:solidFill>
                  <a:schemeClr val="tx1"/>
                </a:solidFill>
              </a:rPr>
              <a:t>Use the right tool for the task(s)</a:t>
            </a:r>
          </a:p>
        </p:txBody>
      </p:sp>
    </p:spTree>
    <p:extLst>
      <p:ext uri="{BB962C8B-B14F-4D97-AF65-F5344CB8AC3E}">
        <p14:creationId xmlns:p14="http://schemas.microsoft.com/office/powerpoint/2010/main" val="357673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702078"/>
          </a:xfrm>
        </p:spPr>
        <p:txBody>
          <a:bodyPr/>
          <a:lstStyle/>
          <a:p>
            <a:r>
              <a:rPr lang="en-US" dirty="0" smtClean="0"/>
              <a:t>3</a:t>
            </a:r>
            <a:r>
              <a:rPr lang="en-US" baseline="30000" dirty="0" smtClean="0"/>
              <a:t>rd</a:t>
            </a:r>
            <a:r>
              <a:rPr lang="en-US" dirty="0" smtClean="0"/>
              <a:t> Party Tools</a:t>
            </a:r>
            <a:endParaRPr lang="en-US" dirty="0"/>
          </a:p>
        </p:txBody>
      </p:sp>
      <p:pic>
        <p:nvPicPr>
          <p:cNvPr id="921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25483" y="1112116"/>
            <a:ext cx="3678273" cy="2193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5483" y="3590365"/>
            <a:ext cx="7356546" cy="861774"/>
          </a:xfrm>
          <a:prstGeom prst="rect">
            <a:avLst/>
          </a:prstGeom>
          <a:noFill/>
        </p:spPr>
        <p:txBody>
          <a:bodyPr wrap="square" lIns="0" tIns="0" rIns="0" bIns="0" rtlCol="0">
            <a:spAutoFit/>
          </a:bodyPr>
          <a:lstStyle/>
          <a:p>
            <a:r>
              <a:rPr lang="en-US" sz="2800" dirty="0" smtClean="0">
                <a:solidFill>
                  <a:schemeClr val="bg1"/>
                </a:solidFill>
              </a:rPr>
              <a:t>Download Migration Tools – </a:t>
            </a:r>
            <a:r>
              <a:rPr lang="en-US" sz="2800" dirty="0" smtClean="0">
                <a:solidFill>
                  <a:schemeClr val="bg1"/>
                </a:solidFill>
                <a:hlinkClick r:id="rId5"/>
              </a:rPr>
              <a:t>here</a:t>
            </a:r>
            <a:endParaRPr lang="en-US" sz="2800" dirty="0" smtClean="0">
              <a:solidFill>
                <a:schemeClr val="bg1"/>
              </a:solidFill>
            </a:endParaRPr>
          </a:p>
          <a:p>
            <a:r>
              <a:rPr lang="en-US" sz="2800" dirty="0" smtClean="0">
                <a:solidFill>
                  <a:schemeClr val="bg1"/>
                </a:solidFill>
              </a:rPr>
              <a:t>Download Migration Wizard - </a:t>
            </a:r>
            <a:r>
              <a:rPr lang="en-US" sz="2800" dirty="0" smtClean="0">
                <a:solidFill>
                  <a:schemeClr val="bg1"/>
                </a:solidFill>
                <a:hlinkClick r:id="rId6"/>
              </a:rPr>
              <a:t>here</a:t>
            </a:r>
            <a:endParaRPr lang="en-US" sz="2800" dirty="0" smtClean="0">
              <a:solidFill>
                <a:schemeClr val="bg1"/>
              </a:solidFill>
            </a:endParaRPr>
          </a:p>
        </p:txBody>
      </p:sp>
      <p:pic>
        <p:nvPicPr>
          <p:cNvPr id="9219" name="Picture 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908888" y="411510"/>
            <a:ext cx="3927782" cy="320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75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231515"/>
            <a:ext cx="6994362" cy="988307"/>
          </a:xfrm>
        </p:spPr>
        <p:txBody>
          <a:bodyPr/>
          <a:lstStyle/>
          <a:p>
            <a:r>
              <a:rPr lang="en-US" dirty="0"/>
              <a:t>Alternate tools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8661733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and Takeaways</a:t>
            </a:r>
          </a:p>
        </p:txBody>
      </p:sp>
      <p:sp>
        <p:nvSpPr>
          <p:cNvPr id="5" name="Text Placeholder 4"/>
          <p:cNvSpPr>
            <a:spLocks noGrp="1"/>
          </p:cNvSpPr>
          <p:nvPr>
            <p:ph type="body" sz="quarter" idx="4294967295"/>
          </p:nvPr>
        </p:nvSpPr>
        <p:spPr>
          <a:xfrm>
            <a:off x="389436" y="1085850"/>
            <a:ext cx="8363938" cy="3574132"/>
          </a:xfrm>
          <a:prstGeom prst="rect">
            <a:avLst/>
          </a:prstGeom>
        </p:spPr>
        <p:txBody>
          <a:bodyPr>
            <a:normAutofit fontScale="85000" lnSpcReduction="10000"/>
          </a:bodyPr>
          <a:lstStyle/>
          <a:p>
            <a:r>
              <a:rPr lang="en-US" sz="2400" dirty="0">
                <a:solidFill>
                  <a:schemeClr val="tx1"/>
                </a:solidFill>
                <a:latin typeface="+mn-lt"/>
                <a:ea typeface="+mn-ea"/>
                <a:cs typeface="+mn-cs"/>
              </a:rPr>
              <a:t>Session Objective(s): </a:t>
            </a:r>
          </a:p>
          <a:p>
            <a:pPr lvl="1"/>
            <a:r>
              <a:rPr lang="en-US" dirty="0" smtClean="0">
                <a:solidFill>
                  <a:schemeClr val="tx1"/>
                </a:solidFill>
              </a:rPr>
              <a:t>See and understand the breadth of </a:t>
            </a:r>
            <a:r>
              <a:rPr lang="en-US" b="1" dirty="0" smtClean="0">
                <a:solidFill>
                  <a:schemeClr val="tx1"/>
                </a:solidFill>
              </a:rPr>
              <a:t>developer</a:t>
            </a:r>
            <a:r>
              <a:rPr lang="en-US" dirty="0" smtClean="0">
                <a:solidFill>
                  <a:schemeClr val="tx1"/>
                </a:solidFill>
              </a:rPr>
              <a:t> tools for SQL Azure</a:t>
            </a:r>
            <a:endParaRPr lang="en-US" dirty="0">
              <a:solidFill>
                <a:schemeClr val="tx1"/>
              </a:solidFill>
            </a:endParaRPr>
          </a:p>
          <a:p>
            <a:pPr lvl="1"/>
            <a:r>
              <a:rPr lang="en-US" dirty="0" smtClean="0">
                <a:solidFill>
                  <a:schemeClr val="tx1"/>
                </a:solidFill>
              </a:rPr>
              <a:t>These tools include the following:</a:t>
            </a:r>
          </a:p>
          <a:p>
            <a:pPr marL="1200150" lvl="2" indent="-285750">
              <a:buFont typeface="Arial" pitchFamily="34" charset="0"/>
              <a:buChar char="•"/>
            </a:pPr>
            <a:r>
              <a:rPr lang="en-US" dirty="0" smtClean="0">
                <a:solidFill>
                  <a:schemeClr val="tx1"/>
                </a:solidFill>
              </a:rPr>
              <a:t>Windows Azure Portal</a:t>
            </a:r>
          </a:p>
          <a:p>
            <a:pPr marL="1200150" lvl="2" indent="-285750">
              <a:buFont typeface="Arial" pitchFamily="34" charset="0"/>
              <a:buChar char="•"/>
            </a:pPr>
            <a:r>
              <a:rPr lang="en-US" dirty="0" smtClean="0">
                <a:solidFill>
                  <a:schemeClr val="tx1"/>
                </a:solidFill>
              </a:rPr>
              <a:t>SQL Server Management Studio</a:t>
            </a:r>
          </a:p>
          <a:p>
            <a:pPr marL="1200150" lvl="2" indent="-285750">
              <a:buFont typeface="Arial" pitchFamily="34" charset="0"/>
              <a:buChar char="•"/>
            </a:pPr>
            <a:r>
              <a:rPr lang="en-US" dirty="0" smtClean="0">
                <a:solidFill>
                  <a:schemeClr val="tx1"/>
                </a:solidFill>
              </a:rPr>
              <a:t>Visual Studio (Juneau –or SSDT)/ LightSwitch</a:t>
            </a:r>
          </a:p>
          <a:p>
            <a:pPr marL="1200150" lvl="2" indent="-285750">
              <a:buFont typeface="Arial" pitchFamily="34" charset="0"/>
              <a:buChar char="•"/>
            </a:pPr>
            <a:r>
              <a:rPr lang="en-US" dirty="0" smtClean="0">
                <a:solidFill>
                  <a:schemeClr val="tx1"/>
                </a:solidFill>
              </a:rPr>
              <a:t>PowerShell, Command-Line, Open Source, 3</a:t>
            </a:r>
            <a:r>
              <a:rPr lang="en-US" baseline="30000" dirty="0" smtClean="0">
                <a:solidFill>
                  <a:schemeClr val="tx1"/>
                </a:solidFill>
              </a:rPr>
              <a:t>rd</a:t>
            </a:r>
            <a:r>
              <a:rPr lang="en-US" dirty="0" smtClean="0">
                <a:solidFill>
                  <a:schemeClr val="tx1"/>
                </a:solidFill>
              </a:rPr>
              <a:t> Party</a:t>
            </a:r>
            <a:br>
              <a:rPr lang="en-US" dirty="0" smtClean="0">
                <a:solidFill>
                  <a:schemeClr val="tx1"/>
                </a:solidFill>
              </a:rPr>
            </a:br>
            <a:endParaRPr lang="en-US" dirty="0">
              <a:solidFill>
                <a:schemeClr val="tx1"/>
              </a:solidFill>
            </a:endParaRPr>
          </a:p>
          <a:p>
            <a:r>
              <a:rPr lang="en-US" sz="2400" dirty="0" smtClean="0">
                <a:solidFill>
                  <a:schemeClr val="tx1"/>
                </a:solidFill>
                <a:latin typeface="+mn-lt"/>
                <a:ea typeface="+mn-ea"/>
                <a:cs typeface="+mn-cs"/>
              </a:rPr>
              <a:t>Session Takeaway:</a:t>
            </a:r>
          </a:p>
          <a:p>
            <a:pPr lvl="1"/>
            <a:r>
              <a:rPr lang="en-US" dirty="0">
                <a:solidFill>
                  <a:schemeClr val="tx1"/>
                </a:solidFill>
              </a:rPr>
              <a:t>SQL Azure has a variety of tools for developers</a:t>
            </a:r>
          </a:p>
          <a:p>
            <a:pPr lvl="1"/>
            <a:r>
              <a:rPr lang="en-US" dirty="0">
                <a:solidFill>
                  <a:schemeClr val="tx1"/>
                </a:solidFill>
              </a:rPr>
              <a:t>Use the right tool for the task(s)</a:t>
            </a:r>
          </a:p>
        </p:txBody>
      </p:sp>
    </p:spTree>
    <p:extLst>
      <p:ext uri="{BB962C8B-B14F-4D97-AF65-F5344CB8AC3E}">
        <p14:creationId xmlns:p14="http://schemas.microsoft.com/office/powerpoint/2010/main" val="184218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Content – Juneau / SSDT</a:t>
            </a:r>
            <a:endParaRPr lang="en-US" dirty="0"/>
          </a:p>
        </p:txBody>
      </p:sp>
      <p:sp>
        <p:nvSpPr>
          <p:cNvPr id="3" name="Text Placeholder 2"/>
          <p:cNvSpPr>
            <a:spLocks noGrp="1"/>
          </p:cNvSpPr>
          <p:nvPr>
            <p:ph type="body" sz="quarter" idx="4294967295"/>
          </p:nvPr>
        </p:nvSpPr>
        <p:spPr>
          <a:xfrm>
            <a:off x="539552" y="1383506"/>
            <a:ext cx="7823398" cy="1836316"/>
          </a:xfrm>
        </p:spPr>
        <p:txBody>
          <a:bodyPr>
            <a:normAutofit fontScale="92500" lnSpcReduction="10000"/>
          </a:bodyPr>
          <a:lstStyle/>
          <a:p>
            <a:pPr marL="285750" indent="-285750">
              <a:buFont typeface="Arial" pitchFamily="34" charset="0"/>
              <a:buChar char="•"/>
            </a:pPr>
            <a:r>
              <a:rPr lang="en-US" sz="2800" dirty="0" smtClean="0"/>
              <a:t>MSDN</a:t>
            </a:r>
            <a:r>
              <a:rPr lang="en-US" sz="2800" dirty="0"/>
              <a:t> </a:t>
            </a:r>
            <a:r>
              <a:rPr lang="en-US" sz="2800" dirty="0" smtClean="0"/>
              <a:t>SSDT </a:t>
            </a:r>
            <a:r>
              <a:rPr lang="en-US" sz="2800" dirty="0" smtClean="0">
                <a:hlinkClick r:id="rId2"/>
              </a:rPr>
              <a:t>section</a:t>
            </a:r>
            <a:endParaRPr lang="en-US" sz="2800" dirty="0"/>
          </a:p>
          <a:p>
            <a:pPr marL="285750" indent="-285750">
              <a:buFont typeface="Arial" pitchFamily="34" charset="0"/>
              <a:buChar char="•"/>
            </a:pPr>
            <a:r>
              <a:rPr lang="en-US" sz="2800" dirty="0" smtClean="0"/>
              <a:t>MSDN Forum – </a:t>
            </a:r>
            <a:r>
              <a:rPr lang="en-US" sz="2800" dirty="0" smtClean="0">
                <a:hlinkClick r:id="rId3"/>
              </a:rPr>
              <a:t>here</a:t>
            </a:r>
            <a:endParaRPr lang="en-US" sz="2800" dirty="0"/>
          </a:p>
          <a:p>
            <a:pPr marL="285750" indent="-285750">
              <a:buFont typeface="Arial" pitchFamily="34" charset="0"/>
              <a:buChar char="•"/>
            </a:pPr>
            <a:r>
              <a:rPr lang="en-US" sz="2800" dirty="0" smtClean="0"/>
              <a:t>SSDT Team Blog - </a:t>
            </a:r>
            <a:r>
              <a:rPr lang="en-US" sz="2800" dirty="0" smtClean="0">
                <a:hlinkClick r:id="rId4"/>
              </a:rPr>
              <a:t>here </a:t>
            </a:r>
            <a:r>
              <a:rPr lang="en-US" sz="3200" dirty="0"/>
              <a:t/>
            </a:r>
            <a:br>
              <a:rPr lang="en-US" sz="3200" dirty="0"/>
            </a:br>
            <a:endParaRPr lang="en-US" sz="3200" dirty="0"/>
          </a:p>
        </p:txBody>
      </p:sp>
    </p:spTree>
    <p:extLst>
      <p:ext uri="{BB962C8B-B14F-4D97-AF65-F5344CB8AC3E}">
        <p14:creationId xmlns:p14="http://schemas.microsoft.com/office/powerpoint/2010/main" val="302161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Other Related Content</a:t>
            </a:r>
            <a:endParaRPr lang="en-US" dirty="0"/>
          </a:p>
        </p:txBody>
      </p:sp>
      <p:sp>
        <p:nvSpPr>
          <p:cNvPr id="6" name="Text Placeholder 5"/>
          <p:cNvSpPr>
            <a:spLocks noGrp="1"/>
          </p:cNvSpPr>
          <p:nvPr>
            <p:ph type="body" sz="quarter" idx="4294967295"/>
          </p:nvPr>
        </p:nvSpPr>
        <p:spPr>
          <a:xfrm>
            <a:off x="412273" y="1059582"/>
            <a:ext cx="6336704" cy="1357313"/>
          </a:xfrm>
        </p:spPr>
        <p:txBody>
          <a:bodyPr>
            <a:normAutofit fontScale="85000" lnSpcReduction="20000"/>
          </a:bodyPr>
          <a:lstStyle/>
          <a:p>
            <a:pPr marL="287338" indent="-287338"/>
            <a:r>
              <a:rPr lang="en-US" sz="2800" dirty="0" smtClean="0"/>
              <a:t>Lynn’s Resources</a:t>
            </a:r>
            <a:endParaRPr lang="en-US" sz="2800" dirty="0"/>
          </a:p>
          <a:p>
            <a:pPr marL="574675" lvl="1" indent="-287338"/>
            <a:r>
              <a:rPr lang="en-US" dirty="0" smtClean="0">
                <a:hlinkClick r:id="rId3"/>
              </a:rPr>
              <a:t>http://blogs.msdn.com/SoCalDevGal</a:t>
            </a:r>
            <a:endParaRPr lang="en-US" dirty="0" smtClean="0"/>
          </a:p>
          <a:p>
            <a:pPr marL="574675" lvl="1" indent="-287338"/>
            <a:r>
              <a:rPr lang="en-US" dirty="0" smtClean="0"/>
              <a:t>Twitter - @llangit</a:t>
            </a:r>
          </a:p>
          <a:p>
            <a:pPr marL="574675" lvl="1" indent="-287338"/>
            <a:r>
              <a:rPr lang="en-US" dirty="0" smtClean="0">
                <a:hlinkClick r:id="rId4"/>
              </a:rPr>
              <a:t>http://www.slideshare.net/lynnlangit</a:t>
            </a:r>
            <a:endParaRPr lang="en-US" dirty="0"/>
          </a:p>
        </p:txBody>
      </p:sp>
      <p:pic>
        <p:nvPicPr>
          <p:cNvPr id="7" name="Picture 2" descr="C:\Users\llangit\Pictures\Women Who Tech\Lynn.JPG"/>
          <p:cNvPicPr>
            <a:picLocks noChangeAspect="1" noChangeArrowheads="1"/>
          </p:cNvPicPr>
          <p:nvPr/>
        </p:nvPicPr>
        <p:blipFill rotWithShape="1">
          <a:blip r:embed="rId5">
            <a:extLst>
              <a:ext uri="{28A0092B-C50C-407E-A947-70E740481C1C}">
                <a14:useLocalDpi xmlns:a14="http://schemas.microsoft.com/office/drawing/2010/main" val="0"/>
              </a:ext>
            </a:extLst>
          </a:blip>
          <a:srcRect l="-589"/>
          <a:stretch/>
        </p:blipFill>
        <p:spPr bwMode="auto">
          <a:xfrm>
            <a:off x="6865258" y="1275606"/>
            <a:ext cx="18779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langit\Desktop\MyBoo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2499742"/>
            <a:ext cx="1942457" cy="237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78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747"/>
            <a:ext cx="8229600" cy="469744"/>
          </a:xfrm>
        </p:spPr>
        <p:txBody>
          <a:bodyPr>
            <a:normAutofit fontScale="90000"/>
          </a:bodyPr>
          <a:lstStyle/>
          <a:p>
            <a:r>
              <a:rPr lang="en-US" dirty="0" smtClean="0">
                <a:latin typeface="Segoe Print" pitchFamily="2" charset="0"/>
              </a:rPr>
              <a:t>www.TeachingKidsProgramming.org</a:t>
            </a:r>
            <a:endParaRPr lang="en-US" dirty="0">
              <a:latin typeface="Segoe Print" pitchFamily="2" charset="0"/>
            </a:endParaRPr>
          </a:p>
        </p:txBody>
      </p:sp>
      <p:sp>
        <p:nvSpPr>
          <p:cNvPr id="3" name="TextBox 2"/>
          <p:cNvSpPr txBox="1"/>
          <p:nvPr/>
        </p:nvSpPr>
        <p:spPr>
          <a:xfrm>
            <a:off x="510940" y="897564"/>
            <a:ext cx="8001000" cy="738664"/>
          </a:xfrm>
          <a:prstGeom prst="rect">
            <a:avLst/>
          </a:prstGeom>
          <a:noFill/>
        </p:spPr>
        <p:txBody>
          <a:bodyPr wrap="square" lIns="0" tIns="0" rIns="0" bIns="0" rtlCol="0">
            <a:spAutoFit/>
          </a:bodyPr>
          <a:lstStyle/>
          <a:p>
            <a:pPr marL="285747" indent="-285747">
              <a:buFont typeface="Arial" pitchFamily="34" charset="0"/>
              <a:buChar char="•"/>
            </a:pPr>
            <a:r>
              <a:rPr lang="en-US" sz="2400" dirty="0">
                <a:solidFill>
                  <a:schemeClr val="bg1"/>
                </a:solidFill>
                <a:latin typeface="Segoe UI" pitchFamily="34" charset="0"/>
                <a:ea typeface="Segoe UI" pitchFamily="34" charset="0"/>
                <a:cs typeface="Segoe UI" pitchFamily="34" charset="0"/>
              </a:rPr>
              <a:t>Do a Recipe </a:t>
            </a:r>
            <a:r>
              <a:rPr lang="en-US" sz="2400" dirty="0">
                <a:solidFill>
                  <a:schemeClr val="bg1"/>
                </a:solidFill>
                <a:latin typeface="Segoe UI" pitchFamily="34" charset="0"/>
                <a:ea typeface="Segoe UI" pitchFamily="34" charset="0"/>
                <a:cs typeface="Segoe UI" pitchFamily="34" charset="0"/>
                <a:sym typeface="Wingdings" pitchFamily="2" charset="2"/>
              </a:rPr>
              <a:t> Teach a </a:t>
            </a:r>
            <a:r>
              <a:rPr lang="en-US" sz="2400" dirty="0" smtClean="0">
                <a:solidFill>
                  <a:schemeClr val="bg1"/>
                </a:solidFill>
                <a:latin typeface="Segoe UI" pitchFamily="34" charset="0"/>
                <a:ea typeface="Segoe UI" pitchFamily="34" charset="0"/>
                <a:cs typeface="Segoe UI" pitchFamily="34" charset="0"/>
                <a:sym typeface="Wingdings" pitchFamily="2" charset="2"/>
              </a:rPr>
              <a:t>Kid (</a:t>
            </a:r>
            <a:r>
              <a:rPr lang="en-US" sz="2400" dirty="0">
                <a:solidFill>
                  <a:schemeClr val="bg1"/>
                </a:solidFill>
                <a:latin typeface="Segoe UI" pitchFamily="34" charset="0"/>
                <a:ea typeface="Segoe UI" pitchFamily="34" charset="0"/>
                <a:cs typeface="Segoe UI" pitchFamily="34" charset="0"/>
              </a:rPr>
              <a:t>Ages 10 </a:t>
            </a:r>
            <a:r>
              <a:rPr lang="en-US" sz="2400" dirty="0" smtClean="0">
                <a:solidFill>
                  <a:schemeClr val="bg1"/>
                </a:solidFill>
                <a:latin typeface="Segoe UI" pitchFamily="34" charset="0"/>
                <a:ea typeface="Segoe UI" pitchFamily="34" charset="0"/>
                <a:cs typeface="Segoe UI" pitchFamily="34" charset="0"/>
              </a:rPr>
              <a:t>++)</a:t>
            </a:r>
            <a:endParaRPr lang="en-US" sz="2400" dirty="0">
              <a:solidFill>
                <a:schemeClr val="bg1"/>
              </a:solidFill>
              <a:latin typeface="Segoe UI" pitchFamily="34" charset="0"/>
              <a:ea typeface="Segoe UI" pitchFamily="34" charset="0"/>
              <a:cs typeface="Segoe UI" pitchFamily="34" charset="0"/>
            </a:endParaRPr>
          </a:p>
          <a:p>
            <a:pPr marL="285747" indent="-285747">
              <a:buFont typeface="Arial" pitchFamily="34" charset="0"/>
              <a:buChar char="•"/>
            </a:pPr>
            <a:r>
              <a:rPr lang="en-US" sz="2400" dirty="0">
                <a:solidFill>
                  <a:schemeClr val="bg1"/>
                </a:solidFill>
                <a:latin typeface="Segoe UI" pitchFamily="34" charset="0"/>
                <a:ea typeface="Segoe UI" pitchFamily="34" charset="0"/>
                <a:cs typeface="Segoe UI" pitchFamily="34" charset="0"/>
              </a:rPr>
              <a:t>Microsoft </a:t>
            </a:r>
            <a:r>
              <a:rPr lang="en-US" sz="2400" dirty="0" smtClean="0">
                <a:solidFill>
                  <a:schemeClr val="bg1"/>
                </a:solidFill>
                <a:latin typeface="Segoe UI" pitchFamily="34" charset="0"/>
                <a:ea typeface="Segoe UI" pitchFamily="34" charset="0"/>
                <a:cs typeface="Segoe UI" pitchFamily="34" charset="0"/>
              </a:rPr>
              <a:t>SmallBasic </a:t>
            </a:r>
            <a:r>
              <a:rPr lang="en-US" sz="2400" dirty="0">
                <a:solidFill>
                  <a:schemeClr val="bg1"/>
                </a:solidFill>
                <a:latin typeface="Segoe UI" pitchFamily="34" charset="0"/>
                <a:ea typeface="Segoe UI" pitchFamily="34" charset="0"/>
                <a:cs typeface="Segoe UI" pitchFamily="34" charset="0"/>
                <a:sym typeface="Wingdings" pitchFamily="2" charset="2"/>
              </a:rPr>
              <a:t></a:t>
            </a:r>
            <a:r>
              <a:rPr lang="en-US" sz="2400" dirty="0" smtClean="0">
                <a:solidFill>
                  <a:schemeClr val="bg1"/>
                </a:solidFill>
                <a:latin typeface="Segoe UI" pitchFamily="34" charset="0"/>
                <a:ea typeface="Segoe UI" pitchFamily="34" charset="0"/>
                <a:cs typeface="Segoe UI" pitchFamily="34" charset="0"/>
              </a:rPr>
              <a:t> Free </a:t>
            </a:r>
            <a:r>
              <a:rPr lang="en-US" sz="2400" dirty="0">
                <a:solidFill>
                  <a:schemeClr val="bg1"/>
                </a:solidFill>
                <a:latin typeface="Segoe UI" pitchFamily="34" charset="0"/>
                <a:ea typeface="Segoe UI" pitchFamily="34" charset="0"/>
                <a:cs typeface="Segoe UI" pitchFamily="34" charset="0"/>
              </a:rPr>
              <a:t>Courseware (recipes</a:t>
            </a:r>
            <a:r>
              <a:rPr lang="en-US" sz="2400" dirty="0" smtClean="0">
                <a:solidFill>
                  <a:schemeClr val="bg1"/>
                </a:solidFill>
                <a:latin typeface="Segoe UI" pitchFamily="34" charset="0"/>
                <a:ea typeface="Segoe UI" pitchFamily="34" charset="0"/>
                <a:cs typeface="Segoe UI" pitchFamily="34" charset="0"/>
              </a:rPr>
              <a:t>)</a:t>
            </a:r>
            <a:endParaRPr lang="en-US" sz="2400" dirty="0">
              <a:solidFill>
                <a:schemeClr val="bg1"/>
              </a:solidFill>
              <a:latin typeface="Segoe UI" pitchFamily="34" charset="0"/>
              <a:ea typeface="Segoe UI" pitchFamily="34" charset="0"/>
              <a:cs typeface="Segoe UI"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834149"/>
            <a:ext cx="6840760" cy="3041857"/>
          </a:xfrm>
          <a:prstGeom prst="rect">
            <a:avLst/>
          </a:prstGeom>
        </p:spPr>
      </p:pic>
    </p:spTree>
    <p:extLst>
      <p:ext uri="{BB962C8B-B14F-4D97-AF65-F5344CB8AC3E}">
        <p14:creationId xmlns:p14="http://schemas.microsoft.com/office/powerpoint/2010/main" val="426268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7"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257175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9"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951570"/>
            <a:ext cx="4297363" cy="864096"/>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2679762"/>
            <a:ext cx="3624263" cy="553641"/>
          </a:xfrm>
          <a:prstGeom prst="rect">
            <a:avLst/>
          </a:prstGeom>
          <a:noFill/>
          <a:ln w="9525">
            <a:noFill/>
            <a:miter lim="800000"/>
            <a:headEnd/>
            <a:tailEnd/>
          </a:ln>
        </p:spPr>
      </p:pic>
      <p:sp>
        <p:nvSpPr>
          <p:cNvPr id="30729" name="Rectangle 46"/>
          <p:cNvSpPr>
            <a:spLocks noChangeArrowheads="1"/>
          </p:cNvSpPr>
          <p:nvPr/>
        </p:nvSpPr>
        <p:spPr bwMode="auto">
          <a:xfrm>
            <a:off x="838200" y="1741885"/>
            <a:ext cx="3849688" cy="95410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3355182"/>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1" y="960835"/>
            <a:ext cx="2409825" cy="807244"/>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6" y="2687242"/>
            <a:ext cx="1857375" cy="707231"/>
          </a:xfrm>
          <a:prstGeom prst="rect">
            <a:avLst/>
          </a:prstGeom>
          <a:noFill/>
          <a:ln w="9525">
            <a:noFill/>
            <a:miter lim="800000"/>
            <a:headEnd/>
            <a:tailEnd/>
          </a:ln>
        </p:spPr>
      </p:pic>
      <p:sp>
        <p:nvSpPr>
          <p:cNvPr id="30734" name="Rectangle 27"/>
          <p:cNvSpPr>
            <a:spLocks noChangeArrowheads="1"/>
          </p:cNvSpPr>
          <p:nvPr/>
        </p:nvSpPr>
        <p:spPr bwMode="auto">
          <a:xfrm>
            <a:off x="5218112" y="3355181"/>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1741885"/>
            <a:ext cx="4514850" cy="95410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5" y="951570"/>
            <a:ext cx="3476625" cy="578644"/>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6847713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263909"/>
            <a:ext cx="2585825" cy="1861356"/>
          </a:xfrm>
          <a:prstGeom prst="roundRect">
            <a:avLst>
              <a:gd name="adj" fmla="val 7952"/>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696" y="1296621"/>
            <a:ext cx="2592092" cy="705465"/>
          </a:xfrm>
          <a:prstGeom prst="round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Win a Touch Mouse!</a:t>
            </a:r>
            <a:endParaRPr lang="en-AU" dirty="0"/>
          </a:p>
        </p:txBody>
      </p:sp>
      <p:sp>
        <p:nvSpPr>
          <p:cNvPr id="4" name="Content Placeholder 3"/>
          <p:cNvSpPr>
            <a:spLocks noGrp="1"/>
          </p:cNvSpPr>
          <p:nvPr>
            <p:ph idx="1"/>
          </p:nvPr>
        </p:nvSpPr>
        <p:spPr>
          <a:xfrm>
            <a:off x="539552" y="1200151"/>
            <a:ext cx="5112568" cy="3394472"/>
          </a:xfrm>
        </p:spPr>
        <p:txBody>
          <a:bodyPr>
            <a:normAutofit/>
          </a:bodyPr>
          <a:lstStyle/>
          <a:p>
            <a:pPr marL="0" indent="0">
              <a:buNone/>
            </a:pPr>
            <a:r>
              <a:rPr lang="en-US" sz="2400" dirty="0" smtClean="0"/>
              <a:t>Complete your session evaluation on Schedule Builder for your chance to win a Windows 7 Touch Mouse</a:t>
            </a:r>
          </a:p>
          <a:p>
            <a:pPr marL="0" indent="0">
              <a:buNone/>
            </a:pPr>
            <a:endParaRPr lang="en-US" sz="1600" dirty="0" smtClean="0"/>
          </a:p>
          <a:p>
            <a:pPr marL="358775" indent="-358775">
              <a:lnSpc>
                <a:spcPct val="90000"/>
              </a:lnSpc>
            </a:pPr>
            <a:r>
              <a:rPr lang="en-US" sz="2000" dirty="0"/>
              <a:t>Exclusive for Windows 7 </a:t>
            </a:r>
          </a:p>
          <a:p>
            <a:pPr marL="358775" indent="-358775">
              <a:lnSpc>
                <a:spcPct val="90000"/>
              </a:lnSpc>
            </a:pPr>
            <a:r>
              <a:rPr lang="en-US" sz="2000" dirty="0"/>
              <a:t>Eleven multi touch gestures</a:t>
            </a:r>
          </a:p>
          <a:p>
            <a:pPr marL="358775" indent="-358775">
              <a:lnSpc>
                <a:spcPct val="90000"/>
              </a:lnSpc>
            </a:pPr>
            <a:r>
              <a:rPr lang="en-US" sz="2000" dirty="0"/>
              <a:t>Contoured shape for superior </a:t>
            </a:r>
            <a:r>
              <a:rPr lang="en-US" sz="2000" dirty="0" smtClean="0"/>
              <a:t>comfort</a:t>
            </a:r>
          </a:p>
          <a:p>
            <a:pPr marL="0" indent="0">
              <a:buNone/>
            </a:pPr>
            <a:r>
              <a:rPr lang="en-US" dirty="0" smtClean="0">
                <a:solidFill>
                  <a:schemeClr val="accent1"/>
                </a:solidFill>
              </a:rPr>
              <a:t>10 prizes drawn every day!*</a:t>
            </a:r>
          </a:p>
          <a:p>
            <a:pPr marL="457200" lvl="1" indent="0">
              <a:buNone/>
            </a:pPr>
            <a:endParaRPr lang="en-AU" sz="2000" dirty="0">
              <a:solidFill>
                <a:schemeClr val="accent1"/>
              </a:solidFill>
            </a:endParaRPr>
          </a:p>
        </p:txBody>
      </p:sp>
      <p:sp>
        <p:nvSpPr>
          <p:cNvPr id="5" name="TextBox 4"/>
          <p:cNvSpPr txBox="1"/>
          <p:nvPr/>
        </p:nvSpPr>
        <p:spPr>
          <a:xfrm>
            <a:off x="1800068" y="4731990"/>
            <a:ext cx="3744418" cy="276999"/>
          </a:xfrm>
          <a:prstGeom prst="rect">
            <a:avLst/>
          </a:prstGeom>
          <a:noFill/>
        </p:spPr>
        <p:txBody>
          <a:bodyPr wrap="square" rtlCol="0">
            <a:spAutoFit/>
          </a:bodyPr>
          <a:lstStyle/>
          <a:p>
            <a:r>
              <a:rPr lang="en-US" sz="1200" dirty="0" smtClean="0">
                <a:solidFill>
                  <a:schemeClr val="bg1"/>
                </a:solidFill>
                <a:latin typeface="Segoe UI" pitchFamily="34" charset="0"/>
                <a:ea typeface="Segoe UI" pitchFamily="34" charset="0"/>
                <a:cs typeface="Segoe UI" pitchFamily="34" charset="0"/>
              </a:rPr>
              <a:t>*Please see Registration for full terms and conditions</a:t>
            </a:r>
            <a:endParaRPr lang="en-AU" sz="12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4812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p:cNvSpPr>
            <a:spLocks noGrp="1"/>
          </p:cNvSpPr>
          <p:nvPr>
            <p:ph type="body" idx="4294967295"/>
          </p:nvPr>
        </p:nvSpPr>
        <p:spPr>
          <a:xfrm>
            <a:off x="467544" y="339725"/>
            <a:ext cx="4546600" cy="1295400"/>
          </a:xfrm>
        </p:spPr>
        <p:txBody>
          <a:bodyPr>
            <a:noAutofit/>
          </a:bodyPr>
          <a:lstStyle/>
          <a:p>
            <a:pPr marL="0" lvl="1" indent="0">
              <a:spcBef>
                <a:spcPts val="0"/>
              </a:spcBef>
              <a:buClrTx/>
              <a:buNone/>
              <a:defRPr/>
            </a:pPr>
            <a:r>
              <a:rPr lang="en-AU" sz="2400" dirty="0" smtClean="0">
                <a:solidFill>
                  <a:schemeClr val="bg1"/>
                </a:solidFill>
              </a:rPr>
              <a:t>GET REWARDED FOR </a:t>
            </a:r>
          </a:p>
          <a:p>
            <a:pPr marL="0" lvl="1" indent="0">
              <a:spcBef>
                <a:spcPts val="0"/>
              </a:spcBef>
              <a:buClrTx/>
              <a:buNone/>
              <a:defRPr/>
            </a:pPr>
            <a:r>
              <a:rPr lang="en-AU" sz="2400" dirty="0" smtClean="0">
                <a:solidFill>
                  <a:schemeClr val="bg1"/>
                </a:solidFill>
              </a:rPr>
              <a:t>SIMPLY PARTICIPATING </a:t>
            </a:r>
            <a:br>
              <a:rPr lang="en-AU" sz="2400" dirty="0" smtClean="0">
                <a:solidFill>
                  <a:schemeClr val="bg1"/>
                </a:solidFill>
              </a:rPr>
            </a:br>
            <a:r>
              <a:rPr lang="en-AU" sz="2400" dirty="0" smtClean="0">
                <a:solidFill>
                  <a:schemeClr val="bg1"/>
                </a:solidFill>
              </a:rPr>
              <a:t>IN TECH∙ED AUSTRALIA</a:t>
            </a:r>
            <a:endParaRPr lang="en-AU" sz="1600" dirty="0">
              <a:solidFill>
                <a:schemeClr val="bg1"/>
              </a:solidFill>
            </a:endParaRPr>
          </a:p>
        </p:txBody>
      </p:sp>
      <p:sp>
        <p:nvSpPr>
          <p:cNvPr id="12" name="Content Placeholder 30"/>
          <p:cNvSpPr txBox="1">
            <a:spLocks/>
          </p:cNvSpPr>
          <p:nvPr/>
        </p:nvSpPr>
        <p:spPr>
          <a:xfrm>
            <a:off x="457200" y="1779661"/>
            <a:ext cx="8229600" cy="3176513"/>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spcBef>
                <a:spcPts val="0"/>
              </a:spcBef>
              <a:spcAft>
                <a:spcPts val="600"/>
              </a:spcAft>
            </a:pPr>
            <a:r>
              <a:rPr lang="en-AU" sz="1800" dirty="0" smtClean="0"/>
              <a:t>DOWNLOAD QR CODE READER FOR YOUR MOBILE DEVICE</a:t>
            </a:r>
          </a:p>
          <a:p>
            <a:pPr marL="342900" indent="-342900">
              <a:spcAft>
                <a:spcPts val="600"/>
              </a:spcAft>
              <a:buFont typeface="Segoe UI" pitchFamily="34" charset="0"/>
              <a:buChar char="►"/>
            </a:pPr>
            <a:r>
              <a:rPr lang="en-AU" sz="1700" dirty="0" smtClean="0"/>
              <a:t>Windows Phone 7 we suggest Quick Reader</a:t>
            </a:r>
          </a:p>
          <a:p>
            <a:pPr marL="342900" indent="-342900">
              <a:spcAft>
                <a:spcPts val="600"/>
              </a:spcAft>
              <a:buFont typeface="Segoe UI" pitchFamily="34" charset="0"/>
              <a:buChar char="►"/>
            </a:pPr>
            <a:r>
              <a:rPr lang="en-AU" sz="1700" dirty="0" smtClean="0"/>
              <a:t>Symbian we suggest the built in reader or mobile Tag</a:t>
            </a:r>
          </a:p>
          <a:p>
            <a:pPr marL="342900" indent="-342900">
              <a:spcAft>
                <a:spcPts val="600"/>
              </a:spcAft>
              <a:buFont typeface="Segoe UI" pitchFamily="34" charset="0"/>
              <a:buChar char="►"/>
            </a:pPr>
            <a:r>
              <a:rPr lang="en-AU" sz="1700" dirty="0" smtClean="0"/>
              <a:t>IOS we suggest QR Reader</a:t>
            </a:r>
          </a:p>
          <a:p>
            <a:pPr marL="342900" indent="-342900">
              <a:spcAft>
                <a:spcPts val="600"/>
              </a:spcAft>
              <a:buFont typeface="Segoe UI" pitchFamily="34" charset="0"/>
              <a:buChar char="►"/>
            </a:pPr>
            <a:r>
              <a:rPr lang="en-AU" sz="1700" dirty="0" smtClean="0"/>
              <a:t>Blackberry we suggest Mobile Tag</a:t>
            </a:r>
          </a:p>
          <a:p>
            <a:pPr marL="342900" indent="-342900">
              <a:spcAft>
                <a:spcPts val="1800"/>
              </a:spcAft>
              <a:buFont typeface="Segoe UI" pitchFamily="34" charset="0"/>
              <a:buChar char="►"/>
            </a:pPr>
            <a:r>
              <a:rPr lang="en-AU" sz="1700" dirty="0" smtClean="0"/>
              <a:t>Android phones we suggest Barcode Scanner</a:t>
            </a:r>
            <a:endParaRPr lang="en-AU" sz="2200" dirty="0" smtClean="0">
              <a:solidFill>
                <a:srgbClr val="03C2F1"/>
              </a:solidFill>
              <a:latin typeface="Calibri"/>
              <a:ea typeface="+mn-ea"/>
              <a:cs typeface="+mn-cs"/>
            </a:endParaRPr>
          </a:p>
          <a:p>
            <a:pPr marL="0" lvl="1">
              <a:spcBef>
                <a:spcPts val="0"/>
              </a:spcBef>
              <a:buClrTx/>
              <a:defRPr/>
            </a:pPr>
            <a:r>
              <a:rPr lang="en-AU" dirty="0">
                <a:solidFill>
                  <a:schemeClr val="accent1"/>
                </a:solidFill>
              </a:rPr>
              <a:t>GO TO THE TECHQUEST WEBSITE WWW.TAGLY.COM &amp; CREATE A PROFILE</a:t>
            </a:r>
            <a:endParaRPr lang="en-US" dirty="0">
              <a:solidFill>
                <a:schemeClr val="accent1"/>
              </a:solidFill>
            </a:endParaRPr>
          </a:p>
        </p:txBody>
      </p:sp>
      <p:pic>
        <p:nvPicPr>
          <p:cNvPr id="13" name="Picture 2" descr="http://newsroom.unl.edu/announce/file16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1435" y="2967944"/>
            <a:ext cx="1020193" cy="10201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332001" y="3953493"/>
            <a:ext cx="1145122" cy="276999"/>
          </a:xfrm>
          <a:prstGeom prst="rect">
            <a:avLst/>
          </a:prstGeom>
          <a:noFill/>
        </p:spPr>
        <p:txBody>
          <a:bodyPr wrap="none" rtlCol="0">
            <a:spAutoFit/>
          </a:bodyPr>
          <a:lstStyle/>
          <a:p>
            <a:r>
              <a:rPr lang="en-AU" sz="1200" dirty="0" smtClean="0">
                <a:solidFill>
                  <a:schemeClr val="bg1"/>
                </a:solidFill>
              </a:rPr>
              <a:t>EXAMPLE ONLY</a:t>
            </a:r>
            <a:endParaRPr lang="en-AU" sz="1200" dirty="0">
              <a:solidFill>
                <a:schemeClr val="bg1"/>
              </a:solidFill>
            </a:endParaRPr>
          </a:p>
        </p:txBody>
      </p:sp>
      <p:pic>
        <p:nvPicPr>
          <p:cNvPr id="6" name="Picture 4" descr="H:\TechQues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67494"/>
            <a:ext cx="2667817" cy="1244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0983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black">
          <a:xfrm>
            <a:off x="381000" y="4562680"/>
            <a:ext cx="8382000" cy="630928"/>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marL="0" marR="0" lvl="0" indent="0" algn="ctr" defTabSz="914099"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 </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2011 Microsoft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Corporation. All rights reserved. Microsoft, Windows, Windows Vista and other product names are or may be registered trademarks and/or trademarks in the U.S. and/or other countries.</a:t>
            </a:r>
          </a:p>
          <a:p>
            <a:pPr marL="0" marR="0" lvl="0" indent="0" algn="ctr" defTabSz="914099"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The information herein is for informational purposes only and represents the current view of Microsoft Corporation as of the date of this presentation</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Because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Microsoft must respond to changing market conditions, </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a:r>
            <a:b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b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it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should not be interpreted to be a commitment on the part of Microsoft, and Microsoft cannot guarantee the accuracy of any information provided after the date of this presentation</a:t>
            </a:r>
            <a:r>
              <a:rPr kumimoji="0" lang="en-US" sz="700" b="0"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pitchFamily="34" charset="0"/>
                <a:cs typeface="Arial" charset="0"/>
              </a:rPr>
              <a:t>. </a:t>
            </a: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
            </a:r>
            <a:b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br>
            <a:r>
              <a:rPr kumimoji="0" lang="en-US" sz="7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pitchFamily="34" charset="0"/>
                <a:cs typeface="Arial" charset="0"/>
              </a:rPr>
              <a:t>MICROSOFT MAKES NO WARRANTIES, EXPRESS, IMPLIED OR STATUTORY, AS TO THE INFORMATION IN THIS PRESENTATION.</a:t>
            </a:r>
          </a:p>
        </p:txBody>
      </p:sp>
      <p:pic>
        <p:nvPicPr>
          <p:cNvPr id="7" name="Picture 2" descr="C:\Users\sean\Pictures\DVD_ART36\Logos\MICROSOFT (brand)\Microsoft corporate logo white.png"/>
          <p:cNvPicPr>
            <a:picLocks noChangeAspect="1" noChangeArrowheads="1"/>
          </p:cNvPicPr>
          <p:nvPr/>
        </p:nvPicPr>
        <p:blipFill>
          <a:blip r:embed="rId2"/>
          <a:srcRect/>
          <a:stretch>
            <a:fillRect/>
          </a:stretch>
        </p:blipFill>
        <p:spPr bwMode="invGray">
          <a:xfrm>
            <a:off x="2446181" y="2207419"/>
            <a:ext cx="4251638" cy="728663"/>
          </a:xfrm>
          <a:prstGeom prst="rect">
            <a:avLst/>
          </a:prstGeom>
          <a:noFill/>
        </p:spPr>
      </p:pic>
    </p:spTree>
    <p:extLst>
      <p:ext uri="{BB962C8B-B14F-4D97-AF65-F5344CB8AC3E}">
        <p14:creationId xmlns:p14="http://schemas.microsoft.com/office/powerpoint/2010/main" val="162754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3746"/>
            <a:ext cx="8229600" cy="457049"/>
          </a:xfrm>
        </p:spPr>
        <p:txBody>
          <a:bodyPr>
            <a:normAutofit fontScale="90000"/>
          </a:bodyPr>
          <a:lstStyle/>
          <a:p>
            <a:r>
              <a:rPr lang="en-US" dirty="0" smtClean="0"/>
              <a:t>SQL Azure Portal</a:t>
            </a:r>
            <a:endParaRPr lang="en-US" dirty="0"/>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54034" y="799166"/>
            <a:ext cx="6672262" cy="373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54035" y="4066054"/>
            <a:ext cx="1828801" cy="237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715000" y="1543050"/>
            <a:ext cx="609600" cy="4572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14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9492"/>
            <a:ext cx="8229600" cy="664909"/>
          </a:xfrm>
        </p:spPr>
        <p:txBody>
          <a:bodyPr>
            <a:normAutofit/>
          </a:bodyPr>
          <a:lstStyle/>
          <a:p>
            <a:r>
              <a:rPr lang="en-US" dirty="0" smtClean="0"/>
              <a:t>Portal for Database Management</a:t>
            </a:r>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71600" y="951570"/>
            <a:ext cx="7160254" cy="335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942649" y="1485900"/>
            <a:ext cx="762000" cy="2757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520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Azure Reporting Beta</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47664" y="1007270"/>
            <a:ext cx="7029475" cy="3533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371957" y="4244917"/>
            <a:ext cx="2057400" cy="3071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912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474" y="2077201"/>
            <a:ext cx="6994362" cy="1142621"/>
          </a:xfrm>
        </p:spPr>
        <p:txBody>
          <a:bodyPr/>
          <a:lstStyle/>
          <a:p>
            <a:r>
              <a:rPr lang="en-US" dirty="0" smtClean="0"/>
              <a:t>SQL Azure Portal</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a:xfrm>
            <a:off x="857473" y="2914651"/>
            <a:ext cx="5154687" cy="346249"/>
          </a:xfrm>
        </p:spPr>
        <p:txBody>
          <a:bodyPr/>
          <a:lstStyle/>
          <a:p>
            <a:r>
              <a:rPr lang="en-US" dirty="0" smtClean="0"/>
              <a:t>Silverlight-based tools</a:t>
            </a:r>
            <a:endParaRPr lang="en-US" dirty="0"/>
          </a:p>
        </p:txBody>
      </p:sp>
    </p:spTree>
    <p:extLst>
      <p:ext uri="{BB962C8B-B14F-4D97-AF65-F5344CB8AC3E}">
        <p14:creationId xmlns:p14="http://schemas.microsoft.com/office/powerpoint/2010/main" val="1291956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Azure Labs</a:t>
            </a:r>
            <a:endParaRPr lang="en-US" dirty="0"/>
          </a:p>
        </p:txBody>
      </p:sp>
      <p:sp>
        <p:nvSpPr>
          <p:cNvPr id="3" name="Content Placeholder 2"/>
          <p:cNvSpPr>
            <a:spLocks noGrp="1"/>
          </p:cNvSpPr>
          <p:nvPr>
            <p:ph idx="1"/>
          </p:nvPr>
        </p:nvSpPr>
        <p:spPr>
          <a:xfrm>
            <a:off x="457200" y="1072344"/>
            <a:ext cx="8229600" cy="738664"/>
          </a:xfrm>
        </p:spPr>
        <p:txBody>
          <a:bodyPr>
            <a:normAutofit fontScale="92500" lnSpcReduction="20000"/>
          </a:bodyPr>
          <a:lstStyle/>
          <a:p>
            <a:r>
              <a:rPr lang="en-US" sz="2400" dirty="0" smtClean="0">
                <a:latin typeface="Segoe UI" pitchFamily="34" charset="0"/>
                <a:ea typeface="Segoe UI" pitchFamily="34" charset="0"/>
                <a:cs typeface="Segoe UI" pitchFamily="34" charset="0"/>
              </a:rPr>
              <a:t>Portal Location for CTP (Beta) content</a:t>
            </a:r>
          </a:p>
          <a:p>
            <a:r>
              <a:rPr lang="en-US" sz="2400" dirty="0" smtClean="0">
                <a:latin typeface="Segoe UI" pitchFamily="34" charset="0"/>
                <a:ea typeface="Segoe UI" pitchFamily="34" charset="0"/>
                <a:cs typeface="Segoe UI" pitchFamily="34" charset="0"/>
              </a:rPr>
              <a:t>http://www.sqlazurelabs.com</a:t>
            </a:r>
            <a:endParaRPr lang="en-US" sz="2400" dirty="0">
              <a:latin typeface="Segoe UI" pitchFamily="34" charset="0"/>
              <a:ea typeface="Segoe UI" pitchFamily="34" charset="0"/>
              <a:cs typeface="Segoe UI" pitchFamily="34" charset="0"/>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91680" y="1923678"/>
            <a:ext cx="590465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39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594066"/>
          </a:xfrm>
        </p:spPr>
        <p:txBody>
          <a:bodyPr>
            <a:normAutofit fontScale="90000"/>
          </a:bodyPr>
          <a:lstStyle/>
          <a:p>
            <a:r>
              <a:rPr lang="en-US" dirty="0" smtClean="0"/>
              <a:t>About OData</a:t>
            </a:r>
            <a:endParaRPr lang="en-US"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14288" y="897564"/>
            <a:ext cx="5964620" cy="233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5017" y="2064620"/>
            <a:ext cx="4683990" cy="262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99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7470</TotalTime>
  <Words>4045</Words>
  <Application>Microsoft Office PowerPoint</Application>
  <PresentationFormat>On-screen Show (16:9)</PresentationFormat>
  <Paragraphs>410</Paragraphs>
  <Slides>39</Slides>
  <Notes>26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Developing with SQL Azure Tools and Frameworks in Action</vt:lpstr>
      <vt:lpstr>Session Objectives and Takeaways</vt:lpstr>
      <vt:lpstr>SQL Azure Portal</vt:lpstr>
      <vt:lpstr>Portal for Database Management</vt:lpstr>
      <vt:lpstr>SQL Azure Reporting Beta</vt:lpstr>
      <vt:lpstr>SQL Azure Portal</vt:lpstr>
      <vt:lpstr>SQL Azure Labs</vt:lpstr>
      <vt:lpstr>About OData</vt:lpstr>
      <vt:lpstr>About SQL Azure &amp; OData</vt:lpstr>
      <vt:lpstr>SQL Azure Labs</vt:lpstr>
      <vt:lpstr>About SQL Azure &amp; SSMS 2008 R2 SP1</vt:lpstr>
      <vt:lpstr>About SQL Azure &amp; SSMS (Denali)</vt:lpstr>
      <vt:lpstr>SQL Server Management Studio</vt:lpstr>
      <vt:lpstr>Project "Juneau" CTP 3 </vt:lpstr>
      <vt:lpstr>Project “Juneau” (CTP 3) SQL Server Developer Tools in Visual Studio</vt:lpstr>
      <vt:lpstr>Juneau in Visual Studio</vt:lpstr>
      <vt:lpstr>More About Juneau</vt:lpstr>
      <vt:lpstr>SSDT Architecture</vt:lpstr>
      <vt:lpstr>New – Table Designer in Visual Studio</vt:lpstr>
      <vt:lpstr>Offline Projects – Visual Studio</vt:lpstr>
      <vt:lpstr>SSDT Schema Compare</vt:lpstr>
      <vt:lpstr>Refactoring</vt:lpstr>
      <vt:lpstr>Version Targeting &amp; Publishing</vt:lpstr>
      <vt:lpstr>Visual Studio 2010 SP1</vt:lpstr>
      <vt:lpstr>Visual Studio 2010 SP1</vt:lpstr>
      <vt:lpstr>Visual Studio Light Switch</vt:lpstr>
      <vt:lpstr>Visual Studio Light Switch</vt:lpstr>
      <vt:lpstr>Other tools</vt:lpstr>
      <vt:lpstr>3rd Party Tools</vt:lpstr>
      <vt:lpstr>Alternate tools</vt:lpstr>
      <vt:lpstr>Session Objectives and Takeaways</vt:lpstr>
      <vt:lpstr>Team Content – Juneau / SSDT</vt:lpstr>
      <vt:lpstr>Other Related Content</vt:lpstr>
      <vt:lpstr>www.TeachingKidsProgramming.org</vt:lpstr>
      <vt:lpstr>Resources</vt:lpstr>
      <vt:lpstr>Win a Touch Mouse!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279</cp:revision>
  <dcterms:created xsi:type="dcterms:W3CDTF">2011-07-18T00:56:31Z</dcterms:created>
  <dcterms:modified xsi:type="dcterms:W3CDTF">2011-08-30T06:28:05Z</dcterms:modified>
</cp:coreProperties>
</file>