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63" r:id="rId2"/>
  </p:sldMasterIdLst>
  <p:notesMasterIdLst>
    <p:notesMasterId r:id="rId41"/>
  </p:notesMasterIdLst>
  <p:sldIdLst>
    <p:sldId id="279" r:id="rId3"/>
    <p:sldId id="280" r:id="rId4"/>
    <p:sldId id="285" r:id="rId5"/>
    <p:sldId id="260" r:id="rId6"/>
    <p:sldId id="307" r:id="rId7"/>
    <p:sldId id="261" r:id="rId8"/>
    <p:sldId id="293" r:id="rId9"/>
    <p:sldId id="287" r:id="rId10"/>
    <p:sldId id="321" r:id="rId11"/>
    <p:sldId id="317" r:id="rId12"/>
    <p:sldId id="319" r:id="rId13"/>
    <p:sldId id="334" r:id="rId14"/>
    <p:sldId id="318" r:id="rId15"/>
    <p:sldId id="323" r:id="rId16"/>
    <p:sldId id="324" r:id="rId17"/>
    <p:sldId id="296" r:id="rId18"/>
    <p:sldId id="303" r:id="rId19"/>
    <p:sldId id="313" r:id="rId20"/>
    <p:sldId id="314" r:id="rId21"/>
    <p:sldId id="316" r:id="rId22"/>
    <p:sldId id="315" r:id="rId23"/>
    <p:sldId id="309" r:id="rId24"/>
    <p:sldId id="335" r:id="rId25"/>
    <p:sldId id="298" r:id="rId26"/>
    <p:sldId id="325" r:id="rId27"/>
    <p:sldId id="326" r:id="rId28"/>
    <p:sldId id="327" r:id="rId29"/>
    <p:sldId id="320" r:id="rId30"/>
    <p:sldId id="337" r:id="rId31"/>
    <p:sldId id="330" r:id="rId32"/>
    <p:sldId id="290" r:id="rId33"/>
    <p:sldId id="312" r:id="rId34"/>
    <p:sldId id="311" r:id="rId35"/>
    <p:sldId id="333" r:id="rId36"/>
    <p:sldId id="332" r:id="rId37"/>
    <p:sldId id="286" r:id="rId38"/>
    <p:sldId id="338" r:id="rId39"/>
    <p:sldId id="27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C44"/>
    <a:srgbClr val="03C2F1"/>
    <a:srgbClr val="00C2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87813" autoAdjust="0"/>
  </p:normalViewPr>
  <p:slideViewPr>
    <p:cSldViewPr>
      <p:cViewPr>
        <p:scale>
          <a:sx n="71" d="100"/>
          <a:sy n="71" d="100"/>
        </p:scale>
        <p:origin x="-1603" y="-13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DAC69A-E6BC-4899-A14D-7468FA7A5285}" type="doc">
      <dgm:prSet loTypeId="urn:microsoft.com/office/officeart/2005/8/layout/hierarchy2" loCatId="hierarchy" qsTypeId="urn:microsoft.com/office/officeart/2005/8/quickstyle/simple1" qsCatId="simple" csTypeId="urn:microsoft.com/office/officeart/2005/8/colors/colorful1#2" csCatId="colorful" phldr="1"/>
      <dgm:spPr/>
      <dgm:t>
        <a:bodyPr/>
        <a:lstStyle/>
        <a:p>
          <a:endParaRPr lang="en-US"/>
        </a:p>
      </dgm:t>
    </dgm:pt>
    <dgm:pt modelId="{B89B7CDB-9993-4F27-88E7-5F8BE30E45D1}">
      <dgm:prSet/>
      <dgm:spPr/>
      <dgm:t>
        <a:bodyPr/>
        <a:lstStyle/>
        <a:p>
          <a:pPr rtl="0"/>
          <a:r>
            <a:rPr lang="en-US" b="1" dirty="0" smtClean="0"/>
            <a:t>Hosting Features</a:t>
          </a:r>
          <a:endParaRPr lang="en-US" b="1" dirty="0"/>
        </a:p>
      </dgm:t>
    </dgm:pt>
    <dgm:pt modelId="{0AE7CF56-67A9-4D41-A092-1A5CF06EBDFB}" type="parTrans" cxnId="{41A930AA-2592-493F-AB4D-5C6E899FC8BB}">
      <dgm:prSet/>
      <dgm:spPr/>
      <dgm:t>
        <a:bodyPr/>
        <a:lstStyle/>
        <a:p>
          <a:endParaRPr lang="en-US"/>
        </a:p>
      </dgm:t>
    </dgm:pt>
    <dgm:pt modelId="{77508638-4479-4DF4-9B0C-17A03B599F88}" type="sibTrans" cxnId="{41A930AA-2592-493F-AB4D-5C6E899FC8BB}">
      <dgm:prSet/>
      <dgm:spPr/>
      <dgm:t>
        <a:bodyPr/>
        <a:lstStyle/>
        <a:p>
          <a:endParaRPr lang="en-US"/>
        </a:p>
      </dgm:t>
    </dgm:pt>
    <dgm:pt modelId="{9CAD445D-4968-405A-A205-9CA59498F24A}">
      <dgm:prSet/>
      <dgm:spPr/>
      <dgm:t>
        <a:bodyPr/>
        <a:lstStyle/>
        <a:p>
          <a:pPr rtl="0"/>
          <a:r>
            <a:rPr lang="en-US" dirty="0" smtClean="0"/>
            <a:t>Startup Performance</a:t>
          </a:r>
          <a:endParaRPr lang="en-US" dirty="0"/>
        </a:p>
      </dgm:t>
    </dgm:pt>
    <dgm:pt modelId="{4CD78A04-7590-4B84-805F-DA10F7C54D7E}" type="parTrans" cxnId="{5C21EFDE-AAA2-43AC-9FED-14F868413FD2}">
      <dgm:prSet/>
      <dgm:spPr/>
      <dgm:t>
        <a:bodyPr/>
        <a:lstStyle/>
        <a:p>
          <a:endParaRPr lang="en-US"/>
        </a:p>
      </dgm:t>
    </dgm:pt>
    <dgm:pt modelId="{A4E732A4-D726-41D3-911A-130C0F3DA2C6}" type="sibTrans" cxnId="{5C21EFDE-AAA2-43AC-9FED-14F868413FD2}">
      <dgm:prSet/>
      <dgm:spPr/>
      <dgm:t>
        <a:bodyPr/>
        <a:lstStyle/>
        <a:p>
          <a:endParaRPr lang="en-US"/>
        </a:p>
      </dgm:t>
    </dgm:pt>
    <dgm:pt modelId="{08F0DE85-4B1B-40B3-9527-8E50D7CB0BD8}">
      <dgm:prSet/>
      <dgm:spPr/>
      <dgm:t>
        <a:bodyPr/>
        <a:lstStyle/>
        <a:p>
          <a:pPr rtl="0"/>
          <a:r>
            <a:rPr lang="en-US" dirty="0" smtClean="0"/>
            <a:t>Message-based activation</a:t>
          </a:r>
          <a:endParaRPr lang="en-US" dirty="0"/>
        </a:p>
      </dgm:t>
    </dgm:pt>
    <dgm:pt modelId="{B55B325D-3397-48BF-AC3E-F3AD2FC21618}" type="parTrans" cxnId="{AEC788B3-2161-44BF-83C3-444567562FA7}">
      <dgm:prSet/>
      <dgm:spPr/>
      <dgm:t>
        <a:bodyPr/>
        <a:lstStyle/>
        <a:p>
          <a:endParaRPr lang="en-US"/>
        </a:p>
      </dgm:t>
    </dgm:pt>
    <dgm:pt modelId="{8C2DD006-EB80-4DAE-B18F-0B4C33767212}" type="sibTrans" cxnId="{AEC788B3-2161-44BF-83C3-444567562FA7}">
      <dgm:prSet/>
      <dgm:spPr/>
      <dgm:t>
        <a:bodyPr/>
        <a:lstStyle/>
        <a:p>
          <a:endParaRPr lang="en-US"/>
        </a:p>
      </dgm:t>
    </dgm:pt>
    <dgm:pt modelId="{BA34FB6E-3A8F-4D27-A3A4-4DD0FF0839E8}">
      <dgm:prSet/>
      <dgm:spPr/>
      <dgm:t>
        <a:bodyPr/>
        <a:lstStyle/>
        <a:p>
          <a:pPr rtl="0"/>
          <a:r>
            <a:rPr lang="en-US" dirty="0" smtClean="0"/>
            <a:t>Auto-start</a:t>
          </a:r>
          <a:endParaRPr lang="en-US" dirty="0"/>
        </a:p>
      </dgm:t>
    </dgm:pt>
    <dgm:pt modelId="{6703C57D-E668-40D1-8478-9E3DFC556DDE}" type="parTrans" cxnId="{FD6A2470-D01F-49A3-AE17-219A9FCFA28C}">
      <dgm:prSet/>
      <dgm:spPr/>
      <dgm:t>
        <a:bodyPr/>
        <a:lstStyle/>
        <a:p>
          <a:endParaRPr lang="en-US"/>
        </a:p>
      </dgm:t>
    </dgm:pt>
    <dgm:pt modelId="{3B6F3AE5-ED49-4CB5-9491-CCFBCEE0B23A}" type="sibTrans" cxnId="{FD6A2470-D01F-49A3-AE17-219A9FCFA28C}">
      <dgm:prSet/>
      <dgm:spPr/>
      <dgm:t>
        <a:bodyPr/>
        <a:lstStyle/>
        <a:p>
          <a:endParaRPr lang="en-US"/>
        </a:p>
      </dgm:t>
    </dgm:pt>
    <dgm:pt modelId="{255FB76E-4CFD-4C4E-954C-09BAF6F1D4D9}">
      <dgm:prSet/>
      <dgm:spPr/>
      <dgm:t>
        <a:bodyPr/>
        <a:lstStyle/>
        <a:p>
          <a:pPr rtl="0"/>
          <a:r>
            <a:rPr lang="en-US" dirty="0" smtClean="0"/>
            <a:t>Reliability</a:t>
          </a:r>
          <a:endParaRPr lang="en-US" dirty="0"/>
        </a:p>
      </dgm:t>
    </dgm:pt>
    <dgm:pt modelId="{03959FFE-B7A7-4CAA-BBAC-E34181549A51}" type="parTrans" cxnId="{4102E1B2-D3BE-41FF-9EE5-E6EAF29E3163}">
      <dgm:prSet/>
      <dgm:spPr/>
      <dgm:t>
        <a:bodyPr/>
        <a:lstStyle/>
        <a:p>
          <a:endParaRPr lang="en-US"/>
        </a:p>
      </dgm:t>
    </dgm:pt>
    <dgm:pt modelId="{1DA6B1C8-0FC0-4413-9142-00FC154805D7}" type="sibTrans" cxnId="{4102E1B2-D3BE-41FF-9EE5-E6EAF29E3163}">
      <dgm:prSet/>
      <dgm:spPr/>
      <dgm:t>
        <a:bodyPr/>
        <a:lstStyle/>
        <a:p>
          <a:endParaRPr lang="en-US"/>
        </a:p>
      </dgm:t>
    </dgm:pt>
    <dgm:pt modelId="{B3BEA06D-9589-47A9-920D-E430E95E90BC}">
      <dgm:prSet/>
      <dgm:spPr/>
      <dgm:t>
        <a:bodyPr/>
        <a:lstStyle/>
        <a:p>
          <a:pPr rtl="0"/>
          <a:r>
            <a:rPr lang="en-US" dirty="0" smtClean="0"/>
            <a:t>Restarting Workflow Service instances from failed hosts</a:t>
          </a:r>
          <a:endParaRPr lang="en-US" dirty="0"/>
        </a:p>
      </dgm:t>
    </dgm:pt>
    <dgm:pt modelId="{38E008AA-A781-4EFA-9B1A-1FCA580C42B5}" type="parTrans" cxnId="{F11D2414-8374-463C-851A-48DDFA3C82C4}">
      <dgm:prSet/>
      <dgm:spPr/>
      <dgm:t>
        <a:bodyPr/>
        <a:lstStyle/>
        <a:p>
          <a:endParaRPr lang="en-US"/>
        </a:p>
      </dgm:t>
    </dgm:pt>
    <dgm:pt modelId="{39E5DC31-FBE4-4567-9B84-F432A698033E}" type="sibTrans" cxnId="{F11D2414-8374-463C-851A-48DDFA3C82C4}">
      <dgm:prSet/>
      <dgm:spPr/>
      <dgm:t>
        <a:bodyPr/>
        <a:lstStyle/>
        <a:p>
          <a:endParaRPr lang="en-US"/>
        </a:p>
      </dgm:t>
    </dgm:pt>
    <dgm:pt modelId="{E1C56DBA-6502-4006-88F8-1C1DB640183E}">
      <dgm:prSet/>
      <dgm:spPr/>
      <dgm:t>
        <a:bodyPr/>
        <a:lstStyle/>
        <a:p>
          <a:pPr rtl="0"/>
          <a:r>
            <a:rPr lang="en-US" dirty="0" smtClean="0"/>
            <a:t>Suspending faulted Workflow Services</a:t>
          </a:r>
          <a:endParaRPr lang="en-US" dirty="0"/>
        </a:p>
      </dgm:t>
    </dgm:pt>
    <dgm:pt modelId="{C554A1CE-BCBB-42D1-B460-F055DC087380}" type="parTrans" cxnId="{3264513C-947E-4E71-B81A-300E2081CAA6}">
      <dgm:prSet/>
      <dgm:spPr/>
      <dgm:t>
        <a:bodyPr/>
        <a:lstStyle/>
        <a:p>
          <a:endParaRPr lang="en-US"/>
        </a:p>
      </dgm:t>
    </dgm:pt>
    <dgm:pt modelId="{0DD32A42-A0AF-4C62-8AAA-BFEF040DFC81}" type="sibTrans" cxnId="{3264513C-947E-4E71-B81A-300E2081CAA6}">
      <dgm:prSet/>
      <dgm:spPr/>
      <dgm:t>
        <a:bodyPr/>
        <a:lstStyle/>
        <a:p>
          <a:endParaRPr lang="en-US"/>
        </a:p>
      </dgm:t>
    </dgm:pt>
    <dgm:pt modelId="{44779ED7-00F5-4703-95F0-7A86F9769B70}">
      <dgm:prSet/>
      <dgm:spPr/>
      <dgm:t>
        <a:bodyPr/>
        <a:lstStyle/>
        <a:p>
          <a:pPr rtl="0"/>
          <a:r>
            <a:rPr lang="en-US" dirty="0" smtClean="0"/>
            <a:t>Improved lock management </a:t>
          </a:r>
          <a:endParaRPr lang="en-US" dirty="0"/>
        </a:p>
      </dgm:t>
    </dgm:pt>
    <dgm:pt modelId="{4FBC0D9B-E1CA-4310-9BE0-BC55B11AD07E}" type="parTrans" cxnId="{4AAC1E58-CC38-4A0B-8097-3063D29D3103}">
      <dgm:prSet/>
      <dgm:spPr/>
      <dgm:t>
        <a:bodyPr/>
        <a:lstStyle/>
        <a:p>
          <a:endParaRPr lang="en-US"/>
        </a:p>
      </dgm:t>
    </dgm:pt>
    <dgm:pt modelId="{8EE29D55-110E-4FA6-A023-6EDD0B3DA421}" type="sibTrans" cxnId="{4AAC1E58-CC38-4A0B-8097-3063D29D3103}">
      <dgm:prSet/>
      <dgm:spPr/>
      <dgm:t>
        <a:bodyPr/>
        <a:lstStyle/>
        <a:p>
          <a:endParaRPr lang="en-US"/>
        </a:p>
      </dgm:t>
    </dgm:pt>
    <dgm:pt modelId="{FFD0F39C-D8C7-4C24-9741-F60C524FF756}" type="pres">
      <dgm:prSet presAssocID="{49DAC69A-E6BC-4899-A14D-7468FA7A5285}" presName="diagram" presStyleCnt="0">
        <dgm:presLayoutVars>
          <dgm:chPref val="1"/>
          <dgm:dir/>
          <dgm:animOne val="branch"/>
          <dgm:animLvl val="lvl"/>
          <dgm:resizeHandles val="exact"/>
        </dgm:presLayoutVars>
      </dgm:prSet>
      <dgm:spPr/>
      <dgm:t>
        <a:bodyPr/>
        <a:lstStyle/>
        <a:p>
          <a:endParaRPr lang="en-US"/>
        </a:p>
      </dgm:t>
    </dgm:pt>
    <dgm:pt modelId="{063D8039-C122-487A-B20C-BE416406CF99}" type="pres">
      <dgm:prSet presAssocID="{B89B7CDB-9993-4F27-88E7-5F8BE30E45D1}" presName="root1" presStyleCnt="0"/>
      <dgm:spPr/>
      <dgm:t>
        <a:bodyPr/>
        <a:lstStyle/>
        <a:p>
          <a:endParaRPr lang="en-US"/>
        </a:p>
      </dgm:t>
    </dgm:pt>
    <dgm:pt modelId="{4C6470C6-3899-4CE1-AD10-912412B3DD99}" type="pres">
      <dgm:prSet presAssocID="{B89B7CDB-9993-4F27-88E7-5F8BE30E45D1}" presName="LevelOneTextNode" presStyleLbl="node0" presStyleIdx="0" presStyleCnt="1">
        <dgm:presLayoutVars>
          <dgm:chPref val="3"/>
        </dgm:presLayoutVars>
      </dgm:prSet>
      <dgm:spPr/>
      <dgm:t>
        <a:bodyPr/>
        <a:lstStyle/>
        <a:p>
          <a:endParaRPr lang="en-US"/>
        </a:p>
      </dgm:t>
    </dgm:pt>
    <dgm:pt modelId="{90DC8729-60FE-43F6-ACBE-56B95B785966}" type="pres">
      <dgm:prSet presAssocID="{B89B7CDB-9993-4F27-88E7-5F8BE30E45D1}" presName="level2hierChild" presStyleCnt="0"/>
      <dgm:spPr/>
      <dgm:t>
        <a:bodyPr/>
        <a:lstStyle/>
        <a:p>
          <a:endParaRPr lang="en-US"/>
        </a:p>
      </dgm:t>
    </dgm:pt>
    <dgm:pt modelId="{EBEA12FD-EB91-4367-AE84-5A4C8C0CF2E4}" type="pres">
      <dgm:prSet presAssocID="{4CD78A04-7590-4B84-805F-DA10F7C54D7E}" presName="conn2-1" presStyleLbl="parChTrans1D2" presStyleIdx="0" presStyleCnt="2"/>
      <dgm:spPr/>
      <dgm:t>
        <a:bodyPr/>
        <a:lstStyle/>
        <a:p>
          <a:endParaRPr lang="en-US"/>
        </a:p>
      </dgm:t>
    </dgm:pt>
    <dgm:pt modelId="{00C574EF-0653-4BF3-9BA7-36652BB41E47}" type="pres">
      <dgm:prSet presAssocID="{4CD78A04-7590-4B84-805F-DA10F7C54D7E}" presName="connTx" presStyleLbl="parChTrans1D2" presStyleIdx="0" presStyleCnt="2"/>
      <dgm:spPr/>
      <dgm:t>
        <a:bodyPr/>
        <a:lstStyle/>
        <a:p>
          <a:endParaRPr lang="en-US"/>
        </a:p>
      </dgm:t>
    </dgm:pt>
    <dgm:pt modelId="{F60F3A2F-A16C-426E-8DE2-49C67B400EEF}" type="pres">
      <dgm:prSet presAssocID="{9CAD445D-4968-405A-A205-9CA59498F24A}" presName="root2" presStyleCnt="0"/>
      <dgm:spPr/>
      <dgm:t>
        <a:bodyPr/>
        <a:lstStyle/>
        <a:p>
          <a:endParaRPr lang="en-US"/>
        </a:p>
      </dgm:t>
    </dgm:pt>
    <dgm:pt modelId="{0BE64FEE-7E5E-47B4-ACFC-D817AF86530B}" type="pres">
      <dgm:prSet presAssocID="{9CAD445D-4968-405A-A205-9CA59498F24A}" presName="LevelTwoTextNode" presStyleLbl="node2" presStyleIdx="0" presStyleCnt="2">
        <dgm:presLayoutVars>
          <dgm:chPref val="3"/>
        </dgm:presLayoutVars>
      </dgm:prSet>
      <dgm:spPr/>
      <dgm:t>
        <a:bodyPr/>
        <a:lstStyle/>
        <a:p>
          <a:endParaRPr lang="en-US"/>
        </a:p>
      </dgm:t>
    </dgm:pt>
    <dgm:pt modelId="{1AD1BBF5-FF61-40D6-AF77-80ECC3F74E6E}" type="pres">
      <dgm:prSet presAssocID="{9CAD445D-4968-405A-A205-9CA59498F24A}" presName="level3hierChild" presStyleCnt="0"/>
      <dgm:spPr/>
      <dgm:t>
        <a:bodyPr/>
        <a:lstStyle/>
        <a:p>
          <a:endParaRPr lang="en-US"/>
        </a:p>
      </dgm:t>
    </dgm:pt>
    <dgm:pt modelId="{07146588-D6B1-444B-9BDD-E3CB1EAD1319}" type="pres">
      <dgm:prSet presAssocID="{B55B325D-3397-48BF-AC3E-F3AD2FC21618}" presName="conn2-1" presStyleLbl="parChTrans1D3" presStyleIdx="0" presStyleCnt="5"/>
      <dgm:spPr/>
      <dgm:t>
        <a:bodyPr/>
        <a:lstStyle/>
        <a:p>
          <a:endParaRPr lang="en-US"/>
        </a:p>
      </dgm:t>
    </dgm:pt>
    <dgm:pt modelId="{78965149-E596-421C-A08B-BDEE10CCCE26}" type="pres">
      <dgm:prSet presAssocID="{B55B325D-3397-48BF-AC3E-F3AD2FC21618}" presName="connTx" presStyleLbl="parChTrans1D3" presStyleIdx="0" presStyleCnt="5"/>
      <dgm:spPr/>
      <dgm:t>
        <a:bodyPr/>
        <a:lstStyle/>
        <a:p>
          <a:endParaRPr lang="en-US"/>
        </a:p>
      </dgm:t>
    </dgm:pt>
    <dgm:pt modelId="{06DE1EA5-4000-4ACA-939F-8F1F31699E37}" type="pres">
      <dgm:prSet presAssocID="{08F0DE85-4B1B-40B3-9527-8E50D7CB0BD8}" presName="root2" presStyleCnt="0"/>
      <dgm:spPr/>
      <dgm:t>
        <a:bodyPr/>
        <a:lstStyle/>
        <a:p>
          <a:endParaRPr lang="en-US"/>
        </a:p>
      </dgm:t>
    </dgm:pt>
    <dgm:pt modelId="{E335F31C-D7B0-41C1-8722-7CA7B6B813F5}" type="pres">
      <dgm:prSet presAssocID="{08F0DE85-4B1B-40B3-9527-8E50D7CB0BD8}" presName="LevelTwoTextNode" presStyleLbl="node3" presStyleIdx="0" presStyleCnt="5">
        <dgm:presLayoutVars>
          <dgm:chPref val="3"/>
        </dgm:presLayoutVars>
      </dgm:prSet>
      <dgm:spPr/>
      <dgm:t>
        <a:bodyPr/>
        <a:lstStyle/>
        <a:p>
          <a:endParaRPr lang="en-US"/>
        </a:p>
      </dgm:t>
    </dgm:pt>
    <dgm:pt modelId="{2ACBAF8F-9EDD-48F9-BC4F-D2C31BF885B0}" type="pres">
      <dgm:prSet presAssocID="{08F0DE85-4B1B-40B3-9527-8E50D7CB0BD8}" presName="level3hierChild" presStyleCnt="0"/>
      <dgm:spPr/>
      <dgm:t>
        <a:bodyPr/>
        <a:lstStyle/>
        <a:p>
          <a:endParaRPr lang="en-US"/>
        </a:p>
      </dgm:t>
    </dgm:pt>
    <dgm:pt modelId="{A6CB7B29-90AF-4886-8606-D50614AF1638}" type="pres">
      <dgm:prSet presAssocID="{6703C57D-E668-40D1-8478-9E3DFC556DDE}" presName="conn2-1" presStyleLbl="parChTrans1D3" presStyleIdx="1" presStyleCnt="5"/>
      <dgm:spPr/>
      <dgm:t>
        <a:bodyPr/>
        <a:lstStyle/>
        <a:p>
          <a:endParaRPr lang="en-US"/>
        </a:p>
      </dgm:t>
    </dgm:pt>
    <dgm:pt modelId="{EDC0B8B8-DCE4-467A-8908-C98CD7884E9E}" type="pres">
      <dgm:prSet presAssocID="{6703C57D-E668-40D1-8478-9E3DFC556DDE}" presName="connTx" presStyleLbl="parChTrans1D3" presStyleIdx="1" presStyleCnt="5"/>
      <dgm:spPr/>
      <dgm:t>
        <a:bodyPr/>
        <a:lstStyle/>
        <a:p>
          <a:endParaRPr lang="en-US"/>
        </a:p>
      </dgm:t>
    </dgm:pt>
    <dgm:pt modelId="{5A58903F-55D1-40C0-BA75-2B4EF77E68DC}" type="pres">
      <dgm:prSet presAssocID="{BA34FB6E-3A8F-4D27-A3A4-4DD0FF0839E8}" presName="root2" presStyleCnt="0"/>
      <dgm:spPr/>
      <dgm:t>
        <a:bodyPr/>
        <a:lstStyle/>
        <a:p>
          <a:endParaRPr lang="en-US"/>
        </a:p>
      </dgm:t>
    </dgm:pt>
    <dgm:pt modelId="{9A4DC21F-988C-4FAA-8D10-871A7AA6E7B1}" type="pres">
      <dgm:prSet presAssocID="{BA34FB6E-3A8F-4D27-A3A4-4DD0FF0839E8}" presName="LevelTwoTextNode" presStyleLbl="node3" presStyleIdx="1" presStyleCnt="5">
        <dgm:presLayoutVars>
          <dgm:chPref val="3"/>
        </dgm:presLayoutVars>
      </dgm:prSet>
      <dgm:spPr/>
      <dgm:t>
        <a:bodyPr/>
        <a:lstStyle/>
        <a:p>
          <a:endParaRPr lang="en-US"/>
        </a:p>
      </dgm:t>
    </dgm:pt>
    <dgm:pt modelId="{864F608D-4B25-47F0-821C-B0AB588D8F9E}" type="pres">
      <dgm:prSet presAssocID="{BA34FB6E-3A8F-4D27-A3A4-4DD0FF0839E8}" presName="level3hierChild" presStyleCnt="0"/>
      <dgm:spPr/>
      <dgm:t>
        <a:bodyPr/>
        <a:lstStyle/>
        <a:p>
          <a:endParaRPr lang="en-US"/>
        </a:p>
      </dgm:t>
    </dgm:pt>
    <dgm:pt modelId="{72743AA1-A679-4963-958A-1BDB7ACADC8D}" type="pres">
      <dgm:prSet presAssocID="{03959FFE-B7A7-4CAA-BBAC-E34181549A51}" presName="conn2-1" presStyleLbl="parChTrans1D2" presStyleIdx="1" presStyleCnt="2"/>
      <dgm:spPr/>
      <dgm:t>
        <a:bodyPr/>
        <a:lstStyle/>
        <a:p>
          <a:endParaRPr lang="en-US"/>
        </a:p>
      </dgm:t>
    </dgm:pt>
    <dgm:pt modelId="{B5A54AF3-5C6E-4FDF-B621-91346C056DEF}" type="pres">
      <dgm:prSet presAssocID="{03959FFE-B7A7-4CAA-BBAC-E34181549A51}" presName="connTx" presStyleLbl="parChTrans1D2" presStyleIdx="1" presStyleCnt="2"/>
      <dgm:spPr/>
      <dgm:t>
        <a:bodyPr/>
        <a:lstStyle/>
        <a:p>
          <a:endParaRPr lang="en-US"/>
        </a:p>
      </dgm:t>
    </dgm:pt>
    <dgm:pt modelId="{119D3F93-1FB5-45DE-8E20-85F6D60D72D8}" type="pres">
      <dgm:prSet presAssocID="{255FB76E-4CFD-4C4E-954C-09BAF6F1D4D9}" presName="root2" presStyleCnt="0"/>
      <dgm:spPr/>
      <dgm:t>
        <a:bodyPr/>
        <a:lstStyle/>
        <a:p>
          <a:endParaRPr lang="en-US"/>
        </a:p>
      </dgm:t>
    </dgm:pt>
    <dgm:pt modelId="{DD59137E-58E1-427B-8D63-4590A3309E08}" type="pres">
      <dgm:prSet presAssocID="{255FB76E-4CFD-4C4E-954C-09BAF6F1D4D9}" presName="LevelTwoTextNode" presStyleLbl="node2" presStyleIdx="1" presStyleCnt="2">
        <dgm:presLayoutVars>
          <dgm:chPref val="3"/>
        </dgm:presLayoutVars>
      </dgm:prSet>
      <dgm:spPr/>
      <dgm:t>
        <a:bodyPr/>
        <a:lstStyle/>
        <a:p>
          <a:endParaRPr lang="en-US"/>
        </a:p>
      </dgm:t>
    </dgm:pt>
    <dgm:pt modelId="{9C9FEF03-7721-480D-89CB-CC71C65EC90C}" type="pres">
      <dgm:prSet presAssocID="{255FB76E-4CFD-4C4E-954C-09BAF6F1D4D9}" presName="level3hierChild" presStyleCnt="0"/>
      <dgm:spPr/>
      <dgm:t>
        <a:bodyPr/>
        <a:lstStyle/>
        <a:p>
          <a:endParaRPr lang="en-US"/>
        </a:p>
      </dgm:t>
    </dgm:pt>
    <dgm:pt modelId="{55A7539D-6799-4D32-9543-0BEF1CA475F4}" type="pres">
      <dgm:prSet presAssocID="{38E008AA-A781-4EFA-9B1A-1FCA580C42B5}" presName="conn2-1" presStyleLbl="parChTrans1D3" presStyleIdx="2" presStyleCnt="5"/>
      <dgm:spPr/>
      <dgm:t>
        <a:bodyPr/>
        <a:lstStyle/>
        <a:p>
          <a:endParaRPr lang="en-US"/>
        </a:p>
      </dgm:t>
    </dgm:pt>
    <dgm:pt modelId="{FC8389E7-5B0F-4774-9838-F14B33C7CEED}" type="pres">
      <dgm:prSet presAssocID="{38E008AA-A781-4EFA-9B1A-1FCA580C42B5}" presName="connTx" presStyleLbl="parChTrans1D3" presStyleIdx="2" presStyleCnt="5"/>
      <dgm:spPr/>
      <dgm:t>
        <a:bodyPr/>
        <a:lstStyle/>
        <a:p>
          <a:endParaRPr lang="en-US"/>
        </a:p>
      </dgm:t>
    </dgm:pt>
    <dgm:pt modelId="{56491E2A-7823-40CC-B7F0-4187B5C05C4A}" type="pres">
      <dgm:prSet presAssocID="{B3BEA06D-9589-47A9-920D-E430E95E90BC}" presName="root2" presStyleCnt="0"/>
      <dgm:spPr/>
      <dgm:t>
        <a:bodyPr/>
        <a:lstStyle/>
        <a:p>
          <a:endParaRPr lang="en-US"/>
        </a:p>
      </dgm:t>
    </dgm:pt>
    <dgm:pt modelId="{27C4B599-DD3C-4963-AE22-D9646BA3D03C}" type="pres">
      <dgm:prSet presAssocID="{B3BEA06D-9589-47A9-920D-E430E95E90BC}" presName="LevelTwoTextNode" presStyleLbl="node3" presStyleIdx="2" presStyleCnt="5">
        <dgm:presLayoutVars>
          <dgm:chPref val="3"/>
        </dgm:presLayoutVars>
      </dgm:prSet>
      <dgm:spPr/>
      <dgm:t>
        <a:bodyPr/>
        <a:lstStyle/>
        <a:p>
          <a:endParaRPr lang="en-US"/>
        </a:p>
      </dgm:t>
    </dgm:pt>
    <dgm:pt modelId="{E7BA7A5A-5C29-4809-9C41-77D9F8EE101D}" type="pres">
      <dgm:prSet presAssocID="{B3BEA06D-9589-47A9-920D-E430E95E90BC}" presName="level3hierChild" presStyleCnt="0"/>
      <dgm:spPr/>
      <dgm:t>
        <a:bodyPr/>
        <a:lstStyle/>
        <a:p>
          <a:endParaRPr lang="en-US"/>
        </a:p>
      </dgm:t>
    </dgm:pt>
    <dgm:pt modelId="{7A2F67C0-E57D-497C-8A39-F150B4A8DB74}" type="pres">
      <dgm:prSet presAssocID="{C554A1CE-BCBB-42D1-B460-F055DC087380}" presName="conn2-1" presStyleLbl="parChTrans1D3" presStyleIdx="3" presStyleCnt="5"/>
      <dgm:spPr/>
      <dgm:t>
        <a:bodyPr/>
        <a:lstStyle/>
        <a:p>
          <a:endParaRPr lang="en-US"/>
        </a:p>
      </dgm:t>
    </dgm:pt>
    <dgm:pt modelId="{E700EB97-6A91-443C-8DD5-9D25168C2592}" type="pres">
      <dgm:prSet presAssocID="{C554A1CE-BCBB-42D1-B460-F055DC087380}" presName="connTx" presStyleLbl="parChTrans1D3" presStyleIdx="3" presStyleCnt="5"/>
      <dgm:spPr/>
      <dgm:t>
        <a:bodyPr/>
        <a:lstStyle/>
        <a:p>
          <a:endParaRPr lang="en-US"/>
        </a:p>
      </dgm:t>
    </dgm:pt>
    <dgm:pt modelId="{78AB33AF-38DC-433A-B2AA-FCB8753E72E4}" type="pres">
      <dgm:prSet presAssocID="{E1C56DBA-6502-4006-88F8-1C1DB640183E}" presName="root2" presStyleCnt="0"/>
      <dgm:spPr/>
      <dgm:t>
        <a:bodyPr/>
        <a:lstStyle/>
        <a:p>
          <a:endParaRPr lang="en-US"/>
        </a:p>
      </dgm:t>
    </dgm:pt>
    <dgm:pt modelId="{0A924747-81A9-4C49-8585-FDDAABAA018C}" type="pres">
      <dgm:prSet presAssocID="{E1C56DBA-6502-4006-88F8-1C1DB640183E}" presName="LevelTwoTextNode" presStyleLbl="node3" presStyleIdx="3" presStyleCnt="5">
        <dgm:presLayoutVars>
          <dgm:chPref val="3"/>
        </dgm:presLayoutVars>
      </dgm:prSet>
      <dgm:spPr/>
      <dgm:t>
        <a:bodyPr/>
        <a:lstStyle/>
        <a:p>
          <a:endParaRPr lang="en-US"/>
        </a:p>
      </dgm:t>
    </dgm:pt>
    <dgm:pt modelId="{407AF034-EB16-438F-A464-7FDCEC11D1EE}" type="pres">
      <dgm:prSet presAssocID="{E1C56DBA-6502-4006-88F8-1C1DB640183E}" presName="level3hierChild" presStyleCnt="0"/>
      <dgm:spPr/>
      <dgm:t>
        <a:bodyPr/>
        <a:lstStyle/>
        <a:p>
          <a:endParaRPr lang="en-US"/>
        </a:p>
      </dgm:t>
    </dgm:pt>
    <dgm:pt modelId="{E6EB6B3D-D122-4BB9-8AAD-A462CA974590}" type="pres">
      <dgm:prSet presAssocID="{4FBC0D9B-E1CA-4310-9BE0-BC55B11AD07E}" presName="conn2-1" presStyleLbl="parChTrans1D3" presStyleIdx="4" presStyleCnt="5"/>
      <dgm:spPr/>
      <dgm:t>
        <a:bodyPr/>
        <a:lstStyle/>
        <a:p>
          <a:endParaRPr lang="en-US"/>
        </a:p>
      </dgm:t>
    </dgm:pt>
    <dgm:pt modelId="{715FD25C-C05A-44CE-BAB0-53F135B080D7}" type="pres">
      <dgm:prSet presAssocID="{4FBC0D9B-E1CA-4310-9BE0-BC55B11AD07E}" presName="connTx" presStyleLbl="parChTrans1D3" presStyleIdx="4" presStyleCnt="5"/>
      <dgm:spPr/>
      <dgm:t>
        <a:bodyPr/>
        <a:lstStyle/>
        <a:p>
          <a:endParaRPr lang="en-US"/>
        </a:p>
      </dgm:t>
    </dgm:pt>
    <dgm:pt modelId="{F805DD3C-2F7C-4C5C-84F9-A13A48AE31BE}" type="pres">
      <dgm:prSet presAssocID="{44779ED7-00F5-4703-95F0-7A86F9769B70}" presName="root2" presStyleCnt="0"/>
      <dgm:spPr/>
      <dgm:t>
        <a:bodyPr/>
        <a:lstStyle/>
        <a:p>
          <a:endParaRPr lang="en-US"/>
        </a:p>
      </dgm:t>
    </dgm:pt>
    <dgm:pt modelId="{D964C1AC-7ADC-4BF5-8D40-D6EDFA879CEB}" type="pres">
      <dgm:prSet presAssocID="{44779ED7-00F5-4703-95F0-7A86F9769B70}" presName="LevelTwoTextNode" presStyleLbl="node3" presStyleIdx="4" presStyleCnt="5">
        <dgm:presLayoutVars>
          <dgm:chPref val="3"/>
        </dgm:presLayoutVars>
      </dgm:prSet>
      <dgm:spPr/>
      <dgm:t>
        <a:bodyPr/>
        <a:lstStyle/>
        <a:p>
          <a:endParaRPr lang="en-US"/>
        </a:p>
      </dgm:t>
    </dgm:pt>
    <dgm:pt modelId="{5484BC99-1C4F-4877-80BA-718B38A21079}" type="pres">
      <dgm:prSet presAssocID="{44779ED7-00F5-4703-95F0-7A86F9769B70}" presName="level3hierChild" presStyleCnt="0"/>
      <dgm:spPr/>
      <dgm:t>
        <a:bodyPr/>
        <a:lstStyle/>
        <a:p>
          <a:endParaRPr lang="en-US"/>
        </a:p>
      </dgm:t>
    </dgm:pt>
  </dgm:ptLst>
  <dgm:cxnLst>
    <dgm:cxn modelId="{50C3EDD4-51C6-4171-834A-3B712F9C79FE}" type="presOf" srcId="{E1C56DBA-6502-4006-88F8-1C1DB640183E}" destId="{0A924747-81A9-4C49-8585-FDDAABAA018C}" srcOrd="0" destOrd="0" presId="urn:microsoft.com/office/officeart/2005/8/layout/hierarchy2"/>
    <dgm:cxn modelId="{6F903C01-B840-4AD3-B409-B077B2034E00}" type="presOf" srcId="{6703C57D-E668-40D1-8478-9E3DFC556DDE}" destId="{A6CB7B29-90AF-4886-8606-D50614AF1638}" srcOrd="0" destOrd="0" presId="urn:microsoft.com/office/officeart/2005/8/layout/hierarchy2"/>
    <dgm:cxn modelId="{496447A1-8FFE-46AA-9A84-B2BB68A29CD7}" type="presOf" srcId="{4CD78A04-7590-4B84-805F-DA10F7C54D7E}" destId="{EBEA12FD-EB91-4367-AE84-5A4C8C0CF2E4}" srcOrd="0" destOrd="0" presId="urn:microsoft.com/office/officeart/2005/8/layout/hierarchy2"/>
    <dgm:cxn modelId="{4AAC1E58-CC38-4A0B-8097-3063D29D3103}" srcId="{255FB76E-4CFD-4C4E-954C-09BAF6F1D4D9}" destId="{44779ED7-00F5-4703-95F0-7A86F9769B70}" srcOrd="2" destOrd="0" parTransId="{4FBC0D9B-E1CA-4310-9BE0-BC55B11AD07E}" sibTransId="{8EE29D55-110E-4FA6-A023-6EDD0B3DA421}"/>
    <dgm:cxn modelId="{DA33829C-3F87-44C2-9C0F-99C7EBC04968}" type="presOf" srcId="{4FBC0D9B-E1CA-4310-9BE0-BC55B11AD07E}" destId="{715FD25C-C05A-44CE-BAB0-53F135B080D7}" srcOrd="1" destOrd="0" presId="urn:microsoft.com/office/officeart/2005/8/layout/hierarchy2"/>
    <dgm:cxn modelId="{F11D2414-8374-463C-851A-48DDFA3C82C4}" srcId="{255FB76E-4CFD-4C4E-954C-09BAF6F1D4D9}" destId="{B3BEA06D-9589-47A9-920D-E430E95E90BC}" srcOrd="0" destOrd="0" parTransId="{38E008AA-A781-4EFA-9B1A-1FCA580C42B5}" sibTransId="{39E5DC31-FBE4-4567-9B84-F432A698033E}"/>
    <dgm:cxn modelId="{20B9A251-6844-4006-8450-E6FA74889FE5}" type="presOf" srcId="{38E008AA-A781-4EFA-9B1A-1FCA580C42B5}" destId="{FC8389E7-5B0F-4774-9838-F14B33C7CEED}" srcOrd="1" destOrd="0" presId="urn:microsoft.com/office/officeart/2005/8/layout/hierarchy2"/>
    <dgm:cxn modelId="{09203373-E230-4AAC-A505-6C62062EF0E2}" type="presOf" srcId="{03959FFE-B7A7-4CAA-BBAC-E34181549A51}" destId="{B5A54AF3-5C6E-4FDF-B621-91346C056DEF}" srcOrd="1" destOrd="0" presId="urn:microsoft.com/office/officeart/2005/8/layout/hierarchy2"/>
    <dgm:cxn modelId="{B79033C5-03A1-45EF-AA3C-922CCD00970B}" type="presOf" srcId="{B3BEA06D-9589-47A9-920D-E430E95E90BC}" destId="{27C4B599-DD3C-4963-AE22-D9646BA3D03C}" srcOrd="0" destOrd="0" presId="urn:microsoft.com/office/officeart/2005/8/layout/hierarchy2"/>
    <dgm:cxn modelId="{5F24F9A6-3382-45C4-85A6-CB111B75B327}" type="presOf" srcId="{08F0DE85-4B1B-40B3-9527-8E50D7CB0BD8}" destId="{E335F31C-D7B0-41C1-8722-7CA7B6B813F5}" srcOrd="0" destOrd="0" presId="urn:microsoft.com/office/officeart/2005/8/layout/hierarchy2"/>
    <dgm:cxn modelId="{5ADEB72B-73BB-4F19-A361-267696F572A4}" type="presOf" srcId="{9CAD445D-4968-405A-A205-9CA59498F24A}" destId="{0BE64FEE-7E5E-47B4-ACFC-D817AF86530B}" srcOrd="0" destOrd="0" presId="urn:microsoft.com/office/officeart/2005/8/layout/hierarchy2"/>
    <dgm:cxn modelId="{5C21EFDE-AAA2-43AC-9FED-14F868413FD2}" srcId="{B89B7CDB-9993-4F27-88E7-5F8BE30E45D1}" destId="{9CAD445D-4968-405A-A205-9CA59498F24A}" srcOrd="0" destOrd="0" parTransId="{4CD78A04-7590-4B84-805F-DA10F7C54D7E}" sibTransId="{A4E732A4-D726-41D3-911A-130C0F3DA2C6}"/>
    <dgm:cxn modelId="{6C7D3EA8-93D0-4E74-90D4-66D89743D820}" type="presOf" srcId="{B55B325D-3397-48BF-AC3E-F3AD2FC21618}" destId="{78965149-E596-421C-A08B-BDEE10CCCE26}" srcOrd="1" destOrd="0" presId="urn:microsoft.com/office/officeart/2005/8/layout/hierarchy2"/>
    <dgm:cxn modelId="{01F576C7-B002-4A2B-AEA3-083BA63DC259}" type="presOf" srcId="{C554A1CE-BCBB-42D1-B460-F055DC087380}" destId="{E700EB97-6A91-443C-8DD5-9D25168C2592}" srcOrd="1" destOrd="0" presId="urn:microsoft.com/office/officeart/2005/8/layout/hierarchy2"/>
    <dgm:cxn modelId="{AEC788B3-2161-44BF-83C3-444567562FA7}" srcId="{9CAD445D-4968-405A-A205-9CA59498F24A}" destId="{08F0DE85-4B1B-40B3-9527-8E50D7CB0BD8}" srcOrd="0" destOrd="0" parTransId="{B55B325D-3397-48BF-AC3E-F3AD2FC21618}" sibTransId="{8C2DD006-EB80-4DAE-B18F-0B4C33767212}"/>
    <dgm:cxn modelId="{290E086D-55F6-4CC0-BF89-0F96F73D401D}" type="presOf" srcId="{4CD78A04-7590-4B84-805F-DA10F7C54D7E}" destId="{00C574EF-0653-4BF3-9BA7-36652BB41E47}" srcOrd="1" destOrd="0" presId="urn:microsoft.com/office/officeart/2005/8/layout/hierarchy2"/>
    <dgm:cxn modelId="{FD6A2470-D01F-49A3-AE17-219A9FCFA28C}" srcId="{9CAD445D-4968-405A-A205-9CA59498F24A}" destId="{BA34FB6E-3A8F-4D27-A3A4-4DD0FF0839E8}" srcOrd="1" destOrd="0" parTransId="{6703C57D-E668-40D1-8478-9E3DFC556DDE}" sibTransId="{3B6F3AE5-ED49-4CB5-9491-CCFBCEE0B23A}"/>
    <dgm:cxn modelId="{0246EB2D-33D5-4F9C-8246-E5ABAA3E34D0}" type="presOf" srcId="{44779ED7-00F5-4703-95F0-7A86F9769B70}" destId="{D964C1AC-7ADC-4BF5-8D40-D6EDFA879CEB}" srcOrd="0" destOrd="0" presId="urn:microsoft.com/office/officeart/2005/8/layout/hierarchy2"/>
    <dgm:cxn modelId="{34C5E935-0B41-4431-832F-F900D275AB90}" type="presOf" srcId="{B89B7CDB-9993-4F27-88E7-5F8BE30E45D1}" destId="{4C6470C6-3899-4CE1-AD10-912412B3DD99}" srcOrd="0" destOrd="0" presId="urn:microsoft.com/office/officeart/2005/8/layout/hierarchy2"/>
    <dgm:cxn modelId="{7EC4B72C-D68A-4210-BEB9-92CDB11EA269}" type="presOf" srcId="{4FBC0D9B-E1CA-4310-9BE0-BC55B11AD07E}" destId="{E6EB6B3D-D122-4BB9-8AAD-A462CA974590}" srcOrd="0" destOrd="0" presId="urn:microsoft.com/office/officeart/2005/8/layout/hierarchy2"/>
    <dgm:cxn modelId="{B771C051-5C4C-4C06-BC05-D1599EF3C16E}" type="presOf" srcId="{38E008AA-A781-4EFA-9B1A-1FCA580C42B5}" destId="{55A7539D-6799-4D32-9543-0BEF1CA475F4}" srcOrd="0" destOrd="0" presId="urn:microsoft.com/office/officeart/2005/8/layout/hierarchy2"/>
    <dgm:cxn modelId="{41A930AA-2592-493F-AB4D-5C6E899FC8BB}" srcId="{49DAC69A-E6BC-4899-A14D-7468FA7A5285}" destId="{B89B7CDB-9993-4F27-88E7-5F8BE30E45D1}" srcOrd="0" destOrd="0" parTransId="{0AE7CF56-67A9-4D41-A092-1A5CF06EBDFB}" sibTransId="{77508638-4479-4DF4-9B0C-17A03B599F88}"/>
    <dgm:cxn modelId="{13EC63A3-ACB8-4309-A0D2-696E3365F277}" type="presOf" srcId="{6703C57D-E668-40D1-8478-9E3DFC556DDE}" destId="{EDC0B8B8-DCE4-467A-8908-C98CD7884E9E}" srcOrd="1" destOrd="0" presId="urn:microsoft.com/office/officeart/2005/8/layout/hierarchy2"/>
    <dgm:cxn modelId="{69C5FD67-3138-457A-83FF-9BE964236C0E}" type="presOf" srcId="{B55B325D-3397-48BF-AC3E-F3AD2FC21618}" destId="{07146588-D6B1-444B-9BDD-E3CB1EAD1319}" srcOrd="0" destOrd="0" presId="urn:microsoft.com/office/officeart/2005/8/layout/hierarchy2"/>
    <dgm:cxn modelId="{901B3160-623E-4D85-98B8-F8DFC27B54B2}" type="presOf" srcId="{49DAC69A-E6BC-4899-A14D-7468FA7A5285}" destId="{FFD0F39C-D8C7-4C24-9741-F60C524FF756}" srcOrd="0" destOrd="0" presId="urn:microsoft.com/office/officeart/2005/8/layout/hierarchy2"/>
    <dgm:cxn modelId="{CB93D57D-4CEC-4349-AC04-203A863AE9CA}" type="presOf" srcId="{03959FFE-B7A7-4CAA-BBAC-E34181549A51}" destId="{72743AA1-A679-4963-958A-1BDB7ACADC8D}" srcOrd="0" destOrd="0" presId="urn:microsoft.com/office/officeart/2005/8/layout/hierarchy2"/>
    <dgm:cxn modelId="{9AB4079B-8629-4D3D-A1EC-39996039596B}" type="presOf" srcId="{BA34FB6E-3A8F-4D27-A3A4-4DD0FF0839E8}" destId="{9A4DC21F-988C-4FAA-8D10-871A7AA6E7B1}" srcOrd="0" destOrd="0" presId="urn:microsoft.com/office/officeart/2005/8/layout/hierarchy2"/>
    <dgm:cxn modelId="{160DFBA4-266C-40A4-B190-7871CC574CF4}" type="presOf" srcId="{255FB76E-4CFD-4C4E-954C-09BAF6F1D4D9}" destId="{DD59137E-58E1-427B-8D63-4590A3309E08}" srcOrd="0" destOrd="0" presId="urn:microsoft.com/office/officeart/2005/8/layout/hierarchy2"/>
    <dgm:cxn modelId="{4102E1B2-D3BE-41FF-9EE5-E6EAF29E3163}" srcId="{B89B7CDB-9993-4F27-88E7-5F8BE30E45D1}" destId="{255FB76E-4CFD-4C4E-954C-09BAF6F1D4D9}" srcOrd="1" destOrd="0" parTransId="{03959FFE-B7A7-4CAA-BBAC-E34181549A51}" sibTransId="{1DA6B1C8-0FC0-4413-9142-00FC154805D7}"/>
    <dgm:cxn modelId="{3264513C-947E-4E71-B81A-300E2081CAA6}" srcId="{255FB76E-4CFD-4C4E-954C-09BAF6F1D4D9}" destId="{E1C56DBA-6502-4006-88F8-1C1DB640183E}" srcOrd="1" destOrd="0" parTransId="{C554A1CE-BCBB-42D1-B460-F055DC087380}" sibTransId="{0DD32A42-A0AF-4C62-8AAA-BFEF040DFC81}"/>
    <dgm:cxn modelId="{7D979321-5340-4F56-88C0-304BFA5ADDAF}" type="presOf" srcId="{C554A1CE-BCBB-42D1-B460-F055DC087380}" destId="{7A2F67C0-E57D-497C-8A39-F150B4A8DB74}" srcOrd="0" destOrd="0" presId="urn:microsoft.com/office/officeart/2005/8/layout/hierarchy2"/>
    <dgm:cxn modelId="{3109A9FB-B31C-4654-89A3-50074A78BF5F}" type="presParOf" srcId="{FFD0F39C-D8C7-4C24-9741-F60C524FF756}" destId="{063D8039-C122-487A-B20C-BE416406CF99}" srcOrd="0" destOrd="0" presId="urn:microsoft.com/office/officeart/2005/8/layout/hierarchy2"/>
    <dgm:cxn modelId="{3F83F7E8-007A-4E9D-8EB6-84F8E4A9B1A2}" type="presParOf" srcId="{063D8039-C122-487A-B20C-BE416406CF99}" destId="{4C6470C6-3899-4CE1-AD10-912412B3DD99}" srcOrd="0" destOrd="0" presId="urn:microsoft.com/office/officeart/2005/8/layout/hierarchy2"/>
    <dgm:cxn modelId="{BC41A657-5DFE-4974-8350-7082B3D85114}" type="presParOf" srcId="{063D8039-C122-487A-B20C-BE416406CF99}" destId="{90DC8729-60FE-43F6-ACBE-56B95B785966}" srcOrd="1" destOrd="0" presId="urn:microsoft.com/office/officeart/2005/8/layout/hierarchy2"/>
    <dgm:cxn modelId="{F9193B80-4EF5-4BEB-8AEE-921676CF349A}" type="presParOf" srcId="{90DC8729-60FE-43F6-ACBE-56B95B785966}" destId="{EBEA12FD-EB91-4367-AE84-5A4C8C0CF2E4}" srcOrd="0" destOrd="0" presId="urn:microsoft.com/office/officeart/2005/8/layout/hierarchy2"/>
    <dgm:cxn modelId="{7A6A8BCB-785A-42F1-BD01-B0280366DC2F}" type="presParOf" srcId="{EBEA12FD-EB91-4367-AE84-5A4C8C0CF2E4}" destId="{00C574EF-0653-4BF3-9BA7-36652BB41E47}" srcOrd="0" destOrd="0" presId="urn:microsoft.com/office/officeart/2005/8/layout/hierarchy2"/>
    <dgm:cxn modelId="{4C125D0B-32C9-4198-B5F5-C2089B77DD92}" type="presParOf" srcId="{90DC8729-60FE-43F6-ACBE-56B95B785966}" destId="{F60F3A2F-A16C-426E-8DE2-49C67B400EEF}" srcOrd="1" destOrd="0" presId="urn:microsoft.com/office/officeart/2005/8/layout/hierarchy2"/>
    <dgm:cxn modelId="{41DAE767-8F69-46D8-BEAF-9A9C41A2A331}" type="presParOf" srcId="{F60F3A2F-A16C-426E-8DE2-49C67B400EEF}" destId="{0BE64FEE-7E5E-47B4-ACFC-D817AF86530B}" srcOrd="0" destOrd="0" presId="urn:microsoft.com/office/officeart/2005/8/layout/hierarchy2"/>
    <dgm:cxn modelId="{9045CDBD-E9CD-4EB8-98FD-03C7DFF42ABC}" type="presParOf" srcId="{F60F3A2F-A16C-426E-8DE2-49C67B400EEF}" destId="{1AD1BBF5-FF61-40D6-AF77-80ECC3F74E6E}" srcOrd="1" destOrd="0" presId="urn:microsoft.com/office/officeart/2005/8/layout/hierarchy2"/>
    <dgm:cxn modelId="{0E5C6C3E-3254-4BF6-8470-F9786C0561B2}" type="presParOf" srcId="{1AD1BBF5-FF61-40D6-AF77-80ECC3F74E6E}" destId="{07146588-D6B1-444B-9BDD-E3CB1EAD1319}" srcOrd="0" destOrd="0" presId="urn:microsoft.com/office/officeart/2005/8/layout/hierarchy2"/>
    <dgm:cxn modelId="{8A3BBDA5-5FBC-495D-B1D5-58B603137683}" type="presParOf" srcId="{07146588-D6B1-444B-9BDD-E3CB1EAD1319}" destId="{78965149-E596-421C-A08B-BDEE10CCCE26}" srcOrd="0" destOrd="0" presId="urn:microsoft.com/office/officeart/2005/8/layout/hierarchy2"/>
    <dgm:cxn modelId="{D3D9B137-C08E-4ADC-89FB-6CC917D37147}" type="presParOf" srcId="{1AD1BBF5-FF61-40D6-AF77-80ECC3F74E6E}" destId="{06DE1EA5-4000-4ACA-939F-8F1F31699E37}" srcOrd="1" destOrd="0" presId="urn:microsoft.com/office/officeart/2005/8/layout/hierarchy2"/>
    <dgm:cxn modelId="{CBC91B60-A16F-4903-8E62-B733D2B7452A}" type="presParOf" srcId="{06DE1EA5-4000-4ACA-939F-8F1F31699E37}" destId="{E335F31C-D7B0-41C1-8722-7CA7B6B813F5}" srcOrd="0" destOrd="0" presId="urn:microsoft.com/office/officeart/2005/8/layout/hierarchy2"/>
    <dgm:cxn modelId="{A65D8A8B-65A3-45C3-A73D-6263B1BC0753}" type="presParOf" srcId="{06DE1EA5-4000-4ACA-939F-8F1F31699E37}" destId="{2ACBAF8F-9EDD-48F9-BC4F-D2C31BF885B0}" srcOrd="1" destOrd="0" presId="urn:microsoft.com/office/officeart/2005/8/layout/hierarchy2"/>
    <dgm:cxn modelId="{C26DB0EC-39E8-464B-AB55-7C2CA6042B5E}" type="presParOf" srcId="{1AD1BBF5-FF61-40D6-AF77-80ECC3F74E6E}" destId="{A6CB7B29-90AF-4886-8606-D50614AF1638}" srcOrd="2" destOrd="0" presId="urn:microsoft.com/office/officeart/2005/8/layout/hierarchy2"/>
    <dgm:cxn modelId="{657D4117-96C6-4764-A346-4DDBE839D968}" type="presParOf" srcId="{A6CB7B29-90AF-4886-8606-D50614AF1638}" destId="{EDC0B8B8-DCE4-467A-8908-C98CD7884E9E}" srcOrd="0" destOrd="0" presId="urn:microsoft.com/office/officeart/2005/8/layout/hierarchy2"/>
    <dgm:cxn modelId="{3B0D6EAF-2331-4DAE-A805-36AED07F3A4D}" type="presParOf" srcId="{1AD1BBF5-FF61-40D6-AF77-80ECC3F74E6E}" destId="{5A58903F-55D1-40C0-BA75-2B4EF77E68DC}" srcOrd="3" destOrd="0" presId="urn:microsoft.com/office/officeart/2005/8/layout/hierarchy2"/>
    <dgm:cxn modelId="{060CF1EF-988D-47C5-A364-D629C8A2A95D}" type="presParOf" srcId="{5A58903F-55D1-40C0-BA75-2B4EF77E68DC}" destId="{9A4DC21F-988C-4FAA-8D10-871A7AA6E7B1}" srcOrd="0" destOrd="0" presId="urn:microsoft.com/office/officeart/2005/8/layout/hierarchy2"/>
    <dgm:cxn modelId="{CAD83AAB-E708-495E-9DE2-9EE08E20C105}" type="presParOf" srcId="{5A58903F-55D1-40C0-BA75-2B4EF77E68DC}" destId="{864F608D-4B25-47F0-821C-B0AB588D8F9E}" srcOrd="1" destOrd="0" presId="urn:microsoft.com/office/officeart/2005/8/layout/hierarchy2"/>
    <dgm:cxn modelId="{D04F5BBF-0ABF-42AB-BE77-1509E9CAEC1B}" type="presParOf" srcId="{90DC8729-60FE-43F6-ACBE-56B95B785966}" destId="{72743AA1-A679-4963-958A-1BDB7ACADC8D}" srcOrd="2" destOrd="0" presId="urn:microsoft.com/office/officeart/2005/8/layout/hierarchy2"/>
    <dgm:cxn modelId="{FD725B95-8174-4EB0-A9D5-40BEBBBBBBE4}" type="presParOf" srcId="{72743AA1-A679-4963-958A-1BDB7ACADC8D}" destId="{B5A54AF3-5C6E-4FDF-B621-91346C056DEF}" srcOrd="0" destOrd="0" presId="urn:microsoft.com/office/officeart/2005/8/layout/hierarchy2"/>
    <dgm:cxn modelId="{33E2278C-59E8-4FFD-A58C-F934884903F3}" type="presParOf" srcId="{90DC8729-60FE-43F6-ACBE-56B95B785966}" destId="{119D3F93-1FB5-45DE-8E20-85F6D60D72D8}" srcOrd="3" destOrd="0" presId="urn:microsoft.com/office/officeart/2005/8/layout/hierarchy2"/>
    <dgm:cxn modelId="{3427912A-EEA2-4F1B-BC7F-A57FCB0A1AD3}" type="presParOf" srcId="{119D3F93-1FB5-45DE-8E20-85F6D60D72D8}" destId="{DD59137E-58E1-427B-8D63-4590A3309E08}" srcOrd="0" destOrd="0" presId="urn:microsoft.com/office/officeart/2005/8/layout/hierarchy2"/>
    <dgm:cxn modelId="{5FB70AAC-6CA7-4848-B750-CD52605F2269}" type="presParOf" srcId="{119D3F93-1FB5-45DE-8E20-85F6D60D72D8}" destId="{9C9FEF03-7721-480D-89CB-CC71C65EC90C}" srcOrd="1" destOrd="0" presId="urn:microsoft.com/office/officeart/2005/8/layout/hierarchy2"/>
    <dgm:cxn modelId="{FAB5A9E9-76A0-4213-8E61-D658F1CAEDAA}" type="presParOf" srcId="{9C9FEF03-7721-480D-89CB-CC71C65EC90C}" destId="{55A7539D-6799-4D32-9543-0BEF1CA475F4}" srcOrd="0" destOrd="0" presId="urn:microsoft.com/office/officeart/2005/8/layout/hierarchy2"/>
    <dgm:cxn modelId="{F11F7A3D-CC9E-4666-8477-2A05CB40D2C7}" type="presParOf" srcId="{55A7539D-6799-4D32-9543-0BEF1CA475F4}" destId="{FC8389E7-5B0F-4774-9838-F14B33C7CEED}" srcOrd="0" destOrd="0" presId="urn:microsoft.com/office/officeart/2005/8/layout/hierarchy2"/>
    <dgm:cxn modelId="{8F9F9FCF-22D4-46BC-8338-681EC7BA9767}" type="presParOf" srcId="{9C9FEF03-7721-480D-89CB-CC71C65EC90C}" destId="{56491E2A-7823-40CC-B7F0-4187B5C05C4A}" srcOrd="1" destOrd="0" presId="urn:microsoft.com/office/officeart/2005/8/layout/hierarchy2"/>
    <dgm:cxn modelId="{976BB1EB-8737-4BAE-A3C6-E09F1A7444F7}" type="presParOf" srcId="{56491E2A-7823-40CC-B7F0-4187B5C05C4A}" destId="{27C4B599-DD3C-4963-AE22-D9646BA3D03C}" srcOrd="0" destOrd="0" presId="urn:microsoft.com/office/officeart/2005/8/layout/hierarchy2"/>
    <dgm:cxn modelId="{B514DE11-4EBF-462E-A039-4F31E95584B8}" type="presParOf" srcId="{56491E2A-7823-40CC-B7F0-4187B5C05C4A}" destId="{E7BA7A5A-5C29-4809-9C41-77D9F8EE101D}" srcOrd="1" destOrd="0" presId="urn:microsoft.com/office/officeart/2005/8/layout/hierarchy2"/>
    <dgm:cxn modelId="{44C0CE7F-5362-49F7-BE09-2A2A2C0BCE20}" type="presParOf" srcId="{9C9FEF03-7721-480D-89CB-CC71C65EC90C}" destId="{7A2F67C0-E57D-497C-8A39-F150B4A8DB74}" srcOrd="2" destOrd="0" presId="urn:microsoft.com/office/officeart/2005/8/layout/hierarchy2"/>
    <dgm:cxn modelId="{6A18F11F-4560-4A46-B600-EA33A94607C8}" type="presParOf" srcId="{7A2F67C0-E57D-497C-8A39-F150B4A8DB74}" destId="{E700EB97-6A91-443C-8DD5-9D25168C2592}" srcOrd="0" destOrd="0" presId="urn:microsoft.com/office/officeart/2005/8/layout/hierarchy2"/>
    <dgm:cxn modelId="{E063245B-0074-4F7A-BA62-4790F962F0FA}" type="presParOf" srcId="{9C9FEF03-7721-480D-89CB-CC71C65EC90C}" destId="{78AB33AF-38DC-433A-B2AA-FCB8753E72E4}" srcOrd="3" destOrd="0" presId="urn:microsoft.com/office/officeart/2005/8/layout/hierarchy2"/>
    <dgm:cxn modelId="{AB20DD51-A9C9-4BAA-9D74-1373C6918D1D}" type="presParOf" srcId="{78AB33AF-38DC-433A-B2AA-FCB8753E72E4}" destId="{0A924747-81A9-4C49-8585-FDDAABAA018C}" srcOrd="0" destOrd="0" presId="urn:microsoft.com/office/officeart/2005/8/layout/hierarchy2"/>
    <dgm:cxn modelId="{5F272890-B11C-493F-B6BE-07C3941B70FD}" type="presParOf" srcId="{78AB33AF-38DC-433A-B2AA-FCB8753E72E4}" destId="{407AF034-EB16-438F-A464-7FDCEC11D1EE}" srcOrd="1" destOrd="0" presId="urn:microsoft.com/office/officeart/2005/8/layout/hierarchy2"/>
    <dgm:cxn modelId="{04642B13-CD3A-43DB-BE45-8652772B7C59}" type="presParOf" srcId="{9C9FEF03-7721-480D-89CB-CC71C65EC90C}" destId="{E6EB6B3D-D122-4BB9-8AAD-A462CA974590}" srcOrd="4" destOrd="0" presId="urn:microsoft.com/office/officeart/2005/8/layout/hierarchy2"/>
    <dgm:cxn modelId="{797A9222-4619-4C6D-BC53-E0E5595E5097}" type="presParOf" srcId="{E6EB6B3D-D122-4BB9-8AAD-A462CA974590}" destId="{715FD25C-C05A-44CE-BAB0-53F135B080D7}" srcOrd="0" destOrd="0" presId="urn:microsoft.com/office/officeart/2005/8/layout/hierarchy2"/>
    <dgm:cxn modelId="{AA80217A-C271-4796-8C6E-65D047715037}" type="presParOf" srcId="{9C9FEF03-7721-480D-89CB-CC71C65EC90C}" destId="{F805DD3C-2F7C-4C5C-84F9-A13A48AE31BE}" srcOrd="5" destOrd="0" presId="urn:microsoft.com/office/officeart/2005/8/layout/hierarchy2"/>
    <dgm:cxn modelId="{34AF0319-92DA-42F0-8BA3-F19A776F1607}" type="presParOf" srcId="{F805DD3C-2F7C-4C5C-84F9-A13A48AE31BE}" destId="{D964C1AC-7ADC-4BF5-8D40-D6EDFA879CEB}" srcOrd="0" destOrd="0" presId="urn:microsoft.com/office/officeart/2005/8/layout/hierarchy2"/>
    <dgm:cxn modelId="{C9D96F5E-CF99-4C37-8493-DC5E073CB46D}" type="presParOf" srcId="{F805DD3C-2F7C-4C5C-84F9-A13A48AE31BE}" destId="{5484BC99-1C4F-4877-80BA-718B38A2107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D14D1D-9DB6-4FF6-A69B-061FE7D32BF3}"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US"/>
        </a:p>
      </dgm:t>
    </dgm:pt>
    <dgm:pt modelId="{5F84807F-8639-4209-A943-CD53DFFF3C5C}">
      <dgm:prSet/>
      <dgm:spPr/>
      <dgm:t>
        <a:bodyPr/>
        <a:lstStyle/>
        <a:p>
          <a:pPr rtl="0"/>
          <a:r>
            <a:rPr lang="en-US" dirty="0" smtClean="0"/>
            <a:t>Scalability Strategies</a:t>
          </a:r>
          <a:endParaRPr lang="en-US" dirty="0"/>
        </a:p>
      </dgm:t>
    </dgm:pt>
    <dgm:pt modelId="{ADED408E-B137-4BD3-ADCE-663E69E4CC72}" type="parTrans" cxnId="{4BAEE048-1DD9-4D33-AE37-8E9C8CDE4463}">
      <dgm:prSet/>
      <dgm:spPr/>
      <dgm:t>
        <a:bodyPr/>
        <a:lstStyle/>
        <a:p>
          <a:endParaRPr lang="en-US"/>
        </a:p>
      </dgm:t>
    </dgm:pt>
    <dgm:pt modelId="{07EC64DA-BDC5-4601-8A0D-25CAF5E1A868}" type="sibTrans" cxnId="{4BAEE048-1DD9-4D33-AE37-8E9C8CDE4463}">
      <dgm:prSet/>
      <dgm:spPr/>
      <dgm:t>
        <a:bodyPr/>
        <a:lstStyle/>
        <a:p>
          <a:endParaRPr lang="en-US"/>
        </a:p>
      </dgm:t>
    </dgm:pt>
    <dgm:pt modelId="{D1B11592-E3E8-4D10-AB2F-8E04E668F0E1}">
      <dgm:prSet/>
      <dgm:spPr/>
      <dgm:t>
        <a:bodyPr/>
        <a:lstStyle/>
        <a:p>
          <a:pPr rtl="0"/>
          <a:r>
            <a:rPr lang="en-US" dirty="0" smtClean="0"/>
            <a:t>Server farms </a:t>
          </a:r>
          <a:endParaRPr lang="en-US" dirty="0"/>
        </a:p>
      </dgm:t>
    </dgm:pt>
    <dgm:pt modelId="{477DF52F-3C92-40C0-95D8-8A07D4855758}" type="parTrans" cxnId="{152C0066-4FAE-4A26-AB6F-E22313D0AA4A}">
      <dgm:prSet/>
      <dgm:spPr/>
      <dgm:t>
        <a:bodyPr/>
        <a:lstStyle/>
        <a:p>
          <a:endParaRPr lang="en-US"/>
        </a:p>
      </dgm:t>
    </dgm:pt>
    <dgm:pt modelId="{A0AF755A-3B2A-46D3-ADDF-B020DC0B660C}" type="sibTrans" cxnId="{152C0066-4FAE-4A26-AB6F-E22313D0AA4A}">
      <dgm:prSet/>
      <dgm:spPr/>
      <dgm:t>
        <a:bodyPr/>
        <a:lstStyle/>
        <a:p>
          <a:endParaRPr lang="en-US"/>
        </a:p>
      </dgm:t>
    </dgm:pt>
    <dgm:pt modelId="{A33C36EA-3B76-40C5-9ABC-B14501B28E4F}">
      <dgm:prSet/>
      <dgm:spPr/>
      <dgm:t>
        <a:bodyPr/>
        <a:lstStyle/>
        <a:p>
          <a:pPr rtl="0"/>
          <a:r>
            <a:rPr lang="en-US" dirty="0" smtClean="0"/>
            <a:t>Custom Routing</a:t>
          </a:r>
          <a:endParaRPr lang="en-US" dirty="0"/>
        </a:p>
      </dgm:t>
    </dgm:pt>
    <dgm:pt modelId="{3F2E1246-8470-4804-8D50-5A8755773E26}" type="parTrans" cxnId="{AB749AB4-D586-4269-ACBC-828D6DD728CF}">
      <dgm:prSet/>
      <dgm:spPr/>
      <dgm:t>
        <a:bodyPr/>
        <a:lstStyle/>
        <a:p>
          <a:endParaRPr lang="en-US"/>
        </a:p>
      </dgm:t>
    </dgm:pt>
    <dgm:pt modelId="{4B8CE03E-67FD-482A-AA17-631472963C16}" type="sibTrans" cxnId="{AB749AB4-D586-4269-ACBC-828D6DD728CF}">
      <dgm:prSet/>
      <dgm:spPr/>
      <dgm:t>
        <a:bodyPr/>
        <a:lstStyle/>
        <a:p>
          <a:endParaRPr lang="en-US"/>
        </a:p>
      </dgm:t>
    </dgm:pt>
    <dgm:pt modelId="{4FC25046-0154-4E1A-951E-2E4855CD1040}">
      <dgm:prSet/>
      <dgm:spPr/>
      <dgm:t>
        <a:bodyPr/>
        <a:lstStyle/>
        <a:p>
          <a:pPr rtl="0"/>
          <a:r>
            <a:rPr lang="en-US" dirty="0" smtClean="0"/>
            <a:t>Simplified Asynchronous Messaging</a:t>
          </a:r>
          <a:endParaRPr lang="en-US" dirty="0"/>
        </a:p>
      </dgm:t>
    </dgm:pt>
    <dgm:pt modelId="{6F30C6A3-8CA0-42F2-8325-2F89C6D370FD}" type="parTrans" cxnId="{5372328E-90D1-4093-B06A-FAB9D41E29BE}">
      <dgm:prSet/>
      <dgm:spPr/>
      <dgm:t>
        <a:bodyPr/>
        <a:lstStyle/>
        <a:p>
          <a:endParaRPr lang="en-US"/>
        </a:p>
      </dgm:t>
    </dgm:pt>
    <dgm:pt modelId="{49BB33ED-7945-4BBA-AA71-2FA0DD1C24B5}" type="sibTrans" cxnId="{5372328E-90D1-4093-B06A-FAB9D41E29BE}">
      <dgm:prSet/>
      <dgm:spPr/>
      <dgm:t>
        <a:bodyPr/>
        <a:lstStyle/>
        <a:p>
          <a:endParaRPr lang="en-US"/>
        </a:p>
      </dgm:t>
    </dgm:pt>
    <dgm:pt modelId="{34ED48A0-9763-482D-86AA-C84A708A286D}">
      <dgm:prSet/>
      <dgm:spPr/>
      <dgm:t>
        <a:bodyPr/>
        <a:lstStyle/>
        <a:p>
          <a:pPr rtl="0"/>
          <a:r>
            <a:rPr lang="en-US" dirty="0" smtClean="0"/>
            <a:t>Workflow Service Persistence </a:t>
          </a:r>
          <a:endParaRPr lang="en-US" dirty="0"/>
        </a:p>
      </dgm:t>
    </dgm:pt>
    <dgm:pt modelId="{BAA67E62-9A39-4204-97F7-EA646C2A101A}" type="parTrans" cxnId="{24568AC3-DED0-43F4-A8F5-2AE0DB4A0716}">
      <dgm:prSet/>
      <dgm:spPr/>
      <dgm:t>
        <a:bodyPr/>
        <a:lstStyle/>
        <a:p>
          <a:endParaRPr lang="en-US"/>
        </a:p>
      </dgm:t>
    </dgm:pt>
    <dgm:pt modelId="{E25538B5-CA61-45B0-B99D-68A86119A438}" type="sibTrans" cxnId="{24568AC3-DED0-43F4-A8F5-2AE0DB4A0716}">
      <dgm:prSet/>
      <dgm:spPr/>
      <dgm:t>
        <a:bodyPr/>
        <a:lstStyle/>
        <a:p>
          <a:endParaRPr lang="en-US"/>
        </a:p>
      </dgm:t>
    </dgm:pt>
    <dgm:pt modelId="{D97E0389-F233-4560-AAC3-AE6BF9CA7C17}" type="pres">
      <dgm:prSet presAssocID="{83D14D1D-9DB6-4FF6-A69B-061FE7D32BF3}" presName="diagram" presStyleCnt="0">
        <dgm:presLayoutVars>
          <dgm:chPref val="1"/>
          <dgm:dir/>
          <dgm:animOne val="branch"/>
          <dgm:animLvl val="lvl"/>
          <dgm:resizeHandles val="exact"/>
        </dgm:presLayoutVars>
      </dgm:prSet>
      <dgm:spPr/>
      <dgm:t>
        <a:bodyPr/>
        <a:lstStyle/>
        <a:p>
          <a:endParaRPr lang="en-US"/>
        </a:p>
      </dgm:t>
    </dgm:pt>
    <dgm:pt modelId="{1ED6CE29-9B42-4D0F-B67D-8537F587958E}" type="pres">
      <dgm:prSet presAssocID="{5F84807F-8639-4209-A943-CD53DFFF3C5C}" presName="root1" presStyleCnt="0"/>
      <dgm:spPr/>
      <dgm:t>
        <a:bodyPr/>
        <a:lstStyle/>
        <a:p>
          <a:endParaRPr lang="en-AU"/>
        </a:p>
      </dgm:t>
    </dgm:pt>
    <dgm:pt modelId="{3513E9A3-EE85-41C9-8C18-39818BA45B56}" type="pres">
      <dgm:prSet presAssocID="{5F84807F-8639-4209-A943-CD53DFFF3C5C}" presName="LevelOneTextNode" presStyleLbl="node0" presStyleIdx="0" presStyleCnt="1">
        <dgm:presLayoutVars>
          <dgm:chPref val="3"/>
        </dgm:presLayoutVars>
      </dgm:prSet>
      <dgm:spPr/>
      <dgm:t>
        <a:bodyPr/>
        <a:lstStyle/>
        <a:p>
          <a:endParaRPr lang="en-US"/>
        </a:p>
      </dgm:t>
    </dgm:pt>
    <dgm:pt modelId="{D0BFEE70-9900-48E1-AE83-4062E7FDDAB4}" type="pres">
      <dgm:prSet presAssocID="{5F84807F-8639-4209-A943-CD53DFFF3C5C}" presName="level2hierChild" presStyleCnt="0"/>
      <dgm:spPr/>
      <dgm:t>
        <a:bodyPr/>
        <a:lstStyle/>
        <a:p>
          <a:endParaRPr lang="en-AU"/>
        </a:p>
      </dgm:t>
    </dgm:pt>
    <dgm:pt modelId="{53109E1A-66AE-41A1-B85F-A3850F8FF6C7}" type="pres">
      <dgm:prSet presAssocID="{477DF52F-3C92-40C0-95D8-8A07D4855758}" presName="conn2-1" presStyleLbl="parChTrans1D2" presStyleIdx="0" presStyleCnt="4"/>
      <dgm:spPr/>
      <dgm:t>
        <a:bodyPr/>
        <a:lstStyle/>
        <a:p>
          <a:endParaRPr lang="en-US"/>
        </a:p>
      </dgm:t>
    </dgm:pt>
    <dgm:pt modelId="{E37E0FBD-6494-488C-89AA-4B8E3D6CE7E1}" type="pres">
      <dgm:prSet presAssocID="{477DF52F-3C92-40C0-95D8-8A07D4855758}" presName="connTx" presStyleLbl="parChTrans1D2" presStyleIdx="0" presStyleCnt="4"/>
      <dgm:spPr/>
      <dgm:t>
        <a:bodyPr/>
        <a:lstStyle/>
        <a:p>
          <a:endParaRPr lang="en-US"/>
        </a:p>
      </dgm:t>
    </dgm:pt>
    <dgm:pt modelId="{698EF6B6-3F93-4015-B4AD-382F13A0CD0D}" type="pres">
      <dgm:prSet presAssocID="{D1B11592-E3E8-4D10-AB2F-8E04E668F0E1}" presName="root2" presStyleCnt="0"/>
      <dgm:spPr/>
      <dgm:t>
        <a:bodyPr/>
        <a:lstStyle/>
        <a:p>
          <a:endParaRPr lang="en-AU"/>
        </a:p>
      </dgm:t>
    </dgm:pt>
    <dgm:pt modelId="{F8BD7A7A-E2F5-41C4-ADE7-71F5D8FF2415}" type="pres">
      <dgm:prSet presAssocID="{D1B11592-E3E8-4D10-AB2F-8E04E668F0E1}" presName="LevelTwoTextNode" presStyleLbl="node2" presStyleIdx="0" presStyleCnt="4">
        <dgm:presLayoutVars>
          <dgm:chPref val="3"/>
        </dgm:presLayoutVars>
      </dgm:prSet>
      <dgm:spPr/>
      <dgm:t>
        <a:bodyPr/>
        <a:lstStyle/>
        <a:p>
          <a:endParaRPr lang="en-US"/>
        </a:p>
      </dgm:t>
    </dgm:pt>
    <dgm:pt modelId="{724654F4-D8C6-4056-B941-24537E028D53}" type="pres">
      <dgm:prSet presAssocID="{D1B11592-E3E8-4D10-AB2F-8E04E668F0E1}" presName="level3hierChild" presStyleCnt="0"/>
      <dgm:spPr/>
      <dgm:t>
        <a:bodyPr/>
        <a:lstStyle/>
        <a:p>
          <a:endParaRPr lang="en-AU"/>
        </a:p>
      </dgm:t>
    </dgm:pt>
    <dgm:pt modelId="{01EBAF49-803B-44EC-8222-E94FEF24A371}" type="pres">
      <dgm:prSet presAssocID="{3F2E1246-8470-4804-8D50-5A8755773E26}" presName="conn2-1" presStyleLbl="parChTrans1D2" presStyleIdx="1" presStyleCnt="4"/>
      <dgm:spPr/>
      <dgm:t>
        <a:bodyPr/>
        <a:lstStyle/>
        <a:p>
          <a:endParaRPr lang="en-US"/>
        </a:p>
      </dgm:t>
    </dgm:pt>
    <dgm:pt modelId="{CEAB1551-D80C-4847-9ABA-0E0360BCA533}" type="pres">
      <dgm:prSet presAssocID="{3F2E1246-8470-4804-8D50-5A8755773E26}" presName="connTx" presStyleLbl="parChTrans1D2" presStyleIdx="1" presStyleCnt="4"/>
      <dgm:spPr/>
      <dgm:t>
        <a:bodyPr/>
        <a:lstStyle/>
        <a:p>
          <a:endParaRPr lang="en-US"/>
        </a:p>
      </dgm:t>
    </dgm:pt>
    <dgm:pt modelId="{7806DEBC-D1A8-49D2-BDE6-37D90D79D901}" type="pres">
      <dgm:prSet presAssocID="{A33C36EA-3B76-40C5-9ABC-B14501B28E4F}" presName="root2" presStyleCnt="0"/>
      <dgm:spPr/>
      <dgm:t>
        <a:bodyPr/>
        <a:lstStyle/>
        <a:p>
          <a:endParaRPr lang="en-AU"/>
        </a:p>
      </dgm:t>
    </dgm:pt>
    <dgm:pt modelId="{5E4A03E3-1A53-4828-B555-964A99F9518D}" type="pres">
      <dgm:prSet presAssocID="{A33C36EA-3B76-40C5-9ABC-B14501B28E4F}" presName="LevelTwoTextNode" presStyleLbl="node2" presStyleIdx="1" presStyleCnt="4">
        <dgm:presLayoutVars>
          <dgm:chPref val="3"/>
        </dgm:presLayoutVars>
      </dgm:prSet>
      <dgm:spPr/>
      <dgm:t>
        <a:bodyPr/>
        <a:lstStyle/>
        <a:p>
          <a:endParaRPr lang="en-US"/>
        </a:p>
      </dgm:t>
    </dgm:pt>
    <dgm:pt modelId="{1113FA6A-2284-4168-8734-09B02E5ED7E4}" type="pres">
      <dgm:prSet presAssocID="{A33C36EA-3B76-40C5-9ABC-B14501B28E4F}" presName="level3hierChild" presStyleCnt="0"/>
      <dgm:spPr/>
      <dgm:t>
        <a:bodyPr/>
        <a:lstStyle/>
        <a:p>
          <a:endParaRPr lang="en-AU"/>
        </a:p>
      </dgm:t>
    </dgm:pt>
    <dgm:pt modelId="{B9048F55-C847-424F-9418-8C91EF748BF8}" type="pres">
      <dgm:prSet presAssocID="{6F30C6A3-8CA0-42F2-8325-2F89C6D370FD}" presName="conn2-1" presStyleLbl="parChTrans1D2" presStyleIdx="2" presStyleCnt="4"/>
      <dgm:spPr/>
      <dgm:t>
        <a:bodyPr/>
        <a:lstStyle/>
        <a:p>
          <a:endParaRPr lang="en-US"/>
        </a:p>
      </dgm:t>
    </dgm:pt>
    <dgm:pt modelId="{74BCC19D-D09B-4A3B-A232-A93A64D09E0D}" type="pres">
      <dgm:prSet presAssocID="{6F30C6A3-8CA0-42F2-8325-2F89C6D370FD}" presName="connTx" presStyleLbl="parChTrans1D2" presStyleIdx="2" presStyleCnt="4"/>
      <dgm:spPr/>
      <dgm:t>
        <a:bodyPr/>
        <a:lstStyle/>
        <a:p>
          <a:endParaRPr lang="en-US"/>
        </a:p>
      </dgm:t>
    </dgm:pt>
    <dgm:pt modelId="{E31E5C5B-8AA1-42D2-AF4E-80AE399AB9DE}" type="pres">
      <dgm:prSet presAssocID="{4FC25046-0154-4E1A-951E-2E4855CD1040}" presName="root2" presStyleCnt="0"/>
      <dgm:spPr/>
      <dgm:t>
        <a:bodyPr/>
        <a:lstStyle/>
        <a:p>
          <a:endParaRPr lang="en-AU"/>
        </a:p>
      </dgm:t>
    </dgm:pt>
    <dgm:pt modelId="{0AFC3034-6227-4C1D-94EB-7F362A18A14A}" type="pres">
      <dgm:prSet presAssocID="{4FC25046-0154-4E1A-951E-2E4855CD1040}" presName="LevelTwoTextNode" presStyleLbl="node2" presStyleIdx="2" presStyleCnt="4">
        <dgm:presLayoutVars>
          <dgm:chPref val="3"/>
        </dgm:presLayoutVars>
      </dgm:prSet>
      <dgm:spPr/>
      <dgm:t>
        <a:bodyPr/>
        <a:lstStyle/>
        <a:p>
          <a:endParaRPr lang="en-US"/>
        </a:p>
      </dgm:t>
    </dgm:pt>
    <dgm:pt modelId="{195D891F-6D94-4C54-83F8-AA4F8BDD5A54}" type="pres">
      <dgm:prSet presAssocID="{4FC25046-0154-4E1A-951E-2E4855CD1040}" presName="level3hierChild" presStyleCnt="0"/>
      <dgm:spPr/>
      <dgm:t>
        <a:bodyPr/>
        <a:lstStyle/>
        <a:p>
          <a:endParaRPr lang="en-AU"/>
        </a:p>
      </dgm:t>
    </dgm:pt>
    <dgm:pt modelId="{EEC7F510-106B-4E76-A4DE-8B1AD9082916}" type="pres">
      <dgm:prSet presAssocID="{BAA67E62-9A39-4204-97F7-EA646C2A101A}" presName="conn2-1" presStyleLbl="parChTrans1D2" presStyleIdx="3" presStyleCnt="4"/>
      <dgm:spPr/>
      <dgm:t>
        <a:bodyPr/>
        <a:lstStyle/>
        <a:p>
          <a:endParaRPr lang="en-US"/>
        </a:p>
      </dgm:t>
    </dgm:pt>
    <dgm:pt modelId="{E711BE87-2BA5-48F6-B0A0-230BA867068E}" type="pres">
      <dgm:prSet presAssocID="{BAA67E62-9A39-4204-97F7-EA646C2A101A}" presName="connTx" presStyleLbl="parChTrans1D2" presStyleIdx="3" presStyleCnt="4"/>
      <dgm:spPr/>
      <dgm:t>
        <a:bodyPr/>
        <a:lstStyle/>
        <a:p>
          <a:endParaRPr lang="en-US"/>
        </a:p>
      </dgm:t>
    </dgm:pt>
    <dgm:pt modelId="{C5103340-E229-4742-AE47-71473386834C}" type="pres">
      <dgm:prSet presAssocID="{34ED48A0-9763-482D-86AA-C84A708A286D}" presName="root2" presStyleCnt="0"/>
      <dgm:spPr/>
      <dgm:t>
        <a:bodyPr/>
        <a:lstStyle/>
        <a:p>
          <a:endParaRPr lang="en-AU"/>
        </a:p>
      </dgm:t>
    </dgm:pt>
    <dgm:pt modelId="{A6B9826B-2A1D-4F9C-AB37-49AFF8973F25}" type="pres">
      <dgm:prSet presAssocID="{34ED48A0-9763-482D-86AA-C84A708A286D}" presName="LevelTwoTextNode" presStyleLbl="node2" presStyleIdx="3" presStyleCnt="4">
        <dgm:presLayoutVars>
          <dgm:chPref val="3"/>
        </dgm:presLayoutVars>
      </dgm:prSet>
      <dgm:spPr/>
      <dgm:t>
        <a:bodyPr/>
        <a:lstStyle/>
        <a:p>
          <a:endParaRPr lang="en-US"/>
        </a:p>
      </dgm:t>
    </dgm:pt>
    <dgm:pt modelId="{D219B98C-B4C5-4DAC-A61D-B358C44AC18E}" type="pres">
      <dgm:prSet presAssocID="{34ED48A0-9763-482D-86AA-C84A708A286D}" presName="level3hierChild" presStyleCnt="0"/>
      <dgm:spPr/>
      <dgm:t>
        <a:bodyPr/>
        <a:lstStyle/>
        <a:p>
          <a:endParaRPr lang="en-AU"/>
        </a:p>
      </dgm:t>
    </dgm:pt>
  </dgm:ptLst>
  <dgm:cxnLst>
    <dgm:cxn modelId="{D51A03A0-2CC5-414A-81CB-45AD13DB48B8}" type="presOf" srcId="{6F30C6A3-8CA0-42F2-8325-2F89C6D370FD}" destId="{B9048F55-C847-424F-9418-8C91EF748BF8}" srcOrd="0" destOrd="0" presId="urn:microsoft.com/office/officeart/2005/8/layout/hierarchy2"/>
    <dgm:cxn modelId="{6997080F-99C6-4B07-A771-42664119AA1A}" type="presOf" srcId="{477DF52F-3C92-40C0-95D8-8A07D4855758}" destId="{53109E1A-66AE-41A1-B85F-A3850F8FF6C7}" srcOrd="0" destOrd="0" presId="urn:microsoft.com/office/officeart/2005/8/layout/hierarchy2"/>
    <dgm:cxn modelId="{41177A12-2BFF-45BE-8C12-60F248FC5FA2}" type="presOf" srcId="{4FC25046-0154-4E1A-951E-2E4855CD1040}" destId="{0AFC3034-6227-4C1D-94EB-7F362A18A14A}" srcOrd="0" destOrd="0" presId="urn:microsoft.com/office/officeart/2005/8/layout/hierarchy2"/>
    <dgm:cxn modelId="{386F9D33-D3D8-4FA6-A2F4-42B6F61F80B2}" type="presOf" srcId="{BAA67E62-9A39-4204-97F7-EA646C2A101A}" destId="{E711BE87-2BA5-48F6-B0A0-230BA867068E}" srcOrd="1" destOrd="0" presId="urn:microsoft.com/office/officeart/2005/8/layout/hierarchy2"/>
    <dgm:cxn modelId="{986F7F6B-FA36-44B4-A964-09CDC782D537}" type="presOf" srcId="{83D14D1D-9DB6-4FF6-A69B-061FE7D32BF3}" destId="{D97E0389-F233-4560-AAC3-AE6BF9CA7C17}" srcOrd="0" destOrd="0" presId="urn:microsoft.com/office/officeart/2005/8/layout/hierarchy2"/>
    <dgm:cxn modelId="{4BAEE048-1DD9-4D33-AE37-8E9C8CDE4463}" srcId="{83D14D1D-9DB6-4FF6-A69B-061FE7D32BF3}" destId="{5F84807F-8639-4209-A943-CD53DFFF3C5C}" srcOrd="0" destOrd="0" parTransId="{ADED408E-B137-4BD3-ADCE-663E69E4CC72}" sibTransId="{07EC64DA-BDC5-4601-8A0D-25CAF5E1A868}"/>
    <dgm:cxn modelId="{8B417DA6-94BD-45DB-A4BB-7B8C16514A36}" type="presOf" srcId="{D1B11592-E3E8-4D10-AB2F-8E04E668F0E1}" destId="{F8BD7A7A-E2F5-41C4-ADE7-71F5D8FF2415}" srcOrd="0" destOrd="0" presId="urn:microsoft.com/office/officeart/2005/8/layout/hierarchy2"/>
    <dgm:cxn modelId="{56862CC7-4AA6-4B3B-B32C-61838D4FCBBB}" type="presOf" srcId="{BAA67E62-9A39-4204-97F7-EA646C2A101A}" destId="{EEC7F510-106B-4E76-A4DE-8B1AD9082916}" srcOrd="0" destOrd="0" presId="urn:microsoft.com/office/officeart/2005/8/layout/hierarchy2"/>
    <dgm:cxn modelId="{24568AC3-DED0-43F4-A8F5-2AE0DB4A0716}" srcId="{5F84807F-8639-4209-A943-CD53DFFF3C5C}" destId="{34ED48A0-9763-482D-86AA-C84A708A286D}" srcOrd="3" destOrd="0" parTransId="{BAA67E62-9A39-4204-97F7-EA646C2A101A}" sibTransId="{E25538B5-CA61-45B0-B99D-68A86119A438}"/>
    <dgm:cxn modelId="{AB749AB4-D586-4269-ACBC-828D6DD728CF}" srcId="{5F84807F-8639-4209-A943-CD53DFFF3C5C}" destId="{A33C36EA-3B76-40C5-9ABC-B14501B28E4F}" srcOrd="1" destOrd="0" parTransId="{3F2E1246-8470-4804-8D50-5A8755773E26}" sibTransId="{4B8CE03E-67FD-482A-AA17-631472963C16}"/>
    <dgm:cxn modelId="{152C0066-4FAE-4A26-AB6F-E22313D0AA4A}" srcId="{5F84807F-8639-4209-A943-CD53DFFF3C5C}" destId="{D1B11592-E3E8-4D10-AB2F-8E04E668F0E1}" srcOrd="0" destOrd="0" parTransId="{477DF52F-3C92-40C0-95D8-8A07D4855758}" sibTransId="{A0AF755A-3B2A-46D3-ADDF-B020DC0B660C}"/>
    <dgm:cxn modelId="{43075A03-AF54-4D66-B736-9C4757B4C626}" type="presOf" srcId="{3F2E1246-8470-4804-8D50-5A8755773E26}" destId="{CEAB1551-D80C-4847-9ABA-0E0360BCA533}" srcOrd="1" destOrd="0" presId="urn:microsoft.com/office/officeart/2005/8/layout/hierarchy2"/>
    <dgm:cxn modelId="{BB06BFCE-BAC1-4CF4-BF4B-F931FA8C9F12}" type="presOf" srcId="{477DF52F-3C92-40C0-95D8-8A07D4855758}" destId="{E37E0FBD-6494-488C-89AA-4B8E3D6CE7E1}" srcOrd="1" destOrd="0" presId="urn:microsoft.com/office/officeart/2005/8/layout/hierarchy2"/>
    <dgm:cxn modelId="{3F947788-5559-4B99-BCB2-7448630D22D6}" type="presOf" srcId="{6F30C6A3-8CA0-42F2-8325-2F89C6D370FD}" destId="{74BCC19D-D09B-4A3B-A232-A93A64D09E0D}" srcOrd="1" destOrd="0" presId="urn:microsoft.com/office/officeart/2005/8/layout/hierarchy2"/>
    <dgm:cxn modelId="{2537E56B-578D-436E-8E19-FE0A9D0C439E}" type="presOf" srcId="{3F2E1246-8470-4804-8D50-5A8755773E26}" destId="{01EBAF49-803B-44EC-8222-E94FEF24A371}" srcOrd="0" destOrd="0" presId="urn:microsoft.com/office/officeart/2005/8/layout/hierarchy2"/>
    <dgm:cxn modelId="{F4EFB72D-DE27-4A4B-AB48-F4424CFB7831}" type="presOf" srcId="{5F84807F-8639-4209-A943-CD53DFFF3C5C}" destId="{3513E9A3-EE85-41C9-8C18-39818BA45B56}" srcOrd="0" destOrd="0" presId="urn:microsoft.com/office/officeart/2005/8/layout/hierarchy2"/>
    <dgm:cxn modelId="{0ADA7ABB-378A-47C6-9A5B-5AB7CA1F3990}" type="presOf" srcId="{A33C36EA-3B76-40C5-9ABC-B14501B28E4F}" destId="{5E4A03E3-1A53-4828-B555-964A99F9518D}" srcOrd="0" destOrd="0" presId="urn:microsoft.com/office/officeart/2005/8/layout/hierarchy2"/>
    <dgm:cxn modelId="{5372328E-90D1-4093-B06A-FAB9D41E29BE}" srcId="{5F84807F-8639-4209-A943-CD53DFFF3C5C}" destId="{4FC25046-0154-4E1A-951E-2E4855CD1040}" srcOrd="2" destOrd="0" parTransId="{6F30C6A3-8CA0-42F2-8325-2F89C6D370FD}" sibTransId="{49BB33ED-7945-4BBA-AA71-2FA0DD1C24B5}"/>
    <dgm:cxn modelId="{EC729052-E841-46DD-B43C-674337457F3D}" type="presOf" srcId="{34ED48A0-9763-482D-86AA-C84A708A286D}" destId="{A6B9826B-2A1D-4F9C-AB37-49AFF8973F25}" srcOrd="0" destOrd="0" presId="urn:microsoft.com/office/officeart/2005/8/layout/hierarchy2"/>
    <dgm:cxn modelId="{2B3766CF-7F1B-421D-BCEC-6EF30891358A}" type="presParOf" srcId="{D97E0389-F233-4560-AAC3-AE6BF9CA7C17}" destId="{1ED6CE29-9B42-4D0F-B67D-8537F587958E}" srcOrd="0" destOrd="0" presId="urn:microsoft.com/office/officeart/2005/8/layout/hierarchy2"/>
    <dgm:cxn modelId="{D725173F-8B63-49AD-A93D-28E2AADFDF1A}" type="presParOf" srcId="{1ED6CE29-9B42-4D0F-B67D-8537F587958E}" destId="{3513E9A3-EE85-41C9-8C18-39818BA45B56}" srcOrd="0" destOrd="0" presId="urn:microsoft.com/office/officeart/2005/8/layout/hierarchy2"/>
    <dgm:cxn modelId="{3B9C7639-3821-4767-AD42-2255DB41A4D7}" type="presParOf" srcId="{1ED6CE29-9B42-4D0F-B67D-8537F587958E}" destId="{D0BFEE70-9900-48E1-AE83-4062E7FDDAB4}" srcOrd="1" destOrd="0" presId="urn:microsoft.com/office/officeart/2005/8/layout/hierarchy2"/>
    <dgm:cxn modelId="{ADFAF1B9-EA99-4EDA-B25C-4A7D57EA9801}" type="presParOf" srcId="{D0BFEE70-9900-48E1-AE83-4062E7FDDAB4}" destId="{53109E1A-66AE-41A1-B85F-A3850F8FF6C7}" srcOrd="0" destOrd="0" presId="urn:microsoft.com/office/officeart/2005/8/layout/hierarchy2"/>
    <dgm:cxn modelId="{0F3814A2-D0EB-455C-8FED-047179321A09}" type="presParOf" srcId="{53109E1A-66AE-41A1-B85F-A3850F8FF6C7}" destId="{E37E0FBD-6494-488C-89AA-4B8E3D6CE7E1}" srcOrd="0" destOrd="0" presId="urn:microsoft.com/office/officeart/2005/8/layout/hierarchy2"/>
    <dgm:cxn modelId="{DAD8D010-C758-46BD-981E-6D3157392779}" type="presParOf" srcId="{D0BFEE70-9900-48E1-AE83-4062E7FDDAB4}" destId="{698EF6B6-3F93-4015-B4AD-382F13A0CD0D}" srcOrd="1" destOrd="0" presId="urn:microsoft.com/office/officeart/2005/8/layout/hierarchy2"/>
    <dgm:cxn modelId="{7FD795F5-BFDF-43A1-8742-066AAD8F247C}" type="presParOf" srcId="{698EF6B6-3F93-4015-B4AD-382F13A0CD0D}" destId="{F8BD7A7A-E2F5-41C4-ADE7-71F5D8FF2415}" srcOrd="0" destOrd="0" presId="urn:microsoft.com/office/officeart/2005/8/layout/hierarchy2"/>
    <dgm:cxn modelId="{8C7A9C06-411A-416C-9726-DCF1D139D331}" type="presParOf" srcId="{698EF6B6-3F93-4015-B4AD-382F13A0CD0D}" destId="{724654F4-D8C6-4056-B941-24537E028D53}" srcOrd="1" destOrd="0" presId="urn:microsoft.com/office/officeart/2005/8/layout/hierarchy2"/>
    <dgm:cxn modelId="{00B92029-9D0F-4E97-A4DB-93D1BE716E57}" type="presParOf" srcId="{D0BFEE70-9900-48E1-AE83-4062E7FDDAB4}" destId="{01EBAF49-803B-44EC-8222-E94FEF24A371}" srcOrd="2" destOrd="0" presId="urn:microsoft.com/office/officeart/2005/8/layout/hierarchy2"/>
    <dgm:cxn modelId="{AF467078-F931-4BDF-9D2A-7A4F4857AA94}" type="presParOf" srcId="{01EBAF49-803B-44EC-8222-E94FEF24A371}" destId="{CEAB1551-D80C-4847-9ABA-0E0360BCA533}" srcOrd="0" destOrd="0" presId="urn:microsoft.com/office/officeart/2005/8/layout/hierarchy2"/>
    <dgm:cxn modelId="{FAFC0E1E-13F0-4736-86BC-AB1C89CA39CD}" type="presParOf" srcId="{D0BFEE70-9900-48E1-AE83-4062E7FDDAB4}" destId="{7806DEBC-D1A8-49D2-BDE6-37D90D79D901}" srcOrd="3" destOrd="0" presId="urn:microsoft.com/office/officeart/2005/8/layout/hierarchy2"/>
    <dgm:cxn modelId="{CE7C4E9A-98B7-4987-B951-894F7BD892F9}" type="presParOf" srcId="{7806DEBC-D1A8-49D2-BDE6-37D90D79D901}" destId="{5E4A03E3-1A53-4828-B555-964A99F9518D}" srcOrd="0" destOrd="0" presId="urn:microsoft.com/office/officeart/2005/8/layout/hierarchy2"/>
    <dgm:cxn modelId="{ED535613-C784-4EEC-A1F2-444AFF52FA69}" type="presParOf" srcId="{7806DEBC-D1A8-49D2-BDE6-37D90D79D901}" destId="{1113FA6A-2284-4168-8734-09B02E5ED7E4}" srcOrd="1" destOrd="0" presId="urn:microsoft.com/office/officeart/2005/8/layout/hierarchy2"/>
    <dgm:cxn modelId="{7E6DFECF-917C-4294-9C18-EFABC982EF4D}" type="presParOf" srcId="{D0BFEE70-9900-48E1-AE83-4062E7FDDAB4}" destId="{B9048F55-C847-424F-9418-8C91EF748BF8}" srcOrd="4" destOrd="0" presId="urn:microsoft.com/office/officeart/2005/8/layout/hierarchy2"/>
    <dgm:cxn modelId="{2C7394B1-F67A-461C-AB4D-1335C8020530}" type="presParOf" srcId="{B9048F55-C847-424F-9418-8C91EF748BF8}" destId="{74BCC19D-D09B-4A3B-A232-A93A64D09E0D}" srcOrd="0" destOrd="0" presId="urn:microsoft.com/office/officeart/2005/8/layout/hierarchy2"/>
    <dgm:cxn modelId="{E526058E-A59F-4123-987A-60E5C7441346}" type="presParOf" srcId="{D0BFEE70-9900-48E1-AE83-4062E7FDDAB4}" destId="{E31E5C5B-8AA1-42D2-AF4E-80AE399AB9DE}" srcOrd="5" destOrd="0" presId="urn:microsoft.com/office/officeart/2005/8/layout/hierarchy2"/>
    <dgm:cxn modelId="{A129D6DF-3D65-4653-95EC-0E566DC59D76}" type="presParOf" srcId="{E31E5C5B-8AA1-42D2-AF4E-80AE399AB9DE}" destId="{0AFC3034-6227-4C1D-94EB-7F362A18A14A}" srcOrd="0" destOrd="0" presId="urn:microsoft.com/office/officeart/2005/8/layout/hierarchy2"/>
    <dgm:cxn modelId="{522000A7-99E1-4442-85D0-925503F88E89}" type="presParOf" srcId="{E31E5C5B-8AA1-42D2-AF4E-80AE399AB9DE}" destId="{195D891F-6D94-4C54-83F8-AA4F8BDD5A54}" srcOrd="1" destOrd="0" presId="urn:microsoft.com/office/officeart/2005/8/layout/hierarchy2"/>
    <dgm:cxn modelId="{7A7EEBB2-0756-4468-9507-0C7E1235160E}" type="presParOf" srcId="{D0BFEE70-9900-48E1-AE83-4062E7FDDAB4}" destId="{EEC7F510-106B-4E76-A4DE-8B1AD9082916}" srcOrd="6" destOrd="0" presId="urn:microsoft.com/office/officeart/2005/8/layout/hierarchy2"/>
    <dgm:cxn modelId="{33F93EF9-1BA6-406E-ABF9-B8D3B6F88B14}" type="presParOf" srcId="{EEC7F510-106B-4E76-A4DE-8B1AD9082916}" destId="{E711BE87-2BA5-48F6-B0A0-230BA867068E}" srcOrd="0" destOrd="0" presId="urn:microsoft.com/office/officeart/2005/8/layout/hierarchy2"/>
    <dgm:cxn modelId="{F7C0461C-0492-4E35-BB00-60ED1546A596}" type="presParOf" srcId="{D0BFEE70-9900-48E1-AE83-4062E7FDDAB4}" destId="{C5103340-E229-4742-AE47-71473386834C}" srcOrd="7" destOrd="0" presId="urn:microsoft.com/office/officeart/2005/8/layout/hierarchy2"/>
    <dgm:cxn modelId="{BBF714B8-6D95-436E-9781-678D83694884}" type="presParOf" srcId="{C5103340-E229-4742-AE47-71473386834C}" destId="{A6B9826B-2A1D-4F9C-AB37-49AFF8973F25}" srcOrd="0" destOrd="0" presId="urn:microsoft.com/office/officeart/2005/8/layout/hierarchy2"/>
    <dgm:cxn modelId="{40EAAD22-317E-4C5C-8951-1D90CB2D9018}" type="presParOf" srcId="{C5103340-E229-4742-AE47-71473386834C}" destId="{D219B98C-B4C5-4DAC-A61D-B358C44AC18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470C6-3899-4CE1-AD10-912412B3DD99}">
      <dsp:nvSpPr>
        <dsp:cNvPr id="0" name=""/>
        <dsp:cNvSpPr/>
      </dsp:nvSpPr>
      <dsp:spPr>
        <a:xfrm>
          <a:off x="1014189" y="1643439"/>
          <a:ext cx="1631900" cy="8159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b="1" kern="1200" dirty="0" smtClean="0"/>
            <a:t>Hosting Features</a:t>
          </a:r>
          <a:endParaRPr lang="en-US" sz="1400" b="1" kern="1200" dirty="0"/>
        </a:p>
      </dsp:txBody>
      <dsp:txXfrm>
        <a:off x="1038087" y="1667337"/>
        <a:ext cx="1584104" cy="768154"/>
      </dsp:txXfrm>
    </dsp:sp>
    <dsp:sp modelId="{EBEA12FD-EB91-4367-AE84-5A4C8C0CF2E4}">
      <dsp:nvSpPr>
        <dsp:cNvPr id="0" name=""/>
        <dsp:cNvSpPr/>
      </dsp:nvSpPr>
      <dsp:spPr>
        <a:xfrm rot="17945813">
          <a:off x="2301303" y="1448888"/>
          <a:ext cx="1342332" cy="32124"/>
        </a:xfrm>
        <a:custGeom>
          <a:avLst/>
          <a:gdLst/>
          <a:ahLst/>
          <a:cxnLst/>
          <a:rect l="0" t="0" r="0" b="0"/>
          <a:pathLst>
            <a:path>
              <a:moveTo>
                <a:pt x="0" y="16062"/>
              </a:moveTo>
              <a:lnTo>
                <a:pt x="1342332" y="160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38911" y="1431391"/>
        <a:ext cx="67116" cy="67116"/>
      </dsp:txXfrm>
    </dsp:sp>
    <dsp:sp modelId="{0BE64FEE-7E5E-47B4-ACFC-D817AF86530B}">
      <dsp:nvSpPr>
        <dsp:cNvPr id="0" name=""/>
        <dsp:cNvSpPr/>
      </dsp:nvSpPr>
      <dsp:spPr>
        <a:xfrm>
          <a:off x="3298849" y="470510"/>
          <a:ext cx="1631900" cy="81595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Startup Performance</a:t>
          </a:r>
          <a:endParaRPr lang="en-US" sz="1400" kern="1200" dirty="0"/>
        </a:p>
      </dsp:txBody>
      <dsp:txXfrm>
        <a:off x="3322747" y="494408"/>
        <a:ext cx="1584104" cy="768154"/>
      </dsp:txXfrm>
    </dsp:sp>
    <dsp:sp modelId="{07146588-D6B1-444B-9BDD-E3CB1EAD1319}">
      <dsp:nvSpPr>
        <dsp:cNvPr id="0" name=""/>
        <dsp:cNvSpPr/>
      </dsp:nvSpPr>
      <dsp:spPr>
        <a:xfrm rot="19457599">
          <a:off x="4855191" y="627838"/>
          <a:ext cx="803876" cy="32124"/>
        </a:xfrm>
        <a:custGeom>
          <a:avLst/>
          <a:gdLst/>
          <a:ahLst/>
          <a:cxnLst/>
          <a:rect l="0" t="0" r="0" b="0"/>
          <a:pathLst>
            <a:path>
              <a:moveTo>
                <a:pt x="0" y="16062"/>
              </a:moveTo>
              <a:lnTo>
                <a:pt x="803876"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37033" y="623803"/>
        <a:ext cx="40193" cy="40193"/>
      </dsp:txXfrm>
    </dsp:sp>
    <dsp:sp modelId="{E335F31C-D7B0-41C1-8722-7CA7B6B813F5}">
      <dsp:nvSpPr>
        <dsp:cNvPr id="0" name=""/>
        <dsp:cNvSpPr/>
      </dsp:nvSpPr>
      <dsp:spPr>
        <a:xfrm>
          <a:off x="5583510" y="1339"/>
          <a:ext cx="1631900" cy="81595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Message-based activation</a:t>
          </a:r>
          <a:endParaRPr lang="en-US" sz="1400" kern="1200" dirty="0"/>
        </a:p>
      </dsp:txBody>
      <dsp:txXfrm>
        <a:off x="5607408" y="25237"/>
        <a:ext cx="1584104" cy="768154"/>
      </dsp:txXfrm>
    </dsp:sp>
    <dsp:sp modelId="{A6CB7B29-90AF-4886-8606-D50614AF1638}">
      <dsp:nvSpPr>
        <dsp:cNvPr id="0" name=""/>
        <dsp:cNvSpPr/>
      </dsp:nvSpPr>
      <dsp:spPr>
        <a:xfrm rot="2142401">
          <a:off x="4855191" y="1097009"/>
          <a:ext cx="803876" cy="32124"/>
        </a:xfrm>
        <a:custGeom>
          <a:avLst/>
          <a:gdLst/>
          <a:ahLst/>
          <a:cxnLst/>
          <a:rect l="0" t="0" r="0" b="0"/>
          <a:pathLst>
            <a:path>
              <a:moveTo>
                <a:pt x="0" y="16062"/>
              </a:moveTo>
              <a:lnTo>
                <a:pt x="803876"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37033" y="1092974"/>
        <a:ext cx="40193" cy="40193"/>
      </dsp:txXfrm>
    </dsp:sp>
    <dsp:sp modelId="{9A4DC21F-988C-4FAA-8D10-871A7AA6E7B1}">
      <dsp:nvSpPr>
        <dsp:cNvPr id="0" name=""/>
        <dsp:cNvSpPr/>
      </dsp:nvSpPr>
      <dsp:spPr>
        <a:xfrm>
          <a:off x="5583510" y="939682"/>
          <a:ext cx="1631900" cy="81595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Auto-start</a:t>
          </a:r>
          <a:endParaRPr lang="en-US" sz="1400" kern="1200" dirty="0"/>
        </a:p>
      </dsp:txBody>
      <dsp:txXfrm>
        <a:off x="5607408" y="963580"/>
        <a:ext cx="1584104" cy="768154"/>
      </dsp:txXfrm>
    </dsp:sp>
    <dsp:sp modelId="{72743AA1-A679-4963-958A-1BDB7ACADC8D}">
      <dsp:nvSpPr>
        <dsp:cNvPr id="0" name=""/>
        <dsp:cNvSpPr/>
      </dsp:nvSpPr>
      <dsp:spPr>
        <a:xfrm rot="3654187">
          <a:off x="2301303" y="2621816"/>
          <a:ext cx="1342332" cy="32124"/>
        </a:xfrm>
        <a:custGeom>
          <a:avLst/>
          <a:gdLst/>
          <a:ahLst/>
          <a:cxnLst/>
          <a:rect l="0" t="0" r="0" b="0"/>
          <a:pathLst>
            <a:path>
              <a:moveTo>
                <a:pt x="0" y="16062"/>
              </a:moveTo>
              <a:lnTo>
                <a:pt x="1342332" y="1606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38911" y="2604320"/>
        <a:ext cx="67116" cy="67116"/>
      </dsp:txXfrm>
    </dsp:sp>
    <dsp:sp modelId="{DD59137E-58E1-427B-8D63-4590A3309E08}">
      <dsp:nvSpPr>
        <dsp:cNvPr id="0" name=""/>
        <dsp:cNvSpPr/>
      </dsp:nvSpPr>
      <dsp:spPr>
        <a:xfrm>
          <a:off x="3298849" y="2816367"/>
          <a:ext cx="1631900" cy="81595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Reliability</a:t>
          </a:r>
          <a:endParaRPr lang="en-US" sz="1400" kern="1200" dirty="0"/>
        </a:p>
      </dsp:txBody>
      <dsp:txXfrm>
        <a:off x="3322747" y="2840265"/>
        <a:ext cx="1584104" cy="768154"/>
      </dsp:txXfrm>
    </dsp:sp>
    <dsp:sp modelId="{55A7539D-6799-4D32-9543-0BEF1CA475F4}">
      <dsp:nvSpPr>
        <dsp:cNvPr id="0" name=""/>
        <dsp:cNvSpPr/>
      </dsp:nvSpPr>
      <dsp:spPr>
        <a:xfrm rot="18289469">
          <a:off x="4685600" y="2739109"/>
          <a:ext cx="1143058" cy="32124"/>
        </a:xfrm>
        <a:custGeom>
          <a:avLst/>
          <a:gdLst/>
          <a:ahLst/>
          <a:cxnLst/>
          <a:rect l="0" t="0" r="0" b="0"/>
          <a:pathLst>
            <a:path>
              <a:moveTo>
                <a:pt x="0" y="16062"/>
              </a:moveTo>
              <a:lnTo>
                <a:pt x="1143058"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28553" y="2726594"/>
        <a:ext cx="57152" cy="57152"/>
      </dsp:txXfrm>
    </dsp:sp>
    <dsp:sp modelId="{27C4B599-DD3C-4963-AE22-D9646BA3D03C}">
      <dsp:nvSpPr>
        <dsp:cNvPr id="0" name=""/>
        <dsp:cNvSpPr/>
      </dsp:nvSpPr>
      <dsp:spPr>
        <a:xfrm>
          <a:off x="5583510" y="1878024"/>
          <a:ext cx="1631900" cy="81595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Restarting Workflow Service instances from failed hosts</a:t>
          </a:r>
          <a:endParaRPr lang="en-US" sz="1400" kern="1200" dirty="0"/>
        </a:p>
      </dsp:txBody>
      <dsp:txXfrm>
        <a:off x="5607408" y="1901922"/>
        <a:ext cx="1584104" cy="768154"/>
      </dsp:txXfrm>
    </dsp:sp>
    <dsp:sp modelId="{7A2F67C0-E57D-497C-8A39-F150B4A8DB74}">
      <dsp:nvSpPr>
        <dsp:cNvPr id="0" name=""/>
        <dsp:cNvSpPr/>
      </dsp:nvSpPr>
      <dsp:spPr>
        <a:xfrm>
          <a:off x="4930750" y="3208280"/>
          <a:ext cx="652760" cy="32124"/>
        </a:xfrm>
        <a:custGeom>
          <a:avLst/>
          <a:gdLst/>
          <a:ahLst/>
          <a:cxnLst/>
          <a:rect l="0" t="0" r="0" b="0"/>
          <a:pathLst>
            <a:path>
              <a:moveTo>
                <a:pt x="0" y="16062"/>
              </a:moveTo>
              <a:lnTo>
                <a:pt x="652760"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40811" y="3208023"/>
        <a:ext cx="32638" cy="32638"/>
      </dsp:txXfrm>
    </dsp:sp>
    <dsp:sp modelId="{0A924747-81A9-4C49-8585-FDDAABAA018C}">
      <dsp:nvSpPr>
        <dsp:cNvPr id="0" name=""/>
        <dsp:cNvSpPr/>
      </dsp:nvSpPr>
      <dsp:spPr>
        <a:xfrm>
          <a:off x="5583510" y="2816367"/>
          <a:ext cx="1631900" cy="81595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Suspending faulted Workflow Services</a:t>
          </a:r>
          <a:endParaRPr lang="en-US" sz="1400" kern="1200" dirty="0"/>
        </a:p>
      </dsp:txBody>
      <dsp:txXfrm>
        <a:off x="5607408" y="2840265"/>
        <a:ext cx="1584104" cy="768154"/>
      </dsp:txXfrm>
    </dsp:sp>
    <dsp:sp modelId="{E6EB6B3D-D122-4BB9-8AAD-A462CA974590}">
      <dsp:nvSpPr>
        <dsp:cNvPr id="0" name=""/>
        <dsp:cNvSpPr/>
      </dsp:nvSpPr>
      <dsp:spPr>
        <a:xfrm rot="3310531">
          <a:off x="4685600" y="3677452"/>
          <a:ext cx="1143058" cy="32124"/>
        </a:xfrm>
        <a:custGeom>
          <a:avLst/>
          <a:gdLst/>
          <a:ahLst/>
          <a:cxnLst/>
          <a:rect l="0" t="0" r="0" b="0"/>
          <a:pathLst>
            <a:path>
              <a:moveTo>
                <a:pt x="0" y="16062"/>
              </a:moveTo>
              <a:lnTo>
                <a:pt x="1143058" y="1606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28553" y="3664937"/>
        <a:ext cx="57152" cy="57152"/>
      </dsp:txXfrm>
    </dsp:sp>
    <dsp:sp modelId="{D964C1AC-7ADC-4BF5-8D40-D6EDFA879CEB}">
      <dsp:nvSpPr>
        <dsp:cNvPr id="0" name=""/>
        <dsp:cNvSpPr/>
      </dsp:nvSpPr>
      <dsp:spPr>
        <a:xfrm>
          <a:off x="5583510" y="3754710"/>
          <a:ext cx="1631900" cy="81595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dirty="0" smtClean="0"/>
            <a:t>Improved lock management </a:t>
          </a:r>
          <a:endParaRPr lang="en-US" sz="1400" kern="1200" dirty="0"/>
        </a:p>
      </dsp:txBody>
      <dsp:txXfrm>
        <a:off x="5607408" y="3778608"/>
        <a:ext cx="1584104" cy="768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3E9A3-EE85-41C9-8C18-39818BA45B56}">
      <dsp:nvSpPr>
        <dsp:cNvPr id="0" name=""/>
        <dsp:cNvSpPr/>
      </dsp:nvSpPr>
      <dsp:spPr>
        <a:xfrm>
          <a:off x="1650206" y="1772542"/>
          <a:ext cx="2053828" cy="10269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kern="1200" dirty="0" smtClean="0"/>
            <a:t>Scalability Strategies</a:t>
          </a:r>
          <a:endParaRPr lang="en-US" sz="2200" kern="1200" dirty="0"/>
        </a:p>
      </dsp:txBody>
      <dsp:txXfrm>
        <a:off x="1680283" y="1802619"/>
        <a:ext cx="1993674" cy="966760"/>
      </dsp:txXfrm>
    </dsp:sp>
    <dsp:sp modelId="{53109E1A-66AE-41A1-B85F-A3850F8FF6C7}">
      <dsp:nvSpPr>
        <dsp:cNvPr id="0" name=""/>
        <dsp:cNvSpPr/>
      </dsp:nvSpPr>
      <dsp:spPr>
        <a:xfrm rot="17692822">
          <a:off x="3138471" y="1380071"/>
          <a:ext cx="1952656" cy="40429"/>
        </a:xfrm>
        <a:custGeom>
          <a:avLst/>
          <a:gdLst/>
          <a:ahLst/>
          <a:cxnLst/>
          <a:rect l="0" t="0" r="0" b="0"/>
          <a:pathLst>
            <a:path>
              <a:moveTo>
                <a:pt x="0" y="20214"/>
              </a:moveTo>
              <a:lnTo>
                <a:pt x="1952656" y="20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065983" y="1351470"/>
        <a:ext cx="97632" cy="97632"/>
      </dsp:txXfrm>
    </dsp:sp>
    <dsp:sp modelId="{F8BD7A7A-E2F5-41C4-ADE7-71F5D8FF2415}">
      <dsp:nvSpPr>
        <dsp:cNvPr id="0" name=""/>
        <dsp:cNvSpPr/>
      </dsp:nvSpPr>
      <dsp:spPr>
        <a:xfrm>
          <a:off x="4525565" y="1116"/>
          <a:ext cx="2053828" cy="102691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kern="1200" dirty="0" smtClean="0"/>
            <a:t>Server farms </a:t>
          </a:r>
          <a:endParaRPr lang="en-US" sz="2200" kern="1200" dirty="0"/>
        </a:p>
      </dsp:txBody>
      <dsp:txXfrm>
        <a:off x="4555642" y="31193"/>
        <a:ext cx="1993674" cy="966760"/>
      </dsp:txXfrm>
    </dsp:sp>
    <dsp:sp modelId="{01EBAF49-803B-44EC-8222-E94FEF24A371}">
      <dsp:nvSpPr>
        <dsp:cNvPr id="0" name=""/>
        <dsp:cNvSpPr/>
      </dsp:nvSpPr>
      <dsp:spPr>
        <a:xfrm rot="19457599">
          <a:off x="3608940" y="1970547"/>
          <a:ext cx="1011718" cy="40429"/>
        </a:xfrm>
        <a:custGeom>
          <a:avLst/>
          <a:gdLst/>
          <a:ahLst/>
          <a:cxnLst/>
          <a:rect l="0" t="0" r="0" b="0"/>
          <a:pathLst>
            <a:path>
              <a:moveTo>
                <a:pt x="0" y="20214"/>
              </a:moveTo>
              <a:lnTo>
                <a:pt x="1011718" y="20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89507" y="1965469"/>
        <a:ext cx="50585" cy="50585"/>
      </dsp:txXfrm>
    </dsp:sp>
    <dsp:sp modelId="{5E4A03E3-1A53-4828-B555-964A99F9518D}">
      <dsp:nvSpPr>
        <dsp:cNvPr id="0" name=""/>
        <dsp:cNvSpPr/>
      </dsp:nvSpPr>
      <dsp:spPr>
        <a:xfrm>
          <a:off x="4525565" y="1182067"/>
          <a:ext cx="2053828" cy="102691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kern="1200" dirty="0" smtClean="0"/>
            <a:t>Custom Routing</a:t>
          </a:r>
          <a:endParaRPr lang="en-US" sz="2200" kern="1200" dirty="0"/>
        </a:p>
      </dsp:txBody>
      <dsp:txXfrm>
        <a:off x="4555642" y="1212144"/>
        <a:ext cx="1993674" cy="966760"/>
      </dsp:txXfrm>
    </dsp:sp>
    <dsp:sp modelId="{B9048F55-C847-424F-9418-8C91EF748BF8}">
      <dsp:nvSpPr>
        <dsp:cNvPr id="0" name=""/>
        <dsp:cNvSpPr/>
      </dsp:nvSpPr>
      <dsp:spPr>
        <a:xfrm rot="2142401">
          <a:off x="3608940" y="2561022"/>
          <a:ext cx="1011718" cy="40429"/>
        </a:xfrm>
        <a:custGeom>
          <a:avLst/>
          <a:gdLst/>
          <a:ahLst/>
          <a:cxnLst/>
          <a:rect l="0" t="0" r="0" b="0"/>
          <a:pathLst>
            <a:path>
              <a:moveTo>
                <a:pt x="0" y="20214"/>
              </a:moveTo>
              <a:lnTo>
                <a:pt x="1011718" y="20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89507" y="2555944"/>
        <a:ext cx="50585" cy="50585"/>
      </dsp:txXfrm>
    </dsp:sp>
    <dsp:sp modelId="{0AFC3034-6227-4C1D-94EB-7F362A18A14A}">
      <dsp:nvSpPr>
        <dsp:cNvPr id="0" name=""/>
        <dsp:cNvSpPr/>
      </dsp:nvSpPr>
      <dsp:spPr>
        <a:xfrm>
          <a:off x="4525565" y="2363018"/>
          <a:ext cx="2053828" cy="102691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kern="1200" dirty="0" smtClean="0"/>
            <a:t>Simplified Asynchronous Messaging</a:t>
          </a:r>
          <a:endParaRPr lang="en-US" sz="2200" kern="1200" dirty="0"/>
        </a:p>
      </dsp:txBody>
      <dsp:txXfrm>
        <a:off x="4555642" y="2393095"/>
        <a:ext cx="1993674" cy="966760"/>
      </dsp:txXfrm>
    </dsp:sp>
    <dsp:sp modelId="{EEC7F510-106B-4E76-A4DE-8B1AD9082916}">
      <dsp:nvSpPr>
        <dsp:cNvPr id="0" name=""/>
        <dsp:cNvSpPr/>
      </dsp:nvSpPr>
      <dsp:spPr>
        <a:xfrm rot="3907178">
          <a:off x="3138471" y="3151498"/>
          <a:ext cx="1952656" cy="40429"/>
        </a:xfrm>
        <a:custGeom>
          <a:avLst/>
          <a:gdLst/>
          <a:ahLst/>
          <a:cxnLst/>
          <a:rect l="0" t="0" r="0" b="0"/>
          <a:pathLst>
            <a:path>
              <a:moveTo>
                <a:pt x="0" y="20214"/>
              </a:moveTo>
              <a:lnTo>
                <a:pt x="1952656" y="20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065983" y="3122896"/>
        <a:ext cx="97632" cy="97632"/>
      </dsp:txXfrm>
    </dsp:sp>
    <dsp:sp modelId="{A6B9826B-2A1D-4F9C-AB37-49AFF8973F25}">
      <dsp:nvSpPr>
        <dsp:cNvPr id="0" name=""/>
        <dsp:cNvSpPr/>
      </dsp:nvSpPr>
      <dsp:spPr>
        <a:xfrm>
          <a:off x="4525565" y="3543969"/>
          <a:ext cx="2053828" cy="102691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kern="1200" dirty="0" smtClean="0"/>
            <a:t>Workflow Service Persistence </a:t>
          </a:r>
          <a:endParaRPr lang="en-US" sz="2200" kern="1200" dirty="0"/>
        </a:p>
      </dsp:txBody>
      <dsp:txXfrm>
        <a:off x="4555642" y="3574046"/>
        <a:ext cx="1993674" cy="9667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2/09/2011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3</a:t>
            </a:fld>
            <a:endParaRPr lang="en-AU" dirty="0"/>
          </a:p>
        </p:txBody>
      </p:sp>
    </p:spTree>
    <p:extLst>
      <p:ext uri="{BB962C8B-B14F-4D97-AF65-F5344CB8AC3E}">
        <p14:creationId xmlns:p14="http://schemas.microsoft.com/office/powerpoint/2010/main" val="3120136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5</a:t>
            </a:fld>
            <a:endParaRPr lang="en-AU" dirty="0"/>
          </a:p>
        </p:txBody>
      </p:sp>
    </p:spTree>
    <p:extLst>
      <p:ext uri="{BB962C8B-B14F-4D97-AF65-F5344CB8AC3E}">
        <p14:creationId xmlns:p14="http://schemas.microsoft.com/office/powerpoint/2010/main" val="1724017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11:15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1"/>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2/09/2011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90"/>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90"/>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8"/>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348881"/>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408719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2721943D-A7F9-4474-AC48-B5E8E9B2DDB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3124237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9" descr="102679_TEMPLATE_16.9(1).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r>
              <a:rPr lang="en-AU" dirty="0"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4207611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descr="102679_TEMPLATE_16.9(2).jpg"/>
          <p:cNvPicPr>
            <a:picLocks noChangeAspect="1"/>
          </p:cNvPicPr>
          <p:nvPr userDrawn="1"/>
        </p:nvPicPr>
        <p:blipFill>
          <a:blip r:embed="rId2"/>
          <a:stretch>
            <a:fillRect/>
          </a:stretch>
        </p:blipFill>
        <p:spPr>
          <a:xfrm>
            <a:off x="3760" y="0"/>
            <a:ext cx="913648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3"/>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Tree>
    <p:extLst>
      <p:ext uri="{BB962C8B-B14F-4D97-AF65-F5344CB8AC3E}">
        <p14:creationId xmlns:p14="http://schemas.microsoft.com/office/powerpoint/2010/main" val="187203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6858000"/>
          </a:xfrm>
          <a:prstGeom prst="rect">
            <a:avLst/>
          </a:prstGeom>
        </p:spPr>
      </p:pic>
      <p:sp>
        <p:nvSpPr>
          <p:cNvPr id="2" name="Title 1"/>
          <p:cNvSpPr>
            <a:spLocks noGrp="1"/>
          </p:cNvSpPr>
          <p:nvPr>
            <p:ph type="title" hasCustomPrompt="1"/>
          </p:nvPr>
        </p:nvSpPr>
        <p:spPr>
          <a:xfrm>
            <a:off x="722313" y="4406901"/>
            <a:ext cx="7772400" cy="1362075"/>
          </a:xfrm>
        </p:spPr>
        <p:txBody>
          <a:bodyPr anchor="t"/>
          <a:lstStyle>
            <a:lvl1pPr algn="l">
              <a:defRPr sz="4000" b="1" cap="all"/>
            </a:lvl1pPr>
          </a:lstStyle>
          <a:p>
            <a:r>
              <a:rPr lang="en-US" dirty="0" smtClean="0"/>
              <a:t>Click to edit Master </a:t>
            </a:r>
            <a:br>
              <a:rPr lang="en-US" dirty="0" smtClean="0"/>
            </a:br>
            <a:r>
              <a:rPr lang="en-US" dirty="0" smtClean="0"/>
              <a:t>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Tech·Ed_LOGO.png"/>
          <p:cNvPicPr>
            <a:picLocks noChangeAspect="1"/>
          </p:cNvPicPr>
          <p:nvPr userDrawn="1"/>
        </p:nvPicPr>
        <p:blipFill>
          <a:blip r:embed="rId4"/>
          <a:stretch>
            <a:fillRect/>
          </a:stretch>
        </p:blipFill>
        <p:spPr>
          <a:xfrm>
            <a:off x="6019800" y="787400"/>
            <a:ext cx="2447922" cy="1327688"/>
          </a:xfrm>
          <a:prstGeom prst="rect">
            <a:avLst/>
          </a:prstGeom>
        </p:spPr>
      </p:pic>
    </p:spTree>
    <p:extLst>
      <p:ext uri="{BB962C8B-B14F-4D97-AF65-F5344CB8AC3E}">
        <p14:creationId xmlns:p14="http://schemas.microsoft.com/office/powerpoint/2010/main" val="2638827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6858000"/>
          </a:xfrm>
          <a:prstGeom prst="rect">
            <a:avLst/>
          </a:prstGeom>
        </p:spPr>
      </p:pic>
    </p:spTree>
    <p:extLst>
      <p:ext uri="{BB962C8B-B14F-4D97-AF65-F5344CB8AC3E}">
        <p14:creationId xmlns:p14="http://schemas.microsoft.com/office/powerpoint/2010/main" val="96252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1771551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4" name="Content Placeholder 3"/>
          <p:cNvSpPr>
            <a:spLocks noGrp="1"/>
          </p:cNvSpPr>
          <p:nvPr>
            <p:ph sz="half" idx="2"/>
          </p:nvPr>
        </p:nvSpPr>
        <p:spPr>
          <a:xfrm>
            <a:off x="457200" y="1600200"/>
            <a:ext cx="4114800" cy="4165600"/>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556066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2721943D-A7F9-4474-AC48-B5E8E9B2DDB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3008674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2823044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2804682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1706426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6858000"/>
          </a:xfrm>
          <a:prstGeom prst="rect">
            <a:avLst/>
          </a:prstGeom>
        </p:spPr>
      </p:pic>
      <p:pic>
        <p:nvPicPr>
          <p:cNvPr id="4" name="Picture 3" descr="Tech·Ed_LOGO.png"/>
          <p:cNvPicPr>
            <a:picLocks noChangeAspect="1"/>
          </p:cNvPicPr>
          <p:nvPr userDrawn="1"/>
        </p:nvPicPr>
        <p:blipFill>
          <a:blip r:embed="rId4"/>
          <a:stretch>
            <a:fillRect/>
          </a:stretch>
        </p:blipFill>
        <p:spPr>
          <a:xfrm>
            <a:off x="990600" y="1905000"/>
            <a:ext cx="4870445" cy="2641600"/>
          </a:xfrm>
          <a:prstGeom prst="rect">
            <a:avLst/>
          </a:prstGeom>
        </p:spPr>
      </p:pic>
    </p:spTree>
    <p:extLst>
      <p:ext uri="{BB962C8B-B14F-4D97-AF65-F5344CB8AC3E}">
        <p14:creationId xmlns:p14="http://schemas.microsoft.com/office/powerpoint/2010/main" val="61204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3"/>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2/09/2011</a:t>
            </a:fld>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2/09/2011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90"/>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3"/>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2/09/2011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90"/>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90"/>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90"/>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2/09/2011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90"/>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6.png"/><Relationship Id="rId2" Type="http://schemas.openxmlformats.org/officeDocument/2006/relationships/slideLayout" Target="../slideLayouts/slideLayout15.xml"/><Relationship Id="rId16" Type="http://schemas.microsoft.com/office/2007/relationships/hdphoto" Target="../media/hdphoto1.wdp"/><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5"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2/09/2011</a:t>
            </a:fld>
            <a:endParaRPr lang="en-AU"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102679_TEMPLATE_16.9(1).jpg"/>
          <p:cNvPicPr>
            <a:picLocks noChangeAspect="1"/>
          </p:cNvPicPr>
          <p:nvPr userDrawn="1"/>
        </p:nvPicPr>
        <p:blipFill>
          <a:blip r:embed="rId15">
            <a:extLst>
              <a:ext uri="{BEBA8EAE-BF5A-486C-A8C5-ECC9F3942E4B}">
                <a14:imgProps xmlns:a14="http://schemas.microsoft.com/office/drawing/2010/main">
                  <a14:imgLayer r:embed="rId16">
                    <a14:imgEffect>
                      <a14:colorTemperature colorTemp="7200"/>
                    </a14:imgEffect>
                    <a14:imgEffect>
                      <a14:saturation sat="200000"/>
                    </a14:imgEffect>
                  </a14:imgLayer>
                </a14:imgProps>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3"/>
          </p:nvPr>
        </p:nvSpPr>
        <p:spPr>
          <a:xfrm>
            <a:off x="5943600" y="6356351"/>
            <a:ext cx="2895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r>
              <a:rPr lang="en-AU" dirty="0" smtClean="0">
                <a:solidFill>
                  <a:srgbClr val="FFFFFF"/>
                </a:solidFill>
              </a:rPr>
              <a:t>(</a:t>
            </a:r>
            <a:r>
              <a:rPr lang="en-AU" dirty="0" err="1" smtClean="0">
                <a:solidFill>
                  <a:srgbClr val="FFFFFF"/>
                </a:solidFill>
              </a:rPr>
              <a:t>c</a:t>
            </a:r>
            <a:r>
              <a:rPr lang="en-AU" dirty="0" smtClean="0">
                <a:solidFill>
                  <a:srgbClr val="FFFFFF"/>
                </a:solidFill>
              </a:rPr>
              <a:t>) 2011 Microsoft. All rights reserved.</a:t>
            </a:r>
            <a:endParaRPr lang="en-AU" dirty="0">
              <a:solidFill>
                <a:srgbClr val="FFFFFF"/>
              </a:solidFill>
            </a:endParaRPr>
          </a:p>
        </p:txBody>
      </p:sp>
      <p:pic>
        <p:nvPicPr>
          <p:cNvPr id="9" name="Picture 8" descr="Tech·Ed_LOGO.png"/>
          <p:cNvPicPr>
            <a:picLocks noChangeAspect="1"/>
          </p:cNvPicPr>
          <p:nvPr userDrawn="1"/>
        </p:nvPicPr>
        <p:blipFill>
          <a:blip r:embed="rId17"/>
          <a:stretch>
            <a:fillRect/>
          </a:stretch>
        </p:blipFill>
        <p:spPr>
          <a:xfrm>
            <a:off x="457202" y="6070601"/>
            <a:ext cx="990599" cy="537275"/>
          </a:xfrm>
          <a:prstGeom prst="rect">
            <a:avLst/>
          </a:prstGeom>
        </p:spPr>
      </p:pic>
    </p:spTree>
    <p:extLst>
      <p:ext uri="{BB962C8B-B14F-4D97-AF65-F5344CB8AC3E}">
        <p14:creationId xmlns:p14="http://schemas.microsoft.com/office/powerpoint/2010/main" val="75180014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code.msdn.microsoft.com/Hybrid-Reference-ef46d563"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Windows Server </a:t>
            </a:r>
            <a:r>
              <a:rPr lang="en-AU" dirty="0" err="1" smtClean="0"/>
              <a:t>AppFabric</a:t>
            </a:r>
            <a:r>
              <a:rPr lang="en-AU" dirty="0" smtClean="0"/>
              <a:t/>
            </a:r>
            <a:br>
              <a:rPr lang="en-AU" dirty="0" smtClean="0"/>
            </a:br>
            <a:r>
              <a:rPr lang="en-AU" sz="3600" dirty="0" smtClean="0">
                <a:solidFill>
                  <a:schemeClr val="accent2"/>
                </a:solidFill>
              </a:rPr>
              <a:t>Reliability &amp; Availability</a:t>
            </a:r>
            <a:endParaRPr sz="3600" dirty="0">
              <a:solidFill>
                <a:schemeClr val="accent2"/>
              </a:solidFill>
            </a:endParaRPr>
          </a:p>
        </p:txBody>
      </p:sp>
      <p:graphicFrame>
        <p:nvGraphicFramePr>
          <p:cNvPr id="7" name="Content Placeholder 4"/>
          <p:cNvGraphicFramePr>
            <a:graphicFrameLocks noGrp="1"/>
          </p:cNvGraphicFramePr>
          <p:nvPr>
            <p:ph sz="quarter" idx="1"/>
            <p:extLst>
              <p:ext uri="{D42A27DB-BD31-4B8C-83A1-F6EECF244321}">
                <p14:modId xmlns:p14="http://schemas.microsoft.com/office/powerpoint/2010/main" val="1091026374"/>
              </p:ext>
            </p:extLst>
          </p:nvPr>
        </p:nvGraphicFramePr>
        <p:xfrm>
          <a:off x="302840" y="198884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019971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Windows Server AppFabric</a:t>
            </a:r>
            <a:br>
              <a:rPr lang="en-AU" dirty="0" smtClean="0"/>
            </a:br>
            <a:r>
              <a:rPr lang="en-AU" sz="3600" dirty="0" smtClean="0">
                <a:solidFill>
                  <a:schemeClr val="accent2"/>
                </a:solidFill>
              </a:rPr>
              <a:t>Scalability</a:t>
            </a:r>
            <a:endParaRPr sz="3600" dirty="0">
              <a:solidFill>
                <a:schemeClr val="accent2"/>
              </a:solidFill>
            </a:endParaRPr>
          </a:p>
        </p:txBody>
      </p:sp>
      <p:sp>
        <p:nvSpPr>
          <p:cNvPr id="5" name="Footer Placeholder 4"/>
          <p:cNvSpPr>
            <a:spLocks noGrp="1"/>
          </p:cNvSpPr>
          <p:nvPr>
            <p:ph type="ftr" sz="quarter" idx="4294967295"/>
          </p:nvPr>
        </p:nvSpPr>
        <p:spPr>
          <a:xfrm>
            <a:off x="3124200" y="6356351"/>
            <a:ext cx="2895600" cy="365125"/>
          </a:xfrm>
        </p:spPr>
        <p:txBody>
          <a:bodyPr/>
          <a:lstStyle/>
          <a:p>
            <a:r>
              <a:rPr lang="en-AU" smtClean="0"/>
              <a:t>(c) 2011 Microsoft. All rights reserved.</a:t>
            </a:r>
            <a:endParaRPr lang="en-AU" dirty="0"/>
          </a:p>
        </p:txBody>
      </p:sp>
      <p:graphicFrame>
        <p:nvGraphicFramePr>
          <p:cNvPr id="6" name="Content Placeholder 4"/>
          <p:cNvGraphicFramePr>
            <a:graphicFrameLocks noGrp="1"/>
          </p:cNvGraphicFramePr>
          <p:nvPr>
            <p:ph sz="quarter" idx="1"/>
            <p:extLst>
              <p:ext uri="{D42A27DB-BD31-4B8C-83A1-F6EECF244321}">
                <p14:modId xmlns:p14="http://schemas.microsoft.com/office/powerpoint/2010/main" val="38212131"/>
              </p:ext>
            </p:extLst>
          </p:nvPr>
        </p:nvGraphicFramePr>
        <p:xfrm>
          <a:off x="395536" y="1772816"/>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224041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Demo</a:t>
            </a:r>
            <a:endParaRPr lang="en-AU" dirty="0"/>
          </a:p>
        </p:txBody>
      </p:sp>
      <p:sp>
        <p:nvSpPr>
          <p:cNvPr id="5" name="Text Placeholder 4"/>
          <p:cNvSpPr>
            <a:spLocks noGrp="1"/>
          </p:cNvSpPr>
          <p:nvPr>
            <p:ph type="body" idx="1"/>
          </p:nvPr>
        </p:nvSpPr>
        <p:spPr/>
        <p:txBody>
          <a:bodyPr/>
          <a:lstStyle/>
          <a:p>
            <a:r>
              <a:rPr lang="en-AU" dirty="0" smtClean="0"/>
              <a:t>Windows Server AppFabric Dashboard</a:t>
            </a:r>
            <a:endParaRPr lang="en-AU" dirty="0"/>
          </a:p>
        </p:txBody>
      </p:sp>
    </p:spTree>
    <p:extLst>
      <p:ext uri="{BB962C8B-B14F-4D97-AF65-F5344CB8AC3E}">
        <p14:creationId xmlns:p14="http://schemas.microsoft.com/office/powerpoint/2010/main" val="900615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Windows Server </a:t>
            </a:r>
            <a:r>
              <a:rPr lang="en-AU" dirty="0" err="1" smtClean="0"/>
              <a:t>AppFabric</a:t>
            </a:r>
            <a:r>
              <a:rPr lang="en-AU" dirty="0" smtClean="0"/>
              <a:t/>
            </a:r>
            <a:br>
              <a:rPr lang="en-AU" dirty="0" smtClean="0"/>
            </a:br>
            <a:r>
              <a:rPr lang="en-AU" sz="3600" dirty="0" smtClean="0">
                <a:solidFill>
                  <a:schemeClr val="accent2"/>
                </a:solidFill>
              </a:rPr>
              <a:t>Management Dashboard</a:t>
            </a:r>
            <a:endParaRPr sz="3600" dirty="0">
              <a:solidFill>
                <a:schemeClr val="accent2"/>
              </a:solidFill>
            </a:endParaRPr>
          </a:p>
        </p:txBody>
      </p:sp>
      <p:sp>
        <p:nvSpPr>
          <p:cNvPr id="5" name="Footer Placeholder 4"/>
          <p:cNvSpPr>
            <a:spLocks noGrp="1"/>
          </p:cNvSpPr>
          <p:nvPr>
            <p:ph type="ftr" sz="quarter" idx="4294967295"/>
          </p:nvPr>
        </p:nvSpPr>
        <p:spPr>
          <a:xfrm>
            <a:off x="3124200" y="6356351"/>
            <a:ext cx="2895600" cy="365125"/>
          </a:xfrm>
        </p:spPr>
        <p:txBody>
          <a:bodyPr/>
          <a:lstStyle/>
          <a:p>
            <a:r>
              <a:rPr lang="en-AU" smtClean="0"/>
              <a:t>(c) 2011 Microsoft. All rights reserved.</a:t>
            </a:r>
            <a:endParaRPr lang="en-AU" dirty="0"/>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2" y="1628800"/>
            <a:ext cx="5663377" cy="5169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83671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Windows Server AppFabric</a:t>
            </a:r>
            <a:br>
              <a:rPr lang="en-AU" dirty="0" smtClean="0"/>
            </a:br>
            <a:r>
              <a:rPr lang="en-AU" sz="3600" dirty="0" smtClean="0">
                <a:solidFill>
                  <a:schemeClr val="accent2"/>
                </a:solidFill>
              </a:rPr>
              <a:t>Execution Tracking</a:t>
            </a:r>
            <a:endParaRPr sz="3600" dirty="0">
              <a:solidFill>
                <a:schemeClr val="accent2"/>
              </a:solidFill>
            </a:endParaRPr>
          </a:p>
        </p:txBody>
      </p:sp>
      <p:sp>
        <p:nvSpPr>
          <p:cNvPr id="5" name="Footer Placeholder 4"/>
          <p:cNvSpPr>
            <a:spLocks noGrp="1"/>
          </p:cNvSpPr>
          <p:nvPr>
            <p:ph type="ftr" sz="quarter" idx="4294967295"/>
          </p:nvPr>
        </p:nvSpPr>
        <p:spPr>
          <a:xfrm>
            <a:off x="3124200" y="6356351"/>
            <a:ext cx="2895600" cy="365125"/>
          </a:xfrm>
        </p:spPr>
        <p:txBody>
          <a:bodyPr/>
          <a:lstStyle/>
          <a:p>
            <a:r>
              <a:rPr lang="en-AU" smtClean="0"/>
              <a:t>(c) 2011 Microsoft. All rights reserved.</a:t>
            </a:r>
            <a:endParaRPr lang="en-AU" dirty="0"/>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89" y="1700809"/>
            <a:ext cx="4724400" cy="478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4"/>
          <a:srcRect/>
          <a:stretch>
            <a:fillRect/>
          </a:stretch>
        </p:blipFill>
        <p:spPr bwMode="auto">
          <a:xfrm>
            <a:off x="3707904" y="3140969"/>
            <a:ext cx="4953000" cy="2257425"/>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770215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Windows Server </a:t>
            </a:r>
            <a:r>
              <a:rPr lang="en-AU" dirty="0" err="1" smtClean="0"/>
              <a:t>AppFabric</a:t>
            </a:r>
            <a:r>
              <a:rPr lang="en-AU" dirty="0" smtClean="0"/>
              <a:t/>
            </a:r>
            <a:br>
              <a:rPr lang="en-AU" dirty="0" smtClean="0"/>
            </a:br>
            <a:r>
              <a:rPr lang="en-AU" dirty="0">
                <a:solidFill>
                  <a:schemeClr val="accent2"/>
                </a:solidFill>
              </a:rPr>
              <a:t>Service &amp; </a:t>
            </a:r>
            <a:r>
              <a:rPr lang="en-AU" sz="3600" dirty="0" smtClean="0">
                <a:solidFill>
                  <a:schemeClr val="accent2"/>
                </a:solidFill>
              </a:rPr>
              <a:t>Endpoint Management</a:t>
            </a:r>
            <a:endParaRPr sz="3600" dirty="0">
              <a:solidFill>
                <a:schemeClr val="accent2"/>
              </a:solidFill>
            </a:endParaRPr>
          </a:p>
        </p:txBody>
      </p:sp>
      <p:sp>
        <p:nvSpPr>
          <p:cNvPr id="5" name="Footer Placeholder 4"/>
          <p:cNvSpPr>
            <a:spLocks noGrp="1"/>
          </p:cNvSpPr>
          <p:nvPr>
            <p:ph type="ftr" sz="quarter" idx="4294967295"/>
          </p:nvPr>
        </p:nvSpPr>
        <p:spPr>
          <a:xfrm>
            <a:off x="3124200" y="6356351"/>
            <a:ext cx="2895600" cy="365125"/>
          </a:xfrm>
        </p:spPr>
        <p:txBody>
          <a:bodyPr/>
          <a:lstStyle/>
          <a:p>
            <a:r>
              <a:rPr lang="en-AU" smtClean="0"/>
              <a:t>(c) 2011 Microsoft. All rights reserved.</a:t>
            </a:r>
            <a:endParaRPr lang="en-AU"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2" y="1700810"/>
            <a:ext cx="5063083" cy="438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3140969"/>
            <a:ext cx="473392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34472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BizTalk Server 2010</a:t>
            </a:r>
            <a:br>
              <a:rPr lang="en-AU" dirty="0" smtClean="0"/>
            </a:br>
            <a:r>
              <a:rPr lang="en-AU" sz="3600" dirty="0" smtClean="0">
                <a:solidFill>
                  <a:schemeClr val="accent2"/>
                </a:solidFill>
              </a:rPr>
              <a:t>An Overview</a:t>
            </a:r>
            <a:endParaRPr sz="3600" dirty="0">
              <a:solidFill>
                <a:schemeClr val="accent2"/>
              </a:solidFill>
            </a:endParaRPr>
          </a:p>
        </p:txBody>
      </p:sp>
      <p:sp>
        <p:nvSpPr>
          <p:cNvPr id="5" name="Footer Placeholder 4"/>
          <p:cNvSpPr>
            <a:spLocks noGrp="1"/>
          </p:cNvSpPr>
          <p:nvPr>
            <p:ph type="ftr" sz="quarter" idx="4294967295"/>
          </p:nvPr>
        </p:nvSpPr>
        <p:spPr>
          <a:xfrm>
            <a:off x="3124200" y="6356351"/>
            <a:ext cx="2895600" cy="365125"/>
          </a:xfrm>
        </p:spPr>
        <p:txBody>
          <a:bodyPr/>
          <a:lstStyle/>
          <a:p>
            <a:r>
              <a:rPr lang="en-AU" smtClean="0"/>
              <a:t>(c) 2011 Microsoft. All rights reserved.</a:t>
            </a:r>
            <a:endParaRPr lang="en-AU" dirty="0"/>
          </a:p>
        </p:txBody>
      </p:sp>
      <p:sp>
        <p:nvSpPr>
          <p:cNvPr id="4" name="Content Placeholder 5"/>
          <p:cNvSpPr>
            <a:spLocks noGrp="1"/>
          </p:cNvSpPr>
          <p:nvPr>
            <p:ph idx="1"/>
          </p:nvPr>
        </p:nvSpPr>
        <p:spPr>
          <a:xfrm>
            <a:off x="5148064" y="1628800"/>
            <a:ext cx="4032448" cy="4896544"/>
          </a:xfrm>
        </p:spPr>
        <p:txBody>
          <a:bodyPr>
            <a:normAutofit/>
          </a:bodyPr>
          <a:lstStyle/>
          <a:p>
            <a:pPr>
              <a:lnSpc>
                <a:spcPct val="150000"/>
              </a:lnSpc>
            </a:pPr>
            <a:r>
              <a:rPr lang="en-US" sz="2000" dirty="0" smtClean="0"/>
              <a:t>Messaging</a:t>
            </a:r>
          </a:p>
          <a:p>
            <a:pPr>
              <a:lnSpc>
                <a:spcPct val="150000"/>
              </a:lnSpc>
            </a:pPr>
            <a:r>
              <a:rPr lang="en-US" sz="2000" dirty="0" smtClean="0"/>
              <a:t>Orchestrations</a:t>
            </a:r>
          </a:p>
          <a:p>
            <a:pPr>
              <a:lnSpc>
                <a:spcPct val="150000"/>
              </a:lnSpc>
            </a:pPr>
            <a:r>
              <a:rPr lang="en-US" sz="2000" dirty="0" smtClean="0"/>
              <a:t>SOA, B2B, EAI</a:t>
            </a:r>
          </a:p>
          <a:p>
            <a:pPr>
              <a:lnSpc>
                <a:spcPct val="150000"/>
              </a:lnSpc>
            </a:pPr>
            <a:r>
              <a:rPr lang="en-US" sz="2000" dirty="0" smtClean="0"/>
              <a:t>Rules Engine</a:t>
            </a:r>
          </a:p>
          <a:p>
            <a:pPr>
              <a:lnSpc>
                <a:spcPct val="150000"/>
              </a:lnSpc>
            </a:pPr>
            <a:r>
              <a:rPr lang="en-US" sz="2000" dirty="0" smtClean="0"/>
              <a:t>Business Activity Monitoring</a:t>
            </a:r>
          </a:p>
          <a:p>
            <a:pPr>
              <a:lnSpc>
                <a:spcPct val="150000"/>
              </a:lnSpc>
            </a:pPr>
            <a:r>
              <a:rPr lang="en-US" sz="2000" dirty="0" smtClean="0"/>
              <a:t>RFID</a:t>
            </a:r>
          </a:p>
          <a:p>
            <a:pPr>
              <a:lnSpc>
                <a:spcPct val="150000"/>
              </a:lnSpc>
            </a:pPr>
            <a:r>
              <a:rPr lang="en-US" sz="2000" dirty="0"/>
              <a:t>Adapter </a:t>
            </a:r>
            <a:r>
              <a:rPr lang="en-US" sz="2000" dirty="0" smtClean="0"/>
              <a:t>Pack</a:t>
            </a:r>
          </a:p>
          <a:p>
            <a:pPr>
              <a:lnSpc>
                <a:spcPct val="150000"/>
              </a:lnSpc>
            </a:pPr>
            <a:r>
              <a:rPr lang="en-US" sz="2000" dirty="0" err="1"/>
              <a:t>Dev</a:t>
            </a:r>
            <a:r>
              <a:rPr lang="en-US" sz="2000" dirty="0"/>
              <a:t>/Deploy </a:t>
            </a:r>
            <a:r>
              <a:rPr lang="en-US" sz="2000" dirty="0" smtClean="0"/>
              <a:t>Tools</a:t>
            </a:r>
          </a:p>
          <a:p>
            <a:pPr>
              <a:lnSpc>
                <a:spcPct val="150000"/>
              </a:lnSpc>
            </a:pPr>
            <a:r>
              <a:rPr lang="en-US" sz="2000" dirty="0"/>
              <a:t>Management &amp; Operations</a:t>
            </a:r>
          </a:p>
          <a:p>
            <a:pPr>
              <a:lnSpc>
                <a:spcPct val="150000"/>
              </a:lnSpc>
            </a:pPr>
            <a:endParaRPr lang="en-US" sz="2000" dirty="0"/>
          </a:p>
          <a:p>
            <a:pPr>
              <a:lnSpc>
                <a:spcPct val="150000"/>
              </a:lnSpc>
            </a:pPr>
            <a:endParaRPr lang="en-US" sz="2000" dirty="0" smtClean="0"/>
          </a:p>
          <a:p>
            <a:pPr lvl="2">
              <a:lnSpc>
                <a:spcPct val="150000"/>
              </a:lnSpc>
            </a:pPr>
            <a:endParaRPr lang="en-US" sz="16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700808"/>
            <a:ext cx="4608512" cy="452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62547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356351"/>
            <a:ext cx="2895600" cy="365125"/>
          </a:xfrm>
        </p:spPr>
        <p:txBody>
          <a:bodyPr/>
          <a:lstStyle/>
          <a:p>
            <a:r>
              <a:rPr lang="en-AU" smtClean="0"/>
              <a:t>(c) 2011 Microsoft. All rights reserved.</a:t>
            </a:r>
            <a:endParaRPr lang="en-AU" dirty="0"/>
          </a:p>
        </p:txBody>
      </p:sp>
      <p:sp>
        <p:nvSpPr>
          <p:cNvPr id="6" name="Title 1"/>
          <p:cNvSpPr>
            <a:spLocks noGrp="1"/>
          </p:cNvSpPr>
          <p:nvPr>
            <p:ph type="title"/>
          </p:nvPr>
        </p:nvSpPr>
        <p:spPr>
          <a:xfrm>
            <a:off x="457200" y="341784"/>
            <a:ext cx="8229600" cy="1143000"/>
          </a:xfrm>
        </p:spPr>
        <p:txBody>
          <a:bodyPr>
            <a:normAutofit fontScale="90000"/>
          </a:bodyPr>
          <a:lstStyle/>
          <a:p>
            <a:r>
              <a:rPr lang="en-AU" dirty="0" smtClean="0"/>
              <a:t>BizTalk Server 2010</a:t>
            </a:r>
            <a:br>
              <a:rPr lang="en-AU" dirty="0" smtClean="0"/>
            </a:br>
            <a:r>
              <a:rPr lang="en-AU" dirty="0" smtClean="0">
                <a:solidFill>
                  <a:schemeClr val="accent2"/>
                </a:solidFill>
              </a:rPr>
              <a:t>Runtime Architecture</a:t>
            </a:r>
            <a:endParaRPr sz="3600" dirty="0">
              <a:solidFill>
                <a:schemeClr val="accent2"/>
              </a:solidFill>
            </a:endParaRPr>
          </a:p>
        </p:txBody>
      </p:sp>
      <p:grpSp>
        <p:nvGrpSpPr>
          <p:cNvPr id="8" name="Group 7"/>
          <p:cNvGrpSpPr/>
          <p:nvPr/>
        </p:nvGrpSpPr>
        <p:grpSpPr>
          <a:xfrm>
            <a:off x="1496350" y="1803757"/>
            <a:ext cx="6158478" cy="4692205"/>
            <a:chOff x="331573" y="693488"/>
            <a:chExt cx="8399322" cy="5935912"/>
          </a:xfrm>
        </p:grpSpPr>
        <p:grpSp>
          <p:nvGrpSpPr>
            <p:cNvPr id="9" name="Group 8"/>
            <p:cNvGrpSpPr/>
            <p:nvPr/>
          </p:nvGrpSpPr>
          <p:grpSpPr>
            <a:xfrm>
              <a:off x="331573" y="693488"/>
              <a:ext cx="8397039" cy="5935912"/>
              <a:chOff x="331573" y="693488"/>
              <a:chExt cx="8397039" cy="5935912"/>
            </a:xfrm>
          </p:grpSpPr>
          <p:grpSp>
            <p:nvGrpSpPr>
              <p:cNvPr id="16" name="Group 128"/>
              <p:cNvGrpSpPr/>
              <p:nvPr/>
            </p:nvGrpSpPr>
            <p:grpSpPr>
              <a:xfrm>
                <a:off x="762000" y="706645"/>
                <a:ext cx="7966612" cy="5922755"/>
                <a:chOff x="762000" y="293013"/>
                <a:chExt cx="7966612" cy="5922755"/>
              </a:xfrm>
            </p:grpSpPr>
            <p:sp>
              <p:nvSpPr>
                <p:cNvPr id="53" name="Rounded Rectangle 52"/>
                <p:cNvSpPr/>
                <p:nvPr/>
              </p:nvSpPr>
              <p:spPr bwMode="ltGray">
                <a:xfrm>
                  <a:off x="762000" y="914400"/>
                  <a:ext cx="7577667" cy="5301368"/>
                </a:xfrm>
                <a:prstGeom prst="roundRect">
                  <a:avLst>
                    <a:gd name="adj" fmla="val 7143"/>
                  </a:avLst>
                </a:prstGeom>
                <a:gradFill flip="none" rotWithShape="1">
                  <a:gsLst>
                    <a:gs pos="0">
                      <a:schemeClr val="bg1"/>
                    </a:gs>
                    <a:gs pos="50000">
                      <a:schemeClr val="bg1">
                        <a:lumMod val="75000"/>
                      </a:schemeClr>
                    </a:gs>
                    <a:gs pos="82000">
                      <a:schemeClr val="bg2">
                        <a:lumMod val="50000"/>
                      </a:schemeClr>
                    </a:gs>
                  </a:gsLst>
                  <a:lin ang="16200000" scaled="1"/>
                  <a:tileRect/>
                </a:gradFill>
                <a:ln w="19050">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US" sz="1400" kern="0" dirty="0" smtClean="0">
                    <a:solidFill>
                      <a:sysClr val="windowText" lastClr="000000"/>
                    </a:solidFill>
                  </a:endParaRPr>
                </a:p>
              </p:txBody>
            </p:sp>
            <p:sp>
              <p:nvSpPr>
                <p:cNvPr id="54" name="Rounded Rectangle 53"/>
                <p:cNvSpPr/>
                <p:nvPr/>
              </p:nvSpPr>
              <p:spPr bwMode="blackWhite">
                <a:xfrm>
                  <a:off x="3264666" y="1073645"/>
                  <a:ext cx="2552240" cy="3434903"/>
                </a:xfrm>
                <a:prstGeom prst="roundRect">
                  <a:avLst>
                    <a:gd name="adj" fmla="val 5876"/>
                  </a:avLst>
                </a:prstGeom>
                <a:gradFill flip="none" rotWithShape="1">
                  <a:gsLst>
                    <a:gs pos="0">
                      <a:schemeClr val="accent3">
                        <a:lumMod val="50000"/>
                      </a:schemeClr>
                    </a:gs>
                    <a:gs pos="50000">
                      <a:schemeClr val="accent3">
                        <a:lumMod val="75000"/>
                      </a:schemeClr>
                    </a:gs>
                    <a:gs pos="100000">
                      <a:schemeClr val="accent3">
                        <a:lumMod val="60000"/>
                        <a:lumOff val="40000"/>
                      </a:schemeClr>
                    </a:gs>
                  </a:gsLst>
                  <a:path path="circle">
                    <a:fillToRect t="100000" r="100000"/>
                  </a:path>
                  <a:tileRect l="-100000" b="-10000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0" lvl="2" algn="ctr" defTabSz="914099" fontAlgn="base">
                    <a:spcBef>
                      <a:spcPct val="0"/>
                    </a:spcBef>
                    <a:spcAft>
                      <a:spcPct val="0"/>
                    </a:spcAft>
                  </a:pPr>
                  <a:endParaRPr lang="en-US" sz="1600" dirty="0" smtClean="0">
                    <a:solidFill>
                      <a:schemeClr val="bg1"/>
                    </a:solidFill>
                    <a:latin typeface="Segoe UI" pitchFamily="34" charset="0"/>
                    <a:cs typeface="Segoe UI" pitchFamily="34" charset="0"/>
                  </a:endParaRPr>
                </a:p>
              </p:txBody>
            </p:sp>
            <p:sp>
              <p:nvSpPr>
                <p:cNvPr id="55" name="Rounded Rectangle 54"/>
                <p:cNvSpPr/>
                <p:nvPr/>
              </p:nvSpPr>
              <p:spPr bwMode="blackWhite">
                <a:xfrm>
                  <a:off x="3328931" y="1161781"/>
                  <a:ext cx="2423711" cy="3272968"/>
                </a:xfrm>
                <a:prstGeom prst="roundRect">
                  <a:avLst>
                    <a:gd name="adj" fmla="val 7576"/>
                  </a:avLst>
                </a:prstGeom>
                <a:solidFill>
                  <a:srgbClr val="000000">
                    <a:alpha val="60000"/>
                  </a:srgb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0" lvl="2" algn="ctr" fontAlgn="base">
                    <a:lnSpc>
                      <a:spcPct val="90000"/>
                    </a:lnSpc>
                    <a:spcBef>
                      <a:spcPct val="0"/>
                    </a:spcBef>
                    <a:spcAft>
                      <a:spcPct val="0"/>
                    </a:spcAft>
                    <a:defRPr/>
                  </a:pPr>
                  <a:r>
                    <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UI" pitchFamily="34" charset="0"/>
                      <a:cs typeface="Segoe UI" pitchFamily="34" charset="0"/>
                    </a:rPr>
                    <a:t>HOST</a:t>
                  </a:r>
                  <a:endParaRPr lang="en-US" sz="1200" dirty="0" smtClean="0">
                    <a:gradFill flip="none" rotWithShape="1">
                      <a:gsLst>
                        <a:gs pos="0">
                          <a:schemeClr val="bg2"/>
                        </a:gs>
                        <a:gs pos="50000">
                          <a:schemeClr val="tx2"/>
                        </a:gs>
                        <a:gs pos="100000">
                          <a:schemeClr val="bg2">
                            <a:lumMod val="75000"/>
                          </a:schemeClr>
                        </a:gs>
                      </a:gsLst>
                      <a:lin ang="5400000" scaled="1"/>
                      <a:tileRect/>
                    </a:gradFill>
                    <a:latin typeface="Segoe UI" pitchFamily="34" charset="0"/>
                    <a:cs typeface="Segoe UI" pitchFamily="34" charset="0"/>
                  </a:endParaRPr>
                </a:p>
              </p:txBody>
            </p:sp>
            <p:sp>
              <p:nvSpPr>
                <p:cNvPr id="56" name="Rounded Rectangle 55"/>
                <p:cNvSpPr/>
                <p:nvPr/>
              </p:nvSpPr>
              <p:spPr bwMode="blackWhite">
                <a:xfrm>
                  <a:off x="959556" y="1066800"/>
                  <a:ext cx="2229555" cy="5021969"/>
                </a:xfrm>
                <a:prstGeom prst="roundRect">
                  <a:avLst>
                    <a:gd name="adj" fmla="val 10243"/>
                  </a:avLst>
                </a:prstGeom>
                <a:gradFill flip="none" rotWithShape="1">
                  <a:gsLst>
                    <a:gs pos="0">
                      <a:schemeClr val="accent3">
                        <a:lumMod val="50000"/>
                      </a:schemeClr>
                    </a:gs>
                    <a:gs pos="50000">
                      <a:schemeClr val="accent3">
                        <a:lumMod val="75000"/>
                      </a:schemeClr>
                    </a:gs>
                    <a:gs pos="100000">
                      <a:schemeClr val="accent3">
                        <a:lumMod val="60000"/>
                        <a:lumOff val="40000"/>
                      </a:schemeClr>
                    </a:gs>
                  </a:gsLst>
                  <a:path path="circle">
                    <a:fillToRect t="100000" r="100000"/>
                  </a:path>
                  <a:tileRect l="-100000" b="-10000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2" algn="ctr" defTabSz="914099" fontAlgn="base">
                    <a:spcBef>
                      <a:spcPct val="0"/>
                    </a:spcBef>
                    <a:spcAft>
                      <a:spcPct val="0"/>
                    </a:spcAft>
                  </a:pPr>
                  <a:r>
                    <a:rPr lang="en-US" sz="16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Host</a:t>
                  </a:r>
                </a:p>
              </p:txBody>
            </p:sp>
            <p:sp>
              <p:nvSpPr>
                <p:cNvPr id="57" name="Rounded Rectangle 56"/>
                <p:cNvSpPr/>
                <p:nvPr/>
              </p:nvSpPr>
              <p:spPr bwMode="blackWhite">
                <a:xfrm>
                  <a:off x="5867400" y="1066800"/>
                  <a:ext cx="2229555" cy="5029200"/>
                </a:xfrm>
                <a:prstGeom prst="roundRect">
                  <a:avLst>
                    <a:gd name="adj" fmla="val 5796"/>
                  </a:avLst>
                </a:prstGeom>
                <a:gradFill flip="none" rotWithShape="1">
                  <a:gsLst>
                    <a:gs pos="0">
                      <a:schemeClr val="accent3">
                        <a:lumMod val="50000"/>
                      </a:schemeClr>
                    </a:gs>
                    <a:gs pos="50000">
                      <a:schemeClr val="accent3">
                        <a:lumMod val="75000"/>
                      </a:schemeClr>
                    </a:gs>
                    <a:gs pos="100000">
                      <a:schemeClr val="accent3">
                        <a:lumMod val="60000"/>
                        <a:lumOff val="40000"/>
                      </a:schemeClr>
                    </a:gs>
                  </a:gsLst>
                  <a:path path="circle">
                    <a:fillToRect t="100000" r="100000"/>
                  </a:path>
                  <a:tileRect l="-100000" b="-10000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0" lvl="2" algn="ctr" defTabSz="914099" fontAlgn="base">
                    <a:spcBef>
                      <a:spcPct val="0"/>
                    </a:spcBef>
                    <a:spcAft>
                      <a:spcPct val="0"/>
                    </a:spcAft>
                  </a:pPr>
                  <a:r>
                    <a:rPr lang="en-US" sz="1600" dirty="0" smtClean="0">
                      <a:solidFill>
                        <a:schemeClr val="bg1"/>
                      </a:solidFill>
                      <a:latin typeface="Segoe UI" pitchFamily="34" charset="0"/>
                      <a:cs typeface="Segoe UI" pitchFamily="34" charset="0"/>
                    </a:rPr>
                    <a:t>Host</a:t>
                  </a:r>
                </a:p>
              </p:txBody>
            </p:sp>
            <p:sp>
              <p:nvSpPr>
                <p:cNvPr id="58" name="Rounded Rectangle 57"/>
                <p:cNvSpPr/>
                <p:nvPr/>
              </p:nvSpPr>
              <p:spPr bwMode="blackWhite">
                <a:xfrm>
                  <a:off x="1044222" y="1150763"/>
                  <a:ext cx="2060223" cy="4858439"/>
                </a:xfrm>
                <a:prstGeom prst="roundRect">
                  <a:avLst>
                    <a:gd name="adj" fmla="val 8646"/>
                  </a:avLst>
                </a:prstGeom>
                <a:solidFill>
                  <a:srgbClr val="000000">
                    <a:alpha val="60000"/>
                  </a:srgb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marL="0" lvl="2" algn="ctr" fontAlgn="base">
                    <a:lnSpc>
                      <a:spcPct val="90000"/>
                    </a:lnSpc>
                    <a:spcBef>
                      <a:spcPct val="0"/>
                    </a:spcBef>
                    <a:spcAft>
                      <a:spcPct val="0"/>
                    </a:spcAft>
                    <a:defRPr/>
                  </a:pPr>
                  <a:r>
                    <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UI" pitchFamily="34" charset="0"/>
                      <a:cs typeface="Segoe UI" pitchFamily="34" charset="0"/>
                    </a:rPr>
                    <a:t>RECEIVE PORT</a:t>
                  </a:r>
                </a:p>
              </p:txBody>
            </p:sp>
            <p:sp>
              <p:nvSpPr>
                <p:cNvPr id="59" name="Rounded Rectangle 58"/>
                <p:cNvSpPr/>
                <p:nvPr/>
              </p:nvSpPr>
              <p:spPr bwMode="blackWhite">
                <a:xfrm>
                  <a:off x="5952066" y="1149302"/>
                  <a:ext cx="2060223" cy="4864197"/>
                </a:xfrm>
                <a:prstGeom prst="roundRect">
                  <a:avLst>
                    <a:gd name="adj" fmla="val 6507"/>
                  </a:avLst>
                </a:prstGeom>
                <a:solidFill>
                  <a:srgbClr val="000000">
                    <a:alpha val="60000"/>
                  </a:srgb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b" anchorCtr="0" compatLnSpc="1">
                  <a:prstTxWarp prst="textNoShape">
                    <a:avLst/>
                  </a:prstTxWarp>
                </a:bodyPr>
                <a:lstStyle/>
                <a:p>
                  <a:pPr marL="0" lvl="2" algn="ctr" fontAlgn="base">
                    <a:lnSpc>
                      <a:spcPct val="90000"/>
                    </a:lnSpc>
                    <a:spcBef>
                      <a:spcPct val="0"/>
                    </a:spcBef>
                    <a:spcAft>
                      <a:spcPct val="0"/>
                    </a:spcAft>
                    <a:defRPr/>
                  </a:pPr>
                  <a:r>
                    <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UI" pitchFamily="34" charset="0"/>
                      <a:cs typeface="Segoe UI" pitchFamily="34" charset="0"/>
                    </a:rPr>
                    <a:t>SEND PORT</a:t>
                  </a:r>
                </a:p>
              </p:txBody>
            </p:sp>
            <p:sp>
              <p:nvSpPr>
                <p:cNvPr id="60" name="Flowchart: Magnetic Disk 59"/>
                <p:cNvSpPr/>
                <p:nvPr/>
              </p:nvSpPr>
              <p:spPr bwMode="blackWhite">
                <a:xfrm>
                  <a:off x="3505200" y="4583935"/>
                  <a:ext cx="2031998" cy="1509890"/>
                </a:xfrm>
                <a:prstGeom prst="flowChartMagneticDisk">
                  <a:avLst/>
                </a:prstGeom>
                <a:gradFill flip="none" rotWithShape="1">
                  <a:gsLst>
                    <a:gs pos="0">
                      <a:schemeClr val="accent3">
                        <a:lumMod val="50000"/>
                      </a:schemeClr>
                    </a:gs>
                    <a:gs pos="50000">
                      <a:schemeClr val="accent3">
                        <a:lumMod val="75000"/>
                      </a:schemeClr>
                    </a:gs>
                    <a:gs pos="100000">
                      <a:schemeClr val="accent3">
                        <a:lumMod val="60000"/>
                        <a:lumOff val="40000"/>
                      </a:schemeClr>
                    </a:gs>
                  </a:gsLst>
                  <a:path path="circle">
                    <a:fillToRect t="100000" r="100000"/>
                  </a:path>
                  <a:tileRect l="-100000" b="-100000"/>
                </a:gradFill>
                <a:ln>
                  <a:solidFill>
                    <a:schemeClr val="bg2"/>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2" algn="ctr" defTabSz="914099" fontAlgn="base">
                    <a:lnSpc>
                      <a:spcPct val="90000"/>
                    </a:lnSpc>
                    <a:spcBef>
                      <a:spcPct val="0"/>
                    </a:spcBef>
                    <a:spcAft>
                      <a:spcPct val="0"/>
                    </a:spcAft>
                  </a:pPr>
                  <a:r>
                    <a:rPr lang="en-US" sz="1600" dirty="0" smtClean="0">
                      <a:solidFill>
                        <a:schemeClr val="bg1"/>
                      </a:solidFill>
                      <a:latin typeface="Segoe UI" pitchFamily="34" charset="0"/>
                      <a:cs typeface="Segoe UI" pitchFamily="34" charset="0"/>
                    </a:rPr>
                    <a:t>MESSAGE BOX</a:t>
                  </a:r>
                </a:p>
              </p:txBody>
            </p:sp>
            <p:grpSp>
              <p:nvGrpSpPr>
                <p:cNvPr id="61" name="Group 51"/>
                <p:cNvGrpSpPr/>
                <p:nvPr/>
              </p:nvGrpSpPr>
              <p:grpSpPr bwMode="blackWhite">
                <a:xfrm>
                  <a:off x="3328932" y="1756662"/>
                  <a:ext cx="2423709" cy="1596138"/>
                  <a:chOff x="3866678" y="2404533"/>
                  <a:chExt cx="3138750" cy="1811867"/>
                </a:xfrm>
              </p:grpSpPr>
              <p:sp>
                <p:nvSpPr>
                  <p:cNvPr id="86" name="Rounded Rectangle 85"/>
                  <p:cNvSpPr/>
                  <p:nvPr/>
                </p:nvSpPr>
                <p:spPr bwMode="blackWhite">
                  <a:xfrm>
                    <a:off x="3866678" y="2404533"/>
                    <a:ext cx="3138750" cy="1811867"/>
                  </a:xfrm>
                  <a:prstGeom prst="roundRect">
                    <a:avLst/>
                  </a:prstGeom>
                  <a:gradFill flip="none" rotWithShape="1">
                    <a:gsLst>
                      <a:gs pos="0">
                        <a:schemeClr val="bg1"/>
                      </a:gs>
                      <a:gs pos="50000">
                        <a:schemeClr val="bg1">
                          <a:lumMod val="75000"/>
                        </a:schemeClr>
                      </a:gs>
                      <a:gs pos="82000">
                        <a:schemeClr val="bg2">
                          <a:lumMod val="50000"/>
                        </a:schemeClr>
                      </a:gs>
                    </a:gsLst>
                    <a:path path="circle">
                      <a:fillToRect l="100000" b="100000"/>
                    </a:path>
                    <a:tileRect t="-100000" r="-100000"/>
                  </a:gradFill>
                  <a:ln w="19050">
                    <a:noFill/>
                    <a:round/>
                    <a:headEnd/>
                    <a:tailEnd/>
                  </a:ln>
                </p:spPr>
                <p:txBody>
                  <a:bodyPr vert="horz" wrap="square" lIns="91440" tIns="45720" rIns="91440" bIns="45720" numCol="1" anchor="t" anchorCtr="0" compatLnSpc="1">
                    <a:prstTxWarp prst="textNoShape">
                      <a:avLst/>
                    </a:prstTxWarp>
                  </a:bodyPr>
                  <a:lstStyle/>
                  <a:p>
                    <a:pPr marL="0" lvl="2" algn="ctr" defTabSz="914400" fontAlgn="base">
                      <a:lnSpc>
                        <a:spcPct val="90000"/>
                      </a:lnSpc>
                      <a:spcBef>
                        <a:spcPct val="0"/>
                      </a:spcBef>
                      <a:spcAft>
                        <a:spcPct val="0"/>
                      </a:spcAft>
                      <a:defRPr/>
                    </a:pPr>
                    <a:r>
                      <a:rPr lang="en-US" sz="1200" kern="0" dirty="0" smtClean="0">
                        <a:gradFill>
                          <a:gsLst>
                            <a:gs pos="0">
                              <a:schemeClr val="tx1"/>
                            </a:gs>
                            <a:gs pos="100000">
                              <a:schemeClr val="tx1"/>
                            </a:gs>
                          </a:gsLst>
                          <a:lin ang="0" scaled="1"/>
                        </a:gradFill>
                      </a:rPr>
                      <a:t>ORCHESTRATION</a:t>
                    </a:r>
                  </a:p>
                </p:txBody>
              </p:sp>
              <p:sp>
                <p:nvSpPr>
                  <p:cNvPr id="87" name="Oval 86"/>
                  <p:cNvSpPr/>
                  <p:nvPr/>
                </p:nvSpPr>
                <p:spPr bwMode="blackWhite">
                  <a:xfrm>
                    <a:off x="5199994" y="2948299"/>
                    <a:ext cx="355601" cy="270932"/>
                  </a:xfrm>
                  <a:prstGeom prst="ellipse">
                    <a:avLst/>
                  </a:prstGeom>
                  <a:solidFill>
                    <a:srgbClr val="FF0000"/>
                  </a:solidFill>
                  <a:ln>
                    <a:solidFill>
                      <a:schemeClr val="bg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lgn="ctr" fontAlgn="base">
                      <a:spcBef>
                        <a:spcPct val="0"/>
                      </a:spcBef>
                      <a:spcAft>
                        <a:spcPct val="0"/>
                      </a:spcAft>
                      <a:defRPr/>
                    </a:pPr>
                    <a:endParaRPr lang="en-US" sz="1400" dirty="0" smtClean="0">
                      <a:solidFill>
                        <a:schemeClr val="tx1"/>
                      </a:solidFill>
                    </a:endParaRPr>
                  </a:p>
                </p:txBody>
              </p:sp>
              <p:sp>
                <p:nvSpPr>
                  <p:cNvPr id="88" name="Flowchart: Decision 87"/>
                  <p:cNvSpPr/>
                  <p:nvPr/>
                </p:nvSpPr>
                <p:spPr bwMode="blackWhite">
                  <a:xfrm>
                    <a:off x="5183060" y="3408885"/>
                    <a:ext cx="389467" cy="270934"/>
                  </a:xfrm>
                  <a:prstGeom prst="flowChartDecision">
                    <a:avLst/>
                  </a:prstGeom>
                  <a:solidFill>
                    <a:srgbClr val="00B0F0"/>
                  </a:solidFill>
                  <a:ln>
                    <a:solidFill>
                      <a:schemeClr val="bg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lgn="ctr" fontAlgn="base">
                      <a:spcBef>
                        <a:spcPct val="0"/>
                      </a:spcBef>
                      <a:spcAft>
                        <a:spcPct val="0"/>
                      </a:spcAft>
                      <a:defRPr/>
                    </a:pPr>
                    <a:endParaRPr lang="en-US" sz="1400" dirty="0" smtClean="0">
                      <a:solidFill>
                        <a:schemeClr val="tx1"/>
                      </a:solidFill>
                    </a:endParaRPr>
                  </a:p>
                </p:txBody>
              </p:sp>
              <p:sp>
                <p:nvSpPr>
                  <p:cNvPr id="89" name="Flowchart: Process 88"/>
                  <p:cNvSpPr/>
                  <p:nvPr/>
                </p:nvSpPr>
                <p:spPr bwMode="blackWhite">
                  <a:xfrm>
                    <a:off x="4489669" y="3862699"/>
                    <a:ext cx="341587" cy="235168"/>
                  </a:xfrm>
                  <a:prstGeom prst="flowChartProcess">
                    <a:avLst/>
                  </a:prstGeom>
                  <a:solidFill>
                    <a:srgbClr val="7030A0"/>
                  </a:solidFill>
                  <a:ln>
                    <a:solidFill>
                      <a:schemeClr val="bg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lgn="ctr" fontAlgn="base">
                      <a:spcBef>
                        <a:spcPct val="0"/>
                      </a:spcBef>
                      <a:spcAft>
                        <a:spcPct val="0"/>
                      </a:spcAft>
                      <a:defRPr/>
                    </a:pPr>
                    <a:endParaRPr lang="en-US" sz="1400" dirty="0" smtClean="0">
                      <a:solidFill>
                        <a:schemeClr val="tx1"/>
                      </a:solidFill>
                    </a:endParaRPr>
                  </a:p>
                </p:txBody>
              </p:sp>
              <p:cxnSp>
                <p:nvCxnSpPr>
                  <p:cNvPr id="90" name="Straight Connector 89"/>
                  <p:cNvCxnSpPr>
                    <a:stCxn id="87" idx="4"/>
                    <a:endCxn id="88" idx="0"/>
                  </p:cNvCxnSpPr>
                  <p:nvPr/>
                </p:nvCxnSpPr>
                <p:spPr bwMode="blackWhite">
                  <a:xfrm rot="5400000">
                    <a:off x="5282968" y="3314057"/>
                    <a:ext cx="189654" cy="1"/>
                  </a:xfrm>
                  <a:prstGeom prst="lin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cxnSp>
              <p:cxnSp>
                <p:nvCxnSpPr>
                  <p:cNvPr id="91" name="Straight Connector 90"/>
                  <p:cNvCxnSpPr>
                    <a:stCxn id="88" idx="3"/>
                  </p:cNvCxnSpPr>
                  <p:nvPr/>
                </p:nvCxnSpPr>
                <p:spPr bwMode="blackWhite">
                  <a:xfrm>
                    <a:off x="5572527" y="3544352"/>
                    <a:ext cx="438807" cy="409582"/>
                  </a:xfrm>
                  <a:prstGeom prst="lin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cxnSp>
              <p:cxnSp>
                <p:nvCxnSpPr>
                  <p:cNvPr id="92" name="Straight Connector 91"/>
                  <p:cNvCxnSpPr>
                    <a:stCxn id="89" idx="3"/>
                    <a:endCxn id="88" idx="1"/>
                  </p:cNvCxnSpPr>
                  <p:nvPr/>
                </p:nvCxnSpPr>
                <p:spPr bwMode="blackWhite">
                  <a:xfrm flipV="1">
                    <a:off x="4831256" y="3544352"/>
                    <a:ext cx="351804" cy="435931"/>
                  </a:xfrm>
                  <a:prstGeom prst="lin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cxnSp>
              <p:sp>
                <p:nvSpPr>
                  <p:cNvPr id="93" name="Flowchart: Process 92"/>
                  <p:cNvSpPr/>
                  <p:nvPr/>
                </p:nvSpPr>
                <p:spPr bwMode="blackWhite">
                  <a:xfrm>
                    <a:off x="5207000" y="3862699"/>
                    <a:ext cx="341587" cy="235168"/>
                  </a:xfrm>
                  <a:prstGeom prst="flowChartProcess">
                    <a:avLst/>
                  </a:prstGeom>
                  <a:solidFill>
                    <a:srgbClr val="7030A0"/>
                  </a:solidFill>
                  <a:ln>
                    <a:solidFill>
                      <a:schemeClr val="bg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lgn="ctr" fontAlgn="base">
                      <a:spcBef>
                        <a:spcPct val="0"/>
                      </a:spcBef>
                      <a:spcAft>
                        <a:spcPct val="0"/>
                      </a:spcAft>
                      <a:defRPr/>
                    </a:pPr>
                    <a:endParaRPr lang="en-US" sz="1400" dirty="0" smtClean="0">
                      <a:solidFill>
                        <a:schemeClr val="tx1"/>
                      </a:solidFill>
                    </a:endParaRPr>
                  </a:p>
                </p:txBody>
              </p:sp>
              <p:sp>
                <p:nvSpPr>
                  <p:cNvPr id="94" name="Flowchart: Process 93"/>
                  <p:cNvSpPr/>
                  <p:nvPr/>
                </p:nvSpPr>
                <p:spPr bwMode="blackWhite">
                  <a:xfrm>
                    <a:off x="5871196" y="3862699"/>
                    <a:ext cx="341587" cy="235168"/>
                  </a:xfrm>
                  <a:prstGeom prst="flowChartProcess">
                    <a:avLst/>
                  </a:prstGeom>
                  <a:solidFill>
                    <a:srgbClr val="7030A0"/>
                  </a:solidFill>
                  <a:ln>
                    <a:solidFill>
                      <a:schemeClr val="bg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lgn="ctr" fontAlgn="base">
                      <a:spcBef>
                        <a:spcPct val="0"/>
                      </a:spcBef>
                      <a:spcAft>
                        <a:spcPct val="0"/>
                      </a:spcAft>
                      <a:defRPr/>
                    </a:pPr>
                    <a:endParaRPr lang="en-US" sz="1400" dirty="0" smtClean="0">
                      <a:solidFill>
                        <a:schemeClr val="tx1"/>
                      </a:solidFill>
                    </a:endParaRPr>
                  </a:p>
                </p:txBody>
              </p:sp>
            </p:grpSp>
            <p:sp>
              <p:nvSpPr>
                <p:cNvPr id="62" name="Down Arrow 61"/>
                <p:cNvSpPr/>
                <p:nvPr/>
              </p:nvSpPr>
              <p:spPr bwMode="ltGray">
                <a:xfrm>
                  <a:off x="4144201" y="3354138"/>
                  <a:ext cx="395112" cy="1065462"/>
                </a:xfrm>
                <a:prstGeom prst="downArrow">
                  <a:avLst/>
                </a:prstGeom>
                <a:gradFill flip="none" rotWithShape="1">
                  <a:gsLst>
                    <a:gs pos="0">
                      <a:schemeClr val="bg1"/>
                    </a:gs>
                    <a:gs pos="50000">
                      <a:schemeClr val="bg1">
                        <a:lumMod val="75000"/>
                      </a:schemeClr>
                    </a:gs>
                    <a:gs pos="82000">
                      <a:schemeClr val="bg2">
                        <a:lumMod val="50000"/>
                      </a:schemeClr>
                    </a:gs>
                  </a:gsLst>
                  <a:lin ang="5400000" scaled="1"/>
                  <a:tileRect/>
                </a:gradFill>
                <a:ln w="19050">
                  <a:noFill/>
                  <a:round/>
                  <a:headEnd/>
                  <a:tailEnd/>
                </a:ln>
              </p:spPr>
              <p:txBody>
                <a:bodyPr vert="horz" wrap="square" lIns="91440" tIns="45720" rIns="91440" bIns="45720" numCol="1" anchor="t" anchorCtr="0" compatLnSpc="1">
                  <a:prstTxWarp prst="textNoShape">
                    <a:avLst/>
                  </a:prstTxWarp>
                </a:bodyPr>
                <a:lstStyle/>
                <a:p>
                  <a:pPr marL="0" lvl="1" defTabSz="914400" fontAlgn="base">
                    <a:spcBef>
                      <a:spcPct val="0"/>
                    </a:spcBef>
                    <a:spcAft>
                      <a:spcPct val="0"/>
                    </a:spcAft>
                    <a:defRPr/>
                  </a:pPr>
                  <a:endParaRPr lang="en-US" sz="1400" kern="0" dirty="0" smtClean="0">
                    <a:solidFill>
                      <a:sysClr val="windowText" lastClr="000000"/>
                    </a:solidFill>
                  </a:endParaRPr>
                </a:p>
              </p:txBody>
            </p:sp>
            <p:sp>
              <p:nvSpPr>
                <p:cNvPr id="63" name="Down Arrow 62"/>
                <p:cNvSpPr/>
                <p:nvPr/>
              </p:nvSpPr>
              <p:spPr bwMode="ltGray">
                <a:xfrm flipV="1">
                  <a:off x="4485582" y="3449998"/>
                  <a:ext cx="395112" cy="1060910"/>
                </a:xfrm>
                <a:prstGeom prst="downArrow">
                  <a:avLst/>
                </a:prstGeom>
                <a:gradFill flip="none" rotWithShape="1">
                  <a:gsLst>
                    <a:gs pos="0">
                      <a:schemeClr val="bg1"/>
                    </a:gs>
                    <a:gs pos="50000">
                      <a:schemeClr val="bg1">
                        <a:lumMod val="75000"/>
                      </a:schemeClr>
                    </a:gs>
                    <a:gs pos="82000">
                      <a:schemeClr val="bg2">
                        <a:lumMod val="50000"/>
                      </a:schemeClr>
                    </a:gs>
                  </a:gsLst>
                  <a:lin ang="5400000" scaled="1"/>
                  <a:tileRect/>
                </a:gradFill>
                <a:ln w="19050">
                  <a:noFill/>
                  <a:round/>
                  <a:headEnd/>
                  <a:tailEnd/>
                </a:ln>
              </p:spPr>
              <p:txBody>
                <a:bodyPr vert="horz" wrap="square" lIns="91440" tIns="45720" rIns="91440" bIns="45720" numCol="1" anchor="t" anchorCtr="0" compatLnSpc="1">
                  <a:prstTxWarp prst="textNoShape">
                    <a:avLst/>
                  </a:prstTxWarp>
                </a:bodyPr>
                <a:lstStyle/>
                <a:p>
                  <a:pPr marL="0" lvl="1" defTabSz="914400" fontAlgn="base">
                    <a:spcBef>
                      <a:spcPct val="0"/>
                    </a:spcBef>
                    <a:spcAft>
                      <a:spcPct val="0"/>
                    </a:spcAft>
                    <a:defRPr/>
                  </a:pPr>
                  <a:endParaRPr lang="en-US" sz="1400" kern="0" dirty="0" smtClean="0">
                    <a:solidFill>
                      <a:sysClr val="windowText" lastClr="000000"/>
                    </a:solidFill>
                  </a:endParaRPr>
                </a:p>
              </p:txBody>
            </p:sp>
            <p:sp>
              <p:nvSpPr>
                <p:cNvPr id="64" name="Bent Arrow 63"/>
                <p:cNvSpPr/>
                <p:nvPr/>
              </p:nvSpPr>
              <p:spPr bwMode="ltGray">
                <a:xfrm rot="16200000" flipV="1">
                  <a:off x="4426037" y="2050963"/>
                  <a:ext cx="4178128" cy="1752602"/>
                </a:xfrm>
                <a:prstGeom prst="bentArrow">
                  <a:avLst>
                    <a:gd name="adj1" fmla="val 29728"/>
                    <a:gd name="adj2" fmla="val 25000"/>
                    <a:gd name="adj3" fmla="val 25000"/>
                    <a:gd name="adj4" fmla="val 35341"/>
                  </a:avLst>
                </a:prstGeom>
                <a:gradFill flip="none" rotWithShape="1">
                  <a:gsLst>
                    <a:gs pos="0">
                      <a:schemeClr val="bg1"/>
                    </a:gs>
                    <a:gs pos="50000">
                      <a:schemeClr val="bg1">
                        <a:lumMod val="75000"/>
                      </a:schemeClr>
                    </a:gs>
                    <a:gs pos="82000">
                      <a:schemeClr val="bg2">
                        <a:lumMod val="50000"/>
                      </a:schemeClr>
                    </a:gs>
                  </a:gsLst>
                  <a:lin ang="16200000" scaled="1"/>
                  <a:tileRect/>
                </a:gradFill>
                <a:ln w="19050">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US" sz="1400" kern="0" dirty="0">
                    <a:solidFill>
                      <a:sysClr val="windowText" lastClr="000000"/>
                    </a:solidFill>
                  </a:endParaRPr>
                </a:p>
              </p:txBody>
            </p:sp>
            <p:sp>
              <p:nvSpPr>
                <p:cNvPr id="65" name="Bent Arrow 64"/>
                <p:cNvSpPr/>
                <p:nvPr/>
              </p:nvSpPr>
              <p:spPr bwMode="ltGray">
                <a:xfrm flipV="1">
                  <a:off x="1876754" y="914398"/>
                  <a:ext cx="1780846" cy="4172479"/>
                </a:xfrm>
                <a:prstGeom prst="bentArrow">
                  <a:avLst>
                    <a:gd name="adj1" fmla="val 25658"/>
                    <a:gd name="adj2" fmla="val 22690"/>
                    <a:gd name="adj3" fmla="val 22946"/>
                    <a:gd name="adj4" fmla="val 43750"/>
                  </a:avLst>
                </a:prstGeom>
                <a:gradFill flip="none" rotWithShape="1">
                  <a:gsLst>
                    <a:gs pos="0">
                      <a:schemeClr val="bg1"/>
                    </a:gs>
                    <a:gs pos="50000">
                      <a:schemeClr val="bg1">
                        <a:lumMod val="75000"/>
                      </a:schemeClr>
                    </a:gs>
                    <a:gs pos="82000">
                      <a:schemeClr val="bg2">
                        <a:lumMod val="50000"/>
                      </a:schemeClr>
                    </a:gs>
                  </a:gsLst>
                  <a:lin ang="16200000" scaled="1"/>
                  <a:tileRect/>
                </a:gradFill>
                <a:ln w="19050">
                  <a:noFill/>
                  <a:round/>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US" sz="1400" kern="0" dirty="0" smtClean="0">
                    <a:solidFill>
                      <a:sysClr val="windowText" lastClr="000000"/>
                    </a:solidFill>
                  </a:endParaRPr>
                </a:p>
              </p:txBody>
            </p:sp>
            <p:cxnSp>
              <p:nvCxnSpPr>
                <p:cNvPr id="66" name="Straight Connector 65"/>
                <p:cNvCxnSpPr>
                  <a:stCxn id="87" idx="4"/>
                  <a:endCxn id="88" idx="0"/>
                </p:cNvCxnSpPr>
                <p:nvPr/>
              </p:nvCxnSpPr>
              <p:spPr>
                <a:xfrm rot="5400000">
                  <a:off x="4412265" y="2557895"/>
                  <a:ext cx="167072"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hape 72"/>
                <p:cNvCxnSpPr>
                  <a:stCxn id="88" idx="1"/>
                  <a:endCxn id="89" idx="0"/>
                </p:cNvCxnSpPr>
                <p:nvPr/>
              </p:nvCxnSpPr>
              <p:spPr>
                <a:xfrm rot="10800000" flipV="1">
                  <a:off x="3941885" y="2760768"/>
                  <a:ext cx="403544" cy="280443"/>
                </a:xfrm>
                <a:prstGeom prst="bentConnector2">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hape 74"/>
                <p:cNvCxnSpPr>
                  <a:stCxn id="88" idx="3"/>
                  <a:endCxn id="94" idx="0"/>
                </p:cNvCxnSpPr>
                <p:nvPr/>
              </p:nvCxnSpPr>
              <p:spPr>
                <a:xfrm>
                  <a:off x="4646171" y="2760769"/>
                  <a:ext cx="362514" cy="280443"/>
                </a:xfrm>
                <a:prstGeom prst="bentConnector2">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88" idx="2"/>
                  <a:endCxn id="93" idx="0"/>
                </p:cNvCxnSpPr>
                <p:nvPr/>
              </p:nvCxnSpPr>
              <p:spPr>
                <a:xfrm rot="5400000">
                  <a:off x="4415247" y="2960659"/>
                  <a:ext cx="161106"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bwMode="blackWhite">
                <a:xfrm>
                  <a:off x="1115879" y="1305000"/>
                  <a:ext cx="1916909" cy="921146"/>
                </a:xfrm>
                <a:prstGeom prst="roundRect">
                  <a:avLst>
                    <a:gd name="adj" fmla="val 25116"/>
                  </a:avLst>
                </a:prstGeom>
                <a:gradFill flip="none" rotWithShape="1">
                  <a:gsLst>
                    <a:gs pos="0">
                      <a:schemeClr val="bg1"/>
                    </a:gs>
                    <a:gs pos="50000">
                      <a:schemeClr val="bg1">
                        <a:lumMod val="75000"/>
                      </a:schemeClr>
                    </a:gs>
                    <a:gs pos="82000">
                      <a:schemeClr val="bg2">
                        <a:lumMod val="50000"/>
                      </a:schemeClr>
                    </a:gs>
                  </a:gsLst>
                  <a:path path="circle">
                    <a:fillToRect l="100000" b="100000"/>
                  </a:path>
                  <a:tileRect t="-100000" r="-100000"/>
                </a:gradFill>
                <a:ln w="19050">
                  <a:noFill/>
                  <a:round/>
                  <a:headEnd/>
                  <a:tailEnd/>
                </a:ln>
              </p:spPr>
              <p:txBody>
                <a:bodyPr vert="horz" wrap="square" lIns="91440" tIns="45720" rIns="91440" bIns="45720" numCol="1" anchor="ctr" anchorCtr="0" compatLnSpc="1">
                  <a:prstTxWarp prst="textNoShape">
                    <a:avLst/>
                  </a:prstTxWarp>
                </a:bodyPr>
                <a:lstStyle/>
                <a:p>
                  <a:pPr marL="0" lvl="2" algn="ctr" defTabSz="914400" fontAlgn="base">
                    <a:lnSpc>
                      <a:spcPct val="90000"/>
                    </a:lnSpc>
                    <a:spcBef>
                      <a:spcPct val="0"/>
                    </a:spcBef>
                    <a:spcAft>
                      <a:spcPct val="0"/>
                    </a:spcAft>
                    <a:defRPr/>
                  </a:pPr>
                  <a:r>
                    <a:rPr lang="en-US" sz="1200" kern="0" dirty="0" smtClean="0">
                      <a:gradFill>
                        <a:gsLst>
                          <a:gs pos="0">
                            <a:schemeClr val="tx1"/>
                          </a:gs>
                          <a:gs pos="100000">
                            <a:schemeClr val="tx1"/>
                          </a:gs>
                        </a:gsLst>
                        <a:lin ang="0" scaled="1"/>
                      </a:gradFill>
                    </a:rPr>
                    <a:t>RECEIVE ADAPTER</a:t>
                  </a:r>
                </a:p>
              </p:txBody>
            </p:sp>
            <p:sp>
              <p:nvSpPr>
                <p:cNvPr id="71" name="Rounded Rectangle 70"/>
                <p:cNvSpPr/>
                <p:nvPr/>
              </p:nvSpPr>
              <p:spPr bwMode="blackWhite">
                <a:xfrm>
                  <a:off x="1100667" y="2438400"/>
                  <a:ext cx="1947333" cy="1600200"/>
                </a:xfrm>
                <a:prstGeom prst="roundRect">
                  <a:avLst/>
                </a:prstGeom>
                <a:gradFill flip="none" rotWithShape="1">
                  <a:gsLst>
                    <a:gs pos="0">
                      <a:schemeClr val="bg1"/>
                    </a:gs>
                    <a:gs pos="50000">
                      <a:schemeClr val="bg1">
                        <a:lumMod val="75000"/>
                      </a:schemeClr>
                    </a:gs>
                    <a:gs pos="82000">
                      <a:schemeClr val="bg2">
                        <a:lumMod val="50000"/>
                      </a:schemeClr>
                    </a:gs>
                  </a:gsLst>
                  <a:path path="circle">
                    <a:fillToRect l="100000" b="100000"/>
                  </a:path>
                  <a:tileRect t="-100000" r="-100000"/>
                </a:gradFill>
                <a:ln w="19050">
                  <a:noFill/>
                  <a:round/>
                  <a:headEnd/>
                  <a:tailEnd/>
                </a:ln>
              </p:spPr>
              <p:txBody>
                <a:bodyPr vert="horz" wrap="square" lIns="91440" tIns="45720" rIns="91440" bIns="45720" numCol="1" anchor="t" anchorCtr="0" compatLnSpc="1">
                  <a:prstTxWarp prst="textNoShape">
                    <a:avLst/>
                  </a:prstTxWarp>
                </a:bodyPr>
                <a:lstStyle/>
                <a:p>
                  <a:pPr marL="0" lvl="2" algn="ctr" defTabSz="914400" fontAlgn="base">
                    <a:lnSpc>
                      <a:spcPct val="90000"/>
                    </a:lnSpc>
                    <a:spcBef>
                      <a:spcPct val="0"/>
                    </a:spcBef>
                    <a:spcAft>
                      <a:spcPct val="0"/>
                    </a:spcAft>
                    <a:defRPr/>
                  </a:pPr>
                  <a:r>
                    <a:rPr lang="en-US" sz="1200" kern="0" dirty="0" smtClean="0">
                      <a:gradFill>
                        <a:gsLst>
                          <a:gs pos="0">
                            <a:schemeClr val="tx1"/>
                          </a:gs>
                          <a:gs pos="100000">
                            <a:schemeClr val="tx1"/>
                          </a:gs>
                        </a:gsLst>
                        <a:lin ang="0" scaled="1"/>
                      </a:gradFill>
                    </a:rPr>
                    <a:t>RECEIVE PIPELINE</a:t>
                  </a:r>
                </a:p>
              </p:txBody>
            </p:sp>
            <p:grpSp>
              <p:nvGrpSpPr>
                <p:cNvPr id="72" name="Group 51"/>
                <p:cNvGrpSpPr/>
                <p:nvPr/>
              </p:nvGrpSpPr>
              <p:grpSpPr>
                <a:xfrm>
                  <a:off x="1658680" y="2987205"/>
                  <a:ext cx="903766" cy="1010155"/>
                  <a:chOff x="1679946" y="3331154"/>
                  <a:chExt cx="850605" cy="1168921"/>
                </a:xfrm>
              </p:grpSpPr>
              <p:pic>
                <p:nvPicPr>
                  <p:cNvPr id="84" name="Picture 4" descr="D:\Pennie's documents\Images for TechEd06\Hardware_Imagery\barrel yellow data storage.png"/>
                  <p:cNvPicPr>
                    <a:picLocks noChangeAspect="1" noChangeArrowheads="1"/>
                  </p:cNvPicPr>
                  <p:nvPr/>
                </p:nvPicPr>
                <p:blipFill>
                  <a:blip r:embed="rId3" cstate="print"/>
                  <a:srcRect/>
                  <a:stretch>
                    <a:fillRect/>
                  </a:stretch>
                </p:blipFill>
                <p:spPr bwMode="ltGray">
                  <a:xfrm>
                    <a:off x="1679946" y="3591523"/>
                    <a:ext cx="850605" cy="908552"/>
                  </a:xfrm>
                  <a:prstGeom prst="rect">
                    <a:avLst/>
                  </a:prstGeom>
                  <a:noFill/>
                </p:spPr>
              </p:pic>
              <p:pic>
                <p:nvPicPr>
                  <p:cNvPr id="85" name="Picture 4" descr="D:\Pennie's documents\Images for TechEd06\Hardware_Imagery\barrel yellow data storage.png"/>
                  <p:cNvPicPr>
                    <a:picLocks noChangeAspect="1" noChangeArrowheads="1"/>
                  </p:cNvPicPr>
                  <p:nvPr/>
                </p:nvPicPr>
                <p:blipFill>
                  <a:blip r:embed="rId3" cstate="print"/>
                  <a:srcRect/>
                  <a:stretch>
                    <a:fillRect/>
                  </a:stretch>
                </p:blipFill>
                <p:spPr bwMode="ltGray">
                  <a:xfrm>
                    <a:off x="1679946" y="3331154"/>
                    <a:ext cx="850605" cy="908551"/>
                  </a:xfrm>
                  <a:prstGeom prst="rect">
                    <a:avLst/>
                  </a:prstGeom>
                  <a:noFill/>
                </p:spPr>
              </p:pic>
            </p:grpSp>
            <p:sp>
              <p:nvSpPr>
                <p:cNvPr id="73" name="Rounded Rectangle 72"/>
                <p:cNvSpPr/>
                <p:nvPr/>
              </p:nvSpPr>
              <p:spPr bwMode="blackWhite">
                <a:xfrm>
                  <a:off x="1115879" y="4226101"/>
                  <a:ext cx="1916909" cy="846667"/>
                </a:xfrm>
                <a:prstGeom prst="roundRect">
                  <a:avLst/>
                </a:prstGeom>
                <a:gradFill flip="none" rotWithShape="1">
                  <a:gsLst>
                    <a:gs pos="0">
                      <a:schemeClr val="bg1"/>
                    </a:gs>
                    <a:gs pos="50000">
                      <a:schemeClr val="bg1">
                        <a:lumMod val="75000"/>
                      </a:schemeClr>
                    </a:gs>
                    <a:gs pos="82000">
                      <a:schemeClr val="bg2">
                        <a:lumMod val="50000"/>
                      </a:schemeClr>
                    </a:gs>
                  </a:gsLst>
                  <a:lin ang="10800000" scaled="1"/>
                  <a:tileRect/>
                </a:gradFill>
                <a:ln w="19050">
                  <a:noFill/>
                  <a:round/>
                  <a:headEnd/>
                  <a:tailEnd/>
                </a:ln>
              </p:spPr>
              <p:txBody>
                <a:bodyPr vert="horz" wrap="square" lIns="91440" tIns="45720" rIns="91440" bIns="45720" numCol="1" anchor="t" anchorCtr="0" compatLnSpc="1">
                  <a:prstTxWarp prst="textNoShape">
                    <a:avLst/>
                  </a:prstTxWarp>
                </a:bodyPr>
                <a:lstStyle/>
                <a:p>
                  <a:pPr marL="0" lvl="2" algn="ctr" defTabSz="914400" fontAlgn="base">
                    <a:lnSpc>
                      <a:spcPct val="90000"/>
                    </a:lnSpc>
                    <a:spcBef>
                      <a:spcPct val="0"/>
                    </a:spcBef>
                    <a:spcAft>
                      <a:spcPct val="0"/>
                    </a:spcAft>
                    <a:defRPr/>
                  </a:pPr>
                  <a:r>
                    <a:rPr lang="en-US" sz="1200" kern="0" dirty="0" smtClean="0">
                      <a:gradFill>
                        <a:gsLst>
                          <a:gs pos="0">
                            <a:schemeClr val="tx1"/>
                          </a:gs>
                          <a:gs pos="100000">
                            <a:schemeClr val="tx1"/>
                          </a:gs>
                        </a:gsLst>
                        <a:lin ang="0" scaled="1"/>
                      </a:gradFill>
                    </a:rPr>
                    <a:t>MAPPING</a:t>
                  </a:r>
                </a:p>
              </p:txBody>
            </p:sp>
            <p:sp>
              <p:nvSpPr>
                <p:cNvPr id="74" name="Rounded Rectangle 73"/>
                <p:cNvSpPr/>
                <p:nvPr/>
              </p:nvSpPr>
              <p:spPr bwMode="blackWhite">
                <a:xfrm>
                  <a:off x="6019800" y="4191001"/>
                  <a:ext cx="1916909" cy="914400"/>
                </a:xfrm>
                <a:prstGeom prst="roundRect">
                  <a:avLst/>
                </a:prstGeom>
                <a:gradFill flip="none" rotWithShape="1">
                  <a:gsLst>
                    <a:gs pos="0">
                      <a:schemeClr val="bg1"/>
                    </a:gs>
                    <a:gs pos="50000">
                      <a:schemeClr val="bg1">
                        <a:lumMod val="75000"/>
                      </a:schemeClr>
                    </a:gs>
                    <a:gs pos="82000">
                      <a:schemeClr val="bg2">
                        <a:lumMod val="50000"/>
                      </a:schemeClr>
                    </a:gs>
                  </a:gsLst>
                  <a:path path="circle">
                    <a:fillToRect l="100000" b="100000"/>
                  </a:path>
                  <a:tileRect t="-100000" r="-100000"/>
                </a:gradFill>
                <a:ln w="19050">
                  <a:noFill/>
                  <a:round/>
                  <a:headEnd/>
                  <a:tailEnd/>
                </a:ln>
              </p:spPr>
              <p:txBody>
                <a:bodyPr vert="horz" wrap="square" lIns="91440" tIns="45720" rIns="91440" bIns="45720" numCol="1" anchor="t" anchorCtr="0" compatLnSpc="1">
                  <a:prstTxWarp prst="textNoShape">
                    <a:avLst/>
                  </a:prstTxWarp>
                </a:bodyPr>
                <a:lstStyle/>
                <a:p>
                  <a:pPr marL="0" lvl="2" algn="ctr" defTabSz="914400" fontAlgn="base">
                    <a:lnSpc>
                      <a:spcPct val="90000"/>
                    </a:lnSpc>
                    <a:spcBef>
                      <a:spcPct val="0"/>
                    </a:spcBef>
                    <a:spcAft>
                      <a:spcPct val="0"/>
                    </a:spcAft>
                    <a:defRPr/>
                  </a:pPr>
                  <a:r>
                    <a:rPr lang="en-US" sz="1200" kern="0" dirty="0" smtClean="0">
                      <a:gradFill>
                        <a:gsLst>
                          <a:gs pos="0">
                            <a:schemeClr val="tx1"/>
                          </a:gs>
                          <a:gs pos="100000">
                            <a:schemeClr val="tx1"/>
                          </a:gs>
                        </a:gsLst>
                        <a:lin ang="0" scaled="1"/>
                      </a:gradFill>
                    </a:rPr>
                    <a:t>MAPPING</a:t>
                  </a:r>
                </a:p>
              </p:txBody>
            </p:sp>
            <p:sp>
              <p:nvSpPr>
                <p:cNvPr id="75" name="Rounded Rectangle 74"/>
                <p:cNvSpPr/>
                <p:nvPr/>
              </p:nvSpPr>
              <p:spPr bwMode="blackWhite">
                <a:xfrm>
                  <a:off x="6023723" y="1492786"/>
                  <a:ext cx="1916909" cy="832512"/>
                </a:xfrm>
                <a:prstGeom prst="roundRect">
                  <a:avLst/>
                </a:prstGeom>
                <a:gradFill flip="none" rotWithShape="1">
                  <a:gsLst>
                    <a:gs pos="0">
                      <a:schemeClr val="bg1"/>
                    </a:gs>
                    <a:gs pos="50000">
                      <a:schemeClr val="bg1">
                        <a:lumMod val="75000"/>
                      </a:schemeClr>
                    </a:gs>
                    <a:gs pos="82000">
                      <a:schemeClr val="bg2">
                        <a:lumMod val="50000"/>
                      </a:schemeClr>
                    </a:gs>
                  </a:gsLst>
                  <a:path path="circle">
                    <a:fillToRect l="100000" b="100000"/>
                  </a:path>
                  <a:tileRect t="-100000" r="-100000"/>
                </a:gradFill>
                <a:ln w="19050">
                  <a:noFill/>
                  <a:round/>
                  <a:headEnd/>
                  <a:tailEnd/>
                </a:ln>
              </p:spPr>
              <p:txBody>
                <a:bodyPr vert="horz" wrap="square" lIns="91440" tIns="45720" rIns="91440" bIns="45720" numCol="1" anchor="ctr" anchorCtr="0" compatLnSpc="1">
                  <a:prstTxWarp prst="textNoShape">
                    <a:avLst/>
                  </a:prstTxWarp>
                </a:bodyPr>
                <a:lstStyle/>
                <a:p>
                  <a:pPr marL="0" lvl="2" algn="ctr" defTabSz="914400" fontAlgn="base">
                    <a:lnSpc>
                      <a:spcPct val="90000"/>
                    </a:lnSpc>
                    <a:spcBef>
                      <a:spcPct val="0"/>
                    </a:spcBef>
                    <a:spcAft>
                      <a:spcPct val="0"/>
                    </a:spcAft>
                    <a:defRPr/>
                  </a:pPr>
                  <a:r>
                    <a:rPr lang="en-US" sz="1200" kern="0" dirty="0" smtClean="0">
                      <a:gradFill>
                        <a:gsLst>
                          <a:gs pos="0">
                            <a:schemeClr val="tx1"/>
                          </a:gs>
                          <a:gs pos="100000">
                            <a:schemeClr val="tx1"/>
                          </a:gs>
                        </a:gsLst>
                        <a:lin ang="0" scaled="1"/>
                      </a:gradFill>
                    </a:rPr>
                    <a:t>SEND ADAPTER</a:t>
                  </a:r>
                </a:p>
              </p:txBody>
            </p:sp>
            <p:sp>
              <p:nvSpPr>
                <p:cNvPr id="76" name="Rounded Rectangle 75"/>
                <p:cNvSpPr/>
                <p:nvPr/>
              </p:nvSpPr>
              <p:spPr bwMode="blackWhite">
                <a:xfrm>
                  <a:off x="6053572" y="2514600"/>
                  <a:ext cx="1947333" cy="1524000"/>
                </a:xfrm>
                <a:prstGeom prst="roundRect">
                  <a:avLst/>
                </a:prstGeom>
                <a:gradFill flip="none" rotWithShape="1">
                  <a:gsLst>
                    <a:gs pos="0">
                      <a:schemeClr val="bg1"/>
                    </a:gs>
                    <a:gs pos="50000">
                      <a:schemeClr val="bg1">
                        <a:lumMod val="75000"/>
                      </a:schemeClr>
                    </a:gs>
                    <a:gs pos="82000">
                      <a:schemeClr val="bg2">
                        <a:lumMod val="50000"/>
                      </a:schemeClr>
                    </a:gs>
                  </a:gsLst>
                  <a:path path="circle">
                    <a:fillToRect l="100000" b="100000"/>
                  </a:path>
                  <a:tileRect t="-100000" r="-100000"/>
                </a:gradFill>
                <a:ln w="19050">
                  <a:noFill/>
                  <a:round/>
                  <a:headEnd/>
                  <a:tailEnd/>
                </a:ln>
              </p:spPr>
              <p:txBody>
                <a:bodyPr vert="horz" wrap="square" lIns="91440" tIns="45720" rIns="91440" bIns="45720" numCol="1" anchor="t" anchorCtr="0" compatLnSpc="1">
                  <a:prstTxWarp prst="textNoShape">
                    <a:avLst/>
                  </a:prstTxWarp>
                </a:bodyPr>
                <a:lstStyle/>
                <a:p>
                  <a:pPr marL="0" lvl="2" algn="ctr" defTabSz="914400" fontAlgn="base">
                    <a:lnSpc>
                      <a:spcPct val="90000"/>
                    </a:lnSpc>
                    <a:spcBef>
                      <a:spcPct val="0"/>
                    </a:spcBef>
                    <a:spcAft>
                      <a:spcPct val="0"/>
                    </a:spcAft>
                    <a:defRPr/>
                  </a:pPr>
                  <a:r>
                    <a:rPr lang="en-US" sz="1200" kern="0" dirty="0" smtClean="0">
                      <a:gradFill>
                        <a:gsLst>
                          <a:gs pos="0">
                            <a:schemeClr val="tx1"/>
                          </a:gs>
                          <a:gs pos="100000">
                            <a:schemeClr val="tx1"/>
                          </a:gs>
                        </a:gsLst>
                        <a:lin ang="0" scaled="1"/>
                      </a:gradFill>
                    </a:rPr>
                    <a:t>SEND PIPELINE</a:t>
                  </a:r>
                </a:p>
              </p:txBody>
            </p:sp>
            <p:pic>
              <p:nvPicPr>
                <p:cNvPr id="77" name="Picture 4" descr="D:\Pennie's documents\Images for TechEd06\Hardware_Imagery\barrel yellow data storage.png"/>
                <p:cNvPicPr>
                  <a:picLocks noChangeAspect="1" noChangeArrowheads="1"/>
                </p:cNvPicPr>
                <p:nvPr/>
              </p:nvPicPr>
              <p:blipFill>
                <a:blip r:embed="rId3" cstate="print"/>
                <a:srcRect/>
                <a:stretch>
                  <a:fillRect/>
                </a:stretch>
              </p:blipFill>
              <p:spPr bwMode="ltGray">
                <a:xfrm>
                  <a:off x="6584582" y="3034547"/>
                  <a:ext cx="850605" cy="908553"/>
                </a:xfrm>
                <a:prstGeom prst="rect">
                  <a:avLst/>
                </a:prstGeom>
                <a:noFill/>
              </p:spPr>
            </p:pic>
            <p:sp>
              <p:nvSpPr>
                <p:cNvPr id="78" name="TextBox 77"/>
                <p:cNvSpPr txBox="1"/>
                <p:nvPr/>
              </p:nvSpPr>
              <p:spPr>
                <a:xfrm>
                  <a:off x="2362200" y="293013"/>
                  <a:ext cx="1565812" cy="506162"/>
                </a:xfrm>
                <a:prstGeom prst="rect">
                  <a:avLst/>
                </a:prstGeom>
                <a:noFill/>
              </p:spPr>
              <p:txBody>
                <a:bodyPr wrap="none" rtlCol="0">
                  <a:spAutoFit/>
                </a:bodyPr>
                <a:lstStyle/>
                <a:p>
                  <a:r>
                    <a:rPr lang="en-US" sz="1000" dirty="0" smtClean="0">
                      <a:solidFill>
                        <a:schemeClr val="bg1"/>
                      </a:solidFill>
                      <a:latin typeface="Segoe UI" pitchFamily="34" charset="0"/>
                      <a:cs typeface="Segoe UI" pitchFamily="34" charset="0"/>
                    </a:rPr>
                    <a:t>XML, EDI or </a:t>
                  </a:r>
                </a:p>
                <a:p>
                  <a:r>
                    <a:rPr lang="en-US" sz="1000" dirty="0" smtClean="0">
                      <a:solidFill>
                        <a:schemeClr val="bg1"/>
                      </a:solidFill>
                      <a:latin typeface="Segoe UI" pitchFamily="34" charset="0"/>
                      <a:cs typeface="Segoe UI" pitchFamily="34" charset="0"/>
                    </a:rPr>
                    <a:t>Flat File Message</a:t>
                  </a:r>
                  <a:endParaRPr lang="en-US" sz="1000" dirty="0">
                    <a:solidFill>
                      <a:schemeClr val="bg1"/>
                    </a:solidFill>
                    <a:latin typeface="Segoe UI" pitchFamily="34" charset="0"/>
                    <a:cs typeface="Segoe UI" pitchFamily="34" charset="0"/>
                  </a:endParaRPr>
                </a:p>
              </p:txBody>
            </p:sp>
            <p:sp>
              <p:nvSpPr>
                <p:cNvPr id="79" name="TextBox 78"/>
                <p:cNvSpPr txBox="1"/>
                <p:nvPr/>
              </p:nvSpPr>
              <p:spPr>
                <a:xfrm>
                  <a:off x="7162800" y="293013"/>
                  <a:ext cx="1565812" cy="506162"/>
                </a:xfrm>
                <a:prstGeom prst="rect">
                  <a:avLst/>
                </a:prstGeom>
                <a:noFill/>
              </p:spPr>
              <p:txBody>
                <a:bodyPr wrap="none" rtlCol="0">
                  <a:spAutoFit/>
                </a:bodyPr>
                <a:lstStyle/>
                <a:p>
                  <a:r>
                    <a:rPr lang="en-US" sz="1000" dirty="0" smtClean="0">
                      <a:solidFill>
                        <a:schemeClr val="bg1"/>
                      </a:solidFill>
                      <a:latin typeface="Segoe UI" pitchFamily="34" charset="0"/>
                      <a:cs typeface="Segoe UI" pitchFamily="34" charset="0"/>
                    </a:rPr>
                    <a:t>XML, EDI or </a:t>
                  </a:r>
                </a:p>
                <a:p>
                  <a:r>
                    <a:rPr lang="en-US" sz="1000" dirty="0" smtClean="0">
                      <a:solidFill>
                        <a:schemeClr val="bg1"/>
                      </a:solidFill>
                      <a:latin typeface="Segoe UI" pitchFamily="34" charset="0"/>
                      <a:cs typeface="Segoe UI" pitchFamily="34" charset="0"/>
                    </a:rPr>
                    <a:t>Flat File Message</a:t>
                  </a:r>
                  <a:endParaRPr lang="en-US" sz="1000" dirty="0">
                    <a:solidFill>
                      <a:schemeClr val="bg1"/>
                    </a:solidFill>
                    <a:latin typeface="Segoe UI" pitchFamily="34" charset="0"/>
                    <a:cs typeface="Segoe UI" pitchFamily="34" charset="0"/>
                  </a:endParaRPr>
                </a:p>
              </p:txBody>
            </p:sp>
            <p:sp>
              <p:nvSpPr>
                <p:cNvPr id="80" name="TextBox 79"/>
                <p:cNvSpPr txBox="1"/>
                <p:nvPr/>
              </p:nvSpPr>
              <p:spPr>
                <a:xfrm>
                  <a:off x="3581400" y="4690656"/>
                  <a:ext cx="763448" cy="311484"/>
                </a:xfrm>
                <a:prstGeom prst="rect">
                  <a:avLst/>
                </a:prstGeom>
                <a:noFill/>
              </p:spPr>
              <p:txBody>
                <a:bodyPr wrap="none" rtlCol="0">
                  <a:spAutoFit/>
                </a:bodyPr>
                <a:lstStyle/>
                <a:p>
                  <a:r>
                    <a:rPr lang="en-US" sz="1000" dirty="0" smtClean="0">
                      <a:solidFill>
                        <a:schemeClr val="bg1"/>
                      </a:solidFill>
                    </a:rPr>
                    <a:t>Publish</a:t>
                  </a:r>
                </a:p>
              </p:txBody>
            </p:sp>
            <p:sp>
              <p:nvSpPr>
                <p:cNvPr id="81" name="TextBox 80"/>
                <p:cNvSpPr txBox="1"/>
                <p:nvPr/>
              </p:nvSpPr>
              <p:spPr>
                <a:xfrm>
                  <a:off x="4182671" y="4550925"/>
                  <a:ext cx="763448" cy="311484"/>
                </a:xfrm>
                <a:prstGeom prst="rect">
                  <a:avLst/>
                </a:prstGeom>
                <a:noFill/>
              </p:spPr>
              <p:txBody>
                <a:bodyPr wrap="none" rtlCol="0">
                  <a:spAutoFit/>
                </a:bodyPr>
                <a:lstStyle/>
                <a:p>
                  <a:r>
                    <a:rPr lang="en-US" sz="1000" dirty="0" smtClean="0">
                      <a:solidFill>
                        <a:schemeClr val="bg1"/>
                      </a:solidFill>
                    </a:rPr>
                    <a:t>Publish</a:t>
                  </a:r>
                </a:p>
              </p:txBody>
            </p:sp>
            <p:sp>
              <p:nvSpPr>
                <p:cNvPr id="82" name="TextBox 81"/>
                <p:cNvSpPr txBox="1"/>
                <p:nvPr/>
              </p:nvSpPr>
              <p:spPr>
                <a:xfrm>
                  <a:off x="4103397" y="4817005"/>
                  <a:ext cx="938350" cy="311484"/>
                </a:xfrm>
                <a:prstGeom prst="rect">
                  <a:avLst/>
                </a:prstGeom>
                <a:noFill/>
              </p:spPr>
              <p:txBody>
                <a:bodyPr wrap="none" rtlCol="0">
                  <a:spAutoFit/>
                </a:bodyPr>
                <a:lstStyle/>
                <a:p>
                  <a:r>
                    <a:rPr lang="en-US" sz="1000" dirty="0" smtClean="0">
                      <a:solidFill>
                        <a:schemeClr val="bg1"/>
                      </a:solidFill>
                    </a:rPr>
                    <a:t>Subscribe</a:t>
                  </a:r>
                </a:p>
              </p:txBody>
            </p:sp>
            <p:sp>
              <p:nvSpPr>
                <p:cNvPr id="83" name="TextBox 82"/>
                <p:cNvSpPr txBox="1"/>
                <p:nvPr/>
              </p:nvSpPr>
              <p:spPr>
                <a:xfrm>
                  <a:off x="4686566" y="4690656"/>
                  <a:ext cx="938350" cy="311484"/>
                </a:xfrm>
                <a:prstGeom prst="rect">
                  <a:avLst/>
                </a:prstGeom>
                <a:noFill/>
              </p:spPr>
              <p:txBody>
                <a:bodyPr wrap="none" rtlCol="0">
                  <a:spAutoFit/>
                </a:bodyPr>
                <a:lstStyle/>
                <a:p>
                  <a:r>
                    <a:rPr lang="en-US" sz="1000" dirty="0" smtClean="0">
                      <a:solidFill>
                        <a:schemeClr val="bg1"/>
                      </a:solidFill>
                    </a:rPr>
                    <a:t>Subscribe</a:t>
                  </a:r>
                </a:p>
              </p:txBody>
            </p:sp>
          </p:grpSp>
          <p:grpSp>
            <p:nvGrpSpPr>
              <p:cNvPr id="17" name="Group 76"/>
              <p:cNvGrpSpPr/>
              <p:nvPr/>
            </p:nvGrpSpPr>
            <p:grpSpPr>
              <a:xfrm>
                <a:off x="1219200" y="3385432"/>
                <a:ext cx="381000" cy="990600"/>
                <a:chOff x="1219200" y="2971800"/>
                <a:chExt cx="381000" cy="990600"/>
              </a:xfrm>
            </p:grpSpPr>
            <p:sp>
              <p:nvSpPr>
                <p:cNvPr id="48" name="Flowchart: Card 47"/>
                <p:cNvSpPr/>
                <p:nvPr/>
              </p:nvSpPr>
              <p:spPr bwMode="ltGray">
                <a:xfrm>
                  <a:off x="1219200" y="2971800"/>
                  <a:ext cx="380999" cy="381000"/>
                </a:xfrm>
                <a:prstGeom prst="flowChartPunchedCard">
                  <a:avLst/>
                </a:prstGeom>
                <a:solidFill>
                  <a:schemeClr val="accent2">
                    <a:lumMod val="60000"/>
                    <a:lumOff val="40000"/>
                  </a:schemeClr>
                </a:solidFill>
                <a:ln>
                  <a:noFill/>
                </a:ln>
                <a:scene3d>
                  <a:camera prst="orthographicFront"/>
                  <a:lightRig rig="threePt" dir="t"/>
                </a:scene3d>
                <a:sp3d contourW="6350"/>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lvl="1" algn="ctr" fontAlgn="base">
                    <a:spcBef>
                      <a:spcPct val="0"/>
                    </a:spcBef>
                    <a:spcAft>
                      <a:spcPct val="0"/>
                    </a:spcAft>
                    <a:defRPr/>
                  </a:pPr>
                  <a:r>
                    <a:rPr lang="en-US" sz="200" dirty="0" smtClean="0">
                      <a:solidFill>
                        <a:schemeClr val="tx1"/>
                      </a:solidFill>
                    </a:rPr>
                    <a:t>--------\----------------------------------</a:t>
                  </a:r>
                </a:p>
              </p:txBody>
            </p:sp>
            <p:sp>
              <p:nvSpPr>
                <p:cNvPr id="49" name="Flowchart: Card 48"/>
                <p:cNvSpPr/>
                <p:nvPr/>
              </p:nvSpPr>
              <p:spPr bwMode="ltGray">
                <a:xfrm>
                  <a:off x="1219200" y="3505200"/>
                  <a:ext cx="228600" cy="304800"/>
                </a:xfrm>
                <a:prstGeom prst="flowChartPunchedCard">
                  <a:avLst/>
                </a:prstGeom>
                <a:solidFill>
                  <a:schemeClr val="accent2">
                    <a:lumMod val="60000"/>
                    <a:lumOff val="40000"/>
                  </a:schemeClr>
                </a:solidFill>
                <a:ln>
                  <a:noFill/>
                </a:ln>
                <a:scene3d>
                  <a:camera prst="orthographicFront"/>
                  <a:lightRig rig="threePt" dir="t"/>
                </a:scene3d>
                <a:sp3d contourW="6350"/>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lvl="1" algn="ctr" fontAlgn="base">
                    <a:spcBef>
                      <a:spcPct val="0"/>
                    </a:spcBef>
                    <a:spcAft>
                      <a:spcPct val="0"/>
                    </a:spcAft>
                    <a:defRPr/>
                  </a:pPr>
                  <a:r>
                    <a:rPr lang="en-US" sz="200" dirty="0" smtClean="0">
                      <a:solidFill>
                        <a:schemeClr val="tx1"/>
                      </a:solidFill>
                    </a:rPr>
                    <a:t>--------</a:t>
                  </a:r>
                </a:p>
              </p:txBody>
            </p:sp>
            <p:sp>
              <p:nvSpPr>
                <p:cNvPr id="50" name="Flowchart: Card 49"/>
                <p:cNvSpPr/>
                <p:nvPr/>
              </p:nvSpPr>
              <p:spPr bwMode="ltGray">
                <a:xfrm>
                  <a:off x="1295400" y="3581400"/>
                  <a:ext cx="228600" cy="304800"/>
                </a:xfrm>
                <a:prstGeom prst="flowChartPunchedCard">
                  <a:avLst/>
                </a:prstGeom>
                <a:solidFill>
                  <a:schemeClr val="accent2">
                    <a:lumMod val="60000"/>
                    <a:lumOff val="40000"/>
                  </a:schemeClr>
                </a:solidFill>
                <a:ln>
                  <a:noFill/>
                </a:ln>
                <a:scene3d>
                  <a:camera prst="orthographicFront"/>
                  <a:lightRig rig="threePt" dir="t"/>
                </a:scene3d>
                <a:sp3d contourW="6350"/>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lvl="1" algn="ctr" fontAlgn="base">
                    <a:spcBef>
                      <a:spcPct val="0"/>
                    </a:spcBef>
                    <a:spcAft>
                      <a:spcPct val="0"/>
                    </a:spcAft>
                    <a:defRPr/>
                  </a:pPr>
                  <a:r>
                    <a:rPr lang="en-US" sz="200" dirty="0" smtClean="0">
                      <a:solidFill>
                        <a:schemeClr val="tx1"/>
                      </a:solidFill>
                    </a:rPr>
                    <a:t>--------</a:t>
                  </a:r>
                </a:p>
              </p:txBody>
            </p:sp>
            <p:sp>
              <p:nvSpPr>
                <p:cNvPr id="51" name="Flowchart: Card 50"/>
                <p:cNvSpPr/>
                <p:nvPr/>
              </p:nvSpPr>
              <p:spPr bwMode="ltGray">
                <a:xfrm>
                  <a:off x="1371600" y="3657600"/>
                  <a:ext cx="228600" cy="304800"/>
                </a:xfrm>
                <a:prstGeom prst="flowChartPunchedCard">
                  <a:avLst/>
                </a:prstGeom>
                <a:solidFill>
                  <a:schemeClr val="accent2">
                    <a:lumMod val="60000"/>
                    <a:lumOff val="40000"/>
                  </a:schemeClr>
                </a:solidFill>
                <a:ln>
                  <a:noFill/>
                </a:ln>
                <a:scene3d>
                  <a:camera prst="orthographicFront"/>
                  <a:lightRig rig="threePt" dir="t"/>
                </a:scene3d>
                <a:sp3d contourW="6350"/>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lvl="1" algn="ctr" fontAlgn="base">
                    <a:spcBef>
                      <a:spcPct val="0"/>
                    </a:spcBef>
                    <a:spcAft>
                      <a:spcPct val="0"/>
                    </a:spcAft>
                    <a:defRPr/>
                  </a:pPr>
                  <a:r>
                    <a:rPr lang="en-US" sz="200" dirty="0" smtClean="0">
                      <a:solidFill>
                        <a:schemeClr val="tx1"/>
                      </a:solidFill>
                    </a:rPr>
                    <a:t>--------</a:t>
                  </a:r>
                </a:p>
              </p:txBody>
            </p:sp>
            <p:cxnSp>
              <p:nvCxnSpPr>
                <p:cNvPr id="52" name="Straight Arrow Connector 51"/>
                <p:cNvCxnSpPr>
                  <a:stCxn id="48" idx="2"/>
                </p:cNvCxnSpPr>
                <p:nvPr/>
              </p:nvCxnSpPr>
              <p:spPr>
                <a:xfrm rot="5400000">
                  <a:off x="1295400" y="3467100"/>
                  <a:ext cx="228600" cy="1588"/>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Flowchart: Card 17"/>
              <p:cNvSpPr/>
              <p:nvPr/>
            </p:nvSpPr>
            <p:spPr bwMode="ltGray">
              <a:xfrm>
                <a:off x="1882966" y="792639"/>
                <a:ext cx="457199" cy="457200"/>
              </a:xfrm>
              <a:prstGeom prst="flowChartPunchedCard">
                <a:avLst/>
              </a:prstGeom>
              <a:solidFill>
                <a:schemeClr val="accent2">
                  <a:lumMod val="60000"/>
                  <a:lumOff val="40000"/>
                </a:schemeClr>
              </a:solidFill>
              <a:ln>
                <a:noFill/>
              </a:ln>
              <a:scene3d>
                <a:camera prst="orthographicFront"/>
                <a:lightRig rig="threePt" dir="t"/>
              </a:scene3d>
              <a:sp3d contourW="6350"/>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lvl="1" algn="ctr" fontAlgn="base">
                  <a:spcBef>
                    <a:spcPct val="0"/>
                  </a:spcBef>
                  <a:spcAft>
                    <a:spcPct val="0"/>
                  </a:spcAft>
                  <a:defRPr/>
                </a:pPr>
                <a:r>
                  <a:rPr lang="en-US" sz="200" dirty="0" smtClean="0">
                    <a:solidFill>
                      <a:schemeClr val="tx1"/>
                    </a:solidFill>
                  </a:rPr>
                  <a:t>------------------------------------------------------------------------------------------------------</a:t>
                </a:r>
              </a:p>
            </p:txBody>
          </p:sp>
          <p:grpSp>
            <p:nvGrpSpPr>
              <p:cNvPr id="19" name="Group 83"/>
              <p:cNvGrpSpPr/>
              <p:nvPr/>
            </p:nvGrpSpPr>
            <p:grpSpPr>
              <a:xfrm>
                <a:off x="1828800" y="5023732"/>
                <a:ext cx="1066799" cy="381000"/>
                <a:chOff x="1828800" y="4610100"/>
                <a:chExt cx="1066799" cy="381000"/>
              </a:xfrm>
            </p:grpSpPr>
            <p:sp>
              <p:nvSpPr>
                <p:cNvPr id="45" name="Flowchart: Card 44"/>
                <p:cNvSpPr/>
                <p:nvPr/>
              </p:nvSpPr>
              <p:spPr bwMode="ltGray">
                <a:xfrm>
                  <a:off x="1828800" y="4610100"/>
                  <a:ext cx="380999" cy="381000"/>
                </a:xfrm>
                <a:prstGeom prst="flowChartPunchedCard">
                  <a:avLst/>
                </a:prstGeom>
                <a:solidFill>
                  <a:schemeClr val="accent2">
                    <a:lumMod val="60000"/>
                    <a:lumOff val="40000"/>
                  </a:schemeClr>
                </a:solidFill>
                <a:ln>
                  <a:noFill/>
                </a:ln>
                <a:scene3d>
                  <a:camera prst="orthographicFront"/>
                  <a:lightRig rig="threePt" dir="t"/>
                </a:scene3d>
                <a:sp3d contourW="6350"/>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lvl="1" algn="ctr" fontAlgn="base">
                    <a:spcBef>
                      <a:spcPct val="0"/>
                    </a:spcBef>
                    <a:spcAft>
                      <a:spcPct val="0"/>
                    </a:spcAft>
                    <a:defRPr/>
                  </a:pPr>
                  <a:r>
                    <a:rPr lang="en-US" sz="200" dirty="0" smtClean="0">
                      <a:solidFill>
                        <a:schemeClr val="tx1"/>
                      </a:solidFill>
                    </a:rPr>
                    <a:t>------------------------------------------------------</a:t>
                  </a:r>
                </a:p>
              </p:txBody>
            </p:sp>
            <p:sp>
              <p:nvSpPr>
                <p:cNvPr id="46" name="Flowchart: Card 45"/>
                <p:cNvSpPr/>
                <p:nvPr/>
              </p:nvSpPr>
              <p:spPr bwMode="ltGray">
                <a:xfrm>
                  <a:off x="2514600" y="4610100"/>
                  <a:ext cx="380999" cy="381000"/>
                </a:xfrm>
                <a:prstGeom prst="flowChartPunchedCard">
                  <a:avLst/>
                </a:prstGeom>
                <a:solidFill>
                  <a:schemeClr val="accent1">
                    <a:lumMod val="50000"/>
                    <a:lumOff val="50000"/>
                  </a:schemeClr>
                </a:solidFill>
                <a:ln>
                  <a:noFill/>
                </a:ln>
                <a:scene3d>
                  <a:camera prst="orthographicFront"/>
                  <a:lightRig rig="threePt" dir="t"/>
                </a:scene3d>
                <a:sp3d contourW="6350"/>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lvl="1" algn="ctr" fontAlgn="base">
                    <a:spcBef>
                      <a:spcPct val="0"/>
                    </a:spcBef>
                    <a:spcAft>
                      <a:spcPct val="0"/>
                    </a:spcAft>
                    <a:defRPr/>
                  </a:pPr>
                  <a:r>
                    <a:rPr lang="en-US" sz="200" dirty="0" smtClean="0">
                      <a:solidFill>
                        <a:schemeClr val="tx1"/>
                      </a:solidFill>
                    </a:rPr>
                    <a:t>------------------------------------------------------</a:t>
                  </a:r>
                </a:p>
              </p:txBody>
            </p:sp>
            <p:cxnSp>
              <p:nvCxnSpPr>
                <p:cNvPr id="47" name="Straight Arrow Connector 46"/>
                <p:cNvCxnSpPr>
                  <a:stCxn id="45" idx="3"/>
                  <a:endCxn id="46" idx="1"/>
                </p:cNvCxnSpPr>
                <p:nvPr/>
              </p:nvCxnSpPr>
              <p:spPr>
                <a:xfrm>
                  <a:off x="2209799" y="4800600"/>
                  <a:ext cx="304801" cy="1588"/>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Flowchart: Card 19"/>
              <p:cNvSpPr/>
              <p:nvPr/>
            </p:nvSpPr>
            <p:spPr bwMode="ltGray">
              <a:xfrm>
                <a:off x="3657600" y="4375114"/>
                <a:ext cx="380999" cy="381000"/>
              </a:xfrm>
              <a:prstGeom prst="flowChartPunchedCard">
                <a:avLst/>
              </a:prstGeom>
              <a:solidFill>
                <a:schemeClr val="accent3">
                  <a:lumMod val="60000"/>
                  <a:lumOff val="40000"/>
                </a:schemeClr>
              </a:solidFill>
              <a:ln>
                <a:noFill/>
              </a:ln>
              <a:scene3d>
                <a:camera prst="orthographicFront"/>
                <a:lightRig rig="threePt" dir="t"/>
              </a:scene3d>
              <a:sp3d contourW="6350"/>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lvl="1" algn="ctr" fontAlgn="base">
                  <a:spcBef>
                    <a:spcPct val="0"/>
                  </a:spcBef>
                  <a:spcAft>
                    <a:spcPct val="0"/>
                  </a:spcAft>
                  <a:defRPr/>
                </a:pPr>
                <a:r>
                  <a:rPr lang="en-US" sz="200" dirty="0" smtClean="0">
                    <a:solidFill>
                      <a:schemeClr val="tx1"/>
                    </a:solidFill>
                  </a:rPr>
                  <a:t>------------------------------------------------------</a:t>
                </a:r>
                <a:endParaRPr lang="en-US" sz="200" dirty="0">
                  <a:solidFill>
                    <a:schemeClr val="tx1"/>
                  </a:solidFill>
                </a:endParaRPr>
              </a:p>
            </p:txBody>
          </p:sp>
          <p:sp>
            <p:nvSpPr>
              <p:cNvPr id="21" name="Flowchart: Card 20"/>
              <p:cNvSpPr/>
              <p:nvPr/>
            </p:nvSpPr>
            <p:spPr bwMode="ltGray">
              <a:xfrm>
                <a:off x="4953000" y="3842632"/>
                <a:ext cx="380999" cy="381000"/>
              </a:xfrm>
              <a:prstGeom prst="flowChartPunchedCard">
                <a:avLst/>
              </a:prstGeom>
              <a:solidFill>
                <a:schemeClr val="accent1">
                  <a:lumMod val="50000"/>
                  <a:lumOff val="50000"/>
                </a:schemeClr>
              </a:solidFill>
              <a:ln>
                <a:noFill/>
              </a:ln>
              <a:scene3d>
                <a:camera prst="orthographicFront"/>
                <a:lightRig rig="threePt" dir="t"/>
              </a:scene3d>
              <a:sp3d contourW="6350"/>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lvl="1" algn="ctr" fontAlgn="base">
                  <a:spcBef>
                    <a:spcPct val="0"/>
                  </a:spcBef>
                  <a:spcAft>
                    <a:spcPct val="0"/>
                  </a:spcAft>
                  <a:defRPr/>
                </a:pPr>
                <a:r>
                  <a:rPr lang="en-US" sz="200" dirty="0" smtClean="0">
                    <a:solidFill>
                      <a:schemeClr val="tx1"/>
                    </a:solidFill>
                  </a:rPr>
                  <a:t>------------------------------------------------------</a:t>
                </a:r>
                <a:endParaRPr lang="en-US" sz="200" dirty="0">
                  <a:solidFill>
                    <a:schemeClr val="tx1"/>
                  </a:solidFill>
                </a:endParaRPr>
              </a:p>
            </p:txBody>
          </p:sp>
          <p:grpSp>
            <p:nvGrpSpPr>
              <p:cNvPr id="22" name="Group 95"/>
              <p:cNvGrpSpPr/>
              <p:nvPr/>
            </p:nvGrpSpPr>
            <p:grpSpPr>
              <a:xfrm>
                <a:off x="6420577" y="4985632"/>
                <a:ext cx="1115878" cy="381000"/>
                <a:chOff x="6123121" y="4572000"/>
                <a:chExt cx="1115878" cy="381000"/>
              </a:xfrm>
            </p:grpSpPr>
            <p:sp>
              <p:nvSpPr>
                <p:cNvPr id="42" name="Flowchart: Card 41"/>
                <p:cNvSpPr/>
                <p:nvPr/>
              </p:nvSpPr>
              <p:spPr bwMode="ltGray">
                <a:xfrm>
                  <a:off x="6123121" y="4572000"/>
                  <a:ext cx="380999" cy="381000"/>
                </a:xfrm>
                <a:prstGeom prst="flowChartPunchedCard">
                  <a:avLst/>
                </a:prstGeom>
                <a:solidFill>
                  <a:schemeClr val="accent3">
                    <a:lumMod val="60000"/>
                    <a:lumOff val="40000"/>
                  </a:schemeClr>
                </a:solidFill>
                <a:ln>
                  <a:noFill/>
                </a:ln>
                <a:scene3d>
                  <a:camera prst="orthographicFront"/>
                  <a:lightRig rig="threePt" dir="t"/>
                </a:scene3d>
                <a:sp3d contourW="6350"/>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lvl="1" algn="ctr" fontAlgn="base">
                    <a:spcBef>
                      <a:spcPct val="0"/>
                    </a:spcBef>
                    <a:spcAft>
                      <a:spcPct val="0"/>
                    </a:spcAft>
                    <a:defRPr/>
                  </a:pPr>
                  <a:r>
                    <a:rPr lang="en-US" sz="200" dirty="0" smtClean="0">
                      <a:solidFill>
                        <a:schemeClr val="tx1"/>
                      </a:solidFill>
                    </a:rPr>
                    <a:t>------------------------------------------------------</a:t>
                  </a:r>
                  <a:endParaRPr lang="en-US" sz="200" dirty="0">
                    <a:solidFill>
                      <a:schemeClr val="tx1"/>
                    </a:solidFill>
                  </a:endParaRPr>
                </a:p>
              </p:txBody>
            </p:sp>
            <p:sp>
              <p:nvSpPr>
                <p:cNvPr id="43" name="Flowchart: Card 42"/>
                <p:cNvSpPr/>
                <p:nvPr/>
              </p:nvSpPr>
              <p:spPr bwMode="ltGray">
                <a:xfrm>
                  <a:off x="6858000" y="4572000"/>
                  <a:ext cx="380999" cy="381000"/>
                </a:xfrm>
                <a:prstGeom prst="flowChartPunchedCard">
                  <a:avLst/>
                </a:prstGeom>
                <a:solidFill>
                  <a:schemeClr val="accent4">
                    <a:lumMod val="60000"/>
                    <a:lumOff val="40000"/>
                  </a:schemeClr>
                </a:solidFill>
                <a:ln>
                  <a:noFill/>
                </a:ln>
                <a:scene3d>
                  <a:camera prst="orthographicFront"/>
                  <a:lightRig rig="threePt" dir="t"/>
                </a:scene3d>
                <a:sp3d contourW="6350"/>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lvl="1" algn="ctr" fontAlgn="base">
                    <a:spcBef>
                      <a:spcPct val="0"/>
                    </a:spcBef>
                    <a:spcAft>
                      <a:spcPct val="0"/>
                    </a:spcAft>
                    <a:defRPr/>
                  </a:pPr>
                  <a:r>
                    <a:rPr lang="en-US" sz="200" dirty="0" smtClean="0">
                      <a:solidFill>
                        <a:schemeClr val="tx1"/>
                      </a:solidFill>
                    </a:rPr>
                    <a:t>------------------------------------------------------</a:t>
                  </a:r>
                  <a:endParaRPr lang="en-US" sz="200" dirty="0">
                    <a:solidFill>
                      <a:schemeClr val="tx1"/>
                    </a:solidFill>
                  </a:endParaRPr>
                </a:p>
              </p:txBody>
            </p:sp>
            <p:cxnSp>
              <p:nvCxnSpPr>
                <p:cNvPr id="44" name="Straight Arrow Connector 43"/>
                <p:cNvCxnSpPr>
                  <a:stCxn id="42" idx="3"/>
                  <a:endCxn id="43" idx="1"/>
                </p:cNvCxnSpPr>
                <p:nvPr/>
              </p:nvCxnSpPr>
              <p:spPr>
                <a:xfrm>
                  <a:off x="6504120" y="4762500"/>
                  <a:ext cx="353880" cy="1588"/>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Flowchart: Card 22"/>
              <p:cNvSpPr/>
              <p:nvPr/>
            </p:nvSpPr>
            <p:spPr bwMode="ltGray">
              <a:xfrm>
                <a:off x="6705600" y="693488"/>
                <a:ext cx="457199" cy="457200"/>
              </a:xfrm>
              <a:prstGeom prst="flowChartPunchedCard">
                <a:avLst/>
              </a:prstGeom>
              <a:solidFill>
                <a:schemeClr val="accent4">
                  <a:lumMod val="60000"/>
                  <a:lumOff val="40000"/>
                </a:schemeClr>
              </a:solidFill>
              <a:ln>
                <a:noFill/>
              </a:ln>
              <a:scene3d>
                <a:camera prst="orthographicFront"/>
                <a:lightRig rig="threePt" dir="t"/>
              </a:scene3d>
              <a:sp3d contourW="6350"/>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lvl="1" algn="ctr" fontAlgn="base">
                  <a:spcBef>
                    <a:spcPct val="0"/>
                  </a:spcBef>
                  <a:spcAft>
                    <a:spcPct val="0"/>
                  </a:spcAft>
                  <a:defRPr/>
                </a:pPr>
                <a:r>
                  <a:rPr lang="en-US" sz="200" dirty="0" smtClean="0">
                    <a:solidFill>
                      <a:schemeClr val="tx1"/>
                    </a:solidFill>
                  </a:rPr>
                  <a:t>------------------------------------------------------------------------------------------------------</a:t>
                </a:r>
              </a:p>
            </p:txBody>
          </p:sp>
          <p:grpSp>
            <p:nvGrpSpPr>
              <p:cNvPr id="24" name="Group 23"/>
              <p:cNvGrpSpPr/>
              <p:nvPr/>
            </p:nvGrpSpPr>
            <p:grpSpPr>
              <a:xfrm>
                <a:off x="337053" y="1955593"/>
                <a:ext cx="522263" cy="523499"/>
                <a:chOff x="653380" y="1581019"/>
                <a:chExt cx="522263" cy="523499"/>
              </a:xfrm>
            </p:grpSpPr>
            <p:sp>
              <p:nvSpPr>
                <p:cNvPr id="40" name="Rounded Rectangle 7"/>
                <p:cNvSpPr/>
                <p:nvPr/>
              </p:nvSpPr>
              <p:spPr bwMode="auto">
                <a:xfrm>
                  <a:off x="653380" y="1581019"/>
                  <a:ext cx="522263" cy="523499"/>
                </a:xfrm>
                <a:prstGeom prst="ellipse">
                  <a:avLst/>
                </a:prstGeom>
                <a:gradFill flip="none" rotWithShape="1">
                  <a:gsLst>
                    <a:gs pos="0">
                      <a:schemeClr val="accent2">
                        <a:lumMod val="50000"/>
                      </a:schemeClr>
                    </a:gs>
                    <a:gs pos="50000">
                      <a:schemeClr val="accent2">
                        <a:lumMod val="75000"/>
                      </a:schemeClr>
                    </a:gs>
                    <a:gs pos="100000">
                      <a:schemeClr val="accent2">
                        <a:lumMod val="60000"/>
                        <a:lumOff val="40000"/>
                      </a:schemeClr>
                    </a:gs>
                  </a:gsLst>
                  <a:path path="circle">
                    <a:fillToRect l="100000" t="100000"/>
                  </a:path>
                  <a:tileRect r="-100000" b="-10000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41" name="Rounded Rectangle 8"/>
                <p:cNvSpPr/>
                <p:nvPr/>
              </p:nvSpPr>
              <p:spPr bwMode="auto">
                <a:xfrm>
                  <a:off x="674914" y="1603512"/>
                  <a:ext cx="465382" cy="464084"/>
                </a:xfrm>
                <a:prstGeom prst="ellipse">
                  <a:avLst/>
                </a:prstGeom>
                <a:solidFill>
                  <a:srgbClr val="000000">
                    <a:alpha val="60000"/>
                  </a:srgb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lnSpc>
                      <a:spcPct val="90000"/>
                    </a:lnSpc>
                  </a:pPr>
                  <a:r>
                    <a:rPr lang="en-US" sz="1200" b="1" dirty="0" smtClean="0">
                      <a:gradFill flip="none" rotWithShape="1">
                        <a:gsLst>
                          <a:gs pos="0">
                            <a:schemeClr val="bg1"/>
                          </a:gs>
                          <a:gs pos="50000">
                            <a:schemeClr val="tx2">
                              <a:lumMod val="60000"/>
                              <a:lumOff val="40000"/>
                            </a:schemeClr>
                          </a:gs>
                          <a:gs pos="100000">
                            <a:schemeClr val="bg2">
                              <a:lumMod val="75000"/>
                            </a:schemeClr>
                          </a:gs>
                        </a:gsLst>
                        <a:lin ang="5400000" scaled="1"/>
                        <a:tileRect/>
                      </a:gradFill>
                      <a:effectLst>
                        <a:outerShdw blurRad="38100" dist="38100" dir="2700000" algn="tl">
                          <a:srgbClr val="000000">
                            <a:alpha val="43137"/>
                          </a:srgbClr>
                        </a:outerShdw>
                      </a:effectLst>
                      <a:latin typeface="Segoe UI" pitchFamily="34" charset="0"/>
                      <a:cs typeface="Segoe UI" pitchFamily="34" charset="0"/>
                    </a:rPr>
                    <a:t>1</a:t>
                  </a:r>
                </a:p>
              </p:txBody>
            </p:sp>
          </p:grpSp>
          <p:grpSp>
            <p:nvGrpSpPr>
              <p:cNvPr id="25" name="Group 24"/>
              <p:cNvGrpSpPr/>
              <p:nvPr/>
            </p:nvGrpSpPr>
            <p:grpSpPr>
              <a:xfrm>
                <a:off x="331573" y="2919888"/>
                <a:ext cx="522263" cy="523499"/>
                <a:chOff x="653380" y="2111107"/>
                <a:chExt cx="522263" cy="523499"/>
              </a:xfrm>
            </p:grpSpPr>
            <p:sp>
              <p:nvSpPr>
                <p:cNvPr id="38" name="Rounded Rectangle 7"/>
                <p:cNvSpPr/>
                <p:nvPr/>
              </p:nvSpPr>
              <p:spPr bwMode="auto">
                <a:xfrm>
                  <a:off x="653380" y="2111107"/>
                  <a:ext cx="522263" cy="523499"/>
                </a:xfrm>
                <a:prstGeom prst="ellipse">
                  <a:avLst/>
                </a:prstGeom>
                <a:gradFill flip="none" rotWithShape="1">
                  <a:gsLst>
                    <a:gs pos="0">
                      <a:schemeClr val="accent2">
                        <a:lumMod val="50000"/>
                      </a:schemeClr>
                    </a:gs>
                    <a:gs pos="50000">
                      <a:schemeClr val="accent2">
                        <a:lumMod val="75000"/>
                      </a:schemeClr>
                    </a:gs>
                    <a:gs pos="100000">
                      <a:schemeClr val="accent2">
                        <a:lumMod val="60000"/>
                        <a:lumOff val="40000"/>
                      </a:schemeClr>
                    </a:gs>
                  </a:gsLst>
                  <a:path path="circle">
                    <a:fillToRect l="100000" t="100000"/>
                  </a:path>
                  <a:tileRect r="-100000" b="-10000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39" name="Rounded Rectangle 8"/>
                <p:cNvSpPr/>
                <p:nvPr/>
              </p:nvSpPr>
              <p:spPr bwMode="auto">
                <a:xfrm>
                  <a:off x="674914" y="2133600"/>
                  <a:ext cx="465382" cy="464084"/>
                </a:xfrm>
                <a:prstGeom prst="ellipse">
                  <a:avLst/>
                </a:prstGeom>
                <a:solidFill>
                  <a:srgbClr val="000000">
                    <a:alpha val="60000"/>
                  </a:srgb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lnSpc>
                      <a:spcPct val="90000"/>
                    </a:lnSpc>
                  </a:pPr>
                  <a:r>
                    <a:rPr lang="en-US" sz="1200" b="1" dirty="0" smtClean="0">
                      <a:gradFill flip="none" rotWithShape="1">
                        <a:gsLst>
                          <a:gs pos="0">
                            <a:schemeClr val="bg1"/>
                          </a:gs>
                          <a:gs pos="50000">
                            <a:schemeClr val="tx2">
                              <a:lumMod val="60000"/>
                              <a:lumOff val="40000"/>
                            </a:schemeClr>
                          </a:gs>
                          <a:gs pos="100000">
                            <a:schemeClr val="bg2">
                              <a:lumMod val="75000"/>
                            </a:schemeClr>
                          </a:gs>
                        </a:gsLst>
                        <a:lin ang="5400000" scaled="1"/>
                        <a:tileRect/>
                      </a:gradFill>
                      <a:effectLst>
                        <a:outerShdw blurRad="38100" dist="38100" dir="2700000" algn="tl">
                          <a:srgbClr val="000000">
                            <a:alpha val="43137"/>
                          </a:srgbClr>
                        </a:outerShdw>
                      </a:effectLst>
                      <a:latin typeface="Segoe UI" pitchFamily="34" charset="0"/>
                      <a:cs typeface="Segoe UI" pitchFamily="34" charset="0"/>
                    </a:rPr>
                    <a:t>2</a:t>
                  </a:r>
                </a:p>
              </p:txBody>
            </p:sp>
          </p:grpSp>
          <p:grpSp>
            <p:nvGrpSpPr>
              <p:cNvPr id="26" name="Group 25"/>
              <p:cNvGrpSpPr/>
              <p:nvPr/>
            </p:nvGrpSpPr>
            <p:grpSpPr>
              <a:xfrm>
                <a:off x="331573" y="4572418"/>
                <a:ext cx="522263" cy="523499"/>
                <a:chOff x="653380" y="2111107"/>
                <a:chExt cx="522263" cy="523499"/>
              </a:xfrm>
            </p:grpSpPr>
            <p:sp>
              <p:nvSpPr>
                <p:cNvPr id="36" name="Rounded Rectangle 7"/>
                <p:cNvSpPr/>
                <p:nvPr/>
              </p:nvSpPr>
              <p:spPr bwMode="auto">
                <a:xfrm>
                  <a:off x="653380" y="2111107"/>
                  <a:ext cx="522263" cy="523499"/>
                </a:xfrm>
                <a:prstGeom prst="ellipse">
                  <a:avLst/>
                </a:prstGeom>
                <a:gradFill flip="none" rotWithShape="1">
                  <a:gsLst>
                    <a:gs pos="0">
                      <a:schemeClr val="accent2">
                        <a:lumMod val="50000"/>
                      </a:schemeClr>
                    </a:gs>
                    <a:gs pos="50000">
                      <a:schemeClr val="accent2">
                        <a:lumMod val="75000"/>
                      </a:schemeClr>
                    </a:gs>
                    <a:gs pos="100000">
                      <a:schemeClr val="accent2">
                        <a:lumMod val="60000"/>
                        <a:lumOff val="40000"/>
                      </a:schemeClr>
                    </a:gs>
                  </a:gsLst>
                  <a:path path="circle">
                    <a:fillToRect l="100000" t="100000"/>
                  </a:path>
                  <a:tileRect r="-100000" b="-10000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37" name="Rounded Rectangle 8"/>
                <p:cNvSpPr/>
                <p:nvPr/>
              </p:nvSpPr>
              <p:spPr bwMode="auto">
                <a:xfrm>
                  <a:off x="674914" y="2133600"/>
                  <a:ext cx="465382" cy="464084"/>
                </a:xfrm>
                <a:prstGeom prst="ellipse">
                  <a:avLst/>
                </a:prstGeom>
                <a:solidFill>
                  <a:srgbClr val="000000">
                    <a:alpha val="60000"/>
                  </a:srgb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lnSpc>
                      <a:spcPct val="90000"/>
                    </a:lnSpc>
                  </a:pPr>
                  <a:r>
                    <a:rPr lang="en-US" sz="1200" b="1" dirty="0" smtClean="0">
                      <a:gradFill flip="none" rotWithShape="1">
                        <a:gsLst>
                          <a:gs pos="0">
                            <a:schemeClr val="bg1"/>
                          </a:gs>
                          <a:gs pos="50000">
                            <a:schemeClr val="tx2">
                              <a:lumMod val="60000"/>
                              <a:lumOff val="40000"/>
                            </a:schemeClr>
                          </a:gs>
                          <a:gs pos="100000">
                            <a:schemeClr val="bg2">
                              <a:lumMod val="75000"/>
                            </a:schemeClr>
                          </a:gs>
                        </a:gsLst>
                        <a:lin ang="5400000" scaled="1"/>
                        <a:tileRect/>
                      </a:gradFill>
                      <a:effectLst>
                        <a:outerShdw blurRad="38100" dist="38100" dir="2700000" algn="tl">
                          <a:srgbClr val="000000">
                            <a:alpha val="43137"/>
                          </a:srgbClr>
                        </a:outerShdw>
                      </a:effectLst>
                      <a:latin typeface="Segoe UI" pitchFamily="34" charset="0"/>
                      <a:cs typeface="Segoe UI" pitchFamily="34" charset="0"/>
                    </a:rPr>
                    <a:t>3</a:t>
                  </a:r>
                </a:p>
              </p:txBody>
            </p:sp>
          </p:grpSp>
          <p:grpSp>
            <p:nvGrpSpPr>
              <p:cNvPr id="27" name="Group 26"/>
              <p:cNvGrpSpPr/>
              <p:nvPr/>
            </p:nvGrpSpPr>
            <p:grpSpPr>
              <a:xfrm>
                <a:off x="3063755" y="5420717"/>
                <a:ext cx="522263" cy="523499"/>
                <a:chOff x="653380" y="2111107"/>
                <a:chExt cx="522263" cy="523499"/>
              </a:xfrm>
            </p:grpSpPr>
            <p:sp>
              <p:nvSpPr>
                <p:cNvPr id="34" name="Rounded Rectangle 7"/>
                <p:cNvSpPr/>
                <p:nvPr/>
              </p:nvSpPr>
              <p:spPr bwMode="auto">
                <a:xfrm>
                  <a:off x="653380" y="2111107"/>
                  <a:ext cx="522263" cy="523499"/>
                </a:xfrm>
                <a:prstGeom prst="ellipse">
                  <a:avLst/>
                </a:prstGeom>
                <a:gradFill flip="none" rotWithShape="1">
                  <a:gsLst>
                    <a:gs pos="0">
                      <a:schemeClr val="accent2">
                        <a:lumMod val="50000"/>
                      </a:schemeClr>
                    </a:gs>
                    <a:gs pos="50000">
                      <a:schemeClr val="accent2">
                        <a:lumMod val="75000"/>
                      </a:schemeClr>
                    </a:gs>
                    <a:gs pos="100000">
                      <a:schemeClr val="accent2">
                        <a:lumMod val="60000"/>
                        <a:lumOff val="40000"/>
                      </a:schemeClr>
                    </a:gs>
                  </a:gsLst>
                  <a:path path="circle">
                    <a:fillToRect l="100000" t="100000"/>
                  </a:path>
                  <a:tileRect r="-100000" b="-10000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35" name="Rounded Rectangle 8"/>
                <p:cNvSpPr/>
                <p:nvPr/>
              </p:nvSpPr>
              <p:spPr bwMode="auto">
                <a:xfrm>
                  <a:off x="674914" y="2133600"/>
                  <a:ext cx="465382" cy="464084"/>
                </a:xfrm>
                <a:prstGeom prst="ellipse">
                  <a:avLst/>
                </a:prstGeom>
                <a:solidFill>
                  <a:srgbClr val="000000">
                    <a:alpha val="60000"/>
                  </a:srgb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lnSpc>
                      <a:spcPct val="90000"/>
                    </a:lnSpc>
                  </a:pPr>
                  <a:r>
                    <a:rPr lang="en-US" sz="1200" b="1" dirty="0" smtClean="0">
                      <a:gradFill flip="none" rotWithShape="1">
                        <a:gsLst>
                          <a:gs pos="0">
                            <a:schemeClr val="bg1"/>
                          </a:gs>
                          <a:gs pos="50000">
                            <a:schemeClr val="tx2">
                              <a:lumMod val="60000"/>
                              <a:lumOff val="40000"/>
                            </a:schemeClr>
                          </a:gs>
                          <a:gs pos="100000">
                            <a:schemeClr val="bg2">
                              <a:lumMod val="75000"/>
                            </a:schemeClr>
                          </a:gs>
                        </a:gsLst>
                        <a:lin ang="5400000" scaled="1"/>
                        <a:tileRect/>
                      </a:gradFill>
                      <a:effectLst>
                        <a:outerShdw blurRad="38100" dist="38100" dir="2700000" algn="tl">
                          <a:srgbClr val="000000">
                            <a:alpha val="43137"/>
                          </a:srgbClr>
                        </a:outerShdw>
                      </a:effectLst>
                      <a:latin typeface="Segoe UI" pitchFamily="34" charset="0"/>
                      <a:cs typeface="Segoe UI" pitchFamily="34" charset="0"/>
                    </a:rPr>
                    <a:t>4</a:t>
                  </a:r>
                </a:p>
              </p:txBody>
            </p:sp>
          </p:grpSp>
          <p:grpSp>
            <p:nvGrpSpPr>
              <p:cNvPr id="28" name="Group 27"/>
              <p:cNvGrpSpPr/>
              <p:nvPr/>
            </p:nvGrpSpPr>
            <p:grpSpPr>
              <a:xfrm>
                <a:off x="4859504" y="4274963"/>
                <a:ext cx="522263" cy="523499"/>
                <a:chOff x="653380" y="2111107"/>
                <a:chExt cx="522263" cy="523499"/>
              </a:xfrm>
            </p:grpSpPr>
            <p:sp>
              <p:nvSpPr>
                <p:cNvPr id="32" name="Rounded Rectangle 7"/>
                <p:cNvSpPr/>
                <p:nvPr/>
              </p:nvSpPr>
              <p:spPr bwMode="auto">
                <a:xfrm>
                  <a:off x="653380" y="2111107"/>
                  <a:ext cx="522263" cy="523499"/>
                </a:xfrm>
                <a:prstGeom prst="ellipse">
                  <a:avLst/>
                </a:prstGeom>
                <a:gradFill flip="none" rotWithShape="1">
                  <a:gsLst>
                    <a:gs pos="0">
                      <a:schemeClr val="accent2">
                        <a:lumMod val="50000"/>
                      </a:schemeClr>
                    </a:gs>
                    <a:gs pos="50000">
                      <a:schemeClr val="accent2">
                        <a:lumMod val="75000"/>
                      </a:schemeClr>
                    </a:gs>
                    <a:gs pos="100000">
                      <a:schemeClr val="accent2">
                        <a:lumMod val="60000"/>
                        <a:lumOff val="40000"/>
                      </a:schemeClr>
                    </a:gs>
                  </a:gsLst>
                  <a:path path="circle">
                    <a:fillToRect l="100000" t="100000"/>
                  </a:path>
                  <a:tileRect r="-100000" b="-10000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33" name="Rounded Rectangle 8"/>
                <p:cNvSpPr/>
                <p:nvPr/>
              </p:nvSpPr>
              <p:spPr bwMode="auto">
                <a:xfrm>
                  <a:off x="674914" y="2133600"/>
                  <a:ext cx="465382" cy="464084"/>
                </a:xfrm>
                <a:prstGeom prst="ellipse">
                  <a:avLst/>
                </a:prstGeom>
                <a:solidFill>
                  <a:srgbClr val="000000">
                    <a:alpha val="60000"/>
                  </a:srgb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lnSpc>
                      <a:spcPct val="90000"/>
                    </a:lnSpc>
                  </a:pPr>
                  <a:r>
                    <a:rPr lang="en-US" sz="1200" b="1" dirty="0" smtClean="0">
                      <a:gradFill flip="none" rotWithShape="1">
                        <a:gsLst>
                          <a:gs pos="0">
                            <a:schemeClr val="bg1"/>
                          </a:gs>
                          <a:gs pos="50000">
                            <a:schemeClr val="tx2">
                              <a:lumMod val="60000"/>
                              <a:lumOff val="40000"/>
                            </a:schemeClr>
                          </a:gs>
                          <a:gs pos="100000">
                            <a:schemeClr val="bg2">
                              <a:lumMod val="75000"/>
                            </a:schemeClr>
                          </a:gs>
                        </a:gsLst>
                        <a:lin ang="5400000" scaled="1"/>
                        <a:tileRect/>
                      </a:gradFill>
                      <a:effectLst>
                        <a:outerShdw blurRad="38100" dist="38100" dir="2700000" algn="tl">
                          <a:srgbClr val="000000">
                            <a:alpha val="43137"/>
                          </a:srgbClr>
                        </a:outerShdw>
                      </a:effectLst>
                      <a:latin typeface="Segoe UI" pitchFamily="34" charset="0"/>
                      <a:cs typeface="Segoe UI" pitchFamily="34" charset="0"/>
                    </a:rPr>
                    <a:t>5</a:t>
                  </a:r>
                </a:p>
              </p:txBody>
            </p:sp>
          </p:grpSp>
          <p:grpSp>
            <p:nvGrpSpPr>
              <p:cNvPr id="29" name="Group 28"/>
              <p:cNvGrpSpPr/>
              <p:nvPr/>
            </p:nvGrpSpPr>
            <p:grpSpPr>
              <a:xfrm>
                <a:off x="5520516" y="5431734"/>
                <a:ext cx="522263" cy="523499"/>
                <a:chOff x="653380" y="2111107"/>
                <a:chExt cx="522263" cy="523499"/>
              </a:xfrm>
            </p:grpSpPr>
            <p:sp>
              <p:nvSpPr>
                <p:cNvPr id="30" name="Rounded Rectangle 7"/>
                <p:cNvSpPr/>
                <p:nvPr/>
              </p:nvSpPr>
              <p:spPr bwMode="auto">
                <a:xfrm>
                  <a:off x="653380" y="2111107"/>
                  <a:ext cx="522263" cy="523499"/>
                </a:xfrm>
                <a:prstGeom prst="ellipse">
                  <a:avLst/>
                </a:prstGeom>
                <a:gradFill flip="none" rotWithShape="1">
                  <a:gsLst>
                    <a:gs pos="0">
                      <a:schemeClr val="accent2">
                        <a:lumMod val="50000"/>
                      </a:schemeClr>
                    </a:gs>
                    <a:gs pos="50000">
                      <a:schemeClr val="accent2">
                        <a:lumMod val="75000"/>
                      </a:schemeClr>
                    </a:gs>
                    <a:gs pos="100000">
                      <a:schemeClr val="accent2">
                        <a:lumMod val="60000"/>
                        <a:lumOff val="40000"/>
                      </a:schemeClr>
                    </a:gs>
                  </a:gsLst>
                  <a:path path="circle">
                    <a:fillToRect l="100000" t="100000"/>
                  </a:path>
                  <a:tileRect r="-100000" b="-10000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31" name="Rounded Rectangle 8"/>
                <p:cNvSpPr/>
                <p:nvPr/>
              </p:nvSpPr>
              <p:spPr bwMode="auto">
                <a:xfrm>
                  <a:off x="674914" y="2133600"/>
                  <a:ext cx="465382" cy="464084"/>
                </a:xfrm>
                <a:prstGeom prst="ellipse">
                  <a:avLst/>
                </a:prstGeom>
                <a:solidFill>
                  <a:srgbClr val="000000">
                    <a:alpha val="60000"/>
                  </a:srgb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lnSpc>
                      <a:spcPct val="90000"/>
                    </a:lnSpc>
                  </a:pPr>
                  <a:r>
                    <a:rPr lang="en-US" sz="1200" b="1" dirty="0" smtClean="0">
                      <a:gradFill flip="none" rotWithShape="1">
                        <a:gsLst>
                          <a:gs pos="0">
                            <a:schemeClr val="bg1"/>
                          </a:gs>
                          <a:gs pos="50000">
                            <a:schemeClr val="tx2">
                              <a:lumMod val="60000"/>
                              <a:lumOff val="40000"/>
                            </a:schemeClr>
                          </a:gs>
                          <a:gs pos="100000">
                            <a:schemeClr val="bg2">
                              <a:lumMod val="75000"/>
                            </a:schemeClr>
                          </a:gs>
                        </a:gsLst>
                        <a:lin ang="5400000" scaled="1"/>
                        <a:tileRect/>
                      </a:gradFill>
                      <a:effectLst>
                        <a:outerShdw blurRad="38100" dist="38100" dir="2700000" algn="tl">
                          <a:srgbClr val="000000">
                            <a:alpha val="43137"/>
                          </a:srgbClr>
                        </a:outerShdw>
                      </a:effectLst>
                      <a:latin typeface="Segoe UI" pitchFamily="34" charset="0"/>
                      <a:cs typeface="Segoe UI" pitchFamily="34" charset="0"/>
                    </a:rPr>
                    <a:t>6</a:t>
                  </a:r>
                </a:p>
              </p:txBody>
            </p:sp>
          </p:grpSp>
        </p:grpSp>
        <p:grpSp>
          <p:nvGrpSpPr>
            <p:cNvPr id="10" name="Group 9"/>
            <p:cNvGrpSpPr/>
            <p:nvPr/>
          </p:nvGrpSpPr>
          <p:grpSpPr>
            <a:xfrm>
              <a:off x="8186598" y="1939388"/>
              <a:ext cx="522263" cy="523499"/>
              <a:chOff x="653380" y="2111107"/>
              <a:chExt cx="522263" cy="523499"/>
            </a:xfrm>
          </p:grpSpPr>
          <p:sp>
            <p:nvSpPr>
              <p:cNvPr id="14" name="Rounded Rectangle 7"/>
              <p:cNvSpPr/>
              <p:nvPr/>
            </p:nvSpPr>
            <p:spPr bwMode="auto">
              <a:xfrm>
                <a:off x="653380" y="2111107"/>
                <a:ext cx="522263" cy="523499"/>
              </a:xfrm>
              <a:prstGeom prst="ellipse">
                <a:avLst/>
              </a:prstGeom>
              <a:gradFill flip="none" rotWithShape="1">
                <a:gsLst>
                  <a:gs pos="0">
                    <a:schemeClr val="accent2">
                      <a:lumMod val="50000"/>
                    </a:schemeClr>
                  </a:gs>
                  <a:gs pos="50000">
                    <a:schemeClr val="accent2">
                      <a:lumMod val="75000"/>
                    </a:schemeClr>
                  </a:gs>
                  <a:gs pos="100000">
                    <a:schemeClr val="accent2">
                      <a:lumMod val="60000"/>
                      <a:lumOff val="40000"/>
                    </a:schemeClr>
                  </a:gs>
                </a:gsLst>
                <a:path path="circle">
                  <a:fillToRect l="100000" t="100000"/>
                </a:path>
                <a:tileRect r="-100000" b="-10000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5" name="Rounded Rectangle 8"/>
              <p:cNvSpPr/>
              <p:nvPr/>
            </p:nvSpPr>
            <p:spPr bwMode="auto">
              <a:xfrm>
                <a:off x="674914" y="2133600"/>
                <a:ext cx="465382" cy="464084"/>
              </a:xfrm>
              <a:prstGeom prst="ellipse">
                <a:avLst/>
              </a:prstGeom>
              <a:solidFill>
                <a:srgbClr val="000000">
                  <a:alpha val="60000"/>
                </a:srgb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lnSpc>
                    <a:spcPct val="90000"/>
                  </a:lnSpc>
                </a:pPr>
                <a:r>
                  <a:rPr lang="en-US" sz="1200" b="1" dirty="0" smtClean="0">
                    <a:gradFill flip="none" rotWithShape="1">
                      <a:gsLst>
                        <a:gs pos="0">
                          <a:schemeClr val="bg1"/>
                        </a:gs>
                        <a:gs pos="50000">
                          <a:schemeClr val="tx2">
                            <a:lumMod val="60000"/>
                            <a:lumOff val="40000"/>
                          </a:schemeClr>
                        </a:gs>
                        <a:gs pos="100000">
                          <a:schemeClr val="bg2">
                            <a:lumMod val="75000"/>
                          </a:schemeClr>
                        </a:gs>
                      </a:gsLst>
                      <a:lin ang="5400000" scaled="1"/>
                      <a:tileRect/>
                    </a:gradFill>
                    <a:effectLst>
                      <a:outerShdw blurRad="38100" dist="38100" dir="2700000" algn="tl">
                        <a:srgbClr val="000000">
                          <a:alpha val="43137"/>
                        </a:srgbClr>
                      </a:outerShdw>
                    </a:effectLst>
                    <a:latin typeface="Segoe UI" pitchFamily="34" charset="0"/>
                    <a:cs typeface="Segoe UI" pitchFamily="34" charset="0"/>
                  </a:rPr>
                  <a:t>8</a:t>
                </a:r>
              </a:p>
            </p:txBody>
          </p:sp>
        </p:grpSp>
        <p:grpSp>
          <p:nvGrpSpPr>
            <p:cNvPr id="11" name="Group 10"/>
            <p:cNvGrpSpPr/>
            <p:nvPr/>
          </p:nvGrpSpPr>
          <p:grpSpPr>
            <a:xfrm>
              <a:off x="8208632" y="2974973"/>
              <a:ext cx="522263" cy="523499"/>
              <a:chOff x="653380" y="2111107"/>
              <a:chExt cx="522263" cy="523499"/>
            </a:xfrm>
          </p:grpSpPr>
          <p:sp>
            <p:nvSpPr>
              <p:cNvPr id="12" name="Rounded Rectangle 7"/>
              <p:cNvSpPr/>
              <p:nvPr/>
            </p:nvSpPr>
            <p:spPr bwMode="auto">
              <a:xfrm>
                <a:off x="653380" y="2111107"/>
                <a:ext cx="522263" cy="523499"/>
              </a:xfrm>
              <a:prstGeom prst="ellipse">
                <a:avLst/>
              </a:prstGeom>
              <a:gradFill flip="none" rotWithShape="1">
                <a:gsLst>
                  <a:gs pos="0">
                    <a:schemeClr val="accent2">
                      <a:lumMod val="50000"/>
                    </a:schemeClr>
                  </a:gs>
                  <a:gs pos="50000">
                    <a:schemeClr val="accent2">
                      <a:lumMod val="75000"/>
                    </a:schemeClr>
                  </a:gs>
                  <a:gs pos="100000">
                    <a:schemeClr val="accent2">
                      <a:lumMod val="60000"/>
                      <a:lumOff val="40000"/>
                    </a:schemeClr>
                  </a:gs>
                </a:gsLst>
                <a:path path="circle">
                  <a:fillToRect l="100000" t="100000"/>
                </a:path>
                <a:tileRect r="-100000" b="-10000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3" name="Rounded Rectangle 8"/>
              <p:cNvSpPr/>
              <p:nvPr/>
            </p:nvSpPr>
            <p:spPr bwMode="auto">
              <a:xfrm>
                <a:off x="674914" y="2133600"/>
                <a:ext cx="465382" cy="464084"/>
              </a:xfrm>
              <a:prstGeom prst="ellipse">
                <a:avLst/>
              </a:prstGeom>
              <a:solidFill>
                <a:srgbClr val="000000">
                  <a:alpha val="60000"/>
                </a:srgb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lnSpc>
                    <a:spcPct val="90000"/>
                  </a:lnSpc>
                </a:pPr>
                <a:r>
                  <a:rPr lang="en-US" sz="1200" b="1" dirty="0" smtClean="0">
                    <a:gradFill flip="none" rotWithShape="1">
                      <a:gsLst>
                        <a:gs pos="0">
                          <a:schemeClr val="bg1"/>
                        </a:gs>
                        <a:gs pos="50000">
                          <a:schemeClr val="tx2">
                            <a:lumMod val="60000"/>
                            <a:lumOff val="40000"/>
                          </a:schemeClr>
                        </a:gs>
                        <a:gs pos="100000">
                          <a:schemeClr val="bg2">
                            <a:lumMod val="75000"/>
                          </a:schemeClr>
                        </a:gs>
                      </a:gsLst>
                      <a:lin ang="5400000" scaled="1"/>
                      <a:tileRect/>
                    </a:gradFill>
                    <a:effectLst>
                      <a:outerShdw blurRad="38100" dist="38100" dir="2700000" algn="tl">
                        <a:srgbClr val="000000">
                          <a:alpha val="43137"/>
                        </a:srgbClr>
                      </a:outerShdw>
                    </a:effectLst>
                    <a:latin typeface="Segoe UI" pitchFamily="34" charset="0"/>
                    <a:cs typeface="Segoe UI" pitchFamily="34" charset="0"/>
                  </a:rPr>
                  <a:t>7</a:t>
                </a:r>
              </a:p>
            </p:txBody>
          </p:sp>
        </p:grpSp>
      </p:grpSp>
    </p:spTree>
    <p:extLst>
      <p:ext uri="{BB962C8B-B14F-4D97-AF65-F5344CB8AC3E}">
        <p14:creationId xmlns:p14="http://schemas.microsoft.com/office/powerpoint/2010/main" val="200583323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356351"/>
            <a:ext cx="2895600" cy="365125"/>
          </a:xfrm>
        </p:spPr>
        <p:txBody>
          <a:bodyPr/>
          <a:lstStyle/>
          <a:p>
            <a:r>
              <a:rPr lang="en-AU" smtClean="0"/>
              <a:t>(c) 2011 Microsoft. All rights reserved.</a:t>
            </a:r>
            <a:endParaRPr lang="en-AU" dirty="0"/>
          </a:p>
        </p:txBody>
      </p:sp>
      <p:sp>
        <p:nvSpPr>
          <p:cNvPr id="6" name="Title 1"/>
          <p:cNvSpPr>
            <a:spLocks noGrp="1"/>
          </p:cNvSpPr>
          <p:nvPr>
            <p:ph type="title"/>
          </p:nvPr>
        </p:nvSpPr>
        <p:spPr>
          <a:xfrm>
            <a:off x="457200" y="341784"/>
            <a:ext cx="8229600" cy="1143000"/>
          </a:xfrm>
        </p:spPr>
        <p:txBody>
          <a:bodyPr>
            <a:normAutofit fontScale="90000"/>
          </a:bodyPr>
          <a:lstStyle/>
          <a:p>
            <a:r>
              <a:rPr lang="en-AU" dirty="0" smtClean="0"/>
              <a:t>BizTalk Server 2010</a:t>
            </a:r>
            <a:br>
              <a:rPr lang="en-AU" dirty="0" smtClean="0"/>
            </a:br>
            <a:r>
              <a:rPr lang="en-AU" dirty="0" smtClean="0">
                <a:solidFill>
                  <a:schemeClr val="accent2"/>
                </a:solidFill>
              </a:rPr>
              <a:t>Inbound Message Processing</a:t>
            </a:r>
            <a:endParaRPr sz="3600" dirty="0">
              <a:solidFill>
                <a:schemeClr val="accent2"/>
              </a:solidFill>
            </a:endParaRPr>
          </a:p>
        </p:txBody>
      </p:sp>
      <p:sp>
        <p:nvSpPr>
          <p:cNvPr id="95" name="Content Placeholder 2"/>
          <p:cNvSpPr txBox="1">
            <a:spLocks/>
          </p:cNvSpPr>
          <p:nvPr/>
        </p:nvSpPr>
        <p:spPr>
          <a:xfrm>
            <a:off x="467546" y="1700808"/>
            <a:ext cx="4883139" cy="4942892"/>
          </a:xfrm>
          <a:prstGeom prst="rect">
            <a:avLst/>
          </a:prstGeom>
        </p:spPr>
        <p:txBody>
          <a:bodyPr vert="horz" wrap="square" lIns="0" tIns="0" rIns="0" bIns="0" rtlCol="0">
            <a:spAutoFit/>
          </a:bodyPr>
          <a:lstStyle>
            <a:lvl1pPr marL="457200" indent="-457200" algn="l" defTabSz="914363" rtl="0" eaLnBrk="1" latinLnBrk="0" hangingPunct="1">
              <a:lnSpc>
                <a:spcPct val="90000"/>
              </a:lnSpc>
              <a:spcBef>
                <a:spcPct val="20000"/>
              </a:spcBef>
              <a:buClr>
                <a:srgbClr val="777777"/>
              </a:buClr>
              <a:buSzPct val="130000"/>
              <a:buFont typeface="Arial" pitchFamily="34" charset="0"/>
              <a:buChar char="•"/>
              <a:defRPr sz="3200" kern="1200">
                <a:solidFill>
                  <a:schemeClr val="bg1">
                    <a:lumMod val="75000"/>
                  </a:schemeClr>
                </a:solidFill>
                <a:latin typeface="+mn-lt"/>
                <a:ea typeface="+mn-ea"/>
                <a:cs typeface="+mn-cs"/>
              </a:defRPr>
            </a:lvl1pPr>
            <a:lvl2pPr marL="854075" indent="-396875" algn="l" defTabSz="914363" rtl="0" eaLnBrk="1" latinLnBrk="0" hangingPunct="1">
              <a:lnSpc>
                <a:spcPct val="90000"/>
              </a:lnSpc>
              <a:spcBef>
                <a:spcPct val="20000"/>
              </a:spcBef>
              <a:buClr>
                <a:srgbClr val="777777"/>
              </a:buClr>
              <a:buFont typeface="Segoe" pitchFamily="34" charset="0"/>
              <a:buChar char="−"/>
              <a:defRPr sz="2800" kern="1200">
                <a:solidFill>
                  <a:schemeClr val="bg1">
                    <a:lumMod val="75000"/>
                  </a:schemeClr>
                </a:solidFill>
                <a:latin typeface="+mn-lt"/>
                <a:ea typeface="+mn-ea"/>
                <a:cs typeface="+mn-cs"/>
              </a:defRPr>
            </a:lvl2pPr>
            <a:lvl3pPr marL="1258888" indent="-404813"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3pPr>
            <a:lvl4pPr marL="1604963" indent="-346075"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4pPr>
            <a:lvl5pPr marL="1941513" indent="-336550"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buSzPct val="100000"/>
              <a:buFont typeface="+mj-lt"/>
              <a:buAutoNum type="arabicPeriod"/>
            </a:pPr>
            <a:r>
              <a:rPr lang="en-AU" sz="2000" dirty="0">
                <a:solidFill>
                  <a:schemeClr val="tx1">
                    <a:lumMod val="50000"/>
                    <a:lumOff val="50000"/>
                  </a:schemeClr>
                </a:solidFill>
                <a:latin typeface="Segoe UI" pitchFamily="34" charset="0"/>
                <a:ea typeface="Segoe UI" pitchFamily="34" charset="0"/>
                <a:cs typeface="Segoe UI" pitchFamily="34" charset="0"/>
              </a:rPr>
              <a:t>Receive Adapter</a:t>
            </a:r>
          </a:p>
          <a:p>
            <a:pPr lvl="1"/>
            <a:r>
              <a:rPr lang="en-AU" sz="1600" dirty="0">
                <a:solidFill>
                  <a:schemeClr val="tx1">
                    <a:lumMod val="50000"/>
                    <a:lumOff val="50000"/>
                  </a:schemeClr>
                </a:solidFill>
                <a:latin typeface="Segoe UI" pitchFamily="34" charset="0"/>
                <a:ea typeface="Segoe UI" pitchFamily="34" charset="0"/>
                <a:cs typeface="Segoe UI" pitchFamily="34" charset="0"/>
              </a:rPr>
              <a:t>Listens (or polls) on endpoint address for message </a:t>
            </a:r>
            <a:r>
              <a:rPr lang="en-AU" sz="1600" dirty="0" smtClean="0">
                <a:solidFill>
                  <a:schemeClr val="tx1">
                    <a:lumMod val="50000"/>
                    <a:lumOff val="50000"/>
                  </a:schemeClr>
                </a:solidFill>
                <a:latin typeface="Segoe UI" pitchFamily="34" charset="0"/>
                <a:ea typeface="Segoe UI" pitchFamily="34" charset="0"/>
                <a:cs typeface="Segoe UI" pitchFamily="34" charset="0"/>
              </a:rPr>
              <a:t>data</a:t>
            </a:r>
          </a:p>
          <a:p>
            <a:pPr lvl="1"/>
            <a:endParaRPr lang="en-AU" sz="1600" dirty="0">
              <a:solidFill>
                <a:schemeClr val="tx1">
                  <a:lumMod val="50000"/>
                  <a:lumOff val="50000"/>
                </a:schemeClr>
              </a:solidFill>
              <a:latin typeface="Segoe UI" pitchFamily="34" charset="0"/>
              <a:ea typeface="Segoe UI" pitchFamily="34" charset="0"/>
              <a:cs typeface="Segoe UI" pitchFamily="34" charset="0"/>
            </a:endParaRPr>
          </a:p>
          <a:p>
            <a:pPr>
              <a:spcBef>
                <a:spcPts val="1200"/>
              </a:spcBef>
              <a:buSzPct val="100000"/>
              <a:buFont typeface="+mj-lt"/>
              <a:buAutoNum type="arabicPeriod"/>
            </a:pPr>
            <a:r>
              <a:rPr lang="en-AU" sz="2000" dirty="0">
                <a:solidFill>
                  <a:schemeClr val="tx1">
                    <a:lumMod val="50000"/>
                    <a:lumOff val="50000"/>
                  </a:schemeClr>
                </a:solidFill>
                <a:latin typeface="Segoe UI" pitchFamily="34" charset="0"/>
                <a:ea typeface="Segoe UI" pitchFamily="34" charset="0"/>
                <a:cs typeface="Segoe UI" pitchFamily="34" charset="0"/>
              </a:rPr>
              <a:t>Receive Pipeline</a:t>
            </a:r>
          </a:p>
          <a:p>
            <a:pPr lvl="1"/>
            <a:r>
              <a:rPr lang="en-AU" sz="1600" dirty="0">
                <a:solidFill>
                  <a:schemeClr val="tx1">
                    <a:lumMod val="50000"/>
                    <a:lumOff val="50000"/>
                  </a:schemeClr>
                </a:solidFill>
                <a:latin typeface="Segoe UI" pitchFamily="34" charset="0"/>
                <a:ea typeface="Segoe UI" pitchFamily="34" charset="0"/>
                <a:cs typeface="Segoe UI" pitchFamily="34" charset="0"/>
              </a:rPr>
              <a:t>Prepares inbound message for processing</a:t>
            </a:r>
          </a:p>
          <a:p>
            <a:pPr lvl="1"/>
            <a:r>
              <a:rPr lang="en-AU" sz="1600" dirty="0">
                <a:solidFill>
                  <a:schemeClr val="tx1">
                    <a:lumMod val="50000"/>
                    <a:lumOff val="50000"/>
                  </a:schemeClr>
                </a:solidFill>
                <a:latin typeface="Segoe UI" pitchFamily="34" charset="0"/>
                <a:ea typeface="Segoe UI" pitchFamily="34" charset="0"/>
                <a:cs typeface="Segoe UI" pitchFamily="34" charset="0"/>
              </a:rPr>
              <a:t>Decryption, decompression, security, </a:t>
            </a:r>
            <a:r>
              <a:rPr lang="en-AU" sz="1600" dirty="0" smtClean="0">
                <a:solidFill>
                  <a:schemeClr val="tx1">
                    <a:lumMod val="50000"/>
                    <a:lumOff val="50000"/>
                  </a:schemeClr>
                </a:solidFill>
                <a:latin typeface="Segoe UI" pitchFamily="34" charset="0"/>
                <a:ea typeface="Segoe UI" pitchFamily="34" charset="0"/>
                <a:cs typeface="Segoe UI" pitchFamily="34" charset="0"/>
              </a:rPr>
              <a:t>validation.</a:t>
            </a:r>
          </a:p>
          <a:p>
            <a:pPr lvl="1"/>
            <a:endParaRPr lang="en-AU" sz="1600" dirty="0">
              <a:solidFill>
                <a:schemeClr val="tx1">
                  <a:lumMod val="50000"/>
                  <a:lumOff val="50000"/>
                </a:schemeClr>
              </a:solidFill>
              <a:latin typeface="Segoe UI" pitchFamily="34" charset="0"/>
              <a:ea typeface="Segoe UI" pitchFamily="34" charset="0"/>
              <a:cs typeface="Segoe UI" pitchFamily="34" charset="0"/>
            </a:endParaRPr>
          </a:p>
          <a:p>
            <a:pPr>
              <a:spcBef>
                <a:spcPts val="1200"/>
              </a:spcBef>
              <a:buSzPct val="100000"/>
              <a:buFont typeface="+mj-lt"/>
              <a:buAutoNum type="arabicPeriod"/>
            </a:pPr>
            <a:r>
              <a:rPr lang="en-AU" sz="2000" dirty="0">
                <a:solidFill>
                  <a:schemeClr val="tx1">
                    <a:lumMod val="50000"/>
                    <a:lumOff val="50000"/>
                  </a:schemeClr>
                </a:solidFill>
                <a:latin typeface="Segoe UI" pitchFamily="34" charset="0"/>
                <a:ea typeface="Segoe UI" pitchFamily="34" charset="0"/>
                <a:cs typeface="Segoe UI" pitchFamily="34" charset="0"/>
              </a:rPr>
              <a:t>Mapping</a:t>
            </a:r>
          </a:p>
          <a:p>
            <a:pPr lvl="1"/>
            <a:r>
              <a:rPr lang="en-AU" sz="1600" dirty="0">
                <a:solidFill>
                  <a:schemeClr val="tx1">
                    <a:lumMod val="50000"/>
                    <a:lumOff val="50000"/>
                  </a:schemeClr>
                </a:solidFill>
                <a:latin typeface="Segoe UI" pitchFamily="34" charset="0"/>
                <a:ea typeface="Segoe UI" pitchFamily="34" charset="0"/>
                <a:cs typeface="Segoe UI" pitchFamily="34" charset="0"/>
              </a:rPr>
              <a:t>Inbound XML message transformation</a:t>
            </a:r>
          </a:p>
          <a:p>
            <a:pPr lvl="1"/>
            <a:r>
              <a:rPr lang="en-AU" sz="1600" dirty="0">
                <a:solidFill>
                  <a:schemeClr val="tx1">
                    <a:lumMod val="50000"/>
                    <a:lumOff val="50000"/>
                  </a:schemeClr>
                </a:solidFill>
                <a:latin typeface="Segoe UI" pitchFamily="34" charset="0"/>
                <a:ea typeface="Segoe UI" pitchFamily="34" charset="0"/>
                <a:cs typeface="Segoe UI" pitchFamily="34" charset="0"/>
              </a:rPr>
              <a:t>Internal/canonical </a:t>
            </a:r>
            <a:r>
              <a:rPr lang="en-AU" sz="1600" dirty="0" smtClean="0">
                <a:solidFill>
                  <a:schemeClr val="tx1">
                    <a:lumMod val="50000"/>
                    <a:lumOff val="50000"/>
                  </a:schemeClr>
                </a:solidFill>
                <a:latin typeface="Segoe UI" pitchFamily="34" charset="0"/>
                <a:ea typeface="Segoe UI" pitchFamily="34" charset="0"/>
                <a:cs typeface="Segoe UI" pitchFamily="34" charset="0"/>
              </a:rPr>
              <a:t>schema</a:t>
            </a:r>
          </a:p>
          <a:p>
            <a:pPr lvl="1"/>
            <a:endParaRPr lang="en-AU" sz="1600" dirty="0">
              <a:solidFill>
                <a:schemeClr val="tx1">
                  <a:lumMod val="50000"/>
                  <a:lumOff val="50000"/>
                </a:schemeClr>
              </a:solidFill>
              <a:latin typeface="Segoe UI" pitchFamily="34" charset="0"/>
              <a:ea typeface="Segoe UI" pitchFamily="34" charset="0"/>
              <a:cs typeface="Segoe UI" pitchFamily="34" charset="0"/>
            </a:endParaRPr>
          </a:p>
          <a:p>
            <a:pPr>
              <a:spcBef>
                <a:spcPts val="1200"/>
              </a:spcBef>
              <a:buSzPct val="100000"/>
              <a:buFont typeface="+mj-lt"/>
              <a:buAutoNum type="arabicPeriod"/>
            </a:pPr>
            <a:r>
              <a:rPr lang="en-AU" sz="2000" dirty="0">
                <a:solidFill>
                  <a:schemeClr val="tx1">
                    <a:lumMod val="50000"/>
                    <a:lumOff val="50000"/>
                  </a:schemeClr>
                </a:solidFill>
                <a:latin typeface="Segoe UI" pitchFamily="34" charset="0"/>
                <a:ea typeface="Segoe UI" pitchFamily="34" charset="0"/>
                <a:cs typeface="Segoe UI" pitchFamily="34" charset="0"/>
              </a:rPr>
              <a:t>Publish</a:t>
            </a:r>
          </a:p>
          <a:p>
            <a:pPr lvl="1"/>
            <a:r>
              <a:rPr lang="en-AU" sz="1600" dirty="0" err="1">
                <a:solidFill>
                  <a:schemeClr val="tx1">
                    <a:lumMod val="50000"/>
                    <a:lumOff val="50000"/>
                  </a:schemeClr>
                </a:solidFill>
                <a:latin typeface="Segoe UI" pitchFamily="34" charset="0"/>
                <a:ea typeface="Segoe UI" pitchFamily="34" charset="0"/>
                <a:cs typeface="Segoe UI" pitchFamily="34" charset="0"/>
              </a:rPr>
              <a:t>XLANGMessages</a:t>
            </a:r>
            <a:r>
              <a:rPr lang="en-AU" sz="1600" dirty="0">
                <a:solidFill>
                  <a:schemeClr val="tx1">
                    <a:lumMod val="50000"/>
                    <a:lumOff val="50000"/>
                  </a:schemeClr>
                </a:solidFill>
                <a:latin typeface="Segoe UI" pitchFamily="34" charset="0"/>
                <a:ea typeface="Segoe UI" pitchFamily="34" charset="0"/>
                <a:cs typeface="Segoe UI" pitchFamily="34" charset="0"/>
              </a:rPr>
              <a:t> (0..n) written to </a:t>
            </a:r>
            <a:r>
              <a:rPr lang="en-AU" sz="1600" dirty="0" err="1">
                <a:solidFill>
                  <a:schemeClr val="tx1">
                    <a:lumMod val="50000"/>
                    <a:lumOff val="50000"/>
                  </a:schemeClr>
                </a:solidFill>
                <a:latin typeface="Segoe UI" pitchFamily="34" charset="0"/>
                <a:ea typeface="Segoe UI" pitchFamily="34" charset="0"/>
                <a:cs typeface="Segoe UI" pitchFamily="34" charset="0"/>
              </a:rPr>
              <a:t>MessageBox</a:t>
            </a:r>
            <a:r>
              <a:rPr lang="en-AU" sz="1600" dirty="0">
                <a:solidFill>
                  <a:schemeClr val="tx1">
                    <a:lumMod val="50000"/>
                    <a:lumOff val="50000"/>
                  </a:schemeClr>
                </a:solidFill>
                <a:latin typeface="Segoe UI" pitchFamily="34" charset="0"/>
                <a:ea typeface="Segoe UI" pitchFamily="34" charset="0"/>
                <a:cs typeface="Segoe UI" pitchFamily="34" charset="0"/>
              </a:rPr>
              <a:t> database</a:t>
            </a:r>
          </a:p>
          <a:p>
            <a:pPr lvl="1"/>
            <a:r>
              <a:rPr lang="en-AU" sz="1600" dirty="0" err="1">
                <a:solidFill>
                  <a:schemeClr val="tx1">
                    <a:lumMod val="50000"/>
                    <a:lumOff val="50000"/>
                  </a:schemeClr>
                </a:solidFill>
                <a:latin typeface="Segoe UI" pitchFamily="34" charset="0"/>
                <a:ea typeface="Segoe UI" pitchFamily="34" charset="0"/>
                <a:cs typeface="Segoe UI" pitchFamily="34" charset="0"/>
              </a:rPr>
              <a:t>Orch</a:t>
            </a:r>
            <a:r>
              <a:rPr lang="en-AU" sz="1600" dirty="0">
                <a:solidFill>
                  <a:schemeClr val="tx1">
                    <a:lumMod val="50000"/>
                    <a:lumOff val="50000"/>
                  </a:schemeClr>
                </a:solidFill>
                <a:latin typeface="Segoe UI" pitchFamily="34" charset="0"/>
                <a:ea typeface="Segoe UI" pitchFamily="34" charset="0"/>
                <a:cs typeface="Segoe UI" pitchFamily="34" charset="0"/>
              </a:rPr>
              <a:t>/Send Port subscriptions evaluated</a:t>
            </a:r>
          </a:p>
        </p:txBody>
      </p:sp>
      <p:pic>
        <p:nvPicPr>
          <p:cNvPr id="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756428"/>
            <a:ext cx="3432756" cy="439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15118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356351"/>
            <a:ext cx="2895600" cy="365125"/>
          </a:xfrm>
        </p:spPr>
        <p:txBody>
          <a:bodyPr/>
          <a:lstStyle/>
          <a:p>
            <a:r>
              <a:rPr lang="en-AU" smtClean="0"/>
              <a:t>(c) 2011 Microsoft. All rights reserved.</a:t>
            </a:r>
            <a:endParaRPr lang="en-AU" dirty="0"/>
          </a:p>
        </p:txBody>
      </p:sp>
      <p:sp>
        <p:nvSpPr>
          <p:cNvPr id="6" name="Title 1"/>
          <p:cNvSpPr>
            <a:spLocks noGrp="1"/>
          </p:cNvSpPr>
          <p:nvPr>
            <p:ph type="title"/>
          </p:nvPr>
        </p:nvSpPr>
        <p:spPr>
          <a:xfrm>
            <a:off x="457200" y="341784"/>
            <a:ext cx="8229600" cy="1143000"/>
          </a:xfrm>
        </p:spPr>
        <p:txBody>
          <a:bodyPr>
            <a:normAutofit fontScale="90000"/>
          </a:bodyPr>
          <a:lstStyle/>
          <a:p>
            <a:r>
              <a:rPr lang="en-AU" dirty="0" smtClean="0"/>
              <a:t>BizTalk Server 2010</a:t>
            </a:r>
            <a:br>
              <a:rPr lang="en-AU" dirty="0" smtClean="0"/>
            </a:br>
            <a:r>
              <a:rPr lang="en-AU" dirty="0" smtClean="0">
                <a:solidFill>
                  <a:schemeClr val="accent2"/>
                </a:solidFill>
              </a:rPr>
              <a:t>Anatomy of a Message</a:t>
            </a:r>
            <a:endParaRPr sz="3600" dirty="0">
              <a:solidFill>
                <a:schemeClr val="accent2"/>
              </a:solidFill>
            </a:endParaRPr>
          </a:p>
        </p:txBody>
      </p:sp>
      <p:sp>
        <p:nvSpPr>
          <p:cNvPr id="7" name="Content Placeholder 2"/>
          <p:cNvSpPr>
            <a:spLocks noGrp="1"/>
          </p:cNvSpPr>
          <p:nvPr>
            <p:ph idx="1"/>
          </p:nvPr>
        </p:nvSpPr>
        <p:spPr>
          <a:xfrm>
            <a:off x="395538" y="1744237"/>
            <a:ext cx="4264639" cy="5429179"/>
          </a:xfrm>
        </p:spPr>
        <p:txBody>
          <a:bodyPr/>
          <a:lstStyle/>
          <a:p>
            <a:endParaRPr lang="en-AU" sz="2000" dirty="0" smtClean="0"/>
          </a:p>
          <a:p>
            <a:r>
              <a:rPr lang="en-AU" sz="2000" dirty="0" smtClean="0"/>
              <a:t>Message Context</a:t>
            </a:r>
          </a:p>
          <a:p>
            <a:pPr lvl="1"/>
            <a:r>
              <a:rPr lang="en-AU" sz="1800" dirty="0" smtClean="0"/>
              <a:t>Collection of Key-Value Pairs</a:t>
            </a:r>
          </a:p>
          <a:p>
            <a:pPr lvl="1"/>
            <a:r>
              <a:rPr lang="en-AU" sz="1800" dirty="0" smtClean="0"/>
              <a:t>Used for subscription evaluation</a:t>
            </a:r>
          </a:p>
          <a:p>
            <a:pPr>
              <a:spcBef>
                <a:spcPts val="1200"/>
              </a:spcBef>
            </a:pPr>
            <a:r>
              <a:rPr lang="en-AU" sz="2000" dirty="0"/>
              <a:t>Body Part</a:t>
            </a:r>
          </a:p>
          <a:p>
            <a:pPr lvl="1"/>
            <a:r>
              <a:rPr lang="en-AU" sz="1800" dirty="0"/>
              <a:t>Main body of message</a:t>
            </a:r>
          </a:p>
          <a:p>
            <a:pPr lvl="1"/>
            <a:r>
              <a:rPr lang="en-AU" sz="1800" dirty="0" smtClean="0"/>
              <a:t>Loosely </a:t>
            </a:r>
            <a:r>
              <a:rPr lang="en-AU" sz="1800" dirty="0"/>
              <a:t>or </a:t>
            </a:r>
            <a:r>
              <a:rPr lang="en-AU" sz="1800" dirty="0" smtClean="0"/>
              <a:t>strongly-typed</a:t>
            </a:r>
            <a:endParaRPr lang="en-AU" sz="1800" dirty="0"/>
          </a:p>
          <a:p>
            <a:pPr lvl="1"/>
            <a:r>
              <a:rPr lang="en-AU" sz="1800" dirty="0" smtClean="0"/>
              <a:t>Accessed as a Stream</a:t>
            </a:r>
            <a:endParaRPr lang="en-AU" sz="1800" dirty="0"/>
          </a:p>
          <a:p>
            <a:pPr>
              <a:spcBef>
                <a:spcPts val="1200"/>
              </a:spcBef>
            </a:pPr>
            <a:r>
              <a:rPr lang="en-AU" sz="2000" dirty="0"/>
              <a:t>Parts</a:t>
            </a:r>
          </a:p>
          <a:p>
            <a:pPr lvl="1"/>
            <a:r>
              <a:rPr lang="en-AU" sz="1800" dirty="0"/>
              <a:t>0..n additional message parts</a:t>
            </a:r>
          </a:p>
          <a:p>
            <a:pPr lvl="1"/>
            <a:r>
              <a:rPr lang="en-AU" sz="1800" dirty="0"/>
              <a:t>May contain different data to main Body </a:t>
            </a:r>
            <a:r>
              <a:rPr lang="en-AU" sz="1800" dirty="0" smtClean="0"/>
              <a:t>Part</a:t>
            </a:r>
          </a:p>
          <a:p>
            <a:pPr lvl="1"/>
            <a:r>
              <a:rPr lang="en-AU" sz="1800" dirty="0"/>
              <a:t>Accessed as a Stream</a:t>
            </a:r>
          </a:p>
          <a:p>
            <a:pPr lvl="1"/>
            <a:endParaRPr lang="en-AU" dirty="0" smtClean="0"/>
          </a:p>
          <a:p>
            <a:endParaRPr lang="en-AU"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178" y="4631441"/>
            <a:ext cx="4257531" cy="219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descr="http://i208.photobucket.com/albums/bb152/Steef-Jan/Messagesubscrip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9749" y="1631349"/>
            <a:ext cx="2860176" cy="2823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82459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AU" dirty="0"/>
              <a:t>Crossing the </a:t>
            </a:r>
            <a:r>
              <a:rPr lang="en-AU" dirty="0" smtClean="0"/>
              <a:t>Rubicon</a:t>
            </a:r>
            <a:br>
              <a:rPr lang="en-AU" dirty="0" smtClean="0"/>
            </a:br>
            <a:r>
              <a:rPr lang="en-AU" sz="2700" dirty="0" smtClean="0"/>
              <a:t>Integrating </a:t>
            </a:r>
            <a:r>
              <a:rPr lang="en-AU" sz="2700" dirty="0"/>
              <a:t>with the Cloud Is Here to Stay</a:t>
            </a:r>
          </a:p>
        </p:txBody>
      </p:sp>
      <p:sp>
        <p:nvSpPr>
          <p:cNvPr id="6" name="Title 1"/>
          <p:cNvSpPr txBox="1">
            <a:spLocks/>
          </p:cNvSpPr>
          <p:nvPr/>
        </p:nvSpPr>
        <p:spPr>
          <a:xfrm>
            <a:off x="334202" y="447367"/>
            <a:ext cx="3605471" cy="249299"/>
          </a:xfrm>
          <a:prstGeom prst="rect">
            <a:avLst/>
          </a:prstGeom>
        </p:spPr>
        <p:txBody>
          <a:bodyPr vert="horz" wrap="square" lIns="0" tIns="0" rIns="0" bIns="0" rtlCol="0" anchor="t">
            <a:spAutoFit/>
          </a:bodyPr>
          <a:lstStyle/>
          <a:p>
            <a:pPr lvl="0" defTabSz="914363">
              <a:lnSpc>
                <a:spcPct val="90000"/>
              </a:lnSpc>
              <a:spcBef>
                <a:spcPct val="0"/>
              </a:spcBef>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a:t>
            </a:r>
            <a:r>
              <a:rPr lang="en-US" b="1" kern="600" spc="40" dirty="0">
                <a:ln w="3175">
                  <a:noFill/>
                </a:ln>
                <a:solidFill>
                  <a:schemeClr val="bg1"/>
                </a:solidFill>
                <a:latin typeface="Calibri" pitchFamily="34" charset="0"/>
                <a:cs typeface="Arial" charset="0"/>
              </a:rPr>
              <a:t>: </a:t>
            </a:r>
            <a:r>
              <a:rPr lang="en-AU" b="1" kern="600" spc="40" dirty="0" smtClean="0">
                <a:ln w="3175">
                  <a:noFill/>
                </a:ln>
                <a:solidFill>
                  <a:schemeClr val="bg1"/>
                </a:solidFill>
                <a:latin typeface="Calibri" pitchFamily="34" charset="0"/>
                <a:cs typeface="Arial" charset="0"/>
              </a:rPr>
              <a:t>COS-MID310</a:t>
            </a:r>
            <a:endParaRPr lang="en-US" b="1" kern="600" spc="40" dirty="0">
              <a:ln w="3175">
                <a:noFill/>
              </a:ln>
              <a:solidFill>
                <a:schemeClr val="bg1"/>
              </a:solidFill>
              <a:latin typeface="Calibri" pitchFamily="34" charset="0"/>
              <a:cs typeface="Arial" charset="0"/>
            </a:endParaRPr>
          </a:p>
        </p:txBody>
      </p:sp>
      <p:sp>
        <p:nvSpPr>
          <p:cNvPr id="5" name="Footer Placeholder 4"/>
          <p:cNvSpPr>
            <a:spLocks noGrp="1"/>
          </p:cNvSpPr>
          <p:nvPr>
            <p:ph type="ftr" sz="quarter" idx="11"/>
          </p:nvPr>
        </p:nvSpPr>
        <p:spPr/>
        <p:txBody>
          <a:bodyPr/>
          <a:lstStyle/>
          <a:p>
            <a:r>
              <a:rPr lang="en-AU" dirty="0" smtClean="0"/>
              <a:t>(c) 2011 Microsoft. All rights reserved.</a:t>
            </a:r>
            <a:endParaRPr lang="en-AU" dirty="0"/>
          </a:p>
        </p:txBody>
      </p:sp>
      <p:sp>
        <p:nvSpPr>
          <p:cNvPr id="7" name="Text Placeholder 2"/>
          <p:cNvSpPr txBox="1">
            <a:spLocks/>
          </p:cNvSpPr>
          <p:nvPr/>
        </p:nvSpPr>
        <p:spPr>
          <a:xfrm>
            <a:off x="722315" y="2840956"/>
            <a:ext cx="2913583" cy="150018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rgbClr val="03C2F1"/>
              </a:buClr>
              <a:buFont typeface="Segoe UI" pitchFamily="34" charset="0"/>
              <a:buNone/>
              <a:defRPr sz="2000" kern="1200">
                <a:solidFill>
                  <a:schemeClr val="bg1"/>
                </a:solidFill>
                <a:latin typeface="Segoe UI" pitchFamily="34" charset="0"/>
                <a:ea typeface="Segoe UI" pitchFamily="34" charset="0"/>
                <a:cs typeface="Segoe UI" pitchFamily="34" charset="0"/>
              </a:defRPr>
            </a:lvl1pPr>
            <a:lvl2pPr marL="457200" indent="0" algn="l" defTabSz="914400" rtl="0" eaLnBrk="1" latinLnBrk="0" hangingPunct="1">
              <a:spcBef>
                <a:spcPct val="20000"/>
              </a:spcBef>
              <a:buClr>
                <a:srgbClr val="03C2F1"/>
              </a:buClr>
              <a:buFont typeface="Arial" pitchFamily="34" charset="0"/>
              <a:buNone/>
              <a:defRPr sz="1800" kern="1200">
                <a:solidFill>
                  <a:schemeClr val="tx1">
                    <a:tint val="75000"/>
                  </a:schemeClr>
                </a:solidFill>
                <a:latin typeface="Segoe UI" pitchFamily="34" charset="0"/>
                <a:ea typeface="Segoe UI" pitchFamily="34" charset="0"/>
                <a:cs typeface="Segoe UI" pitchFamily="34" charset="0"/>
              </a:defRPr>
            </a:lvl2pPr>
            <a:lvl3pPr marL="914400" indent="0" algn="l" defTabSz="914400" rtl="0" eaLnBrk="1" latinLnBrk="0" hangingPunct="1">
              <a:spcBef>
                <a:spcPct val="20000"/>
              </a:spcBef>
              <a:buClr>
                <a:srgbClr val="03C2F1"/>
              </a:buClr>
              <a:buFont typeface="Arial" pitchFamily="34" charset="0"/>
              <a:buNone/>
              <a:defRPr sz="1600" kern="1200">
                <a:solidFill>
                  <a:schemeClr val="tx1">
                    <a:tint val="75000"/>
                  </a:schemeClr>
                </a:solidFill>
                <a:latin typeface="Segoe UI" pitchFamily="34" charset="0"/>
                <a:ea typeface="Segoe UI" pitchFamily="34" charset="0"/>
                <a:cs typeface="Segoe UI" pitchFamily="34" charset="0"/>
              </a:defRPr>
            </a:lvl3pPr>
            <a:lvl4pPr marL="1371600" indent="0" algn="l" defTabSz="914400" rtl="0" eaLnBrk="1" latinLnBrk="0" hangingPunct="1">
              <a:spcBef>
                <a:spcPct val="20000"/>
              </a:spcBef>
              <a:buClr>
                <a:srgbClr val="03C2F1"/>
              </a:buClr>
              <a:buFont typeface="Arial" pitchFamily="34" charset="0"/>
              <a:buNone/>
              <a:defRPr sz="1400" kern="1200">
                <a:solidFill>
                  <a:schemeClr val="tx1">
                    <a:tint val="75000"/>
                  </a:schemeClr>
                </a:solidFill>
                <a:latin typeface="Segoe UI" pitchFamily="34" charset="0"/>
                <a:ea typeface="Segoe UI" pitchFamily="34" charset="0"/>
                <a:cs typeface="Segoe UI" pitchFamily="34" charset="0"/>
              </a:defRPr>
            </a:lvl4pPr>
            <a:lvl5pPr marL="1828800" indent="0" algn="l" defTabSz="914400" rtl="0" eaLnBrk="1" latinLnBrk="0" hangingPunct="1">
              <a:spcBef>
                <a:spcPct val="20000"/>
              </a:spcBef>
              <a:buClr>
                <a:srgbClr val="03C2F1"/>
              </a:buClr>
              <a:buFont typeface="Arial" pitchFamily="34" charset="0"/>
              <a:buNone/>
              <a:defRPr sz="1400" kern="1200">
                <a:solidFill>
                  <a:schemeClr val="tx1">
                    <a:tint val="75000"/>
                  </a:schemeClr>
                </a:solidFill>
                <a:latin typeface="Segoe UI" pitchFamily="34" charset="0"/>
                <a:ea typeface="Segoe UI" pitchFamily="34" charset="0"/>
                <a:cs typeface="Segoe UI"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US" dirty="0" smtClean="0"/>
              <a:t>Bill Chesnut</a:t>
            </a:r>
          </a:p>
          <a:p>
            <a:pPr>
              <a:defRPr/>
            </a:pPr>
            <a:r>
              <a:rPr lang="en-US" dirty="0" smtClean="0"/>
              <a:t>Principal Consultant</a:t>
            </a:r>
          </a:p>
          <a:p>
            <a:pPr>
              <a:defRPr/>
            </a:pPr>
            <a:r>
              <a:rPr lang="en-US" dirty="0" smtClean="0"/>
              <a:t>Mexia</a:t>
            </a:r>
          </a:p>
        </p:txBody>
      </p:sp>
      <p:sp>
        <p:nvSpPr>
          <p:cNvPr id="8" name="Text Placeholder 2"/>
          <p:cNvSpPr txBox="1">
            <a:spLocks/>
          </p:cNvSpPr>
          <p:nvPr/>
        </p:nvSpPr>
        <p:spPr>
          <a:xfrm>
            <a:off x="4499993" y="2864917"/>
            <a:ext cx="3888432" cy="150018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rgbClr val="03C2F1"/>
              </a:buClr>
              <a:buFont typeface="Segoe UI" pitchFamily="34" charset="0"/>
              <a:buNone/>
              <a:defRPr sz="2000" kern="1200">
                <a:solidFill>
                  <a:schemeClr val="bg1"/>
                </a:solidFill>
                <a:latin typeface="Segoe UI" pitchFamily="34" charset="0"/>
                <a:ea typeface="Segoe UI" pitchFamily="34" charset="0"/>
                <a:cs typeface="Segoe UI" pitchFamily="34" charset="0"/>
              </a:defRPr>
            </a:lvl1pPr>
            <a:lvl2pPr marL="457200" indent="0" algn="l" defTabSz="914400" rtl="0" eaLnBrk="1" latinLnBrk="0" hangingPunct="1">
              <a:spcBef>
                <a:spcPct val="20000"/>
              </a:spcBef>
              <a:buClr>
                <a:srgbClr val="03C2F1"/>
              </a:buClr>
              <a:buFont typeface="Arial" pitchFamily="34" charset="0"/>
              <a:buNone/>
              <a:defRPr sz="1800" kern="1200">
                <a:solidFill>
                  <a:schemeClr val="tx1">
                    <a:tint val="75000"/>
                  </a:schemeClr>
                </a:solidFill>
                <a:latin typeface="Segoe UI" pitchFamily="34" charset="0"/>
                <a:ea typeface="Segoe UI" pitchFamily="34" charset="0"/>
                <a:cs typeface="Segoe UI" pitchFamily="34" charset="0"/>
              </a:defRPr>
            </a:lvl2pPr>
            <a:lvl3pPr marL="914400" indent="0" algn="l" defTabSz="914400" rtl="0" eaLnBrk="1" latinLnBrk="0" hangingPunct="1">
              <a:spcBef>
                <a:spcPct val="20000"/>
              </a:spcBef>
              <a:buClr>
                <a:srgbClr val="03C2F1"/>
              </a:buClr>
              <a:buFont typeface="Arial" pitchFamily="34" charset="0"/>
              <a:buNone/>
              <a:defRPr sz="1600" kern="1200">
                <a:solidFill>
                  <a:schemeClr val="tx1">
                    <a:tint val="75000"/>
                  </a:schemeClr>
                </a:solidFill>
                <a:latin typeface="Segoe UI" pitchFamily="34" charset="0"/>
                <a:ea typeface="Segoe UI" pitchFamily="34" charset="0"/>
                <a:cs typeface="Segoe UI" pitchFamily="34" charset="0"/>
              </a:defRPr>
            </a:lvl3pPr>
            <a:lvl4pPr marL="1371600" indent="0" algn="l" defTabSz="914400" rtl="0" eaLnBrk="1" latinLnBrk="0" hangingPunct="1">
              <a:spcBef>
                <a:spcPct val="20000"/>
              </a:spcBef>
              <a:buClr>
                <a:srgbClr val="03C2F1"/>
              </a:buClr>
              <a:buFont typeface="Arial" pitchFamily="34" charset="0"/>
              <a:buNone/>
              <a:defRPr sz="1400" kern="1200">
                <a:solidFill>
                  <a:schemeClr val="tx1">
                    <a:tint val="75000"/>
                  </a:schemeClr>
                </a:solidFill>
                <a:latin typeface="Segoe UI" pitchFamily="34" charset="0"/>
                <a:ea typeface="Segoe UI" pitchFamily="34" charset="0"/>
                <a:cs typeface="Segoe UI" pitchFamily="34" charset="0"/>
              </a:defRPr>
            </a:lvl4pPr>
            <a:lvl5pPr marL="1828800" indent="0" algn="l" defTabSz="914400" rtl="0" eaLnBrk="1" latinLnBrk="0" hangingPunct="1">
              <a:spcBef>
                <a:spcPct val="20000"/>
              </a:spcBef>
              <a:buClr>
                <a:srgbClr val="03C2F1"/>
              </a:buClr>
              <a:buFont typeface="Arial" pitchFamily="34" charset="0"/>
              <a:buNone/>
              <a:defRPr sz="1400" kern="1200">
                <a:solidFill>
                  <a:schemeClr val="tx1">
                    <a:tint val="75000"/>
                  </a:schemeClr>
                </a:solidFill>
                <a:latin typeface="Segoe UI" pitchFamily="34" charset="0"/>
                <a:ea typeface="Segoe UI" pitchFamily="34" charset="0"/>
                <a:cs typeface="Segoe UI"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US" dirty="0" smtClean="0"/>
              <a:t>Dean Robertson</a:t>
            </a:r>
          </a:p>
          <a:p>
            <a:pPr>
              <a:defRPr/>
            </a:pPr>
            <a:r>
              <a:rPr lang="en-US" dirty="0" smtClean="0"/>
              <a:t>Technical Director</a:t>
            </a:r>
          </a:p>
          <a:p>
            <a:pPr>
              <a:defRPr/>
            </a:pPr>
            <a:r>
              <a:rPr lang="en-US" dirty="0" err="1" smtClean="0"/>
              <a:t>Mexia</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41784"/>
            <a:ext cx="8229600" cy="1143000"/>
          </a:xfrm>
        </p:spPr>
        <p:txBody>
          <a:bodyPr>
            <a:normAutofit fontScale="90000"/>
          </a:bodyPr>
          <a:lstStyle/>
          <a:p>
            <a:r>
              <a:rPr lang="en-AU" dirty="0" smtClean="0"/>
              <a:t>BizTalk Server 2010</a:t>
            </a:r>
            <a:br>
              <a:rPr lang="en-AU" dirty="0" smtClean="0"/>
            </a:br>
            <a:r>
              <a:rPr lang="en-AU" dirty="0" smtClean="0">
                <a:solidFill>
                  <a:schemeClr val="accent2"/>
                </a:solidFill>
              </a:rPr>
              <a:t>Orchestration Processing</a:t>
            </a:r>
            <a:endParaRPr sz="3600" dirty="0">
              <a:solidFill>
                <a:schemeClr val="accent2"/>
              </a:solidFill>
            </a:endParaRPr>
          </a:p>
        </p:txBody>
      </p:sp>
      <p:sp>
        <p:nvSpPr>
          <p:cNvPr id="7" name="Content Placeholder 2"/>
          <p:cNvSpPr txBox="1">
            <a:spLocks/>
          </p:cNvSpPr>
          <p:nvPr/>
        </p:nvSpPr>
        <p:spPr>
          <a:xfrm>
            <a:off x="358303" y="1700810"/>
            <a:ext cx="5192197" cy="3142399"/>
          </a:xfrm>
          <a:prstGeom prst="rect">
            <a:avLst/>
          </a:prstGeom>
        </p:spPr>
        <p:txBody>
          <a:bodyPr vert="horz" wrap="square" lIns="0" tIns="0" rIns="0" bIns="0" rtlCol="0">
            <a:spAutoFit/>
          </a:bodyPr>
          <a:lstStyle>
            <a:lvl1pPr marL="457200" indent="-457200" algn="l" defTabSz="914363" rtl="0" eaLnBrk="1" latinLnBrk="0" hangingPunct="1">
              <a:lnSpc>
                <a:spcPct val="90000"/>
              </a:lnSpc>
              <a:spcBef>
                <a:spcPct val="20000"/>
              </a:spcBef>
              <a:buClr>
                <a:srgbClr val="777777"/>
              </a:buClr>
              <a:buSzPct val="130000"/>
              <a:buFont typeface="Arial" pitchFamily="34" charset="0"/>
              <a:buChar char="•"/>
              <a:defRPr sz="3200" kern="1200">
                <a:solidFill>
                  <a:schemeClr val="bg1">
                    <a:lumMod val="75000"/>
                  </a:schemeClr>
                </a:solidFill>
                <a:latin typeface="+mn-lt"/>
                <a:ea typeface="+mn-ea"/>
                <a:cs typeface="+mn-cs"/>
              </a:defRPr>
            </a:lvl1pPr>
            <a:lvl2pPr marL="854075" indent="-396875" algn="l" defTabSz="914363" rtl="0" eaLnBrk="1" latinLnBrk="0" hangingPunct="1">
              <a:lnSpc>
                <a:spcPct val="90000"/>
              </a:lnSpc>
              <a:spcBef>
                <a:spcPct val="20000"/>
              </a:spcBef>
              <a:buClr>
                <a:srgbClr val="777777"/>
              </a:buClr>
              <a:buFont typeface="Segoe" pitchFamily="34" charset="0"/>
              <a:buChar char="−"/>
              <a:defRPr sz="2800" kern="1200">
                <a:solidFill>
                  <a:schemeClr val="bg1">
                    <a:lumMod val="75000"/>
                  </a:schemeClr>
                </a:solidFill>
                <a:latin typeface="+mn-lt"/>
                <a:ea typeface="+mn-ea"/>
                <a:cs typeface="+mn-cs"/>
              </a:defRPr>
            </a:lvl2pPr>
            <a:lvl3pPr marL="1258888" indent="-404813"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3pPr>
            <a:lvl4pPr marL="1604963" indent="-346075"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4pPr>
            <a:lvl5pPr marL="1941513" indent="-336550"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buSzPct val="100000"/>
              <a:buFont typeface="+mj-lt"/>
              <a:buAutoNum type="arabicPeriod" startAt="5"/>
            </a:pPr>
            <a:r>
              <a:rPr lang="en-AU" sz="2000" dirty="0">
                <a:solidFill>
                  <a:schemeClr val="tx1">
                    <a:lumMod val="50000"/>
                    <a:lumOff val="50000"/>
                  </a:schemeClr>
                </a:solidFill>
                <a:latin typeface="Segoe UI" pitchFamily="34" charset="0"/>
                <a:ea typeface="Segoe UI" pitchFamily="34" charset="0"/>
                <a:cs typeface="Segoe UI" pitchFamily="34" charset="0"/>
              </a:rPr>
              <a:t>Orchestration instantiated based on subscription</a:t>
            </a:r>
          </a:p>
          <a:p>
            <a:pPr lvl="1">
              <a:spcBef>
                <a:spcPts val="1200"/>
              </a:spcBef>
            </a:pPr>
            <a:r>
              <a:rPr lang="en-AU" sz="1600" dirty="0">
                <a:solidFill>
                  <a:schemeClr val="tx1">
                    <a:lumMod val="50000"/>
                    <a:lumOff val="50000"/>
                  </a:schemeClr>
                </a:solidFill>
                <a:latin typeface="Segoe UI" pitchFamily="34" charset="0"/>
                <a:ea typeface="Segoe UI" pitchFamily="34" charset="0"/>
                <a:cs typeface="Segoe UI" pitchFamily="34" charset="0"/>
              </a:rPr>
              <a:t>Default subscription based on Receive Port message contract</a:t>
            </a:r>
          </a:p>
          <a:p>
            <a:pPr lvl="1">
              <a:spcBef>
                <a:spcPts val="1200"/>
              </a:spcBef>
            </a:pPr>
            <a:r>
              <a:rPr lang="en-AU" sz="1600" b="1" u="sng" dirty="0">
                <a:solidFill>
                  <a:schemeClr val="tx1">
                    <a:lumMod val="50000"/>
                    <a:lumOff val="50000"/>
                  </a:schemeClr>
                </a:solidFill>
                <a:latin typeface="Segoe UI" pitchFamily="34" charset="0"/>
                <a:ea typeface="Segoe UI" pitchFamily="34" charset="0"/>
                <a:cs typeface="Segoe UI" pitchFamily="34" charset="0"/>
              </a:rPr>
              <a:t>All</a:t>
            </a:r>
            <a:r>
              <a:rPr lang="en-AU" sz="1600" b="1" dirty="0">
                <a:solidFill>
                  <a:schemeClr val="tx1">
                    <a:lumMod val="50000"/>
                    <a:lumOff val="50000"/>
                  </a:schemeClr>
                </a:solidFill>
                <a:latin typeface="Segoe UI" pitchFamily="34" charset="0"/>
                <a:ea typeface="Segoe UI" pitchFamily="34" charset="0"/>
                <a:cs typeface="Segoe UI" pitchFamily="34" charset="0"/>
              </a:rPr>
              <a:t> receive/send shapes go </a:t>
            </a:r>
            <a:r>
              <a:rPr lang="en-AU" sz="1600" b="1" u="sng" dirty="0">
                <a:solidFill>
                  <a:schemeClr val="tx1">
                    <a:lumMod val="50000"/>
                    <a:lumOff val="50000"/>
                  </a:schemeClr>
                </a:solidFill>
                <a:latin typeface="Segoe UI" pitchFamily="34" charset="0"/>
                <a:ea typeface="Segoe UI" pitchFamily="34" charset="0"/>
                <a:cs typeface="Segoe UI" pitchFamily="34" charset="0"/>
              </a:rPr>
              <a:t>via</a:t>
            </a:r>
            <a:r>
              <a:rPr lang="en-AU" sz="1600" b="1" dirty="0">
                <a:solidFill>
                  <a:schemeClr val="tx1">
                    <a:lumMod val="50000"/>
                    <a:lumOff val="50000"/>
                  </a:schemeClr>
                </a:solidFill>
                <a:latin typeface="Segoe UI" pitchFamily="34" charset="0"/>
                <a:ea typeface="Segoe UI" pitchFamily="34" charset="0"/>
                <a:cs typeface="Segoe UI" pitchFamily="34" charset="0"/>
              </a:rPr>
              <a:t> </a:t>
            </a:r>
            <a:r>
              <a:rPr lang="en-AU" sz="1600" b="1" dirty="0" err="1">
                <a:solidFill>
                  <a:schemeClr val="tx1">
                    <a:lumMod val="50000"/>
                    <a:lumOff val="50000"/>
                  </a:schemeClr>
                </a:solidFill>
                <a:latin typeface="Segoe UI" pitchFamily="34" charset="0"/>
                <a:ea typeface="Segoe UI" pitchFamily="34" charset="0"/>
                <a:cs typeface="Segoe UI" pitchFamily="34" charset="0"/>
              </a:rPr>
              <a:t>MessageBox</a:t>
            </a:r>
            <a:endParaRPr lang="en-AU" sz="1600" b="1" dirty="0">
              <a:solidFill>
                <a:schemeClr val="tx1">
                  <a:lumMod val="50000"/>
                  <a:lumOff val="50000"/>
                </a:schemeClr>
              </a:solidFill>
              <a:latin typeface="Segoe UI" pitchFamily="34" charset="0"/>
              <a:ea typeface="Segoe UI" pitchFamily="34" charset="0"/>
              <a:cs typeface="Segoe UI" pitchFamily="34" charset="0"/>
            </a:endParaRPr>
          </a:p>
          <a:p>
            <a:pPr lvl="1">
              <a:spcBef>
                <a:spcPts val="1200"/>
              </a:spcBef>
            </a:pPr>
            <a:r>
              <a:rPr lang="en-AU" sz="1600" dirty="0">
                <a:solidFill>
                  <a:schemeClr val="tx1">
                    <a:lumMod val="50000"/>
                    <a:lumOff val="50000"/>
                  </a:schemeClr>
                </a:solidFill>
                <a:latin typeface="Segoe UI" pitchFamily="34" charset="0"/>
                <a:ea typeface="Segoe UI" pitchFamily="34" charset="0"/>
                <a:cs typeface="Segoe UI" pitchFamily="34" charset="0"/>
              </a:rPr>
              <a:t>BizTalk will “dehydrate” an orchestration if waiting too long for </a:t>
            </a:r>
            <a:r>
              <a:rPr lang="en-AU" sz="1600" dirty="0" err="1">
                <a:solidFill>
                  <a:schemeClr val="tx1">
                    <a:lumMod val="50000"/>
                    <a:lumOff val="50000"/>
                  </a:schemeClr>
                </a:solidFill>
                <a:latin typeface="Segoe UI" pitchFamily="34" charset="0"/>
                <a:ea typeface="Segoe UI" pitchFamily="34" charset="0"/>
                <a:cs typeface="Segoe UI" pitchFamily="34" charset="0"/>
              </a:rPr>
              <a:t>async</a:t>
            </a:r>
            <a:r>
              <a:rPr lang="en-AU" sz="1600" dirty="0">
                <a:solidFill>
                  <a:schemeClr val="tx1">
                    <a:lumMod val="50000"/>
                    <a:lumOff val="50000"/>
                  </a:schemeClr>
                </a:solidFill>
                <a:latin typeface="Segoe UI" pitchFamily="34" charset="0"/>
                <a:ea typeface="Segoe UI" pitchFamily="34" charset="0"/>
                <a:cs typeface="Segoe UI" pitchFamily="34" charset="0"/>
              </a:rPr>
              <a:t> response</a:t>
            </a:r>
          </a:p>
          <a:p>
            <a:pPr lvl="1">
              <a:spcBef>
                <a:spcPts val="1200"/>
              </a:spcBef>
            </a:pPr>
            <a:endParaRPr lang="en-AU" sz="1600" dirty="0" smtClean="0"/>
          </a:p>
          <a:p>
            <a:pPr lvl="1"/>
            <a:endParaRPr lang="en-AU" sz="1800" dirty="0" smtClean="0"/>
          </a:p>
          <a:p>
            <a:endParaRPr lang="en-AU" sz="2000" dirty="0" smtClean="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788" y="1892279"/>
            <a:ext cx="2066925"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http://www.microsoft.com/belux/msdn/content/community/columns/himschoot/images/correlat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4" y="4005066"/>
            <a:ext cx="4443649" cy="2784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1566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41784"/>
            <a:ext cx="8229600" cy="1143000"/>
          </a:xfrm>
        </p:spPr>
        <p:txBody>
          <a:bodyPr>
            <a:normAutofit fontScale="90000"/>
          </a:bodyPr>
          <a:lstStyle/>
          <a:p>
            <a:r>
              <a:rPr lang="en-AU" dirty="0" smtClean="0"/>
              <a:t>BizTalk Server 2010</a:t>
            </a:r>
            <a:br>
              <a:rPr lang="en-AU" dirty="0" smtClean="0"/>
            </a:br>
            <a:r>
              <a:rPr lang="en-AU" dirty="0" smtClean="0">
                <a:solidFill>
                  <a:schemeClr val="accent2"/>
                </a:solidFill>
              </a:rPr>
              <a:t>Outbound Message Processing</a:t>
            </a:r>
            <a:endParaRPr sz="3600" dirty="0">
              <a:solidFill>
                <a:schemeClr val="accent2"/>
              </a:solidFill>
            </a:endParaRPr>
          </a:p>
        </p:txBody>
      </p:sp>
      <p:sp>
        <p:nvSpPr>
          <p:cNvPr id="7" name="Content Placeholder 2"/>
          <p:cNvSpPr txBox="1">
            <a:spLocks/>
          </p:cNvSpPr>
          <p:nvPr/>
        </p:nvSpPr>
        <p:spPr>
          <a:xfrm>
            <a:off x="505060" y="1802774"/>
            <a:ext cx="4235067" cy="4949047"/>
          </a:xfrm>
          <a:prstGeom prst="rect">
            <a:avLst/>
          </a:prstGeom>
        </p:spPr>
        <p:txBody>
          <a:bodyPr vert="horz" lIns="0" tIns="0" rIns="0" bIns="0" rtlCol="0">
            <a:spAutoFit/>
          </a:bodyPr>
          <a:lstStyle>
            <a:lvl1pPr marL="457200" indent="-457200" algn="l" defTabSz="914363" rtl="0" eaLnBrk="1" latinLnBrk="0" hangingPunct="1">
              <a:lnSpc>
                <a:spcPct val="90000"/>
              </a:lnSpc>
              <a:spcBef>
                <a:spcPct val="20000"/>
              </a:spcBef>
              <a:buClr>
                <a:srgbClr val="777777"/>
              </a:buClr>
              <a:buSzPct val="130000"/>
              <a:buFont typeface="Arial" pitchFamily="34" charset="0"/>
              <a:buChar char="•"/>
              <a:defRPr sz="3200" kern="1200">
                <a:solidFill>
                  <a:schemeClr val="bg1">
                    <a:lumMod val="75000"/>
                  </a:schemeClr>
                </a:solidFill>
                <a:latin typeface="+mn-lt"/>
                <a:ea typeface="+mn-ea"/>
                <a:cs typeface="+mn-cs"/>
              </a:defRPr>
            </a:lvl1pPr>
            <a:lvl2pPr marL="854075" indent="-396875" algn="l" defTabSz="914363" rtl="0" eaLnBrk="1" latinLnBrk="0" hangingPunct="1">
              <a:lnSpc>
                <a:spcPct val="90000"/>
              </a:lnSpc>
              <a:spcBef>
                <a:spcPct val="20000"/>
              </a:spcBef>
              <a:buClr>
                <a:srgbClr val="777777"/>
              </a:buClr>
              <a:buFont typeface="Segoe" pitchFamily="34" charset="0"/>
              <a:buChar char="−"/>
              <a:defRPr sz="2800" kern="1200">
                <a:solidFill>
                  <a:schemeClr val="bg1">
                    <a:lumMod val="75000"/>
                  </a:schemeClr>
                </a:solidFill>
                <a:latin typeface="+mn-lt"/>
                <a:ea typeface="+mn-ea"/>
                <a:cs typeface="+mn-cs"/>
              </a:defRPr>
            </a:lvl2pPr>
            <a:lvl3pPr marL="1258888" indent="-404813"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3pPr>
            <a:lvl4pPr marL="1604963" indent="-346075"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4pPr>
            <a:lvl5pPr marL="1941513" indent="-336550"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buFont typeface="+mj-lt"/>
              <a:buAutoNum type="arabicPeriod" startAt="6"/>
            </a:pPr>
            <a:r>
              <a:rPr lang="en-AU" sz="2000" dirty="0">
                <a:solidFill>
                  <a:schemeClr val="tx1">
                    <a:lumMod val="50000"/>
                    <a:lumOff val="50000"/>
                  </a:schemeClr>
                </a:solidFill>
                <a:latin typeface="Segoe UI" pitchFamily="34" charset="0"/>
                <a:ea typeface="Segoe UI" pitchFamily="34" charset="0"/>
                <a:cs typeface="Segoe UI" pitchFamily="34" charset="0"/>
              </a:rPr>
              <a:t>Send</a:t>
            </a:r>
            <a:r>
              <a:rPr lang="en-AU" sz="2200" dirty="0"/>
              <a:t> </a:t>
            </a:r>
            <a:r>
              <a:rPr lang="en-AU" sz="2000" dirty="0">
                <a:solidFill>
                  <a:schemeClr val="tx1">
                    <a:lumMod val="50000"/>
                    <a:lumOff val="50000"/>
                  </a:schemeClr>
                </a:solidFill>
                <a:latin typeface="Segoe UI" pitchFamily="34" charset="0"/>
                <a:ea typeface="Segoe UI" pitchFamily="34" charset="0"/>
                <a:cs typeface="Segoe UI" pitchFamily="34" charset="0"/>
              </a:rPr>
              <a:t>Port</a:t>
            </a:r>
            <a:r>
              <a:rPr lang="en-AU" sz="2200" dirty="0"/>
              <a:t> </a:t>
            </a:r>
            <a:r>
              <a:rPr lang="en-AU" sz="2000" dirty="0">
                <a:solidFill>
                  <a:schemeClr val="tx1">
                    <a:lumMod val="50000"/>
                    <a:lumOff val="50000"/>
                  </a:schemeClr>
                </a:solidFill>
                <a:latin typeface="Segoe UI" pitchFamily="34" charset="0"/>
                <a:ea typeface="Segoe UI" pitchFamily="34" charset="0"/>
                <a:cs typeface="Segoe UI" pitchFamily="34" charset="0"/>
              </a:rPr>
              <a:t>Instantiated</a:t>
            </a:r>
          </a:p>
          <a:p>
            <a:pPr lvl="1"/>
            <a:r>
              <a:rPr lang="en-AU" sz="1600" dirty="0">
                <a:solidFill>
                  <a:schemeClr val="tx1">
                    <a:lumMod val="50000"/>
                    <a:lumOff val="50000"/>
                  </a:schemeClr>
                </a:solidFill>
                <a:latin typeface="Segoe UI" pitchFamily="34" charset="0"/>
                <a:ea typeface="Segoe UI" pitchFamily="34" charset="0"/>
                <a:cs typeface="Segoe UI" pitchFamily="34" charset="0"/>
              </a:rPr>
              <a:t>Subscription ONLY way to send</a:t>
            </a:r>
          </a:p>
          <a:p>
            <a:pPr lvl="1"/>
            <a:r>
              <a:rPr lang="en-AU" sz="1600" dirty="0">
                <a:solidFill>
                  <a:schemeClr val="tx1">
                    <a:lumMod val="50000"/>
                    <a:lumOff val="50000"/>
                  </a:schemeClr>
                </a:solidFill>
                <a:latin typeface="Segoe UI" pitchFamily="34" charset="0"/>
                <a:ea typeface="Segoe UI" pitchFamily="34" charset="0"/>
                <a:cs typeface="Segoe UI" pitchFamily="34" charset="0"/>
              </a:rPr>
              <a:t>Complete control over subscription logic</a:t>
            </a:r>
          </a:p>
          <a:p>
            <a:pPr lvl="1"/>
            <a:r>
              <a:rPr lang="en-AU" sz="1600" dirty="0">
                <a:solidFill>
                  <a:schemeClr val="tx1">
                    <a:lumMod val="50000"/>
                    <a:lumOff val="50000"/>
                  </a:schemeClr>
                </a:solidFill>
                <a:latin typeface="Segoe UI" pitchFamily="34" charset="0"/>
                <a:ea typeface="Segoe UI" pitchFamily="34" charset="0"/>
                <a:cs typeface="Segoe UI" pitchFamily="34" charset="0"/>
              </a:rPr>
              <a:t>Mapping transforms outbound XML message</a:t>
            </a:r>
          </a:p>
          <a:p>
            <a:pPr lvl="1">
              <a:buFont typeface="+mj-lt"/>
              <a:buAutoNum type="arabicPeriod" startAt="6"/>
            </a:pPr>
            <a:endParaRPr lang="en-AU" sz="2000" dirty="0"/>
          </a:p>
          <a:p>
            <a:pPr>
              <a:buSzPct val="100000"/>
              <a:buFont typeface="+mj-lt"/>
              <a:buAutoNum type="arabicPeriod" startAt="6"/>
            </a:pPr>
            <a:r>
              <a:rPr lang="en-AU" sz="2000" dirty="0">
                <a:solidFill>
                  <a:schemeClr val="tx1">
                    <a:lumMod val="50000"/>
                    <a:lumOff val="50000"/>
                  </a:schemeClr>
                </a:solidFill>
                <a:latin typeface="Segoe UI" pitchFamily="34" charset="0"/>
                <a:ea typeface="Segoe UI" pitchFamily="34" charset="0"/>
                <a:cs typeface="Segoe UI" pitchFamily="34" charset="0"/>
              </a:rPr>
              <a:t>Send Pipeline</a:t>
            </a:r>
          </a:p>
          <a:p>
            <a:pPr lvl="1"/>
            <a:r>
              <a:rPr lang="en-AU" sz="1600" dirty="0">
                <a:solidFill>
                  <a:schemeClr val="tx1">
                    <a:lumMod val="50000"/>
                    <a:lumOff val="50000"/>
                  </a:schemeClr>
                </a:solidFill>
                <a:latin typeface="Segoe UI" pitchFamily="34" charset="0"/>
                <a:ea typeface="Segoe UI" pitchFamily="34" charset="0"/>
                <a:cs typeface="Segoe UI" pitchFamily="34" charset="0"/>
              </a:rPr>
              <a:t>Prepares outbound message for transmission</a:t>
            </a:r>
          </a:p>
          <a:p>
            <a:pPr lvl="1"/>
            <a:r>
              <a:rPr lang="en-AU" sz="1600" dirty="0">
                <a:solidFill>
                  <a:schemeClr val="tx1">
                    <a:lumMod val="50000"/>
                    <a:lumOff val="50000"/>
                  </a:schemeClr>
                </a:solidFill>
                <a:latin typeface="Segoe UI" pitchFamily="34" charset="0"/>
                <a:ea typeface="Segoe UI" pitchFamily="34" charset="0"/>
                <a:cs typeface="Segoe UI" pitchFamily="34" charset="0"/>
              </a:rPr>
              <a:t>Encryption, compression, security, validation …</a:t>
            </a:r>
          </a:p>
          <a:p>
            <a:pPr>
              <a:spcBef>
                <a:spcPts val="1200"/>
              </a:spcBef>
              <a:buFont typeface="+mj-lt"/>
              <a:buAutoNum type="arabicPeriod" startAt="6"/>
            </a:pPr>
            <a:endParaRPr lang="en-AU" sz="2000" dirty="0" smtClean="0"/>
          </a:p>
          <a:p>
            <a:pPr>
              <a:spcBef>
                <a:spcPts val="1200"/>
              </a:spcBef>
              <a:buSzPct val="100000"/>
              <a:buFont typeface="+mj-lt"/>
              <a:buAutoNum type="arabicPeriod" startAt="6"/>
            </a:pPr>
            <a:r>
              <a:rPr lang="en-AU" sz="2000" dirty="0">
                <a:solidFill>
                  <a:schemeClr val="tx1">
                    <a:lumMod val="50000"/>
                    <a:lumOff val="50000"/>
                  </a:schemeClr>
                </a:solidFill>
                <a:latin typeface="Segoe UI" pitchFamily="34" charset="0"/>
                <a:ea typeface="Segoe UI" pitchFamily="34" charset="0"/>
                <a:cs typeface="Segoe UI" pitchFamily="34" charset="0"/>
              </a:rPr>
              <a:t>Send Adapter</a:t>
            </a:r>
          </a:p>
          <a:p>
            <a:pPr lvl="1"/>
            <a:r>
              <a:rPr lang="en-AU" sz="1600" dirty="0">
                <a:solidFill>
                  <a:schemeClr val="tx1">
                    <a:lumMod val="50000"/>
                    <a:lumOff val="50000"/>
                  </a:schemeClr>
                </a:solidFill>
                <a:latin typeface="Segoe UI" pitchFamily="34" charset="0"/>
                <a:ea typeface="Segoe UI" pitchFamily="34" charset="0"/>
                <a:cs typeface="Segoe UI" pitchFamily="34" charset="0"/>
              </a:rPr>
              <a:t>Transmits stream to configured  endpoint address</a:t>
            </a:r>
          </a:p>
          <a:p>
            <a:pPr marL="0" indent="0">
              <a:buNone/>
            </a:pPr>
            <a:endParaRPr lang="en-AU" sz="2200" dirty="0" smtClean="0"/>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50" y="1628801"/>
            <a:ext cx="3781425" cy="485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82459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BizTalk Server 2010</a:t>
            </a:r>
            <a:r>
              <a:rPr lang="en-AU" dirty="0"/>
              <a:t/>
            </a:r>
            <a:br>
              <a:rPr lang="en-AU" dirty="0"/>
            </a:br>
            <a:r>
              <a:rPr lang="en-AU" dirty="0" smtClean="0">
                <a:solidFill>
                  <a:schemeClr val="accent2"/>
                </a:solidFill>
              </a:rPr>
              <a:t>Business Activity Monitoring (BAM)</a:t>
            </a:r>
            <a:endParaRPr lang="en-US" dirty="0"/>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46" y="2060848"/>
            <a:ext cx="416617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0027" y="1484785"/>
            <a:ext cx="4486275"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5333" y="5176443"/>
            <a:ext cx="2795658" cy="154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16907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Demo</a:t>
            </a:r>
            <a:endParaRPr lang="en-AU" dirty="0"/>
          </a:p>
        </p:txBody>
      </p:sp>
      <p:sp>
        <p:nvSpPr>
          <p:cNvPr id="5" name="Text Placeholder 4"/>
          <p:cNvSpPr>
            <a:spLocks noGrp="1"/>
          </p:cNvSpPr>
          <p:nvPr>
            <p:ph type="body" idx="1"/>
          </p:nvPr>
        </p:nvSpPr>
        <p:spPr/>
        <p:txBody>
          <a:bodyPr/>
          <a:lstStyle/>
          <a:p>
            <a:r>
              <a:rPr lang="en-AU" dirty="0" smtClean="0"/>
              <a:t>BizTalk On-Premise - PO Processing</a:t>
            </a:r>
            <a:endParaRPr lang="en-AU" dirty="0"/>
          </a:p>
        </p:txBody>
      </p:sp>
    </p:spTree>
    <p:extLst>
      <p:ext uri="{BB962C8B-B14F-4D97-AF65-F5344CB8AC3E}">
        <p14:creationId xmlns:p14="http://schemas.microsoft.com/office/powerpoint/2010/main" val="938437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Where are We Now</a:t>
            </a:r>
            <a:r>
              <a:rPr lang="en-US" dirty="0" smtClean="0"/>
              <a:t/>
            </a:r>
            <a:br>
              <a:rPr lang="en-US" dirty="0" smtClean="0"/>
            </a:br>
            <a:r>
              <a:rPr lang="en-AU" dirty="0" smtClean="0">
                <a:solidFill>
                  <a:schemeClr val="accent2"/>
                </a:solidFill>
              </a:rPr>
              <a:t>Summary of On-Premise Approach</a:t>
            </a:r>
            <a:endParaRPr sz="3600" dirty="0">
              <a:solidFill>
                <a:schemeClr val="accent2"/>
              </a:solidFill>
            </a:endParaRPr>
          </a:p>
        </p:txBody>
      </p:sp>
      <p:sp>
        <p:nvSpPr>
          <p:cNvPr id="3" name="Text Placeholder 2"/>
          <p:cNvSpPr>
            <a:spLocks noGrp="1"/>
          </p:cNvSpPr>
          <p:nvPr>
            <p:ph idx="1"/>
          </p:nvPr>
        </p:nvSpPr>
        <p:spPr>
          <a:xfrm>
            <a:off x="4716016" y="1844825"/>
            <a:ext cx="3970784" cy="3849291"/>
          </a:xfrm>
        </p:spPr>
        <p:txBody>
          <a:bodyPr>
            <a:normAutofit fontScale="92500"/>
          </a:bodyPr>
          <a:lstStyle/>
          <a:p>
            <a:pPr marL="0" indent="0">
              <a:buNone/>
            </a:pPr>
            <a:r>
              <a:rPr lang="en-US" b="1" dirty="0" smtClean="0"/>
              <a:t>Cons</a:t>
            </a:r>
          </a:p>
          <a:p>
            <a:r>
              <a:rPr lang="en-US" dirty="0" smtClean="0"/>
              <a:t>High up-front capital expenditure</a:t>
            </a:r>
          </a:p>
          <a:p>
            <a:r>
              <a:rPr lang="en-US" dirty="0" smtClean="0"/>
              <a:t>Requires infrastructure expertise</a:t>
            </a:r>
          </a:p>
          <a:p>
            <a:r>
              <a:rPr lang="en-US" dirty="0" smtClean="0"/>
              <a:t>Requires infrastructure redundancy</a:t>
            </a:r>
          </a:p>
          <a:p>
            <a:r>
              <a:rPr lang="en-US" dirty="0" smtClean="0"/>
              <a:t>Not elastic</a:t>
            </a:r>
          </a:p>
          <a:p>
            <a:endParaRPr lang="en-US" dirty="0" smtClean="0"/>
          </a:p>
        </p:txBody>
      </p:sp>
      <p:sp>
        <p:nvSpPr>
          <p:cNvPr id="5" name="Footer Placeholder 4"/>
          <p:cNvSpPr>
            <a:spLocks noGrp="1"/>
          </p:cNvSpPr>
          <p:nvPr>
            <p:ph type="ftr" sz="quarter" idx="4294967295"/>
          </p:nvPr>
        </p:nvSpPr>
        <p:spPr>
          <a:xfrm>
            <a:off x="3124200" y="6356351"/>
            <a:ext cx="2895600" cy="365125"/>
          </a:xfrm>
        </p:spPr>
        <p:txBody>
          <a:bodyPr/>
          <a:lstStyle/>
          <a:p>
            <a:r>
              <a:rPr lang="en-AU" smtClean="0"/>
              <a:t>(c) 2011 Microsoft. All rights reserved.</a:t>
            </a:r>
            <a:endParaRPr lang="en-AU" dirty="0"/>
          </a:p>
        </p:txBody>
      </p:sp>
      <p:sp>
        <p:nvSpPr>
          <p:cNvPr id="6" name="Text Placeholder 2"/>
          <p:cNvSpPr txBox="1">
            <a:spLocks/>
          </p:cNvSpPr>
          <p:nvPr/>
        </p:nvSpPr>
        <p:spPr>
          <a:xfrm>
            <a:off x="611560" y="1846253"/>
            <a:ext cx="3960440" cy="38492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3C2F1"/>
              </a:buClr>
              <a:buFont typeface="Segoe UI" pitchFamily="34" charset="0"/>
              <a:buChar char="►"/>
              <a:defRPr sz="2800" kern="1200">
                <a:solidFill>
                  <a:schemeClr val="tx1">
                    <a:lumMod val="50000"/>
                    <a:lumOff val="50000"/>
                  </a:schemeClr>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tx1">
                    <a:lumMod val="50000"/>
                    <a:lumOff val="50000"/>
                  </a:schemeClr>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tx1">
                    <a:lumMod val="50000"/>
                    <a:lumOff val="50000"/>
                  </a:schemeClr>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tx1">
                    <a:lumMod val="50000"/>
                    <a:lumOff val="50000"/>
                  </a:schemeClr>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tx1">
                    <a:lumMod val="50000"/>
                    <a:lumOff val="50000"/>
                  </a:schemeClr>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t>Pros</a:t>
            </a:r>
          </a:p>
          <a:p>
            <a:r>
              <a:rPr lang="en-US" dirty="0" smtClean="0"/>
              <a:t>Well understood &amp; mature products</a:t>
            </a:r>
          </a:p>
          <a:p>
            <a:r>
              <a:rPr lang="en-US" dirty="0" smtClean="0"/>
              <a:t>Availability of experienced resources</a:t>
            </a:r>
          </a:p>
          <a:p>
            <a:r>
              <a:rPr lang="en-US" dirty="0" smtClean="0"/>
              <a:t>Lots of reference implementations</a:t>
            </a:r>
          </a:p>
          <a:p>
            <a:endParaRPr lang="en-US" dirty="0" smtClean="0"/>
          </a:p>
        </p:txBody>
      </p:sp>
    </p:spTree>
    <p:extLst>
      <p:ext uri="{BB962C8B-B14F-4D97-AF65-F5344CB8AC3E}">
        <p14:creationId xmlns:p14="http://schemas.microsoft.com/office/powerpoint/2010/main" val="286045705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r>
              <a:rPr lang="en-US" dirty="0">
                <a:solidFill>
                  <a:schemeClr val="accent2"/>
                </a:solidFill>
              </a:rPr>
              <a:t>“</a:t>
            </a:r>
            <a:r>
              <a:rPr lang="en-AU" dirty="0" smtClean="0">
                <a:solidFill>
                  <a:schemeClr val="accent2"/>
                </a:solidFill>
              </a:rPr>
              <a:t>Each j</a:t>
            </a:r>
            <a:r>
              <a:rPr lang="en-AU" sz="3600" dirty="0" smtClean="0">
                <a:solidFill>
                  <a:schemeClr val="accent2"/>
                </a:solidFill>
              </a:rPr>
              <a:t>ourney begins with a single step…”</a:t>
            </a:r>
            <a:endParaRPr lang="en-US" dirty="0">
              <a:solidFill>
                <a:schemeClr val="accent2"/>
              </a:solidFill>
            </a:endParaRPr>
          </a:p>
        </p:txBody>
      </p:sp>
      <p:sp>
        <p:nvSpPr>
          <p:cNvPr id="3" name="Text Placeholder 2"/>
          <p:cNvSpPr>
            <a:spLocks noGrp="1"/>
          </p:cNvSpPr>
          <p:nvPr>
            <p:ph idx="1"/>
          </p:nvPr>
        </p:nvSpPr>
        <p:spPr>
          <a:xfrm>
            <a:off x="323528" y="1883965"/>
            <a:ext cx="8020422" cy="4353347"/>
          </a:xfrm>
        </p:spPr>
        <p:txBody>
          <a:bodyPr>
            <a:normAutofit fontScale="92500" lnSpcReduction="20000"/>
          </a:bodyPr>
          <a:lstStyle/>
          <a:p>
            <a:pPr fontAlgn="ctr"/>
            <a:r>
              <a:rPr lang="en-AU" sz="3100" dirty="0" smtClean="0"/>
              <a:t>Where are we now?</a:t>
            </a:r>
          </a:p>
          <a:p>
            <a:pPr lvl="1" fontAlgn="ctr"/>
            <a:r>
              <a:rPr lang="en-AU" sz="2100" dirty="0" smtClean="0"/>
              <a:t>On-Premise Application Platform</a:t>
            </a:r>
          </a:p>
          <a:p>
            <a:pPr lvl="1" fontAlgn="ctr"/>
            <a:r>
              <a:rPr lang="en-AU" sz="2100" dirty="0" err="1" smtClean="0"/>
              <a:t>CapEx</a:t>
            </a:r>
            <a:r>
              <a:rPr lang="en-AU" sz="2100" dirty="0" smtClean="0"/>
              <a:t>-based cost model</a:t>
            </a:r>
          </a:p>
          <a:p>
            <a:pPr fontAlgn="ctr"/>
            <a:endParaRPr lang="en-AU" dirty="0" smtClean="0"/>
          </a:p>
          <a:p>
            <a:pPr fontAlgn="ctr"/>
            <a:r>
              <a:rPr lang="en-AU" sz="3100" b="1" dirty="0"/>
              <a:t>Where are headed?</a:t>
            </a:r>
          </a:p>
          <a:p>
            <a:pPr lvl="1" fontAlgn="ctr"/>
            <a:r>
              <a:rPr lang="en-AU" sz="2100" dirty="0" smtClean="0"/>
              <a:t>Cloud-based Application Platform</a:t>
            </a:r>
            <a:endParaRPr lang="en-AU" sz="2100" dirty="0"/>
          </a:p>
          <a:p>
            <a:pPr lvl="1" fontAlgn="ctr"/>
            <a:r>
              <a:rPr lang="en-AU" sz="2100" dirty="0" err="1" smtClean="0"/>
              <a:t>OpEx</a:t>
            </a:r>
            <a:r>
              <a:rPr lang="en-AU" sz="2100" dirty="0" smtClean="0"/>
              <a:t>-based cost model</a:t>
            </a:r>
          </a:p>
          <a:p>
            <a:pPr lvl="1" fontAlgn="ctr"/>
            <a:r>
              <a:rPr lang="en-AU" sz="2100" dirty="0" smtClean="0"/>
              <a:t>Challenges</a:t>
            </a:r>
          </a:p>
          <a:p>
            <a:pPr lvl="1" fontAlgn="ctr"/>
            <a:endParaRPr lang="en-AU" sz="2100" dirty="0"/>
          </a:p>
          <a:p>
            <a:pPr fontAlgn="ctr"/>
            <a:r>
              <a:rPr lang="en-AU" sz="3100" dirty="0" smtClean="0"/>
              <a:t>What’s My Strategy?</a:t>
            </a:r>
            <a:endParaRPr lang="en-AU" sz="3100" dirty="0"/>
          </a:p>
          <a:p>
            <a:pPr lvl="1" fontAlgn="ctr"/>
            <a:r>
              <a:rPr lang="en-AU" sz="2100" dirty="0"/>
              <a:t>On-premise or Hybrid</a:t>
            </a:r>
          </a:p>
          <a:p>
            <a:pPr lvl="1" fontAlgn="ctr"/>
            <a:r>
              <a:rPr lang="en-AU" sz="2100" dirty="0"/>
              <a:t>Do I need to start now?</a:t>
            </a:r>
          </a:p>
          <a:p>
            <a:pPr fontAlgn="ctr"/>
            <a:endParaRPr lang="en-AU" dirty="0" smtClean="0"/>
          </a:p>
        </p:txBody>
      </p:sp>
      <p:sp>
        <p:nvSpPr>
          <p:cNvPr id="5" name="Footer Placeholder 4"/>
          <p:cNvSpPr>
            <a:spLocks noGrp="1"/>
          </p:cNvSpPr>
          <p:nvPr>
            <p:ph type="ftr" sz="quarter" idx="4294967295"/>
          </p:nvPr>
        </p:nvSpPr>
        <p:spPr>
          <a:xfrm>
            <a:off x="3124200" y="6356351"/>
            <a:ext cx="2895600" cy="365125"/>
          </a:xfrm>
        </p:spPr>
        <p:txBody>
          <a:bodyPr/>
          <a:lstStyle/>
          <a:p>
            <a:r>
              <a:rPr lang="en-AU" smtClean="0"/>
              <a:t>(c) 2011 Microsoft. All rights reserved.</a:t>
            </a:r>
            <a:endParaRPr lang="en-AU" dirty="0"/>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2" y="1988840"/>
            <a:ext cx="3899343"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71864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Microsoft Application Platform</a:t>
            </a:r>
            <a:r>
              <a:rPr lang="en-US" dirty="0" smtClean="0"/>
              <a:t/>
            </a:r>
            <a:br>
              <a:rPr lang="en-US" dirty="0" smtClean="0"/>
            </a:br>
            <a:r>
              <a:rPr lang="en-US" dirty="0">
                <a:solidFill>
                  <a:schemeClr val="accent2"/>
                </a:solidFill>
              </a:rPr>
              <a:t>Goal is </a:t>
            </a:r>
            <a:r>
              <a:rPr lang="en-AU" sz="3600" dirty="0" smtClean="0">
                <a:solidFill>
                  <a:schemeClr val="accent2"/>
                </a:solidFill>
              </a:rPr>
              <a:t>Platform Equivalence</a:t>
            </a:r>
            <a:endParaRPr sz="3600" dirty="0">
              <a:solidFill>
                <a:schemeClr val="accent2"/>
              </a:solidFill>
            </a:endParaRPr>
          </a:p>
        </p:txBody>
      </p:sp>
      <p:sp>
        <p:nvSpPr>
          <p:cNvPr id="5" name="Footer Placeholder 4"/>
          <p:cNvSpPr>
            <a:spLocks noGrp="1"/>
          </p:cNvSpPr>
          <p:nvPr>
            <p:ph type="ftr" sz="quarter" idx="4294967295"/>
          </p:nvPr>
        </p:nvSpPr>
        <p:spPr>
          <a:xfrm>
            <a:off x="3124200" y="6356351"/>
            <a:ext cx="2895600" cy="365125"/>
          </a:xfrm>
        </p:spPr>
        <p:txBody>
          <a:bodyPr/>
          <a:lstStyle/>
          <a:p>
            <a:r>
              <a:rPr lang="en-AU" smtClean="0"/>
              <a:t>(c) 2011 Microsoft. All rights reserved.</a:t>
            </a:r>
            <a:endParaRPr lang="en-AU"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71" y="2276872"/>
            <a:ext cx="4452663" cy="328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1180" y="2315701"/>
            <a:ext cx="4403308" cy="324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23771" y="3356992"/>
            <a:ext cx="8840719" cy="864096"/>
          </a:xfrm>
          <a:prstGeom prst="roundRect">
            <a:avLst/>
          </a:prstGeom>
          <a:solidFill>
            <a:schemeClr val="bg1"/>
          </a:solid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dirty="0">
              <a:solidFill>
                <a:schemeClr val="accent2"/>
              </a:solidFill>
              <a:latin typeface="Segoe UI" pitchFamily="34" charset="0"/>
              <a:ea typeface="Segoe UI" pitchFamily="34" charset="0"/>
              <a:cs typeface="Segoe UI"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5816" y="3537115"/>
            <a:ext cx="2448272" cy="434628"/>
          </a:xfrm>
          <a:prstGeom prst="rect">
            <a:avLst/>
          </a:prstGeom>
        </p:spPr>
      </p:pic>
      <p:pic>
        <p:nvPicPr>
          <p:cNvPr id="38914" name="Picture 2" descr="http://c0382052.cdn.cloudfiles.rackspacecloud.com/51z04_l.jpg?12782195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3574181"/>
            <a:ext cx="2088232" cy="466372"/>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http://www.azurejournal.com/wp-content/uploads/2010/01/appfabric-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2" y="3537117"/>
            <a:ext cx="2684537" cy="52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691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Windows Azure Service Bus</a:t>
            </a:r>
            <a:br>
              <a:rPr lang="en-AU" dirty="0" smtClean="0"/>
            </a:br>
            <a:r>
              <a:rPr lang="en-AU" sz="3600" dirty="0" smtClean="0">
                <a:solidFill>
                  <a:schemeClr val="accent2"/>
                </a:solidFill>
              </a:rPr>
              <a:t>An Overview</a:t>
            </a:r>
            <a:endParaRPr sz="3600" dirty="0">
              <a:solidFill>
                <a:schemeClr val="accent2"/>
              </a:solidFill>
            </a:endParaRPr>
          </a:p>
        </p:txBody>
      </p:sp>
      <p:sp>
        <p:nvSpPr>
          <p:cNvPr id="5" name="Footer Placeholder 4"/>
          <p:cNvSpPr>
            <a:spLocks noGrp="1"/>
          </p:cNvSpPr>
          <p:nvPr>
            <p:ph type="ftr" sz="quarter" idx="4294967295"/>
          </p:nvPr>
        </p:nvSpPr>
        <p:spPr>
          <a:xfrm>
            <a:off x="3124200" y="6356351"/>
            <a:ext cx="2895600" cy="365125"/>
          </a:xfrm>
        </p:spPr>
        <p:txBody>
          <a:bodyPr/>
          <a:lstStyle/>
          <a:p>
            <a:r>
              <a:rPr lang="en-AU" smtClean="0"/>
              <a:t>(c) 2011 Microsoft. All rights reserved.</a:t>
            </a:r>
            <a:endParaRPr lang="en-AU" dirty="0"/>
          </a:p>
        </p:txBody>
      </p:sp>
      <p:pic>
        <p:nvPicPr>
          <p:cNvPr id="52228" name="Picture 4" descr="http://www.microsoft.com/global/windowsazure/PublishingImages/AppFabric/diag-service-bu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97931"/>
            <a:ext cx="5625052" cy="367240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p:cNvSpPr>
            <a:spLocks noGrp="1"/>
          </p:cNvSpPr>
          <p:nvPr>
            <p:ph idx="1"/>
          </p:nvPr>
        </p:nvSpPr>
        <p:spPr>
          <a:xfrm>
            <a:off x="5796136" y="1844825"/>
            <a:ext cx="3106688" cy="3849291"/>
          </a:xfrm>
        </p:spPr>
        <p:txBody>
          <a:bodyPr>
            <a:noAutofit/>
          </a:bodyPr>
          <a:lstStyle/>
          <a:p>
            <a:r>
              <a:rPr lang="en-US" sz="1600" b="1" dirty="0" smtClean="0"/>
              <a:t>Messaging</a:t>
            </a:r>
          </a:p>
          <a:p>
            <a:pPr lvl="1"/>
            <a:r>
              <a:rPr lang="en-US" sz="1400" dirty="0" smtClean="0"/>
              <a:t>One-way</a:t>
            </a:r>
          </a:p>
          <a:p>
            <a:pPr lvl="1"/>
            <a:r>
              <a:rPr lang="en-US" sz="1400" dirty="0" smtClean="0"/>
              <a:t>Unicast </a:t>
            </a:r>
            <a:r>
              <a:rPr lang="en-US" sz="1400" dirty="0"/>
              <a:t>&amp; multicast</a:t>
            </a:r>
          </a:p>
          <a:p>
            <a:pPr lvl="1"/>
            <a:r>
              <a:rPr lang="en-US" sz="1400" dirty="0" smtClean="0"/>
              <a:t>Full-duplex</a:t>
            </a:r>
          </a:p>
          <a:p>
            <a:pPr lvl="1"/>
            <a:r>
              <a:rPr lang="en-US" sz="1400" dirty="0" smtClean="0"/>
              <a:t>Peer-to-peer</a:t>
            </a:r>
          </a:p>
          <a:p>
            <a:pPr lvl="1"/>
            <a:r>
              <a:rPr lang="en-US" sz="1400" dirty="0" smtClean="0"/>
              <a:t>Pub-Sub</a:t>
            </a:r>
            <a:endParaRPr lang="en-US" sz="1400" dirty="0"/>
          </a:p>
          <a:p>
            <a:pPr lvl="1"/>
            <a:endParaRPr lang="en-US" sz="1400" dirty="0"/>
          </a:p>
          <a:p>
            <a:r>
              <a:rPr lang="en-US" sz="1600" b="1" dirty="0" smtClean="0"/>
              <a:t>Secure</a:t>
            </a:r>
          </a:p>
          <a:p>
            <a:pPr lvl="1"/>
            <a:r>
              <a:rPr lang="en-US" sz="1400" dirty="0" smtClean="0"/>
              <a:t>Network </a:t>
            </a:r>
            <a:r>
              <a:rPr lang="en-US" sz="1400" dirty="0"/>
              <a:t>boundary </a:t>
            </a:r>
            <a:r>
              <a:rPr lang="en-US" sz="1400" dirty="0" smtClean="0"/>
              <a:t>traversal</a:t>
            </a:r>
          </a:p>
          <a:p>
            <a:pPr lvl="1"/>
            <a:r>
              <a:rPr lang="en-US" sz="1400" dirty="0" smtClean="0"/>
              <a:t>Federated security with ACS</a:t>
            </a:r>
          </a:p>
          <a:p>
            <a:pPr lvl="1"/>
            <a:endParaRPr lang="en-US" sz="1400" dirty="0"/>
          </a:p>
          <a:p>
            <a:r>
              <a:rPr lang="en-US" sz="1600" b="1" dirty="0" smtClean="0"/>
              <a:t>Open</a:t>
            </a:r>
          </a:p>
          <a:p>
            <a:pPr lvl="1"/>
            <a:r>
              <a:rPr lang="en-US" sz="1400" dirty="0" smtClean="0"/>
              <a:t>Internet-scoped addresses</a:t>
            </a:r>
          </a:p>
          <a:p>
            <a:pPr lvl="1"/>
            <a:r>
              <a:rPr lang="en-US" sz="1400" dirty="0" smtClean="0"/>
              <a:t>Publically </a:t>
            </a:r>
            <a:r>
              <a:rPr lang="en-US" sz="1400" dirty="0"/>
              <a:t>discoverable </a:t>
            </a:r>
          </a:p>
          <a:p>
            <a:pPr lvl="1"/>
            <a:r>
              <a:rPr lang="en-US" sz="1400" dirty="0" smtClean="0"/>
              <a:t>Supports </a:t>
            </a:r>
            <a:r>
              <a:rPr lang="en-US" sz="1400" dirty="0"/>
              <a:t>REST &amp; HTTP from non-Microsoft </a:t>
            </a:r>
            <a:r>
              <a:rPr lang="en-US" sz="1400" dirty="0" smtClean="0"/>
              <a:t>clients</a:t>
            </a:r>
          </a:p>
        </p:txBody>
      </p:sp>
    </p:spTree>
    <p:extLst>
      <p:ext uri="{BB962C8B-B14F-4D97-AF65-F5344CB8AC3E}">
        <p14:creationId xmlns:p14="http://schemas.microsoft.com/office/powerpoint/2010/main" val="404116354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AppFabric Connect</a:t>
            </a:r>
            <a:br>
              <a:rPr lang="en-AU" dirty="0" smtClean="0"/>
            </a:br>
            <a:r>
              <a:rPr lang="en-AU" sz="3600" dirty="0" smtClean="0">
                <a:solidFill>
                  <a:schemeClr val="accent2"/>
                </a:solidFill>
              </a:rPr>
              <a:t>Extending your on-premise investments</a:t>
            </a:r>
            <a:endParaRPr sz="3600" dirty="0">
              <a:solidFill>
                <a:schemeClr val="accent2"/>
              </a:solidFill>
            </a:endParaRPr>
          </a:p>
        </p:txBody>
      </p:sp>
      <p:sp>
        <p:nvSpPr>
          <p:cNvPr id="5" name="Footer Placeholder 4"/>
          <p:cNvSpPr>
            <a:spLocks noGrp="1"/>
          </p:cNvSpPr>
          <p:nvPr>
            <p:ph type="ftr" sz="quarter" idx="4294967295"/>
          </p:nvPr>
        </p:nvSpPr>
        <p:spPr>
          <a:xfrm>
            <a:off x="3124200" y="6448252"/>
            <a:ext cx="2895600" cy="365125"/>
          </a:xfrm>
        </p:spPr>
        <p:txBody>
          <a:bodyPr/>
          <a:lstStyle/>
          <a:p>
            <a:r>
              <a:rPr lang="en-AU" dirty="0" smtClean="0"/>
              <a:t>(c) 2011 Microsoft. All rights reserved.</a:t>
            </a:r>
            <a:endParaRPr lang="en-AU" dirty="0"/>
          </a:p>
        </p:txBody>
      </p:sp>
      <p:pic>
        <p:nvPicPr>
          <p:cNvPr id="47106" name="Picture 2" descr="Customer and partner integration with BizTalk Server and AppFabric Conn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168973"/>
            <a:ext cx="8400928" cy="2448272"/>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On-premises integration with BizTalk Ser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8042" y="1648693"/>
            <a:ext cx="601243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61738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Demo</a:t>
            </a:r>
            <a:endParaRPr lang="en-AU" dirty="0"/>
          </a:p>
        </p:txBody>
      </p:sp>
      <p:sp>
        <p:nvSpPr>
          <p:cNvPr id="5" name="Text Placeholder 4"/>
          <p:cNvSpPr>
            <a:spLocks noGrp="1"/>
          </p:cNvSpPr>
          <p:nvPr>
            <p:ph type="body" idx="1"/>
          </p:nvPr>
        </p:nvSpPr>
        <p:spPr/>
        <p:txBody>
          <a:bodyPr/>
          <a:lstStyle/>
          <a:p>
            <a:r>
              <a:rPr lang="en-AU" dirty="0" smtClean="0"/>
              <a:t>Extending BizTalk to the Cloud</a:t>
            </a:r>
            <a:endParaRPr lang="en-AU" dirty="0"/>
          </a:p>
        </p:txBody>
      </p:sp>
    </p:spTree>
    <p:extLst>
      <p:ext uri="{BB962C8B-B14F-4D97-AF65-F5344CB8AC3E}">
        <p14:creationId xmlns:p14="http://schemas.microsoft.com/office/powerpoint/2010/main" val="2007934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Crossing the </a:t>
            </a:r>
            <a:r>
              <a:rPr lang="en-AU" dirty="0" smtClean="0"/>
              <a:t>Rubicon</a:t>
            </a:r>
            <a:br>
              <a:rPr lang="en-AU" dirty="0" smtClean="0"/>
            </a:br>
            <a:r>
              <a:rPr lang="en-AU" dirty="0" smtClean="0">
                <a:solidFill>
                  <a:schemeClr val="accent2"/>
                </a:solidFill>
              </a:rPr>
              <a:t>“Let the die be cast…..”</a:t>
            </a:r>
            <a:endParaRPr lang="en-AU" dirty="0"/>
          </a:p>
        </p:txBody>
      </p:sp>
      <p:sp>
        <p:nvSpPr>
          <p:cNvPr id="4" name="Footer Placeholder 3"/>
          <p:cNvSpPr>
            <a:spLocks noGrp="1"/>
          </p:cNvSpPr>
          <p:nvPr>
            <p:ph type="ftr" sz="quarter" idx="4294967295"/>
          </p:nvPr>
        </p:nvSpPr>
        <p:spPr>
          <a:xfrm>
            <a:off x="3124200" y="6356351"/>
            <a:ext cx="2895600" cy="365125"/>
          </a:xfrm>
        </p:spPr>
        <p:txBody>
          <a:bodyPr/>
          <a:lstStyle/>
          <a:p>
            <a:r>
              <a:rPr lang="en-AU" dirty="0" smtClean="0"/>
              <a:t>(c) 2011 Microsoft. All rights reserved.</a:t>
            </a:r>
            <a:endParaRPr lang="en-AU" dirty="0"/>
          </a:p>
        </p:txBody>
      </p:sp>
      <p:sp>
        <p:nvSpPr>
          <p:cNvPr id="3" name="AutoShape 4" descr="data:image/jpg;base64,/9j/4AAQSkZJRgABAQAAAQABAAD/2wBDAAkGBwgHBgkIBwgKCgkLDRYPDQwMDRsUFRAWIB0iIiAdHx8kKDQsJCYxJx8fLT0tMTU3Ojo6Iys/RD84QzQ5Ojf/2wBDAQoKCg0MDRoPDxo3JR8lNzc3Nzc3Nzc3Nzc3Nzc3Nzc3Nzc3Nzc3Nzc3Nzc3Nzc3Nzc3Nzc3Nzc3Nzc3Nzc3Nzf/wAARCACdAHwDASIAAhEBAxEB/8QAGwAAAgIDAQAAAAAAAAAAAAAABQYABAECAwf/xAA4EAACAQMDAQYGAAUEAQUAAAABAgMABBEFEiExBhMiQVFhFHGBkaGxMkLB0eEVI1Lw8QckYnKS/8QAGgEAAgMBAQAAAAAAAAAAAAAAAwUBAgQABv/EACURAAIDAAICAQQDAQAAAAAAAAECAAMRBBIhMUETIlFxIzNhMv/aAAwDAQACEQMRAD8A9xqVKldOkrSVxHGzt0UEmt65XUQmtpYiSA6FcjyyMVxnRan1y6mc91iOMnjaM/c1wOoXZOfiJfYbjQ4rLBbyojRTFCQHCHP3Gf1Qiz1SUSkysCqnGGG4n6YFKG5J0gxktIzwI5WmrXCSIssneKTghh7+tMwryqSK8n1AXD5Vf5Vbjb9Ke7XXrYQxrKJVYKAx25Ga08a8EEMYC+kg6ohe4kEUEkjdEUsfpS5NqlxOMrLtU9Nh4+9WO0V+k3Z28ktJVbCgMPPaSMg+Y4rz22vZIbY7LiaNSM+TjPzDD+tRy7yuBfmTx6uwJMcTdTcf7sgPpuNWLTUp47iOMy7tzAFHOeppFsNQvWlZnmlKjqOTx9SKOaKvf6rDPc3TlN6kLtC9OmQPf3oFdpLgCGeoBSZ6KKzWhdV4ZwPmcVFdW/hdT8jTXYtm9SsVmpnSVKlSunSVhuRis1pJJHGpMjqo9WOK6dENtOaxe7RC77GbwuobPnx5j80v6WRJdzyuoVyxCqCfbPB+Ypr1CeCXWbkQShkYLk8MhOOf1SjKFtNUZZk2xGTcpXAI46/LpXnrSFsbI4q1kEYDIpwfbjAzWVYeZOPcdKFX91cI21WB4ycjBP1Gf0KLaG7NaO3MkpXjau3H1agtyAq9slmQrKN9ehFniicZeNkdevGPMUkvIWbBGCPfyoxqEwE84dwz7jgjGCcdB6+VL8s21Txzs6DAx68Gj9iwElVA2XrK4Ee4uAMc7ioYn/8AXSm3TARJEbt2EjLvhQ4A+fHU/OvObe4w6rsOMjIHnTpYu2o3ULTXKo1ugUg9SB+/Q/L5VzN0OmcRojWzlmyxJI8yc/utA5Df1HFDtQ1AxACHYxx1jYD8HpVvT51kt2luQqgY5L4H4qy3dhsEUyHdF1Cc3SW8jl0fgbjkimSlTssIbu7luYmV0iGFZTkZPofkPzTXTfjkmvTF94AfBJUrBOBS9qPaWOJ2SzjEu3rIxwv09aKzqo0waqWOCMJpC1W4nmu5fiWI2uw8R4UZq0/aG/duJVTPQCMY/OaDahbNdrIS/wDuOxYsVB5PypdyuQHXEmzj0lW1piCMr3ssRyo5ZhyPvSzdamra3E6I2wDAkHHP/R9fxRSxuZrGKe2nR7iQp/ANzAe/kMfOk26Zmkcb9zBgxCeI9cY+fP4pXXWS5JjLt4yM97e7oirE8H0Ax9AB+qsaRcXtwiw2DxgkeKRwSF+h8/pSxf47jLJIP/vC68/TI/VGuxl2YECyKoEreHblTx1znFc1eJokb5wwnZW82n6hJvT4jvVaOQzRAq6kjy+lbSdndMmRlIlBOeRIaKusZfvMjB4BJ3fb3qxFAZFJjAZVHLEDHT1oiM3UaYJsB0RC1LQG0lkvbadpLeN17wMAGUZ/Vd7GeP4iWYRmSJm8Mi5DLz5kZIP0NXe0urDuWsYo1Ifgkc7vYfitNO7O9xi4uvFMx5VDjZ7ZHJqznV0yy+PBlSWfvrlQAA3GGBx9/U05W9uj6ejzw29w45DPghc+5zS/c6eiSq8IVef5PI+/nRW2tLi/tRHdPwh5XkAj3x1FCDqPMlljr2Wi2aWsoZGErFhsGBjoMUZoP2aMn+nmOQg925VQPIcYoxXoaSDWMia3e52c50MkToDgsCM+mRXnEcEioQyBguc7D0I45869KPSkS+jP+pXtuU2YlJAYdVPOQazc7QgYQ3F/6Ig+3uIpJFjWRTJnGxTmsarP/psQkmj8b8BcjJoG4NrqpROBvyCzFDj3wOKNdobOSfT1nQoBjgqOT9TyaUPfjAfmMAmGKd0Y9Q1S2N1N3UM83dyYb5ce3BAzTM+k28CgWsKRqvQKMfc9aR9Sfu+4ceLu5uEPRsg5P02imOC/uI7VCLjI7seHzH4/rXW+h/sMohPUrbvLb148/P60B0WS2Orm3VkJichdxOD18x6Emj8fx13p+JZIoYCB4RHukkHv6Cgun6MlneGRbo943lInhOP+9azV4qsGMuSWMYri8FpIiRjaf5gPF+qvXV6bfTGlZjuZcAEevHTn1pfu+87/AGSqiHacMhyG+/PlV4s8WkPJjvxjzfCr9M4qFchQBIdPkxGmm+L1FZpnYYkVYxnzyP8ANP8AYTG6hDbPHwWA4+orzO/uJJL+R9qKwOQEPAAHlTx2Z1BTagSqN20HePPPrWq4tWoYQYAYkQ3LtdDGXO7PG4c13torqGPPdMq+vPP3wa5W16ne4Zcn0VHP+KJak7pp/eIUhXH8cx4+ijk/Kh/UTQpHuDfVMK9l3VredRjvFky4B6ZH/mjlKXYRZNl27bwrFeXGGY8+Ijy9hTbXo+P/AFiKrv7DKl/f21jD3t1KqL0GeST6AedIV9qff6ndXMXEMhBVZeowoB9vKuPaC+a81a5aQ7lRzGg9FBxVJMEAj054rByrfqfb8TVx6+n3Tlc24uLsyB8ZPHp9qNl0k0x45ZZMxpzHGoX8knP3FDYyoPAGfeuc15P8QtvZyIk8ilSzDIVf79KWXVBl/U2BiSIkaxJGdSWFyUAyFH/HPSjUq9xpyGRgQyjapIPl6c1tb6PA9+Bcwi5ySXZ+cnFddR0xZ7IhRsERwQh2+3Fc9iHqIdVONGCxvYbiFMcPsBZfMfL2robQ3coMCE+ecf5xS1pd2kEcMbsHlRO7bHUgdD9sfemDsvqEJuHj3uSwyF2k4+g5NCudlQnNlWHUaIL1K5CXbRyK4EfhBUjqc0R0meKfTZreJS0u3AMsnhHvzkfignah5RO8lpEUkLjKlcn5kc117PvPC8sty/eSMMHZGuc+xIqhUGsN6hDreImayHivpN58TMRnpx04pw0EeDvACFYeFhkcemR+uRQHUNIS81KQu8kZkYkPJJux7nNX9FvJ7NpIR4xyu/BKNjgdBkdMdK22nvUOsCgIc7DckqJdHdHvH/xO3J+lNkF3GmlCS3hCk8F2wPznNIFpei41RRdRju1YFzngD6Yp8vZ4YrFIreIFiOXAGPvSzlFldFA8yHUNgyW+yWoW/fXAknUmTaQzDaCRngfem3IrzfT12wgkHPnmmvs/c3D2JDZcI5VSeeMD/Nem4nI1QpEXcmnG7AxYu7C1bVL6PdhkmYjJwRk59MEfSqpsW7zCSeH1Kk5onfxNa67epnvEZ+9A/mTcMke4qtLcxLKBI5Un+Ug/2zWG4kWMJqqGoDO9tpsSW7kIJJAMgucAfSlPu5m1V+5dVmAZhuGRkDPPsab3m2WhdAwHQFxj8cfqkjUZZrKSS4ZSr8kZyCB6n0+VYwxdjD1jJmDXYnBnkg7vaRnawxk8VY1i5eDT++sY5ZDL4nYR5VM/LqfpittJ0u1j0uDvB3kkyLIze55x9OKJnvBCIVc90nRc8VOrv2jchDv5nm2m3Er3EivLEAz5dJx19+eM/Y0/dnVEM5KoAp4CjPAoF2otIoLdLhkTvkmUqfNhnkfKmTs/MrWQdwoAHEnQj5n+9TyiLEHxsisZo9zlqlu01xJIQABztYfitYLm3s4SbjwttwGJ6HPH6/FMWkLBdNK0iCbqdxIYA/bFJesxQXWqCz70iJpuWJxuA8hjoP8ANZUCsTX+JYPpIlmPTfi45L/v4mhUE43bmb5Af1xSNd3t5a6gZ4O8tz/DxkDHp716TBNJZWxtLWJViJ4CpnPnVdIu+SRZ4Q+44IIP2I5o9N/0yew0SrVs3zFrQjPdr3924O9hlgo/hyM9PvTteM8UcMMJXHTnPT90G02OHT794U2xiNNyqTyvyPtj9Vbsd1/fqcssackqxA/GKhv5LN+JYjqvmMcUbLbZdY1bHkd35NNmlW5tbCKNuGxub5mlC9kdI44oYnYHgueij1JPWneFQIUGScKBkedOuAvsxVyz6il2usbc6tbXDFhK8RHhPXHy58x0oPcMyj/296qkdRJj/v4pt7VaQuo2sc4cxy2uXVx1245H4pPlSWWFZI1t7obfC7ccfr9Vm5yFbdz3D8RgUzZ101pu/wB8t7HLgHw28e5vvzilDtvcu4YJF3UBPPPJ+tOGnXKwkJdtaW48o433E/QUtdsbU3TM5IIA8Ckcr9PI/PFLq2y/yPE05u5CfZWaK70aGSdiCBgHOACMg+3lRiy+BkuSks4fH8pcDJ9sc0kf+n881vdTWjOyhj/A3Tp+6aPj4bDU1EaKpJ8RVRxVuQCvZVPmdhZdgLtPCrXkm+IiLBG0jyxjj0rTszcgWUrzyYR+W9M4xx+PzTD2vWO5shIihBImNwXDNnHQdaWrCyjgs7i2hmkVnUbgcc/igV2iygdvcPWDmgS9p2vXNmsvwyzTADhQnA+vOBSdqGpXtzqi3KIxMb7yUBYA/P8AzR7R9HN5qyQ3sxe0wWMSkjcRjwkfUUzNZwpekiGNI04CLwMYxRhdVU+KNJEF0LHz4g+HUorywS4jV43UASITkA/vFG9GXT7uPEc7PIevkB+M0Ju9MgTIt027+uBgH5jpU7PwSWutXircSrbRoh2g9SfI+wx+az2jayw8Z5l33MErdqkSKeFIyCe8LOduBgcAD061p2UDmd5Xfw54Abg0TuLe2nuHDIG64LZwPtWmlWxtL0iIhSc8Y/vRq7x1wiSUOQ3cCe/kFpZgl2x4ugA8/wAZp6hj7qGOMNwihftSNodxKNdge4G2Nn2x5IJbIIB+XNP9eg4IHTYn5ZPYCauAVIYZBGCPWkOa3tbHUbqygG0I2e7PoQDkffyp+oVq+jQaiwlOFmUYD+1X5dJtT7fcHx7Aj/d6iVcoEJKO6g/yqq4PzOP60J1e4lmtu6EqKqjwpGoAHzP9s0y33ZHU5GIgu12ejP8A4oLrHZ2XSbdGu5kdpcgbSWxjHFJ7OPYo7FfUZpbWzdQ0VOzCzWt7P32Gd23Dcec+tde0dxdreBu44Xngg8futrcGCcFSPTOME1e1JO+aJ5CAgGSSeAKA77buTSqjpkNyuLmyhlijwGAJY8kf4qnBYM8zdyneOQSVTOR+KE6XrEz2ItnBWNA4GR5A4+nSi/Z+/vyxjsUjkDDDPIcBf7/msbVGpTLdyF8QdJftaaxDbKuHJZmdv+Qxxn7/AH+dMMnhniLqFaYYO8dDStqGj6k2rrefEQmQNxgnP6ond37/ABtok0TQTL/yAZCfai9VJXoQfzKkt7MYPgoEspJ97Fhn+HjFJmiXUv8ArFw0ZbY3hxuAyf78/mmcakt1pM8MQeSVWIY42oPmRz9BmlrQtPmsdQkmeVZkfO6PaRk+RqKu3V+5/Uqm7DVxgXqRHBdsYPFEP9OWI948m1jhdo9/LJoZEjz6ojKZIlU5K55H3/dHrwRRKkrLzGMjcTxj9UehA2aJFrFYV0vs2ItSS/uCwZMbUYg4IHtTRXG2lWeCOVf4XUMK7V6Wqpa1xYjssZ21pKlSpRYOYoJ2ptTPaRuCMRt4gy5BB45/FHK1dAyFWGQRgg0OxBYhX8yyN0YNPJ763WCUKtoQpPVZRt/IyKra/wDDm0j+GjCqF5K5KA+7HqfambtVo7wKjd5GYmbCsRlvlj+o+1B54LcQCKOIFx/M43H7nyrzVyGmzGHmPam+ovYGKmgabrd1FfXGlRNNbxuu+Lq2Gz4gD16c+fNOVqwt4wLdQqnGCB5YrfSZbjSnb4ZlUkgshHD/ADHn862smjktYxIwLLnp/Evn8/OovsqtAGefmSFdSd9ThJC8xDDI5ySf3QvtTOlvaRPIqlxKNo6+fP0x/SmS0ihkOFkaYdQoXA+tDLqzhue0+n295aia1llCNGRkNkEZOPTr9K6qgGxZLXYp/U07O3EEukd2ijcWYsAMZJJPStoohuLNwxOcHmrdrYWtpq+o2tqgjhim2rGegGAcc+XNXI7CIyZw45zxJ/01x44R2H+yq2eARAzRH4+JolwFOfkPOi1xBPqaxxwbnbPh/wCIPrtHXHvxW1zNHb3NtaWw3XEki+EDJAzyT7U9RxJGu2NFQeijFMOJxAw3Zl5PJ6n1OWn25tbGCAnJjQLn5CrNYxWacgYMionTslSpUqZ0lSpUrp0Ve2wY/B5IWLL5Y9A3GM/mlhoypKyJIMHPAP7Gf+mvSru2iuozHMuQaX5uzkCP/tzyoPIIxUfulXM4zPZ2E38bkKidTACQyGDmMKnluwDj5UXg7KKiR3du2y5dAZg5PJ/8YH0o3ZaXBFtLePzwemffPJonircfgqFJf5kXctiR1i7Fpd4pG9UPvuohZ6THFOtzKFaZRhPRf80TqVpr4ldZ7CZ35DuMMA6noZku5Ly1x3kgHeITwxHnQxdIuBL4oLkD0EzkfbNOFYAFVs4dbt2lk5TqMgbTdI7qdZ3RI9vIVQMk+pNGqgrNaK6lrXqsE7lzpkqVKlElJ//Z"/>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6" name="AutoShape 6" descr="data:image/jpg;base64,/9j/4AAQSkZJRgABAQAAAQABAAD/2wBDAAkGBwgHBgkIBwgKCgkLDRYPDQwMDRsUFRAWIB0iIiAdHx8kKDQsJCYxJx8fLT0tMTU3Ojo6Iys/RD84QzQ5Ojf/2wBDAQoKCg0MDRoPDxo3JR8lNzc3Nzc3Nzc3Nzc3Nzc3Nzc3Nzc3Nzc3Nzc3Nzc3Nzc3Nzc3Nzc3Nzc3Nzc3Nzc3Nzf/wAARCACdAHwDASIAAhEBAxEB/8QAGwAAAgIDAQAAAAAAAAAAAAAABQYABAECAwf/xAA4EAACAQMDAQYGAAUEAQUAAAABAgMABBEFEiExBhMiQVFhFHGBkaGxMkLB0eEVI1Lw8QckYnKS/8QAGgEAAgMBAQAAAAAAAAAAAAAAAwUBAgQABv/EACURAAIDAAICAQQDAQAAAAAAAAECAAMRBBIhMUETIlFxIzNhMv/aAAwDAQACEQMRAD8A9xqVKldOkrSVxHGzt0UEmt65XUQmtpYiSA6FcjyyMVxnRan1y6mc91iOMnjaM/c1wOoXZOfiJfYbjQ4rLBbyojRTFCQHCHP3Gf1Qiz1SUSkysCqnGGG4n6YFKG5J0gxktIzwI5WmrXCSIssneKTghh7+tMwryqSK8n1AXD5Vf5Vbjb9Ke7XXrYQxrKJVYKAx25Ga08a8EEMYC+kg6ohe4kEUEkjdEUsfpS5NqlxOMrLtU9Nh4+9WO0V+k3Z28ktJVbCgMPPaSMg+Y4rz22vZIbY7LiaNSM+TjPzDD+tRy7yuBfmTx6uwJMcTdTcf7sgPpuNWLTUp47iOMy7tzAFHOeppFsNQvWlZnmlKjqOTx9SKOaKvf6rDPc3TlN6kLtC9OmQPf3oFdpLgCGeoBSZ6KKzWhdV4ZwPmcVFdW/hdT8jTXYtm9SsVmpnSVKlSunSVhuRis1pJJHGpMjqo9WOK6dENtOaxe7RC77GbwuobPnx5j80v6WRJdzyuoVyxCqCfbPB+Ypr1CeCXWbkQShkYLk8MhOOf1SjKFtNUZZk2xGTcpXAI46/LpXnrSFsbI4q1kEYDIpwfbjAzWVYeZOPcdKFX91cI21WB4ycjBP1Gf0KLaG7NaO3MkpXjau3H1agtyAq9slmQrKN9ehFniicZeNkdevGPMUkvIWbBGCPfyoxqEwE84dwz7jgjGCcdB6+VL8s21Txzs6DAx68Gj9iwElVA2XrK4Ee4uAMc7ioYn/8AXSm3TARJEbt2EjLvhQ4A+fHU/OvObe4w6rsOMjIHnTpYu2o3ULTXKo1ugUg9SB+/Q/L5VzN0OmcRojWzlmyxJI8yc/utA5Df1HFDtQ1AxACHYxx1jYD8HpVvT51kt2luQqgY5L4H4qy3dhsEUyHdF1Cc3SW8jl0fgbjkimSlTssIbu7luYmV0iGFZTkZPofkPzTXTfjkmvTF94AfBJUrBOBS9qPaWOJ2SzjEu3rIxwv09aKzqo0waqWOCMJpC1W4nmu5fiWI2uw8R4UZq0/aG/duJVTPQCMY/OaDahbNdrIS/wDuOxYsVB5PypdyuQHXEmzj0lW1piCMr3ssRyo5ZhyPvSzdamra3E6I2wDAkHHP/R9fxRSxuZrGKe2nR7iQp/ANzAe/kMfOk26Zmkcb9zBgxCeI9cY+fP4pXXWS5JjLt4yM97e7oirE8H0Ax9AB+qsaRcXtwiw2DxgkeKRwSF+h8/pSxf47jLJIP/vC68/TI/VGuxl2YECyKoEreHblTx1znFc1eJokb5wwnZW82n6hJvT4jvVaOQzRAq6kjy+lbSdndMmRlIlBOeRIaKusZfvMjB4BJ3fb3qxFAZFJjAZVHLEDHT1oiM3UaYJsB0RC1LQG0lkvbadpLeN17wMAGUZ/Vd7GeP4iWYRmSJm8Mi5DLz5kZIP0NXe0urDuWsYo1Ifgkc7vYfitNO7O9xi4uvFMx5VDjZ7ZHJqznV0yy+PBlSWfvrlQAA3GGBx9/U05W9uj6ejzw29w45DPghc+5zS/c6eiSq8IVef5PI+/nRW2tLi/tRHdPwh5XkAj3x1FCDqPMlljr2Wi2aWsoZGErFhsGBjoMUZoP2aMn+nmOQg925VQPIcYoxXoaSDWMia3e52c50MkToDgsCM+mRXnEcEioQyBguc7D0I45869KPSkS+jP+pXtuU2YlJAYdVPOQazc7QgYQ3F/6Ig+3uIpJFjWRTJnGxTmsarP/psQkmj8b8BcjJoG4NrqpROBvyCzFDj3wOKNdobOSfT1nQoBjgqOT9TyaUPfjAfmMAmGKd0Y9Q1S2N1N3UM83dyYb5ce3BAzTM+k28CgWsKRqvQKMfc9aR9Sfu+4ceLu5uEPRsg5P02imOC/uI7VCLjI7seHzH4/rXW+h/sMohPUrbvLb148/P60B0WS2Orm3VkJichdxOD18x6Emj8fx13p+JZIoYCB4RHukkHv6Cgun6MlneGRbo943lInhOP+9azV4qsGMuSWMYri8FpIiRjaf5gPF+qvXV6bfTGlZjuZcAEevHTn1pfu+87/AGSqiHacMhyG+/PlV4s8WkPJjvxjzfCr9M4qFchQBIdPkxGmm+L1FZpnYYkVYxnzyP8ANP8AYTG6hDbPHwWA4+orzO/uJJL+R9qKwOQEPAAHlTx2Z1BTagSqN20HePPPrWq4tWoYQYAYkQ3LtdDGXO7PG4c13torqGPPdMq+vPP3wa5W16ne4Zcn0VHP+KJak7pp/eIUhXH8cx4+ijk/Kh/UTQpHuDfVMK9l3VredRjvFky4B6ZH/mjlKXYRZNl27bwrFeXGGY8+Ijy9hTbXo+P/AFiKrv7DKl/f21jD3t1KqL0GeST6AedIV9qff6ndXMXEMhBVZeowoB9vKuPaC+a81a5aQ7lRzGg9FBxVJMEAj054rByrfqfb8TVx6+n3Tlc24uLsyB8ZPHp9qNl0k0x45ZZMxpzHGoX8knP3FDYyoPAGfeuc15P8QtvZyIk8ilSzDIVf79KWXVBl/U2BiSIkaxJGdSWFyUAyFH/HPSjUq9xpyGRgQyjapIPl6c1tb6PA9+Bcwi5ySXZ+cnFddR0xZ7IhRsERwQh2+3Fc9iHqIdVONGCxvYbiFMcPsBZfMfL2robQ3coMCE+ecf5xS1pd2kEcMbsHlRO7bHUgdD9sfemDsvqEJuHj3uSwyF2k4+g5NCudlQnNlWHUaIL1K5CXbRyK4EfhBUjqc0R0meKfTZreJS0u3AMsnhHvzkfignah5RO8lpEUkLjKlcn5kc117PvPC8sty/eSMMHZGuc+xIqhUGsN6hDreImayHivpN58TMRnpx04pw0EeDvACFYeFhkcemR+uRQHUNIS81KQu8kZkYkPJJux7nNX9FvJ7NpIR4xyu/BKNjgdBkdMdK22nvUOsCgIc7DckqJdHdHvH/xO3J+lNkF3GmlCS3hCk8F2wPznNIFpei41RRdRju1YFzngD6Yp8vZ4YrFIreIFiOXAGPvSzlFldFA8yHUNgyW+yWoW/fXAknUmTaQzDaCRngfem3IrzfT12wgkHPnmmvs/c3D2JDZcI5VSeeMD/Nem4nI1QpEXcmnG7AxYu7C1bVL6PdhkmYjJwRk59MEfSqpsW7zCSeH1Kk5onfxNa67epnvEZ+9A/mTcMke4qtLcxLKBI5Un+Ug/2zWG4kWMJqqGoDO9tpsSW7kIJJAMgucAfSlPu5m1V+5dVmAZhuGRkDPPsab3m2WhdAwHQFxj8cfqkjUZZrKSS4ZSr8kZyCB6n0+VYwxdjD1jJmDXYnBnkg7vaRnawxk8VY1i5eDT++sY5ZDL4nYR5VM/LqfpittJ0u1j0uDvB3kkyLIze55x9OKJnvBCIVc90nRc8VOrv2jchDv5nm2m3Er3EivLEAz5dJx19+eM/Y0/dnVEM5KoAp4CjPAoF2otIoLdLhkTvkmUqfNhnkfKmTs/MrWQdwoAHEnQj5n+9TyiLEHxsisZo9zlqlu01xJIQABztYfitYLm3s4SbjwttwGJ6HPH6/FMWkLBdNK0iCbqdxIYA/bFJesxQXWqCz70iJpuWJxuA8hjoP8ANZUCsTX+JYPpIlmPTfi45L/v4mhUE43bmb5Af1xSNd3t5a6gZ4O8tz/DxkDHp716TBNJZWxtLWJViJ4CpnPnVdIu+SRZ4Q+44IIP2I5o9N/0yew0SrVs3zFrQjPdr3924O9hlgo/hyM9PvTteM8UcMMJXHTnPT90G02OHT794U2xiNNyqTyvyPtj9Vbsd1/fqcssackqxA/GKhv5LN+JYjqvmMcUbLbZdY1bHkd35NNmlW5tbCKNuGxub5mlC9kdI44oYnYHgueij1JPWneFQIUGScKBkedOuAvsxVyz6il2usbc6tbXDFhK8RHhPXHy58x0oPcMyj/296qkdRJj/v4pt7VaQuo2sc4cxy2uXVx1245H4pPlSWWFZI1t7obfC7ccfr9Vm5yFbdz3D8RgUzZ101pu/wB8t7HLgHw28e5vvzilDtvcu4YJF3UBPPPJ+tOGnXKwkJdtaW48o433E/QUtdsbU3TM5IIA8Ckcr9PI/PFLq2y/yPE05u5CfZWaK70aGSdiCBgHOACMg+3lRiy+BkuSks4fH8pcDJ9sc0kf+n881vdTWjOyhj/A3Tp+6aPj4bDU1EaKpJ8RVRxVuQCvZVPmdhZdgLtPCrXkm+IiLBG0jyxjj0rTszcgWUrzyYR+W9M4xx+PzTD2vWO5shIihBImNwXDNnHQdaWrCyjgs7i2hmkVnUbgcc/igV2iygdvcPWDmgS9p2vXNmsvwyzTADhQnA+vOBSdqGpXtzqi3KIxMb7yUBYA/P8AzR7R9HN5qyQ3sxe0wWMSkjcRjwkfUUzNZwpekiGNI04CLwMYxRhdVU+KNJEF0LHz4g+HUorywS4jV43UASITkA/vFG9GXT7uPEc7PIevkB+M0Ju9MgTIt027+uBgH5jpU7PwSWutXircSrbRoh2g9SfI+wx+az2jayw8Z5l33MErdqkSKeFIyCe8LOduBgcAD061p2UDmd5Xfw54Abg0TuLe2nuHDIG64LZwPtWmlWxtL0iIhSc8Y/vRq7x1wiSUOQ3cCe/kFpZgl2x4ugA8/wAZp6hj7qGOMNwihftSNodxKNdge4G2Nn2x5IJbIIB+XNP9eg4IHTYn5ZPYCauAVIYZBGCPWkOa3tbHUbqygG0I2e7PoQDkffyp+oVq+jQaiwlOFmUYD+1X5dJtT7fcHx7Aj/d6iVcoEJKO6g/yqq4PzOP60J1e4lmtu6EqKqjwpGoAHzP9s0y33ZHU5GIgu12ejP8A4oLrHZ2XSbdGu5kdpcgbSWxjHFJ7OPYo7FfUZpbWzdQ0VOzCzWt7P32Gd23Dcec+tde0dxdreBu44Xngg8futrcGCcFSPTOME1e1JO+aJ5CAgGSSeAKA77buTSqjpkNyuLmyhlijwGAJY8kf4qnBYM8zdyneOQSVTOR+KE6XrEz2ItnBWNA4GR5A4+nSi/Z+/vyxjsUjkDDDPIcBf7/msbVGpTLdyF8QdJftaaxDbKuHJZmdv+Qxxn7/AH+dMMnhniLqFaYYO8dDStqGj6k2rrefEQmQNxgnP6ond37/ABtok0TQTL/yAZCfai9VJXoQfzKkt7MYPgoEspJ97Fhn+HjFJmiXUv8ArFw0ZbY3hxuAyf78/mmcakt1pM8MQeSVWIY42oPmRz9BmlrQtPmsdQkmeVZkfO6PaRk+RqKu3V+5/Uqm7DVxgXqRHBdsYPFEP9OWI948m1jhdo9/LJoZEjz6ojKZIlU5K55H3/dHrwRRKkrLzGMjcTxj9UehA2aJFrFYV0vs2ItSS/uCwZMbUYg4IHtTRXG2lWeCOVf4XUMK7V6Wqpa1xYjssZ21pKlSpRYOYoJ2ptTPaRuCMRt4gy5BB45/FHK1dAyFWGQRgg0OxBYhX8yyN0YNPJ763WCUKtoQpPVZRt/IyKra/wDDm0j+GjCqF5K5KA+7HqfambtVo7wKjd5GYmbCsRlvlj+o+1B54LcQCKOIFx/M43H7nyrzVyGmzGHmPam+ovYGKmgabrd1FfXGlRNNbxuu+Lq2Gz4gD16c+fNOVqwt4wLdQqnGCB5YrfSZbjSnb4ZlUkgshHD/ADHn862smjktYxIwLLnp/Evn8/OovsqtAGefmSFdSd9ThJC8xDDI5ySf3QvtTOlvaRPIqlxKNo6+fP0x/SmS0ihkOFkaYdQoXA+tDLqzhue0+n295aia1llCNGRkNkEZOPTr9K6qgGxZLXYp/U07O3EEukd2ijcWYsAMZJJPStoohuLNwxOcHmrdrYWtpq+o2tqgjhim2rGegGAcc+XNXI7CIyZw45zxJ/01x44R2H+yq2eARAzRH4+JolwFOfkPOi1xBPqaxxwbnbPh/wCIPrtHXHvxW1zNHb3NtaWw3XEki+EDJAzyT7U9RxJGu2NFQeijFMOJxAw3Zl5PJ6n1OWn25tbGCAnJjQLn5CrNYxWacgYMionTslSpUqZ0lSpUrp0Ve2wY/B5IWLL5Y9A3GM/mlhoypKyJIMHPAP7Gf+mvSru2iuozHMuQaX5uzkCP/tzyoPIIxUfulXM4zPZ2E38bkKidTACQyGDmMKnluwDj5UXg7KKiR3du2y5dAZg5PJ/8YH0o3ZaXBFtLePzwemffPJonircfgqFJf5kXctiR1i7Fpd4pG9UPvuohZ6THFOtzKFaZRhPRf80TqVpr4ldZ7CZ35DuMMA6noZku5Ly1x3kgHeITwxHnQxdIuBL4oLkD0EzkfbNOFYAFVs4dbt2lk5TqMgbTdI7qdZ3RI9vIVQMk+pNGqgrNaK6lrXqsE7lzpkqVKlElJ//Z"/>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38924" name="Picture 12" descr="File:Mappa Italia (16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746981"/>
            <a:ext cx="5976664" cy="456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191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r>
              <a:rPr lang="en-US" dirty="0">
                <a:solidFill>
                  <a:schemeClr val="accent2"/>
                </a:solidFill>
              </a:rPr>
              <a:t>“</a:t>
            </a:r>
            <a:r>
              <a:rPr lang="en-AU" dirty="0" smtClean="0">
                <a:solidFill>
                  <a:schemeClr val="accent2"/>
                </a:solidFill>
              </a:rPr>
              <a:t>Each j</a:t>
            </a:r>
            <a:r>
              <a:rPr lang="en-AU" sz="3600" dirty="0" smtClean="0">
                <a:solidFill>
                  <a:schemeClr val="accent2"/>
                </a:solidFill>
              </a:rPr>
              <a:t>ourney begins with a single step…”</a:t>
            </a:r>
            <a:endParaRPr lang="en-US" dirty="0">
              <a:solidFill>
                <a:schemeClr val="accent2"/>
              </a:solidFill>
            </a:endParaRPr>
          </a:p>
        </p:txBody>
      </p:sp>
      <p:sp>
        <p:nvSpPr>
          <p:cNvPr id="3" name="Text Placeholder 2"/>
          <p:cNvSpPr>
            <a:spLocks noGrp="1"/>
          </p:cNvSpPr>
          <p:nvPr>
            <p:ph idx="1"/>
          </p:nvPr>
        </p:nvSpPr>
        <p:spPr>
          <a:xfrm>
            <a:off x="323528" y="1883965"/>
            <a:ext cx="8020422" cy="4353347"/>
          </a:xfrm>
        </p:spPr>
        <p:txBody>
          <a:bodyPr>
            <a:normAutofit fontScale="92500" lnSpcReduction="20000"/>
          </a:bodyPr>
          <a:lstStyle/>
          <a:p>
            <a:pPr fontAlgn="ctr"/>
            <a:r>
              <a:rPr lang="en-AU" sz="3100" dirty="0" smtClean="0"/>
              <a:t>Where are we now?</a:t>
            </a:r>
          </a:p>
          <a:p>
            <a:pPr lvl="1" fontAlgn="ctr"/>
            <a:r>
              <a:rPr lang="en-AU" sz="2100" dirty="0" smtClean="0"/>
              <a:t>On-Premise Application Platform</a:t>
            </a:r>
          </a:p>
          <a:p>
            <a:pPr lvl="1" fontAlgn="ctr"/>
            <a:r>
              <a:rPr lang="en-AU" sz="2100" dirty="0" err="1" smtClean="0"/>
              <a:t>CapEx</a:t>
            </a:r>
            <a:r>
              <a:rPr lang="en-AU" sz="2100" dirty="0" smtClean="0"/>
              <a:t>-based cost model</a:t>
            </a:r>
          </a:p>
          <a:p>
            <a:pPr fontAlgn="ctr"/>
            <a:endParaRPr lang="en-AU" dirty="0" smtClean="0"/>
          </a:p>
          <a:p>
            <a:pPr fontAlgn="ctr"/>
            <a:r>
              <a:rPr lang="en-AU" sz="3100" dirty="0"/>
              <a:t>Where are headed?</a:t>
            </a:r>
          </a:p>
          <a:p>
            <a:pPr lvl="1" fontAlgn="ctr"/>
            <a:r>
              <a:rPr lang="en-AU" sz="2100" dirty="0" smtClean="0"/>
              <a:t>Cloud-based Application Platform</a:t>
            </a:r>
            <a:endParaRPr lang="en-AU" sz="2100" dirty="0"/>
          </a:p>
          <a:p>
            <a:pPr lvl="1" fontAlgn="ctr"/>
            <a:r>
              <a:rPr lang="en-AU" sz="2100" dirty="0" err="1" smtClean="0"/>
              <a:t>OpEx</a:t>
            </a:r>
            <a:r>
              <a:rPr lang="en-AU" sz="2100" dirty="0" smtClean="0"/>
              <a:t>-based cost model</a:t>
            </a:r>
          </a:p>
          <a:p>
            <a:pPr lvl="1" fontAlgn="ctr"/>
            <a:r>
              <a:rPr lang="en-AU" sz="2100" dirty="0" smtClean="0"/>
              <a:t>Challenges</a:t>
            </a:r>
          </a:p>
          <a:p>
            <a:pPr lvl="1" fontAlgn="ctr"/>
            <a:endParaRPr lang="en-AU" sz="2100" dirty="0"/>
          </a:p>
          <a:p>
            <a:pPr fontAlgn="ctr"/>
            <a:r>
              <a:rPr lang="en-AU" sz="3100" b="1" dirty="0" smtClean="0"/>
              <a:t>What’s My Strategy?</a:t>
            </a:r>
            <a:endParaRPr lang="en-AU" sz="3100" b="1" dirty="0"/>
          </a:p>
          <a:p>
            <a:pPr lvl="1" fontAlgn="ctr"/>
            <a:r>
              <a:rPr lang="en-AU" sz="2100" dirty="0" smtClean="0"/>
              <a:t>On-premise or Hybrid</a:t>
            </a:r>
            <a:endParaRPr lang="en-AU" sz="2100" dirty="0"/>
          </a:p>
          <a:p>
            <a:pPr lvl="1" fontAlgn="ctr"/>
            <a:r>
              <a:rPr lang="en-AU" sz="2100" dirty="0" smtClean="0"/>
              <a:t>Do I need to start now?</a:t>
            </a:r>
            <a:endParaRPr lang="en-AU" sz="2100" dirty="0"/>
          </a:p>
          <a:p>
            <a:pPr fontAlgn="ctr"/>
            <a:endParaRPr lang="en-AU" dirty="0" smtClean="0"/>
          </a:p>
        </p:txBody>
      </p:sp>
      <p:sp>
        <p:nvSpPr>
          <p:cNvPr id="5" name="Footer Placeholder 4"/>
          <p:cNvSpPr>
            <a:spLocks noGrp="1"/>
          </p:cNvSpPr>
          <p:nvPr>
            <p:ph type="ftr" sz="quarter" idx="4294967295"/>
          </p:nvPr>
        </p:nvSpPr>
        <p:spPr>
          <a:xfrm>
            <a:off x="3124200" y="6356351"/>
            <a:ext cx="2895600" cy="365125"/>
          </a:xfrm>
        </p:spPr>
        <p:txBody>
          <a:bodyPr/>
          <a:lstStyle/>
          <a:p>
            <a:r>
              <a:rPr lang="en-AU" smtClean="0"/>
              <a:t>(c) 2011 Microsoft. All rights reserved.</a:t>
            </a:r>
            <a:endParaRPr lang="en-AU" dirty="0"/>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2" y="1988840"/>
            <a:ext cx="3899343"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35095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What’s My Strategy?</a:t>
            </a:r>
            <a:r>
              <a:rPr lang="en-US" dirty="0" smtClean="0"/>
              <a:t/>
            </a:r>
            <a:br>
              <a:rPr lang="en-US" dirty="0" smtClean="0"/>
            </a:br>
            <a:r>
              <a:rPr lang="en-AU" sz="3600" dirty="0" smtClean="0">
                <a:solidFill>
                  <a:schemeClr val="accent2"/>
                </a:solidFill>
              </a:rPr>
              <a:t>Hybrid Integration Platform</a:t>
            </a:r>
            <a:endParaRPr sz="3600" dirty="0">
              <a:solidFill>
                <a:schemeClr val="accent2"/>
              </a:solidFill>
            </a:endParaRPr>
          </a:p>
        </p:txBody>
      </p:sp>
      <p:sp>
        <p:nvSpPr>
          <p:cNvPr id="5" name="Footer Placeholder 4"/>
          <p:cNvSpPr>
            <a:spLocks noGrp="1"/>
          </p:cNvSpPr>
          <p:nvPr>
            <p:ph type="ftr" sz="quarter" idx="4294967295"/>
          </p:nvPr>
        </p:nvSpPr>
        <p:spPr>
          <a:xfrm>
            <a:off x="3124200" y="6356351"/>
            <a:ext cx="2895600" cy="365125"/>
          </a:xfrm>
        </p:spPr>
        <p:txBody>
          <a:bodyPr/>
          <a:lstStyle/>
          <a:p>
            <a:r>
              <a:rPr lang="en-AU" smtClean="0"/>
              <a:t>(c) 2011 Microsoft. All rights reserved.</a:t>
            </a:r>
            <a:endParaRPr lang="en-AU" dirty="0"/>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93" y="1772816"/>
            <a:ext cx="8890505"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9552" y="6464370"/>
            <a:ext cx="7020272" cy="276999"/>
          </a:xfrm>
          <a:prstGeom prst="rect">
            <a:avLst/>
          </a:prstGeom>
        </p:spPr>
        <p:txBody>
          <a:bodyPr wrap="square">
            <a:spAutoFit/>
          </a:bodyPr>
          <a:lstStyle/>
          <a:p>
            <a:r>
              <a:rPr lang="en-AU" sz="1200" dirty="0">
                <a:hlinkClick r:id="rId4"/>
              </a:rPr>
              <a:t>http://code.msdn.microsoft.com/Hybrid-Reference-ef46d563</a:t>
            </a:r>
            <a:endParaRPr lang="en-AU" sz="1200" dirty="0"/>
          </a:p>
        </p:txBody>
      </p:sp>
    </p:spTree>
    <p:extLst>
      <p:ext uri="{BB962C8B-B14F-4D97-AF65-F5344CB8AC3E}">
        <p14:creationId xmlns:p14="http://schemas.microsoft.com/office/powerpoint/2010/main" val="300481557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356351"/>
            <a:ext cx="2895600" cy="365125"/>
          </a:xfrm>
        </p:spPr>
        <p:txBody>
          <a:bodyPr/>
          <a:lstStyle/>
          <a:p>
            <a:r>
              <a:rPr lang="en-AU" dirty="0" smtClean="0"/>
              <a:t>(c) 2011 Microsoft. All rights reserved.</a:t>
            </a:r>
            <a:endParaRPr lang="en-AU" dirty="0"/>
          </a:p>
        </p:txBody>
      </p:sp>
      <p:sp>
        <p:nvSpPr>
          <p:cNvPr id="6" name="Content Placeholder 5"/>
          <p:cNvSpPr>
            <a:spLocks noGrp="1"/>
          </p:cNvSpPr>
          <p:nvPr>
            <p:ph idx="1"/>
          </p:nvPr>
        </p:nvSpPr>
        <p:spPr>
          <a:xfrm>
            <a:off x="4572000" y="1700809"/>
            <a:ext cx="4032448" cy="4763561"/>
          </a:xfrm>
        </p:spPr>
        <p:txBody>
          <a:bodyPr>
            <a:normAutofit/>
          </a:bodyPr>
          <a:lstStyle/>
          <a:p>
            <a:pPr marL="0" indent="0">
              <a:lnSpc>
                <a:spcPct val="150000"/>
              </a:lnSpc>
              <a:buNone/>
            </a:pPr>
            <a:r>
              <a:rPr lang="en-US" sz="2000" b="1" dirty="0" smtClean="0"/>
              <a:t>On-Premise</a:t>
            </a:r>
          </a:p>
          <a:p>
            <a:pPr>
              <a:lnSpc>
                <a:spcPct val="150000"/>
              </a:lnSpc>
            </a:pPr>
            <a:r>
              <a:rPr lang="en-US" sz="2000" dirty="0" smtClean="0"/>
              <a:t>BizTalk Server</a:t>
            </a:r>
          </a:p>
          <a:p>
            <a:pPr lvl="1">
              <a:lnSpc>
                <a:spcPct val="150000"/>
              </a:lnSpc>
            </a:pPr>
            <a:r>
              <a:rPr lang="en-US" sz="1600" dirty="0" smtClean="0"/>
              <a:t>Adapters (FILE, FTP, EDI </a:t>
            </a:r>
            <a:r>
              <a:rPr lang="en-US" sz="1600" dirty="0" err="1" smtClean="0"/>
              <a:t>etc</a:t>
            </a:r>
            <a:r>
              <a:rPr lang="en-US" sz="1600" dirty="0" smtClean="0"/>
              <a:t>)</a:t>
            </a:r>
          </a:p>
          <a:p>
            <a:pPr lvl="1">
              <a:lnSpc>
                <a:spcPct val="150000"/>
              </a:lnSpc>
            </a:pPr>
            <a:r>
              <a:rPr lang="en-US" sz="1600" dirty="0" smtClean="0"/>
              <a:t>Orchestrations</a:t>
            </a:r>
          </a:p>
          <a:p>
            <a:pPr lvl="1">
              <a:lnSpc>
                <a:spcPct val="150000"/>
              </a:lnSpc>
            </a:pPr>
            <a:r>
              <a:rPr lang="en-US" sz="1600" dirty="0" smtClean="0"/>
              <a:t>Rules Engine</a:t>
            </a:r>
          </a:p>
          <a:p>
            <a:pPr lvl="1">
              <a:lnSpc>
                <a:spcPct val="150000"/>
              </a:lnSpc>
            </a:pPr>
            <a:r>
              <a:rPr lang="en-US" sz="1600" dirty="0" smtClean="0"/>
              <a:t>Message Transformations</a:t>
            </a:r>
          </a:p>
          <a:p>
            <a:pPr lvl="1">
              <a:lnSpc>
                <a:spcPct val="150000"/>
              </a:lnSpc>
            </a:pPr>
            <a:r>
              <a:rPr lang="en-US" sz="1600" dirty="0" smtClean="0"/>
              <a:t>Business Activity Monitoring</a:t>
            </a:r>
          </a:p>
          <a:p>
            <a:pPr>
              <a:lnSpc>
                <a:spcPct val="150000"/>
              </a:lnSpc>
            </a:pPr>
            <a:endParaRPr lang="en-US" sz="2000" dirty="0"/>
          </a:p>
          <a:p>
            <a:pPr>
              <a:lnSpc>
                <a:spcPct val="150000"/>
              </a:lnSpc>
            </a:pPr>
            <a:endParaRPr lang="en-US" sz="2000" dirty="0" smtClean="0"/>
          </a:p>
          <a:p>
            <a:pPr lvl="2">
              <a:lnSpc>
                <a:spcPct val="150000"/>
              </a:lnSpc>
            </a:pPr>
            <a:endParaRPr lang="en-US" sz="1600" dirty="0"/>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4" y="1697309"/>
            <a:ext cx="3762375" cy="497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457200" y="341784"/>
            <a:ext cx="8229600" cy="1143000"/>
          </a:xfrm>
        </p:spPr>
        <p:txBody>
          <a:bodyPr>
            <a:normAutofit fontScale="90000"/>
          </a:bodyPr>
          <a:lstStyle/>
          <a:p>
            <a:r>
              <a:rPr lang="en-AU" dirty="0" smtClean="0"/>
              <a:t>What’s My Strategy?</a:t>
            </a:r>
            <a:r>
              <a:rPr lang="en-US" dirty="0" smtClean="0"/>
              <a:t/>
            </a:r>
            <a:br>
              <a:rPr lang="en-US" dirty="0" smtClean="0"/>
            </a:br>
            <a:r>
              <a:rPr lang="en-AU" sz="3600" dirty="0" smtClean="0">
                <a:solidFill>
                  <a:schemeClr val="accent2"/>
                </a:solidFill>
              </a:rPr>
              <a:t>Hybrid Integration Platform</a:t>
            </a:r>
            <a:endParaRPr sz="3600" dirty="0">
              <a:solidFill>
                <a:schemeClr val="accent2"/>
              </a:solidFill>
            </a:endParaRPr>
          </a:p>
        </p:txBody>
      </p:sp>
    </p:spTree>
    <p:extLst>
      <p:ext uri="{BB962C8B-B14F-4D97-AF65-F5344CB8AC3E}">
        <p14:creationId xmlns:p14="http://schemas.microsoft.com/office/powerpoint/2010/main" val="181749013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4294967295"/>
          </p:nvPr>
        </p:nvSpPr>
        <p:spPr>
          <a:xfrm>
            <a:off x="3124200" y="6356351"/>
            <a:ext cx="2895600" cy="365125"/>
          </a:xfrm>
        </p:spPr>
        <p:txBody>
          <a:bodyPr/>
          <a:lstStyle/>
          <a:p>
            <a:r>
              <a:rPr lang="en-AU" dirty="0" smtClean="0"/>
              <a:t>(c) 2011 Microsoft. All rights reserved.</a:t>
            </a:r>
            <a:endParaRPr lang="en-AU" dirty="0"/>
          </a:p>
        </p:txBody>
      </p:sp>
      <p:sp>
        <p:nvSpPr>
          <p:cNvPr id="7" name="Content Placeholder 5"/>
          <p:cNvSpPr txBox="1">
            <a:spLocks/>
          </p:cNvSpPr>
          <p:nvPr/>
        </p:nvSpPr>
        <p:spPr>
          <a:xfrm>
            <a:off x="395536" y="1736555"/>
            <a:ext cx="4032448"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3C2F1"/>
              </a:buClr>
              <a:buFont typeface="Segoe UI" pitchFamily="34" charset="0"/>
              <a:buChar char="►"/>
              <a:defRPr sz="2800" kern="1200">
                <a:solidFill>
                  <a:schemeClr val="tx1">
                    <a:lumMod val="50000"/>
                    <a:lumOff val="50000"/>
                  </a:schemeClr>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tx1">
                    <a:lumMod val="50000"/>
                    <a:lumOff val="50000"/>
                  </a:schemeClr>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tx1">
                    <a:lumMod val="50000"/>
                    <a:lumOff val="50000"/>
                  </a:schemeClr>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tx1">
                    <a:lumMod val="50000"/>
                    <a:lumOff val="50000"/>
                  </a:schemeClr>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tx1">
                    <a:lumMod val="50000"/>
                    <a:lumOff val="50000"/>
                  </a:schemeClr>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Segoe UI" pitchFamily="34" charset="0"/>
              <a:buNone/>
            </a:pPr>
            <a:r>
              <a:rPr lang="en-US" sz="2000" b="1" dirty="0" smtClean="0"/>
              <a:t>Cloud</a:t>
            </a:r>
          </a:p>
          <a:p>
            <a:pPr>
              <a:lnSpc>
                <a:spcPct val="150000"/>
              </a:lnSpc>
            </a:pPr>
            <a:r>
              <a:rPr lang="en-US" sz="2000" dirty="0" smtClean="0"/>
              <a:t>Azure </a:t>
            </a:r>
            <a:r>
              <a:rPr lang="en-US" sz="2000" dirty="0" err="1" smtClean="0"/>
              <a:t>ServiceBus</a:t>
            </a:r>
            <a:endParaRPr lang="en-US" sz="2000" dirty="0" smtClean="0"/>
          </a:p>
          <a:p>
            <a:pPr lvl="1">
              <a:lnSpc>
                <a:spcPct val="150000"/>
              </a:lnSpc>
            </a:pPr>
            <a:r>
              <a:rPr lang="en-US" sz="1600" dirty="0" smtClean="0"/>
              <a:t>Message Relay</a:t>
            </a:r>
          </a:p>
          <a:p>
            <a:pPr lvl="1">
              <a:lnSpc>
                <a:spcPct val="150000"/>
              </a:lnSpc>
            </a:pPr>
            <a:r>
              <a:rPr lang="en-US" sz="1600" dirty="0" smtClean="0"/>
              <a:t>Inter-role messaging</a:t>
            </a:r>
          </a:p>
          <a:p>
            <a:pPr lvl="1">
              <a:lnSpc>
                <a:spcPct val="150000"/>
              </a:lnSpc>
            </a:pPr>
            <a:r>
              <a:rPr lang="en-US" sz="1600" dirty="0" smtClean="0"/>
              <a:t>Queues &amp; Topics</a:t>
            </a:r>
          </a:p>
          <a:p>
            <a:pPr>
              <a:lnSpc>
                <a:spcPct val="150000"/>
              </a:lnSpc>
            </a:pPr>
            <a:r>
              <a:rPr lang="en-US" sz="2000" dirty="0" smtClean="0"/>
              <a:t>Azure Worker Roles</a:t>
            </a:r>
          </a:p>
          <a:p>
            <a:pPr lvl="1">
              <a:lnSpc>
                <a:spcPct val="150000"/>
              </a:lnSpc>
            </a:pPr>
            <a:r>
              <a:rPr lang="en-US" sz="1600" dirty="0" smtClean="0"/>
              <a:t>Queue processing</a:t>
            </a:r>
          </a:p>
          <a:p>
            <a:pPr lvl="1">
              <a:lnSpc>
                <a:spcPct val="150000"/>
              </a:lnSpc>
            </a:pPr>
            <a:r>
              <a:rPr lang="en-US" sz="1600" dirty="0" smtClean="0"/>
              <a:t>Workload </a:t>
            </a:r>
            <a:r>
              <a:rPr lang="en-US" sz="1600" dirty="0" err="1" smtClean="0"/>
              <a:t>sharding</a:t>
            </a:r>
            <a:endParaRPr lang="en-US" sz="1600" dirty="0" smtClean="0"/>
          </a:p>
          <a:p>
            <a:pPr>
              <a:lnSpc>
                <a:spcPct val="150000"/>
              </a:lnSpc>
            </a:pPr>
            <a:r>
              <a:rPr lang="en-US" sz="2000" dirty="0" smtClean="0"/>
              <a:t>SQL Azure</a:t>
            </a:r>
          </a:p>
          <a:p>
            <a:pPr lvl="1">
              <a:lnSpc>
                <a:spcPct val="150000"/>
              </a:lnSpc>
            </a:pPr>
            <a:r>
              <a:rPr lang="en-US" sz="1600" dirty="0" smtClean="0"/>
              <a:t>Processing state persistence </a:t>
            </a:r>
          </a:p>
          <a:p>
            <a:pPr>
              <a:lnSpc>
                <a:spcPct val="150000"/>
              </a:lnSpc>
            </a:pPr>
            <a:endParaRPr lang="en-US" sz="2000" dirty="0" smtClean="0"/>
          </a:p>
          <a:p>
            <a:pPr>
              <a:lnSpc>
                <a:spcPct val="150000"/>
              </a:lnSpc>
            </a:pPr>
            <a:endParaRPr lang="en-US" sz="2000" dirty="0" smtClean="0"/>
          </a:p>
          <a:p>
            <a:pPr lvl="2">
              <a:lnSpc>
                <a:spcPct val="150000"/>
              </a:lnSpc>
            </a:pPr>
            <a:endParaRPr lang="en-US" sz="1600" dirty="0"/>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848505"/>
            <a:ext cx="4392488" cy="467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a:spLocks noGrp="1"/>
          </p:cNvSpPr>
          <p:nvPr>
            <p:ph type="title"/>
          </p:nvPr>
        </p:nvSpPr>
        <p:spPr>
          <a:xfrm>
            <a:off x="457200" y="341784"/>
            <a:ext cx="8229600" cy="1143000"/>
          </a:xfrm>
        </p:spPr>
        <p:txBody>
          <a:bodyPr>
            <a:normAutofit fontScale="90000"/>
          </a:bodyPr>
          <a:lstStyle/>
          <a:p>
            <a:r>
              <a:rPr lang="en-AU" dirty="0" smtClean="0"/>
              <a:t>What’s My Strategy?</a:t>
            </a:r>
            <a:r>
              <a:rPr lang="en-US" dirty="0" smtClean="0"/>
              <a:t/>
            </a:r>
            <a:br>
              <a:rPr lang="en-US" dirty="0" smtClean="0"/>
            </a:br>
            <a:r>
              <a:rPr lang="en-AU" sz="3600" dirty="0" smtClean="0">
                <a:solidFill>
                  <a:schemeClr val="accent2"/>
                </a:solidFill>
              </a:rPr>
              <a:t>Hybrid Integration Platform</a:t>
            </a:r>
            <a:endParaRPr sz="3600" dirty="0">
              <a:solidFill>
                <a:schemeClr val="accent2"/>
              </a:solidFill>
            </a:endParaRPr>
          </a:p>
        </p:txBody>
      </p:sp>
    </p:spTree>
    <p:extLst>
      <p:ext uri="{BB962C8B-B14F-4D97-AF65-F5344CB8AC3E}">
        <p14:creationId xmlns:p14="http://schemas.microsoft.com/office/powerpoint/2010/main" val="387975173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Azure Integration </a:t>
            </a:r>
            <a:endParaRPr lang="en-AU" dirty="0"/>
          </a:p>
        </p:txBody>
      </p:sp>
      <p:sp>
        <p:nvSpPr>
          <p:cNvPr id="3" name="Content Placeholder 2"/>
          <p:cNvSpPr>
            <a:spLocks noGrp="1"/>
          </p:cNvSpPr>
          <p:nvPr>
            <p:ph idx="1"/>
          </p:nvPr>
        </p:nvSpPr>
        <p:spPr/>
        <p:txBody>
          <a:bodyPr/>
          <a:lstStyle/>
          <a:p>
            <a:r>
              <a:rPr lang="en-AU" dirty="0" smtClean="0"/>
              <a:t>(what can we say here?)</a:t>
            </a:r>
          </a:p>
          <a:p>
            <a:endParaRPr lang="en-AU" dirty="0"/>
          </a:p>
        </p:txBody>
      </p:sp>
    </p:spTree>
    <p:extLst>
      <p:ext uri="{BB962C8B-B14F-4D97-AF65-F5344CB8AC3E}">
        <p14:creationId xmlns:p14="http://schemas.microsoft.com/office/powerpoint/2010/main" val="2087855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Should We Migrate?</a:t>
            </a:r>
            <a:br>
              <a:rPr lang="en-US" dirty="0" smtClean="0"/>
            </a:br>
            <a:r>
              <a:rPr lang="en-AU" sz="3600" dirty="0" smtClean="0">
                <a:solidFill>
                  <a:schemeClr val="accent2"/>
                </a:solidFill>
              </a:rPr>
              <a:t>The Azure Adoption Chasm</a:t>
            </a:r>
            <a:endParaRPr sz="3600" dirty="0">
              <a:solidFill>
                <a:schemeClr val="accent2"/>
              </a:solidFill>
            </a:endParaRPr>
          </a:p>
        </p:txBody>
      </p:sp>
      <p:sp>
        <p:nvSpPr>
          <p:cNvPr id="3" name="Text Placeholder 2"/>
          <p:cNvSpPr>
            <a:spLocks noGrp="1"/>
          </p:cNvSpPr>
          <p:nvPr>
            <p:ph idx="1"/>
          </p:nvPr>
        </p:nvSpPr>
        <p:spPr>
          <a:xfrm>
            <a:off x="0" y="1556793"/>
            <a:ext cx="3131840" cy="3849291"/>
          </a:xfrm>
        </p:spPr>
        <p:txBody>
          <a:bodyPr>
            <a:normAutofit/>
          </a:bodyPr>
          <a:lstStyle/>
          <a:p>
            <a:pPr fontAlgn="ctr"/>
            <a:r>
              <a:rPr lang="en-AU" sz="2400" dirty="0" smtClean="0"/>
              <a:t>Innovators</a:t>
            </a:r>
          </a:p>
          <a:p>
            <a:pPr lvl="1" fontAlgn="ctr"/>
            <a:r>
              <a:rPr lang="en-AU" sz="1600" dirty="0" smtClean="0"/>
              <a:t>Are technology enthusiasts</a:t>
            </a:r>
          </a:p>
          <a:p>
            <a:pPr lvl="1" fontAlgn="ctr"/>
            <a:r>
              <a:rPr lang="en-AU" sz="1600" dirty="0" smtClean="0"/>
              <a:t>Are forgiving of bugs &amp; missing features</a:t>
            </a:r>
          </a:p>
          <a:p>
            <a:pPr lvl="1" fontAlgn="ctr"/>
            <a:r>
              <a:rPr lang="en-AU" sz="1600" dirty="0" smtClean="0"/>
              <a:t>Not always focussed on  business benefits</a:t>
            </a:r>
          </a:p>
          <a:p>
            <a:pPr lvl="1" fontAlgn="ctr"/>
            <a:endParaRPr lang="en-AU" sz="1800" dirty="0" smtClean="0"/>
          </a:p>
        </p:txBody>
      </p:sp>
      <p:sp>
        <p:nvSpPr>
          <p:cNvPr id="5" name="Footer Placeholder 4"/>
          <p:cNvSpPr>
            <a:spLocks noGrp="1"/>
          </p:cNvSpPr>
          <p:nvPr>
            <p:ph type="ftr" sz="quarter" idx="4294967295"/>
          </p:nvPr>
        </p:nvSpPr>
        <p:spPr>
          <a:xfrm>
            <a:off x="3124200" y="6356351"/>
            <a:ext cx="2895600" cy="365125"/>
          </a:xfrm>
        </p:spPr>
        <p:txBody>
          <a:bodyPr/>
          <a:lstStyle/>
          <a:p>
            <a:r>
              <a:rPr lang="en-AU" smtClean="0"/>
              <a:t>(c) 2011 Microsoft. All rights reserved.</a:t>
            </a:r>
            <a:endParaRPr lang="en-AU" dirty="0"/>
          </a:p>
        </p:txBody>
      </p:sp>
      <p:pic>
        <p:nvPicPr>
          <p:cNvPr id="54274" name="Picture 2" descr="http://upload.wikimedia.org/wikipedia/commons/thumb/d/d3/Technology-Adoption-Lifecycle.png/400px-Technology-Adoption-Lifecyc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90" y="4424709"/>
            <a:ext cx="6083225" cy="243329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txBox="1">
            <a:spLocks/>
          </p:cNvSpPr>
          <p:nvPr/>
        </p:nvSpPr>
        <p:spPr>
          <a:xfrm>
            <a:off x="2987824" y="1556793"/>
            <a:ext cx="3024336" cy="38492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3C2F1"/>
              </a:buClr>
              <a:buFont typeface="Segoe UI" pitchFamily="34" charset="0"/>
              <a:buChar char="►"/>
              <a:defRPr sz="2800" kern="1200">
                <a:solidFill>
                  <a:schemeClr val="tx1">
                    <a:lumMod val="50000"/>
                    <a:lumOff val="50000"/>
                  </a:schemeClr>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tx1">
                    <a:lumMod val="50000"/>
                    <a:lumOff val="50000"/>
                  </a:schemeClr>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tx1">
                    <a:lumMod val="50000"/>
                    <a:lumOff val="50000"/>
                  </a:schemeClr>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tx1">
                    <a:lumMod val="50000"/>
                    <a:lumOff val="50000"/>
                  </a:schemeClr>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tx1">
                    <a:lumMod val="50000"/>
                    <a:lumOff val="50000"/>
                  </a:schemeClr>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ctr"/>
            <a:r>
              <a:rPr lang="en-AU" sz="2400" dirty="0" smtClean="0"/>
              <a:t>Early Adopters</a:t>
            </a:r>
          </a:p>
          <a:p>
            <a:pPr lvl="1" fontAlgn="ctr"/>
            <a:r>
              <a:rPr lang="en-AU" sz="1600" dirty="0"/>
              <a:t>Are technology visionaries</a:t>
            </a:r>
          </a:p>
          <a:p>
            <a:pPr lvl="1" fontAlgn="ctr"/>
            <a:r>
              <a:rPr lang="en-AU" sz="1600" dirty="0"/>
              <a:t>Focussed on strategic opportunities</a:t>
            </a:r>
          </a:p>
          <a:p>
            <a:pPr lvl="1" fontAlgn="ctr"/>
            <a:r>
              <a:rPr lang="en-AU" sz="1600" dirty="0"/>
              <a:t>Focussed on transformative business models</a:t>
            </a:r>
          </a:p>
          <a:p>
            <a:pPr lvl="1" fontAlgn="ctr"/>
            <a:endParaRPr lang="en-AU" sz="1800" dirty="0" smtClean="0"/>
          </a:p>
        </p:txBody>
      </p:sp>
      <p:sp>
        <p:nvSpPr>
          <p:cNvPr id="8" name="Text Placeholder 2"/>
          <p:cNvSpPr txBox="1">
            <a:spLocks/>
          </p:cNvSpPr>
          <p:nvPr/>
        </p:nvSpPr>
        <p:spPr>
          <a:xfrm>
            <a:off x="6073824" y="1556793"/>
            <a:ext cx="2962672" cy="38492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3C2F1"/>
              </a:buClr>
              <a:buFont typeface="Segoe UI" pitchFamily="34" charset="0"/>
              <a:buChar char="►"/>
              <a:defRPr sz="2800" kern="1200">
                <a:solidFill>
                  <a:schemeClr val="tx1">
                    <a:lumMod val="50000"/>
                    <a:lumOff val="50000"/>
                  </a:schemeClr>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tx1">
                    <a:lumMod val="50000"/>
                    <a:lumOff val="50000"/>
                  </a:schemeClr>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tx1">
                    <a:lumMod val="50000"/>
                    <a:lumOff val="50000"/>
                  </a:schemeClr>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tx1">
                    <a:lumMod val="50000"/>
                    <a:lumOff val="50000"/>
                  </a:schemeClr>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tx1">
                    <a:lumMod val="50000"/>
                    <a:lumOff val="50000"/>
                  </a:schemeClr>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ctr"/>
            <a:r>
              <a:rPr lang="en-AU" sz="2400" dirty="0" smtClean="0"/>
              <a:t>Early Majority</a:t>
            </a:r>
          </a:p>
          <a:p>
            <a:pPr lvl="1" fontAlgn="ctr"/>
            <a:r>
              <a:rPr lang="en-AU" sz="1600" dirty="0" smtClean="0"/>
              <a:t>Pragmatists</a:t>
            </a:r>
            <a:endParaRPr lang="en-AU" sz="1600" dirty="0"/>
          </a:p>
          <a:p>
            <a:pPr lvl="1" fontAlgn="ctr"/>
            <a:r>
              <a:rPr lang="en-AU" sz="1600" dirty="0" smtClean="0"/>
              <a:t>Focussed on “proven business value”</a:t>
            </a:r>
            <a:endParaRPr lang="en-AU" sz="1600" dirty="0"/>
          </a:p>
          <a:p>
            <a:pPr lvl="1" fontAlgn="ctr"/>
            <a:r>
              <a:rPr lang="en-AU" sz="1600" dirty="0" smtClean="0"/>
              <a:t>Don’t want to be the visionaries</a:t>
            </a:r>
          </a:p>
          <a:p>
            <a:pPr lvl="1" fontAlgn="ctr"/>
            <a:r>
              <a:rPr lang="en-AU" sz="1600" b="1" dirty="0" smtClean="0"/>
              <a:t>Represent the vast majority of market</a:t>
            </a:r>
            <a:endParaRPr lang="en-AU" sz="1600" b="1" dirty="0"/>
          </a:p>
          <a:p>
            <a:pPr lvl="1" fontAlgn="ctr"/>
            <a:endParaRPr lang="en-AU" sz="1800" dirty="0" smtClean="0"/>
          </a:p>
        </p:txBody>
      </p:sp>
    </p:spTree>
    <p:extLst>
      <p:ext uri="{BB962C8B-B14F-4D97-AF65-F5344CB8AC3E}">
        <p14:creationId xmlns:p14="http://schemas.microsoft.com/office/powerpoint/2010/main" val="315491986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Summary</a:t>
            </a:r>
            <a:r>
              <a:rPr lang="en-US" dirty="0" smtClean="0"/>
              <a:t/>
            </a:r>
            <a:br>
              <a:rPr lang="en-US" dirty="0" smtClean="0"/>
            </a:br>
            <a:r>
              <a:rPr lang="en-AU" sz="3600" dirty="0" smtClean="0">
                <a:solidFill>
                  <a:schemeClr val="accent2"/>
                </a:solidFill>
              </a:rPr>
              <a:t>Closing Thoughts</a:t>
            </a:r>
            <a:endParaRPr sz="3600" dirty="0">
              <a:solidFill>
                <a:schemeClr val="accent2"/>
              </a:solidFill>
            </a:endParaRPr>
          </a:p>
        </p:txBody>
      </p:sp>
      <p:sp>
        <p:nvSpPr>
          <p:cNvPr id="3" name="Text Placeholder 2"/>
          <p:cNvSpPr>
            <a:spLocks noGrp="1"/>
          </p:cNvSpPr>
          <p:nvPr>
            <p:ph idx="1"/>
          </p:nvPr>
        </p:nvSpPr>
        <p:spPr/>
        <p:txBody>
          <a:bodyPr>
            <a:normAutofit/>
          </a:bodyPr>
          <a:lstStyle/>
          <a:p>
            <a:endParaRPr lang="en-US" dirty="0" smtClean="0"/>
          </a:p>
          <a:p>
            <a:pPr fontAlgn="ctr"/>
            <a:r>
              <a:rPr lang="en-AU" dirty="0"/>
              <a:t>Cloud is here and will keep </a:t>
            </a:r>
            <a:r>
              <a:rPr lang="en-AU" dirty="0" smtClean="0"/>
              <a:t>improving</a:t>
            </a:r>
          </a:p>
          <a:p>
            <a:pPr fontAlgn="ctr"/>
            <a:r>
              <a:rPr lang="en-AU" dirty="0" smtClean="0"/>
              <a:t>But it’s immature &amp; new</a:t>
            </a:r>
            <a:endParaRPr lang="en-AU" dirty="0"/>
          </a:p>
          <a:p>
            <a:pPr fontAlgn="ctr"/>
            <a:r>
              <a:rPr lang="en-AU" dirty="0" smtClean="0"/>
              <a:t>BizTalk </a:t>
            </a:r>
            <a:r>
              <a:rPr lang="en-AU" dirty="0"/>
              <a:t>is </a:t>
            </a:r>
            <a:r>
              <a:rPr lang="en-AU" dirty="0" smtClean="0"/>
              <a:t>mature &amp; solving problems today!</a:t>
            </a:r>
          </a:p>
          <a:p>
            <a:pPr fontAlgn="ctr"/>
            <a:r>
              <a:rPr lang="en-AU" dirty="0" smtClean="0"/>
              <a:t>However the die is cast…..</a:t>
            </a:r>
            <a:endParaRPr lang="en-AU" dirty="0"/>
          </a:p>
          <a:p>
            <a:pPr fontAlgn="ctr"/>
            <a:endParaRPr lang="en-AU" dirty="0">
              <a:effectLst/>
            </a:endParaRPr>
          </a:p>
        </p:txBody>
      </p:sp>
      <p:sp>
        <p:nvSpPr>
          <p:cNvPr id="5" name="Footer Placeholder 4"/>
          <p:cNvSpPr>
            <a:spLocks noGrp="1"/>
          </p:cNvSpPr>
          <p:nvPr>
            <p:ph type="ftr" sz="quarter" idx="4294967295"/>
          </p:nvPr>
        </p:nvSpPr>
        <p:spPr>
          <a:xfrm>
            <a:off x="3124200" y="6356351"/>
            <a:ext cx="2895600" cy="365125"/>
          </a:xfrm>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82800950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8"/>
            <a:ext cx="8471316" cy="800219"/>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b="1" dirty="0" smtClean="0">
                <a:solidFill>
                  <a:srgbClr val="FFFFFF"/>
                </a:solidFill>
                <a:latin typeface="Segoe UI" pitchFamily="34" charset="0"/>
                <a:cs typeface="Segoe UI" pitchFamily="34" charset="0"/>
              </a:rPr>
              <a:t>Why Enroll, other than it being free?</a:t>
            </a:r>
          </a:p>
          <a:p>
            <a:r>
              <a:rPr lang="en-US" sz="1400" dirty="0" smtClean="0">
                <a:solidFill>
                  <a:srgbClr val="FFFFFF"/>
                </a:solidFill>
                <a:latin typeface="Segoe UI" pitchFamily="34" charset="0"/>
                <a:cs typeface="Segoe UI" pitchFamily="34" charset="0"/>
              </a:rPr>
              <a:t>The MVA helps improve </a:t>
            </a:r>
            <a:r>
              <a:rPr lang="en-US" sz="1400" dirty="0">
                <a:solidFill>
                  <a:srgbClr val="FFFFFF"/>
                </a:solidFill>
                <a:latin typeface="Segoe UI" pitchFamily="34" charset="0"/>
                <a:cs typeface="Segoe UI" pitchFamily="34" charset="0"/>
              </a:rPr>
              <a:t>your IT skill set and advance your career with </a:t>
            </a:r>
            <a:r>
              <a:rPr lang="en-US" sz="1400" dirty="0" smtClean="0">
                <a:solidFill>
                  <a:srgbClr val="FFFFFF"/>
                </a:solidFill>
                <a:latin typeface="Segoe UI" pitchFamily="34" charset="0"/>
                <a:cs typeface="Segoe UI" pitchFamily="34" charset="0"/>
              </a:rPr>
              <a:t>a </a:t>
            </a:r>
            <a:r>
              <a:rPr lang="en-US" sz="1400" dirty="0">
                <a:solidFill>
                  <a:srgbClr val="FFFFFF"/>
                </a:solidFill>
                <a:latin typeface="Segoe UI" pitchFamily="34" charset="0"/>
                <a:cs typeface="Segoe UI" pitchFamily="34" charset="0"/>
              </a:rPr>
              <a:t>free, easy to access training portal that allows you to learn at your own pace, focusing on Microsoft </a:t>
            </a:r>
            <a:r>
              <a:rPr lang="en-US" sz="1400" dirty="0" smtClean="0">
                <a:solidFill>
                  <a:srgbClr val="FFFFFF"/>
                </a:solidFill>
                <a:latin typeface="Segoe UI" pitchFamily="34" charset="0"/>
                <a:cs typeface="Segoe UI" pitchFamily="34" charset="0"/>
              </a:rPr>
              <a:t>technologies.</a:t>
            </a:r>
            <a:endParaRPr lang="en-GB" sz="1400" dirty="0">
              <a:solidFill>
                <a:srgbClr val="FFFFFF"/>
              </a:solidFill>
              <a:latin typeface="Segoe UI" pitchFamily="34" charset="0"/>
              <a:cs typeface="Segoe UI" pitchFamily="34" charset="0"/>
            </a:endParaRPr>
          </a:p>
        </p:txBody>
      </p:sp>
      <p:sp>
        <p:nvSpPr>
          <p:cNvPr id="9" name="TextBox 8"/>
          <p:cNvSpPr txBox="1"/>
          <p:nvPr/>
        </p:nvSpPr>
        <p:spPr>
          <a:xfrm>
            <a:off x="493175" y="2580817"/>
            <a:ext cx="8038829" cy="1144929"/>
          </a:xfrm>
          <a:prstGeom prst="rect">
            <a:avLst/>
          </a:prstGeom>
          <a:noFill/>
        </p:spPr>
        <p:txBody>
          <a:bodyPr wrap="square" rtlCol="0">
            <a:spAutoFit/>
          </a:bodyPr>
          <a:lstStyle/>
          <a:p>
            <a:r>
              <a:rPr lang="en-GB" b="1" dirty="0">
                <a:solidFill>
                  <a:srgbClr val="FFFFFF"/>
                </a:solidFill>
                <a:latin typeface="Segoe UI" pitchFamily="34" charset="0"/>
                <a:cs typeface="Segoe UI" pitchFamily="34" charset="0"/>
              </a:rPr>
              <a:t>What Do I </a:t>
            </a:r>
            <a:r>
              <a:rPr lang="en-GB" b="1" dirty="0" smtClean="0">
                <a:solidFill>
                  <a:srgbClr val="FFFFFF"/>
                </a:solidFill>
                <a:latin typeface="Segoe UI" pitchFamily="34" charset="0"/>
                <a:cs typeface="Segoe UI" pitchFamily="34" charset="0"/>
              </a:rPr>
              <a:t>get for enrolment?</a:t>
            </a:r>
            <a:r>
              <a:rPr lang="en-GB"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4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4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4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23901"/>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493172" y="5213559"/>
            <a:ext cx="7416824" cy="369332"/>
          </a:xfrm>
          <a:prstGeom prst="rect">
            <a:avLst/>
          </a:prstGeom>
          <a:noFill/>
        </p:spPr>
        <p:txBody>
          <a:bodyPr wrap="square" rtlCol="0">
            <a:spAutoFit/>
          </a:bodyPr>
          <a:lstStyle/>
          <a:p>
            <a:r>
              <a:rPr lang="en-GB" b="1" dirty="0">
                <a:solidFill>
                  <a:srgbClr val="FFFFFF"/>
                </a:solidFill>
                <a:latin typeface="Segoe UI" pitchFamily="34" charset="0"/>
                <a:cs typeface="Segoe UI" pitchFamily="34" charset="0"/>
              </a:rPr>
              <a:t>Then tell us what you </a:t>
            </a:r>
            <a:r>
              <a:rPr lang="en-GB" b="1" dirty="0" smtClean="0">
                <a:solidFill>
                  <a:srgbClr val="FFFFFF"/>
                </a:solidFill>
                <a:latin typeface="Segoe UI" pitchFamily="34" charset="0"/>
                <a:cs typeface="Segoe UI" pitchFamily="34" charset="0"/>
              </a:rPr>
              <a:t>think. </a:t>
            </a:r>
            <a:r>
              <a:rPr lang="en-GB" sz="14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3621022"/>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24108454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1" y="2666736"/>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r>
              <a:rPr lang="en-US" dirty="0">
                <a:solidFill>
                  <a:schemeClr val="accent2"/>
                </a:solidFill>
              </a:rPr>
              <a:t>“</a:t>
            </a:r>
            <a:r>
              <a:rPr lang="en-AU" dirty="0" smtClean="0">
                <a:solidFill>
                  <a:schemeClr val="accent2"/>
                </a:solidFill>
              </a:rPr>
              <a:t>Each j</a:t>
            </a:r>
            <a:r>
              <a:rPr lang="en-AU" sz="3600" dirty="0" smtClean="0">
                <a:solidFill>
                  <a:schemeClr val="accent2"/>
                </a:solidFill>
              </a:rPr>
              <a:t>ourney begins with a single step…”</a:t>
            </a:r>
            <a:endParaRPr lang="en-US" dirty="0">
              <a:solidFill>
                <a:schemeClr val="accent2"/>
              </a:solidFill>
            </a:endParaRPr>
          </a:p>
        </p:txBody>
      </p:sp>
      <p:sp>
        <p:nvSpPr>
          <p:cNvPr id="5" name="Footer Placeholder 4"/>
          <p:cNvSpPr>
            <a:spLocks noGrp="1"/>
          </p:cNvSpPr>
          <p:nvPr>
            <p:ph type="ftr" sz="quarter" idx="4294967295"/>
          </p:nvPr>
        </p:nvSpPr>
        <p:spPr>
          <a:xfrm>
            <a:off x="3124200" y="6356351"/>
            <a:ext cx="2895600" cy="365125"/>
          </a:xfrm>
        </p:spPr>
        <p:txBody>
          <a:bodyPr/>
          <a:lstStyle/>
          <a:p>
            <a:r>
              <a:rPr lang="en-AU" smtClean="0"/>
              <a:t>(c) 2011 Microsoft. All rights reserved.</a:t>
            </a:r>
            <a:endParaRPr lang="en-AU" dirty="0"/>
          </a:p>
        </p:txBody>
      </p:sp>
      <p:sp>
        <p:nvSpPr>
          <p:cNvPr id="7" name="Text Placeholder 2"/>
          <p:cNvSpPr txBox="1">
            <a:spLocks/>
          </p:cNvSpPr>
          <p:nvPr/>
        </p:nvSpPr>
        <p:spPr>
          <a:xfrm>
            <a:off x="323528" y="1883965"/>
            <a:ext cx="8020422" cy="435334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rgbClr val="03C2F1"/>
              </a:buClr>
              <a:buFont typeface="Segoe UI" pitchFamily="34" charset="0"/>
              <a:buChar char="►"/>
              <a:defRPr sz="2800" kern="1200">
                <a:solidFill>
                  <a:schemeClr val="tx1">
                    <a:lumMod val="50000"/>
                    <a:lumOff val="50000"/>
                  </a:schemeClr>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tx1">
                    <a:lumMod val="50000"/>
                    <a:lumOff val="50000"/>
                  </a:schemeClr>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tx1">
                    <a:lumMod val="50000"/>
                    <a:lumOff val="50000"/>
                  </a:schemeClr>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tx1">
                    <a:lumMod val="50000"/>
                    <a:lumOff val="50000"/>
                  </a:schemeClr>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tx1">
                    <a:lumMod val="50000"/>
                    <a:lumOff val="50000"/>
                  </a:schemeClr>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ctr"/>
            <a:r>
              <a:rPr lang="en-AU" sz="3100" b="1" dirty="0" smtClean="0"/>
              <a:t>Where are we now?</a:t>
            </a:r>
          </a:p>
          <a:p>
            <a:pPr lvl="1" fontAlgn="ctr"/>
            <a:r>
              <a:rPr lang="en-AU" sz="2100" dirty="0" smtClean="0"/>
              <a:t>On-Premise Application Platform</a:t>
            </a:r>
          </a:p>
          <a:p>
            <a:pPr lvl="1" fontAlgn="ctr"/>
            <a:r>
              <a:rPr lang="en-AU" sz="2100" dirty="0" err="1" smtClean="0"/>
              <a:t>CapEx</a:t>
            </a:r>
            <a:r>
              <a:rPr lang="en-AU" sz="2100" dirty="0" smtClean="0"/>
              <a:t>-based cost model</a:t>
            </a:r>
          </a:p>
          <a:p>
            <a:pPr fontAlgn="ctr"/>
            <a:endParaRPr lang="en-AU" dirty="0" smtClean="0"/>
          </a:p>
          <a:p>
            <a:pPr fontAlgn="ctr"/>
            <a:r>
              <a:rPr lang="en-AU" sz="3100" dirty="0" smtClean="0"/>
              <a:t>Where are headed?</a:t>
            </a:r>
          </a:p>
          <a:p>
            <a:pPr lvl="1" fontAlgn="ctr"/>
            <a:r>
              <a:rPr lang="en-AU" sz="2100" dirty="0" smtClean="0"/>
              <a:t>Cloud-based Application Platform</a:t>
            </a:r>
          </a:p>
          <a:p>
            <a:pPr lvl="1" fontAlgn="ctr"/>
            <a:r>
              <a:rPr lang="en-AU" sz="2100" dirty="0" err="1" smtClean="0"/>
              <a:t>OpEx</a:t>
            </a:r>
            <a:r>
              <a:rPr lang="en-AU" sz="2100" dirty="0" smtClean="0"/>
              <a:t>-based cost model</a:t>
            </a:r>
          </a:p>
          <a:p>
            <a:pPr lvl="1" fontAlgn="ctr"/>
            <a:r>
              <a:rPr lang="en-AU" sz="2100" dirty="0" smtClean="0"/>
              <a:t>Challenges</a:t>
            </a:r>
          </a:p>
          <a:p>
            <a:pPr lvl="1" fontAlgn="ctr"/>
            <a:endParaRPr lang="en-AU" sz="2100" dirty="0" smtClean="0"/>
          </a:p>
          <a:p>
            <a:pPr fontAlgn="ctr"/>
            <a:r>
              <a:rPr lang="en-AU" sz="3100" dirty="0" smtClean="0"/>
              <a:t>What’s My Strategy?</a:t>
            </a:r>
          </a:p>
          <a:p>
            <a:pPr lvl="1" fontAlgn="ctr"/>
            <a:r>
              <a:rPr lang="en-AU" sz="2100" dirty="0"/>
              <a:t>On-premise or Hybrid</a:t>
            </a:r>
          </a:p>
          <a:p>
            <a:pPr lvl="1" fontAlgn="ctr"/>
            <a:r>
              <a:rPr lang="en-AU" sz="2100" dirty="0"/>
              <a:t>Do I need to start now?</a:t>
            </a:r>
          </a:p>
          <a:p>
            <a:pPr fontAlgn="ctr"/>
            <a:endParaRPr lang="en-AU" dirty="0" smtClean="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2" y="1988840"/>
            <a:ext cx="3899343"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3124200" y="6356351"/>
            <a:ext cx="2895600" cy="365125"/>
          </a:xfrm>
        </p:spPr>
        <p:txBody>
          <a:bodyPr/>
          <a:lstStyle/>
          <a:p>
            <a:r>
              <a:rPr lang="en-AU" smtClean="0"/>
              <a:t>(c) 2011 Microsoft. All rights reserved.</a:t>
            </a:r>
            <a:endParaRPr lang="en-AU" dirty="0"/>
          </a:p>
        </p:txBody>
      </p:sp>
      <p:sp>
        <p:nvSpPr>
          <p:cNvPr id="23" name="Title 1"/>
          <p:cNvSpPr>
            <a:spLocks noGrp="1"/>
          </p:cNvSpPr>
          <p:nvPr>
            <p:ph type="title"/>
          </p:nvPr>
        </p:nvSpPr>
        <p:spPr>
          <a:xfrm>
            <a:off x="457200" y="341784"/>
            <a:ext cx="8229600" cy="1143000"/>
          </a:xfrm>
        </p:spPr>
        <p:txBody>
          <a:bodyPr>
            <a:normAutofit fontScale="90000"/>
          </a:bodyPr>
          <a:lstStyle/>
          <a:p>
            <a:r>
              <a:rPr lang="en-AU" dirty="0" smtClean="0"/>
              <a:t>Where Are We Now?</a:t>
            </a:r>
            <a:br>
              <a:rPr lang="en-AU" dirty="0" smtClean="0"/>
            </a:br>
            <a:r>
              <a:rPr lang="en-AU" dirty="0" smtClean="0">
                <a:solidFill>
                  <a:schemeClr val="accent2"/>
                </a:solidFill>
              </a:rPr>
              <a:t>“The march continues…”</a:t>
            </a:r>
            <a:endParaRPr lang="en-AU" dirty="0"/>
          </a:p>
        </p:txBody>
      </p:sp>
      <p:sp>
        <p:nvSpPr>
          <p:cNvPr id="27" name="Rounded Rectangle 26"/>
          <p:cNvSpPr/>
          <p:nvPr/>
        </p:nvSpPr>
        <p:spPr bwMode="auto">
          <a:xfrm>
            <a:off x="467544" y="1988841"/>
            <a:ext cx="8003212" cy="7097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72000" tIns="45718" rIns="72000" bIns="45718" numCol="1" rtlCol="0" anchor="ctr" anchorCtr="0" compatLnSpc="1">
            <a:prstTxWarp prst="textNoShape">
              <a:avLst/>
            </a:prstTxWarp>
          </a:bodyPr>
          <a:lstStyle/>
          <a:p>
            <a:pPr defTabSz="914099"/>
            <a:r>
              <a:rPr lang="en-US" sz="2400" dirty="0" smtClean="0">
                <a:solidFill>
                  <a:srgbClr val="FFFFFF"/>
                </a:solidFill>
                <a:latin typeface="Calibri" pitchFamily="34" charset="0"/>
              </a:rPr>
              <a:t>2010 - ?</a:t>
            </a:r>
          </a:p>
        </p:txBody>
      </p:sp>
      <p:sp>
        <p:nvSpPr>
          <p:cNvPr id="28" name="Rounded Rectangle 27"/>
          <p:cNvSpPr/>
          <p:nvPr/>
        </p:nvSpPr>
        <p:spPr bwMode="auto">
          <a:xfrm>
            <a:off x="467544" y="5286837"/>
            <a:ext cx="8003212" cy="7097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defTabSz="914099"/>
            <a:r>
              <a:rPr lang="en-US" sz="2400" dirty="0">
                <a:solidFill>
                  <a:srgbClr val="FFFFFF"/>
                </a:solidFill>
                <a:latin typeface="Calibri" pitchFamily="34" charset="0"/>
              </a:rPr>
              <a:t>1970s</a:t>
            </a:r>
          </a:p>
        </p:txBody>
      </p:sp>
      <p:sp>
        <p:nvSpPr>
          <p:cNvPr id="29" name="Rounded Rectangle 28"/>
          <p:cNvSpPr/>
          <p:nvPr/>
        </p:nvSpPr>
        <p:spPr bwMode="auto">
          <a:xfrm>
            <a:off x="467544" y="3637839"/>
            <a:ext cx="8003212" cy="7097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72000" tIns="45718" rIns="72000" bIns="45718" numCol="1" rtlCol="0" anchor="ctr" anchorCtr="0" compatLnSpc="1">
            <a:prstTxWarp prst="textNoShape">
              <a:avLst/>
            </a:prstTxWarp>
          </a:bodyPr>
          <a:lstStyle/>
          <a:p>
            <a:pPr defTabSz="914099"/>
            <a:r>
              <a:rPr lang="en-US" sz="2400" dirty="0">
                <a:solidFill>
                  <a:srgbClr val="FFFFFF"/>
                </a:solidFill>
                <a:latin typeface="Calibri" pitchFamily="34" charset="0"/>
              </a:rPr>
              <a:t>1990s</a:t>
            </a:r>
          </a:p>
        </p:txBody>
      </p:sp>
      <p:sp>
        <p:nvSpPr>
          <p:cNvPr id="30" name="Rounded Rectangle 29"/>
          <p:cNvSpPr/>
          <p:nvPr/>
        </p:nvSpPr>
        <p:spPr bwMode="auto">
          <a:xfrm>
            <a:off x="467544" y="2813339"/>
            <a:ext cx="8003212" cy="70970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72000" tIns="45718" rIns="72000" bIns="45718" numCol="1" rtlCol="0" anchor="ctr" anchorCtr="0" compatLnSpc="1">
            <a:prstTxWarp prst="textNoShape">
              <a:avLst/>
            </a:prstTxWarp>
          </a:bodyPr>
          <a:lstStyle/>
          <a:p>
            <a:pPr defTabSz="914099"/>
            <a:r>
              <a:rPr lang="en-US" sz="2400" dirty="0">
                <a:solidFill>
                  <a:srgbClr val="FFFFFF"/>
                </a:solidFill>
                <a:latin typeface="Calibri" pitchFamily="34" charset="0"/>
              </a:rPr>
              <a:t>2000s</a:t>
            </a:r>
          </a:p>
        </p:txBody>
      </p:sp>
      <p:sp>
        <p:nvSpPr>
          <p:cNvPr id="31" name="Rounded Rectangle 30"/>
          <p:cNvSpPr/>
          <p:nvPr/>
        </p:nvSpPr>
        <p:spPr bwMode="auto">
          <a:xfrm>
            <a:off x="467544" y="4462338"/>
            <a:ext cx="8003212" cy="709701"/>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72000" tIns="45718" rIns="72000" bIns="45718" numCol="1" rtlCol="0" anchor="ctr" anchorCtr="0" compatLnSpc="1">
            <a:prstTxWarp prst="textNoShape">
              <a:avLst/>
            </a:prstTxWarp>
          </a:bodyPr>
          <a:lstStyle/>
          <a:p>
            <a:pPr defTabSz="914099"/>
            <a:r>
              <a:rPr lang="en-US" sz="2400" dirty="0">
                <a:solidFill>
                  <a:srgbClr val="FFFFFF"/>
                </a:solidFill>
                <a:latin typeface="Calibri" pitchFamily="34" charset="0"/>
              </a:rPr>
              <a:t>1980s</a:t>
            </a:r>
          </a:p>
        </p:txBody>
      </p:sp>
      <p:sp>
        <p:nvSpPr>
          <p:cNvPr id="33" name="TextBox 32"/>
          <p:cNvSpPr txBox="1"/>
          <p:nvPr/>
        </p:nvSpPr>
        <p:spPr>
          <a:xfrm>
            <a:off x="4469150" y="2112860"/>
            <a:ext cx="4001606" cy="461665"/>
          </a:xfrm>
          <a:prstGeom prst="rect">
            <a:avLst/>
          </a:prstGeom>
          <a:noFill/>
        </p:spPr>
        <p:txBody>
          <a:bodyPr wrap="square" rtlCol="0">
            <a:spAutoFit/>
          </a:bodyPr>
          <a:lstStyle/>
          <a:p>
            <a:r>
              <a:rPr lang="en-AU" sz="2400" dirty="0">
                <a:solidFill>
                  <a:srgbClr val="FFFFFF"/>
                </a:solidFill>
                <a:latin typeface="Calibri" pitchFamily="34" charset="0"/>
              </a:rPr>
              <a:t>Cloud</a:t>
            </a:r>
          </a:p>
        </p:txBody>
      </p:sp>
      <p:sp>
        <p:nvSpPr>
          <p:cNvPr id="34" name="TextBox 33"/>
          <p:cNvSpPr txBox="1"/>
          <p:nvPr/>
        </p:nvSpPr>
        <p:spPr>
          <a:xfrm>
            <a:off x="4468636" y="2967337"/>
            <a:ext cx="4001606" cy="461665"/>
          </a:xfrm>
          <a:prstGeom prst="rect">
            <a:avLst/>
          </a:prstGeom>
          <a:noFill/>
        </p:spPr>
        <p:txBody>
          <a:bodyPr wrap="square" rtlCol="0">
            <a:spAutoFit/>
          </a:bodyPr>
          <a:lstStyle/>
          <a:p>
            <a:r>
              <a:rPr lang="en-AU" sz="2400" dirty="0" smtClean="0">
                <a:solidFill>
                  <a:srgbClr val="FFFFFF"/>
                </a:solidFill>
                <a:latin typeface="Calibri" pitchFamily="34" charset="0"/>
              </a:rPr>
              <a:t>SOA</a:t>
            </a:r>
            <a:endParaRPr lang="en-AU" sz="2400" dirty="0">
              <a:solidFill>
                <a:srgbClr val="FFFFFF"/>
              </a:solidFill>
              <a:latin typeface="Calibri" pitchFamily="34" charset="0"/>
            </a:endParaRPr>
          </a:p>
        </p:txBody>
      </p:sp>
      <p:sp>
        <p:nvSpPr>
          <p:cNvPr id="35" name="TextBox 34"/>
          <p:cNvSpPr txBox="1"/>
          <p:nvPr/>
        </p:nvSpPr>
        <p:spPr>
          <a:xfrm>
            <a:off x="4465188" y="3759425"/>
            <a:ext cx="4001606" cy="461665"/>
          </a:xfrm>
          <a:prstGeom prst="rect">
            <a:avLst/>
          </a:prstGeom>
          <a:noFill/>
        </p:spPr>
        <p:txBody>
          <a:bodyPr wrap="square" rtlCol="0">
            <a:spAutoFit/>
          </a:bodyPr>
          <a:lstStyle/>
          <a:p>
            <a:r>
              <a:rPr lang="en-AU" sz="2400" dirty="0" smtClean="0">
                <a:solidFill>
                  <a:srgbClr val="FFFFFF"/>
                </a:solidFill>
                <a:latin typeface="Calibri" pitchFamily="34" charset="0"/>
              </a:rPr>
              <a:t>Web</a:t>
            </a:r>
            <a:endParaRPr lang="en-AU" sz="2400" dirty="0">
              <a:solidFill>
                <a:srgbClr val="FFFFFF"/>
              </a:solidFill>
              <a:latin typeface="Calibri" pitchFamily="34" charset="0"/>
            </a:endParaRPr>
          </a:p>
        </p:txBody>
      </p:sp>
      <p:sp>
        <p:nvSpPr>
          <p:cNvPr id="36" name="TextBox 35"/>
          <p:cNvSpPr txBox="1"/>
          <p:nvPr/>
        </p:nvSpPr>
        <p:spPr>
          <a:xfrm>
            <a:off x="4469150" y="4623521"/>
            <a:ext cx="4001606" cy="461665"/>
          </a:xfrm>
          <a:prstGeom prst="rect">
            <a:avLst/>
          </a:prstGeom>
          <a:noFill/>
        </p:spPr>
        <p:txBody>
          <a:bodyPr wrap="square" rtlCol="0">
            <a:spAutoFit/>
          </a:bodyPr>
          <a:lstStyle/>
          <a:p>
            <a:r>
              <a:rPr lang="en-AU" sz="2400" dirty="0" smtClean="0">
                <a:solidFill>
                  <a:srgbClr val="FFFFFF"/>
                </a:solidFill>
                <a:latin typeface="Calibri" pitchFamily="34" charset="0"/>
              </a:rPr>
              <a:t>Client-Server</a:t>
            </a:r>
            <a:endParaRPr lang="en-AU" sz="2400" dirty="0">
              <a:solidFill>
                <a:srgbClr val="FFFFFF"/>
              </a:solidFill>
              <a:latin typeface="Calibri" pitchFamily="34" charset="0"/>
            </a:endParaRPr>
          </a:p>
        </p:txBody>
      </p:sp>
      <p:sp>
        <p:nvSpPr>
          <p:cNvPr id="37" name="TextBox 36"/>
          <p:cNvSpPr txBox="1"/>
          <p:nvPr/>
        </p:nvSpPr>
        <p:spPr>
          <a:xfrm>
            <a:off x="4479707" y="5415609"/>
            <a:ext cx="4001606" cy="461665"/>
          </a:xfrm>
          <a:prstGeom prst="rect">
            <a:avLst/>
          </a:prstGeom>
          <a:noFill/>
        </p:spPr>
        <p:txBody>
          <a:bodyPr wrap="square" rtlCol="0">
            <a:spAutoFit/>
          </a:bodyPr>
          <a:lstStyle/>
          <a:p>
            <a:r>
              <a:rPr lang="en-AU" sz="2400" dirty="0" smtClean="0">
                <a:solidFill>
                  <a:srgbClr val="FFFFFF"/>
                </a:solidFill>
                <a:latin typeface="Calibri" pitchFamily="34" charset="0"/>
              </a:rPr>
              <a:t>Mainframe</a:t>
            </a:r>
            <a:endParaRPr lang="en-AU" sz="2400" dirty="0">
              <a:solidFill>
                <a:srgbClr val="FFFFFF"/>
              </a:solidFill>
              <a:latin typeface="Calibri" pitchFamily="34" charset="0"/>
            </a:endParaRPr>
          </a:p>
        </p:txBody>
      </p:sp>
      <p:sp>
        <p:nvSpPr>
          <p:cNvPr id="38" name="Up Arrow 37"/>
          <p:cNvSpPr/>
          <p:nvPr/>
        </p:nvSpPr>
        <p:spPr>
          <a:xfrm>
            <a:off x="2411760" y="2204864"/>
            <a:ext cx="1152128" cy="3528392"/>
          </a:xfrm>
          <a:prstGeom prst="upArrow">
            <a:avLst/>
          </a:prstGeom>
          <a:solidFill>
            <a:schemeClr val="bg1">
              <a:lumMod val="85000"/>
              <a:alpha val="44000"/>
            </a:schemeClr>
          </a:solidFill>
          <a:ln>
            <a:solidFill>
              <a:schemeClr val="tx1">
                <a:lumMod val="50000"/>
                <a:lumOff val="50000"/>
                <a:alpha val="6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40311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Microsoft Application Platform</a:t>
            </a:r>
            <a:r>
              <a:rPr lang="en-US" dirty="0" smtClean="0"/>
              <a:t/>
            </a:r>
            <a:br>
              <a:rPr lang="en-US" dirty="0" smtClean="0"/>
            </a:br>
            <a:r>
              <a:rPr lang="en-AU" sz="3600" dirty="0" smtClean="0">
                <a:solidFill>
                  <a:schemeClr val="accent2"/>
                </a:solidFill>
              </a:rPr>
              <a:t>The Vision</a:t>
            </a:r>
            <a:endParaRPr sz="3600" dirty="0">
              <a:solidFill>
                <a:schemeClr val="accent2"/>
              </a:solidFill>
            </a:endParaRPr>
          </a:p>
        </p:txBody>
      </p:sp>
      <p:sp>
        <p:nvSpPr>
          <p:cNvPr id="5" name="Footer Placeholder 4"/>
          <p:cNvSpPr>
            <a:spLocks noGrp="1"/>
          </p:cNvSpPr>
          <p:nvPr>
            <p:ph type="ftr" sz="quarter" idx="4294967295"/>
          </p:nvPr>
        </p:nvSpPr>
        <p:spPr>
          <a:xfrm>
            <a:off x="3124200" y="6356351"/>
            <a:ext cx="2895600" cy="365125"/>
          </a:xfrm>
        </p:spPr>
        <p:txBody>
          <a:bodyPr/>
          <a:lstStyle/>
          <a:p>
            <a:r>
              <a:rPr lang="en-AU" smtClean="0"/>
              <a:t>(c) 2011 Microsoft. All rights reserved.</a:t>
            </a:r>
            <a:endParaRPr lang="en-AU"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8" y="1628801"/>
            <a:ext cx="6142697" cy="4730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Microsoft Application Platform</a:t>
            </a:r>
            <a:r>
              <a:rPr lang="en-US" dirty="0" smtClean="0"/>
              <a:t/>
            </a:r>
            <a:br>
              <a:rPr lang="en-US" dirty="0" smtClean="0"/>
            </a:br>
            <a:r>
              <a:rPr lang="en-AU" dirty="0" smtClean="0">
                <a:solidFill>
                  <a:schemeClr val="accent2"/>
                </a:solidFill>
              </a:rPr>
              <a:t>On Premise</a:t>
            </a:r>
            <a:endParaRPr sz="3600" dirty="0">
              <a:solidFill>
                <a:schemeClr val="accent2"/>
              </a:solidFill>
            </a:endParaRPr>
          </a:p>
        </p:txBody>
      </p:sp>
      <p:sp>
        <p:nvSpPr>
          <p:cNvPr id="5" name="Footer Placeholder 4"/>
          <p:cNvSpPr>
            <a:spLocks noGrp="1"/>
          </p:cNvSpPr>
          <p:nvPr>
            <p:ph type="ftr" sz="quarter" idx="4294967295"/>
          </p:nvPr>
        </p:nvSpPr>
        <p:spPr>
          <a:xfrm>
            <a:off x="3124200" y="6356351"/>
            <a:ext cx="2895600" cy="365125"/>
          </a:xfrm>
        </p:spPr>
        <p:txBody>
          <a:bodyPr/>
          <a:lstStyle/>
          <a:p>
            <a:r>
              <a:rPr lang="en-AU" smtClean="0"/>
              <a:t>(c) 2011 Microsoft. All rights reserved.</a:t>
            </a:r>
            <a:endParaRPr lang="en-AU"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7947" y="2060849"/>
            <a:ext cx="5384335" cy="397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1707947" y="3356992"/>
            <a:ext cx="5888391" cy="864096"/>
          </a:xfrm>
          <a:prstGeom prst="roundRect">
            <a:avLst/>
          </a:prstGeom>
          <a:solidFill>
            <a:schemeClr val="bg1"/>
          </a:solid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dirty="0">
              <a:solidFill>
                <a:schemeClr val="accent2"/>
              </a:solidFill>
              <a:latin typeface="Segoe UI" pitchFamily="34" charset="0"/>
              <a:ea typeface="Segoe UI" pitchFamily="34" charset="0"/>
              <a:cs typeface="Segoe UI" pitchFamily="34"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148" y="3571727"/>
            <a:ext cx="2448272" cy="434628"/>
          </a:xfrm>
          <a:prstGeom prst="rect">
            <a:avLst/>
          </a:prstGeom>
        </p:spPr>
      </p:pic>
      <p:pic>
        <p:nvPicPr>
          <p:cNvPr id="14" name="Picture 2" descr="http://c0382052.cdn.cloudfiles.rackspacecloud.com/51z04_l.jpg?12782195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3581475"/>
            <a:ext cx="2088232" cy="46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186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Windows Server </a:t>
            </a:r>
            <a:r>
              <a:rPr lang="en-AU" dirty="0" err="1" smtClean="0"/>
              <a:t>AppFabric</a:t>
            </a:r>
            <a:r>
              <a:rPr lang="en-AU" dirty="0" smtClean="0"/>
              <a:t/>
            </a:r>
            <a:br>
              <a:rPr lang="en-AU" dirty="0" smtClean="0"/>
            </a:br>
            <a:r>
              <a:rPr lang="en-AU" sz="3600" dirty="0" smtClean="0">
                <a:solidFill>
                  <a:schemeClr val="accent2"/>
                </a:solidFill>
              </a:rPr>
              <a:t>An Overview</a:t>
            </a:r>
            <a:endParaRPr sz="3600" dirty="0">
              <a:solidFill>
                <a:schemeClr val="accent2"/>
              </a:solidFill>
            </a:endParaRPr>
          </a:p>
        </p:txBody>
      </p:sp>
      <p:sp>
        <p:nvSpPr>
          <p:cNvPr id="5" name="Footer Placeholder 4"/>
          <p:cNvSpPr>
            <a:spLocks noGrp="1"/>
          </p:cNvSpPr>
          <p:nvPr>
            <p:ph type="ftr" sz="quarter" idx="4294967295"/>
          </p:nvPr>
        </p:nvSpPr>
        <p:spPr>
          <a:xfrm>
            <a:off x="3124202" y="6356352"/>
            <a:ext cx="2633455" cy="337737"/>
          </a:xfrm>
        </p:spPr>
        <p:txBody>
          <a:bodyPr/>
          <a:lstStyle/>
          <a:p>
            <a:r>
              <a:rPr lang="en-AU" smtClean="0"/>
              <a:t>(c) 2011 Microsoft. All rights reserved.</a:t>
            </a:r>
            <a:endParaRPr lang="en-AU" dirty="0"/>
          </a:p>
        </p:txBody>
      </p:sp>
      <p:grpSp>
        <p:nvGrpSpPr>
          <p:cNvPr id="3" name="Group 2"/>
          <p:cNvGrpSpPr/>
          <p:nvPr/>
        </p:nvGrpSpPr>
        <p:grpSpPr>
          <a:xfrm>
            <a:off x="806775" y="1827302"/>
            <a:ext cx="7500360" cy="4706060"/>
            <a:chOff x="203200" y="1384300"/>
            <a:chExt cx="8712200" cy="5448300"/>
          </a:xfrm>
        </p:grpSpPr>
        <p:sp>
          <p:nvSpPr>
            <p:cNvPr id="6" name="Rounded Rectangle 5"/>
            <p:cNvSpPr/>
            <p:nvPr/>
          </p:nvSpPr>
          <p:spPr>
            <a:xfrm>
              <a:off x="684465" y="2959100"/>
              <a:ext cx="7772400" cy="3458502"/>
            </a:xfrm>
            <a:prstGeom prst="roundRect">
              <a:avLst>
                <a:gd name="adj" fmla="val 2970"/>
              </a:avLst>
            </a:prstGeom>
            <a:gradFill>
              <a:gsLst>
                <a:gs pos="0">
                  <a:srgbClr val="5E9EFF"/>
                </a:gs>
                <a:gs pos="39999">
                  <a:srgbClr val="85C2FF"/>
                </a:gs>
                <a:gs pos="70000">
                  <a:srgbClr val="C4D6EB"/>
                </a:gs>
                <a:gs pos="100000">
                  <a:srgbClr val="FFEBFA"/>
                </a:gs>
              </a:gsLst>
              <a:lin ang="16200000" scaled="0"/>
            </a:gradFill>
          </p:spPr>
          <p:style>
            <a:lnRef idx="0">
              <a:schemeClr val="accent5"/>
            </a:lnRef>
            <a:fillRef idx="3">
              <a:schemeClr val="accent5"/>
            </a:fillRef>
            <a:effectRef idx="3">
              <a:schemeClr val="accent5"/>
            </a:effectRef>
            <a:fontRef idx="minor">
              <a:schemeClr val="lt1"/>
            </a:fontRef>
          </p:style>
          <p:txBody>
            <a:bodyPr anchor="b"/>
            <a:lstStyle/>
            <a:p>
              <a:pPr algn="ctr" fontAlgn="auto">
                <a:spcBef>
                  <a:spcPts val="0"/>
                </a:spcBef>
                <a:spcAft>
                  <a:spcPts val="0"/>
                </a:spcAft>
                <a:defRPr/>
              </a:pPr>
              <a:r>
                <a:rPr lang="en-US" sz="1600" dirty="0">
                  <a:solidFill>
                    <a:schemeClr val="bg1"/>
                  </a:solidFill>
                </a:rPr>
                <a:t>IIS 7.x/WAS</a:t>
              </a:r>
            </a:p>
          </p:txBody>
        </p:sp>
        <p:sp>
          <p:nvSpPr>
            <p:cNvPr id="7" name="Rounded Rectangle 6"/>
            <p:cNvSpPr/>
            <p:nvPr/>
          </p:nvSpPr>
          <p:spPr>
            <a:xfrm>
              <a:off x="3340100" y="1404753"/>
              <a:ext cx="5116765" cy="990600"/>
            </a:xfrm>
            <a:prstGeom prst="roundRect">
              <a:avLst>
                <a:gd name="adj" fmla="val 10953"/>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lstStyle/>
            <a:p>
              <a:pPr algn="ctr" defTabSz="914099" fontAlgn="auto">
                <a:spcBef>
                  <a:spcPts val="0"/>
                </a:spcBef>
                <a:spcAft>
                  <a:spcPts val="0"/>
                </a:spcAft>
                <a:defRPr/>
              </a:pPr>
              <a:r>
                <a:rPr lang="en-US" sz="1600" dirty="0">
                  <a:solidFill>
                    <a:schemeClr val="tx1"/>
                  </a:solidFill>
                </a:rPr>
                <a:t>IIS Manager</a:t>
              </a:r>
            </a:p>
          </p:txBody>
        </p:sp>
        <p:sp>
          <p:nvSpPr>
            <p:cNvPr id="8" name="Rounded Rectangle 7"/>
            <p:cNvSpPr/>
            <p:nvPr/>
          </p:nvSpPr>
          <p:spPr>
            <a:xfrm>
              <a:off x="760665" y="4071753"/>
              <a:ext cx="7620000" cy="1980090"/>
            </a:xfrm>
            <a:prstGeom prst="roundRect">
              <a:avLst>
                <a:gd name="adj" fmla="val 299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b"/>
            <a:lstStyle/>
            <a:p>
              <a:pPr algn="ctr" defTabSz="914099">
                <a:defRPr/>
              </a:pPr>
              <a:r>
                <a:rPr lang="en-US" sz="1600" dirty="0">
                  <a:solidFill>
                    <a:schemeClr val="tx1"/>
                  </a:solidFill>
                </a:rPr>
                <a:t>.NET  4 WCF &amp; WF Frameworks</a:t>
              </a:r>
            </a:p>
          </p:txBody>
        </p:sp>
        <p:sp>
          <p:nvSpPr>
            <p:cNvPr id="9" name="Rounded Rectangle 8"/>
            <p:cNvSpPr/>
            <p:nvPr/>
          </p:nvSpPr>
          <p:spPr>
            <a:xfrm>
              <a:off x="2741613" y="3157538"/>
              <a:ext cx="1752600" cy="1965325"/>
            </a:xfrm>
            <a:prstGeom prst="roundRect">
              <a:avLst>
                <a:gd name="adj" fmla="val 6322"/>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lstStyle/>
            <a:p>
              <a:pPr algn="ctr" defTabSz="914099">
                <a:defRPr/>
              </a:pPr>
              <a:r>
                <a:rPr lang="en-US" dirty="0">
                  <a:solidFill>
                    <a:schemeClr val="bg1"/>
                  </a:solidFill>
                </a:rPr>
                <a:t>Persistence</a:t>
              </a:r>
            </a:p>
          </p:txBody>
        </p:sp>
        <p:sp>
          <p:nvSpPr>
            <p:cNvPr id="10" name="Rounded Rectangle 9"/>
            <p:cNvSpPr/>
            <p:nvPr/>
          </p:nvSpPr>
          <p:spPr>
            <a:xfrm>
              <a:off x="3627783" y="4119817"/>
              <a:ext cx="800642" cy="94914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defTabSz="914099">
                <a:defRPr/>
              </a:pPr>
              <a:r>
                <a:rPr lang="en-US" sz="1000" b="1" dirty="0">
                  <a:solidFill>
                    <a:schemeClr val="tx1"/>
                  </a:solidFill>
                </a:rPr>
                <a:t>SQL Persistence Provider</a:t>
              </a:r>
            </a:p>
          </p:txBody>
        </p:sp>
        <p:sp>
          <p:nvSpPr>
            <p:cNvPr id="11" name="Rounded Rectangle 10"/>
            <p:cNvSpPr/>
            <p:nvPr/>
          </p:nvSpPr>
          <p:spPr>
            <a:xfrm>
              <a:off x="3403600" y="1785753"/>
              <a:ext cx="4977065" cy="5334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defTabSz="914099">
                <a:defRPr/>
              </a:pPr>
              <a:r>
                <a:rPr lang="en-US" sz="1400" dirty="0">
                  <a:solidFill>
                    <a:schemeClr val="tx1"/>
                  </a:solidFill>
                </a:rPr>
                <a:t>WF &amp; WCF Management Modules</a:t>
              </a:r>
            </a:p>
          </p:txBody>
        </p:sp>
        <p:sp>
          <p:nvSpPr>
            <p:cNvPr id="12" name="Rounded Rectangle 11"/>
            <p:cNvSpPr/>
            <p:nvPr/>
          </p:nvSpPr>
          <p:spPr>
            <a:xfrm>
              <a:off x="822797" y="5249922"/>
              <a:ext cx="7467600" cy="457200"/>
            </a:xfrm>
            <a:prstGeom prst="roundRect">
              <a:avLst>
                <a:gd name="adj" fmla="val 1041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nchor="ctr"/>
            <a:lstStyle/>
            <a:p>
              <a:pPr algn="ctr" defTabSz="914099">
                <a:defRPr/>
              </a:pPr>
              <a:r>
                <a:rPr lang="en-US" sz="1600" dirty="0">
                  <a:solidFill>
                    <a:schemeClr val="tx1"/>
                  </a:solidFill>
                </a:rPr>
                <a:t>Runtime Databases</a:t>
              </a:r>
            </a:p>
          </p:txBody>
        </p:sp>
        <p:sp>
          <p:nvSpPr>
            <p:cNvPr id="13" name="Rounded Rectangle 12"/>
            <p:cNvSpPr/>
            <p:nvPr/>
          </p:nvSpPr>
          <p:spPr>
            <a:xfrm>
              <a:off x="872929" y="5318101"/>
              <a:ext cx="2596816" cy="312821"/>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r>
                <a:rPr lang="en-US" sz="1600" dirty="0">
                  <a:solidFill>
                    <a:schemeClr val="bg1"/>
                  </a:solidFill>
                </a:rPr>
                <a:t>Persistence schema</a:t>
              </a:r>
            </a:p>
          </p:txBody>
        </p:sp>
        <p:sp>
          <p:nvSpPr>
            <p:cNvPr id="14" name="Rounded Rectangle 13"/>
            <p:cNvSpPr/>
            <p:nvPr/>
          </p:nvSpPr>
          <p:spPr>
            <a:xfrm>
              <a:off x="5691575" y="5318101"/>
              <a:ext cx="2522621" cy="312821"/>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algn="ctr" defTabSz="914099">
                <a:defRPr/>
              </a:pPr>
              <a:r>
                <a:rPr lang="en-US" sz="1600" dirty="0">
                  <a:solidFill>
                    <a:schemeClr val="bg1"/>
                  </a:solidFill>
                </a:rPr>
                <a:t>Monitoring</a:t>
              </a:r>
              <a:r>
                <a:rPr lang="en-US" dirty="0">
                  <a:solidFill>
                    <a:schemeClr val="bg1"/>
                  </a:solidFill>
                </a:rPr>
                <a:t> </a:t>
              </a:r>
              <a:r>
                <a:rPr lang="en-US" sz="1600" dirty="0">
                  <a:solidFill>
                    <a:schemeClr val="bg1"/>
                  </a:solidFill>
                </a:rPr>
                <a:t>schema</a:t>
              </a:r>
              <a:endParaRPr lang="en-US" dirty="0">
                <a:solidFill>
                  <a:schemeClr val="bg1"/>
                </a:solidFill>
              </a:endParaRPr>
            </a:p>
          </p:txBody>
        </p:sp>
        <p:sp>
          <p:nvSpPr>
            <p:cNvPr id="15" name="Rounded Rectangle 14"/>
            <p:cNvSpPr/>
            <p:nvPr/>
          </p:nvSpPr>
          <p:spPr>
            <a:xfrm>
              <a:off x="4646613" y="3157538"/>
              <a:ext cx="1752600" cy="1965325"/>
            </a:xfrm>
            <a:prstGeom prst="roundRect">
              <a:avLst>
                <a:gd name="adj" fmla="val 6322"/>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lstStyle/>
            <a:p>
              <a:pPr algn="ctr" defTabSz="914099">
                <a:defRPr/>
              </a:pPr>
              <a:r>
                <a:rPr lang="en-US" dirty="0">
                  <a:solidFill>
                    <a:schemeClr val="bg1"/>
                  </a:solidFill>
                </a:rPr>
                <a:t>Monitoring</a:t>
              </a:r>
            </a:p>
          </p:txBody>
        </p:sp>
        <p:sp>
          <p:nvSpPr>
            <p:cNvPr id="16" name="Rounded Rectangle 15"/>
            <p:cNvSpPr/>
            <p:nvPr/>
          </p:nvSpPr>
          <p:spPr>
            <a:xfrm>
              <a:off x="4723065" y="4119817"/>
              <a:ext cx="7620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defTabSz="914099">
                <a:defRPr/>
              </a:pPr>
              <a:r>
                <a:rPr lang="en-US" sz="1000" b="1" dirty="0">
                  <a:solidFill>
                    <a:schemeClr val="tx1"/>
                  </a:solidFill>
                </a:rPr>
                <a:t>WF ETW Tracking</a:t>
              </a:r>
            </a:p>
          </p:txBody>
        </p:sp>
        <p:sp>
          <p:nvSpPr>
            <p:cNvPr id="17" name="Rounded Rectangle 16"/>
            <p:cNvSpPr/>
            <p:nvPr/>
          </p:nvSpPr>
          <p:spPr>
            <a:xfrm>
              <a:off x="5561265" y="4119817"/>
              <a:ext cx="7620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defTabSz="914099">
                <a:defRPr/>
              </a:pPr>
              <a:r>
                <a:rPr lang="en-US" sz="1000" b="1" dirty="0">
                  <a:solidFill>
                    <a:schemeClr val="tx1"/>
                  </a:solidFill>
                </a:rPr>
                <a:t>WCF ETW Tracking</a:t>
              </a:r>
            </a:p>
          </p:txBody>
        </p:sp>
        <p:sp>
          <p:nvSpPr>
            <p:cNvPr id="18" name="Rounded Rectangle 17"/>
            <p:cNvSpPr/>
            <p:nvPr/>
          </p:nvSpPr>
          <p:spPr>
            <a:xfrm>
              <a:off x="836613" y="3157538"/>
              <a:ext cx="1752600" cy="1965325"/>
            </a:xfrm>
            <a:prstGeom prst="roundRect">
              <a:avLst>
                <a:gd name="adj" fmla="val 6322"/>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lstStyle/>
            <a:p>
              <a:pPr algn="ctr" defTabSz="914099">
                <a:defRPr/>
              </a:pPr>
              <a:r>
                <a:rPr lang="en-US" dirty="0">
                  <a:solidFill>
                    <a:schemeClr val="bg1"/>
                  </a:solidFill>
                </a:rPr>
                <a:t>Hosting</a:t>
              </a:r>
            </a:p>
          </p:txBody>
        </p:sp>
        <p:sp>
          <p:nvSpPr>
            <p:cNvPr id="19" name="Rounded Rectangle 18"/>
            <p:cNvSpPr/>
            <p:nvPr/>
          </p:nvSpPr>
          <p:spPr>
            <a:xfrm>
              <a:off x="913065" y="4119817"/>
              <a:ext cx="7620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defTabSz="914099">
                <a:defRPr/>
              </a:pPr>
              <a:r>
                <a:rPr lang="en-US" sz="1000" b="1" dirty="0">
                  <a:solidFill>
                    <a:schemeClr val="tx1"/>
                  </a:solidFill>
                </a:rPr>
                <a:t>Web Deploy</a:t>
              </a:r>
            </a:p>
          </p:txBody>
        </p:sp>
        <p:sp>
          <p:nvSpPr>
            <p:cNvPr id="20" name="Rounded Rectangle 19"/>
            <p:cNvSpPr/>
            <p:nvPr/>
          </p:nvSpPr>
          <p:spPr>
            <a:xfrm>
              <a:off x="684465" y="1397000"/>
              <a:ext cx="2590800" cy="1455553"/>
            </a:xfrm>
            <a:prstGeom prst="roundRect">
              <a:avLst>
                <a:gd name="adj" fmla="val 10953"/>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lstStyle/>
            <a:p>
              <a:pPr algn="ctr" defTabSz="914099" fontAlgn="auto">
                <a:spcBef>
                  <a:spcPts val="0"/>
                </a:spcBef>
                <a:spcAft>
                  <a:spcPts val="0"/>
                </a:spcAft>
                <a:defRPr/>
              </a:pPr>
              <a:r>
                <a:rPr lang="en-US" sz="1600" dirty="0">
                  <a:solidFill>
                    <a:schemeClr val="tx1"/>
                  </a:solidFill>
                </a:rPr>
                <a:t>Visual Studio</a:t>
              </a:r>
            </a:p>
          </p:txBody>
        </p:sp>
        <p:sp>
          <p:nvSpPr>
            <p:cNvPr id="21" name="Rounded Rectangle 20"/>
            <p:cNvSpPr/>
            <p:nvPr/>
          </p:nvSpPr>
          <p:spPr>
            <a:xfrm>
              <a:off x="668423" y="6423927"/>
              <a:ext cx="7772400" cy="381000"/>
            </a:xfrm>
            <a:prstGeom prst="roundRect">
              <a:avLst>
                <a:gd name="adj" fmla="val 10417"/>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600" dirty="0">
                  <a:solidFill>
                    <a:schemeClr val="tx1"/>
                  </a:solidFill>
                </a:rPr>
                <a:t>Windows 7, Windows Server 2008 &amp; 2008 R2</a:t>
              </a:r>
            </a:p>
          </p:txBody>
        </p:sp>
        <p:sp>
          <p:nvSpPr>
            <p:cNvPr id="22" name="Rounded Rectangle 21"/>
            <p:cNvSpPr/>
            <p:nvPr/>
          </p:nvSpPr>
          <p:spPr>
            <a:xfrm>
              <a:off x="1751265" y="4119817"/>
              <a:ext cx="7620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defTabSz="914099">
                <a:defRPr/>
              </a:pPr>
              <a:r>
                <a:rPr lang="en-US" sz="1000" b="1" dirty="0">
                  <a:solidFill>
                    <a:schemeClr val="tx1"/>
                  </a:solidFill>
                </a:rPr>
                <a:t>Service Discovery</a:t>
              </a:r>
            </a:p>
          </p:txBody>
        </p:sp>
        <p:sp>
          <p:nvSpPr>
            <p:cNvPr id="23" name="Rounded Rectangle 22"/>
            <p:cNvSpPr/>
            <p:nvPr/>
          </p:nvSpPr>
          <p:spPr>
            <a:xfrm>
              <a:off x="2894265" y="3538353"/>
              <a:ext cx="14478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defTabSz="914099">
                <a:defRPr/>
              </a:pPr>
              <a:r>
                <a:rPr lang="en-US" sz="1000" b="1" dirty="0" err="1">
                  <a:solidFill>
                    <a:schemeClr val="tx1"/>
                  </a:solidFill>
                </a:rPr>
                <a:t>Reliablility</a:t>
              </a:r>
              <a:r>
                <a:rPr lang="en-US" sz="1000" b="1" dirty="0">
                  <a:solidFill>
                    <a:schemeClr val="tx1"/>
                  </a:solidFill>
                </a:rPr>
                <a:t>, </a:t>
              </a:r>
            </a:p>
            <a:p>
              <a:pPr algn="ctr" defTabSz="914099">
                <a:defRPr/>
              </a:pPr>
              <a:r>
                <a:rPr lang="en-US" sz="1000" b="1" dirty="0" err="1">
                  <a:solidFill>
                    <a:schemeClr val="tx1"/>
                  </a:solidFill>
                </a:rPr>
                <a:t>Scalablity</a:t>
              </a:r>
              <a:endParaRPr lang="en-US" sz="1000" b="1" dirty="0">
                <a:solidFill>
                  <a:schemeClr val="tx1"/>
                </a:solidFill>
              </a:endParaRPr>
            </a:p>
          </p:txBody>
        </p:sp>
        <p:sp>
          <p:nvSpPr>
            <p:cNvPr id="24" name="Rounded Rectangle 23"/>
            <p:cNvSpPr/>
            <p:nvPr/>
          </p:nvSpPr>
          <p:spPr>
            <a:xfrm>
              <a:off x="1033567" y="3538353"/>
              <a:ext cx="14478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defTabSz="914099">
                <a:defRPr/>
              </a:pPr>
              <a:r>
                <a:rPr lang="en-US" sz="1000" b="1" dirty="0">
                  <a:solidFill>
                    <a:schemeClr val="tx1"/>
                  </a:solidFill>
                </a:rPr>
                <a:t>Availability, Deployment, Control</a:t>
              </a:r>
            </a:p>
          </p:txBody>
        </p:sp>
        <p:sp>
          <p:nvSpPr>
            <p:cNvPr id="25" name="Rounded Rectangle 24"/>
            <p:cNvSpPr/>
            <p:nvPr/>
          </p:nvSpPr>
          <p:spPr>
            <a:xfrm>
              <a:off x="4875465" y="3538353"/>
              <a:ext cx="13716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defTabSz="914099">
                <a:defRPr/>
              </a:pPr>
              <a:r>
                <a:rPr lang="en-US" sz="1000" b="1" dirty="0">
                  <a:solidFill>
                    <a:schemeClr val="tx1"/>
                  </a:solidFill>
                </a:rPr>
                <a:t>Application Monitoring</a:t>
              </a:r>
            </a:p>
          </p:txBody>
        </p:sp>
        <p:sp>
          <p:nvSpPr>
            <p:cNvPr id="26" name="Rounded Rectangle 25"/>
            <p:cNvSpPr/>
            <p:nvPr/>
          </p:nvSpPr>
          <p:spPr>
            <a:xfrm>
              <a:off x="2823145" y="4109657"/>
              <a:ext cx="7620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defTabSz="914099">
                <a:defRPr/>
              </a:pPr>
              <a:r>
                <a:rPr lang="en-US" sz="1000" b="1" dirty="0">
                  <a:solidFill>
                    <a:schemeClr val="tx1"/>
                  </a:solidFill>
                </a:rPr>
                <a:t>Instance Restart</a:t>
              </a:r>
            </a:p>
          </p:txBody>
        </p:sp>
        <p:sp>
          <p:nvSpPr>
            <p:cNvPr id="27" name="Rounded Rectangle 26"/>
            <p:cNvSpPr/>
            <p:nvPr/>
          </p:nvSpPr>
          <p:spPr>
            <a:xfrm>
              <a:off x="919319" y="4595774"/>
              <a:ext cx="7620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defTabSz="914099">
                <a:defRPr/>
              </a:pPr>
              <a:r>
                <a:rPr lang="en-US" sz="1000" b="1" dirty="0" err="1">
                  <a:solidFill>
                    <a:schemeClr val="tx1"/>
                  </a:solidFill>
                </a:rPr>
                <a:t>AutoStart</a:t>
              </a:r>
              <a:r>
                <a:rPr lang="en-US" sz="1000" b="1" dirty="0">
                  <a:solidFill>
                    <a:schemeClr val="tx1"/>
                  </a:solidFill>
                </a:rPr>
                <a:t> Service</a:t>
              </a:r>
            </a:p>
          </p:txBody>
        </p:sp>
        <p:sp>
          <p:nvSpPr>
            <p:cNvPr id="28" name="Rounded Rectangle 27"/>
            <p:cNvSpPr/>
            <p:nvPr/>
          </p:nvSpPr>
          <p:spPr>
            <a:xfrm>
              <a:off x="1748613" y="4605670"/>
              <a:ext cx="7620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defTabSz="914099">
                <a:defRPr/>
              </a:pPr>
              <a:r>
                <a:rPr lang="en-US" sz="1000" b="1" dirty="0">
                  <a:solidFill>
                    <a:schemeClr val="tx1"/>
                  </a:solidFill>
                </a:rPr>
                <a:t>Workflow Mgmt</a:t>
              </a:r>
            </a:p>
          </p:txBody>
        </p:sp>
        <p:sp>
          <p:nvSpPr>
            <p:cNvPr id="29" name="Rounded Rectangle 28"/>
            <p:cNvSpPr/>
            <p:nvPr/>
          </p:nvSpPr>
          <p:spPr>
            <a:xfrm>
              <a:off x="5178603" y="4639317"/>
              <a:ext cx="7620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defTabSz="914099">
                <a:defRPr/>
              </a:pPr>
              <a:r>
                <a:rPr lang="en-US" sz="1000" b="1" dirty="0">
                  <a:solidFill>
                    <a:schemeClr val="tx1"/>
                  </a:solidFill>
                </a:rPr>
                <a:t>Event Collector</a:t>
              </a:r>
            </a:p>
          </p:txBody>
        </p:sp>
        <p:grpSp>
          <p:nvGrpSpPr>
            <p:cNvPr id="30" name="Group 34"/>
            <p:cNvGrpSpPr>
              <a:grpSpLocks/>
            </p:cNvGrpSpPr>
            <p:nvPr/>
          </p:nvGrpSpPr>
          <p:grpSpPr bwMode="auto">
            <a:xfrm rot="-5400000">
              <a:off x="-2317750" y="3930650"/>
              <a:ext cx="5422900" cy="381000"/>
              <a:chOff x="633664" y="2649354"/>
              <a:chExt cx="5422900" cy="381000"/>
            </a:xfrm>
          </p:grpSpPr>
          <p:sp>
            <p:nvSpPr>
              <p:cNvPr id="31" name="Rounded Rectangle 30"/>
              <p:cNvSpPr/>
              <p:nvPr/>
            </p:nvSpPr>
            <p:spPr>
              <a:xfrm>
                <a:off x="633664" y="2649354"/>
                <a:ext cx="5422900" cy="381000"/>
              </a:xfrm>
              <a:prstGeom prst="roundRect">
                <a:avLst>
                  <a:gd name="adj" fmla="val 10417"/>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lstStyle/>
              <a:p>
                <a:pPr defTabSz="914099">
                  <a:defRPr/>
                </a:pPr>
                <a:r>
                  <a:rPr lang="en-US" dirty="0">
                    <a:solidFill>
                      <a:schemeClr val="tx1"/>
                    </a:solidFill>
                  </a:rPr>
                  <a:t>Server Manager </a:t>
                </a:r>
              </a:p>
            </p:txBody>
          </p:sp>
          <p:sp>
            <p:nvSpPr>
              <p:cNvPr id="32" name="Rounded Rectangle 31"/>
              <p:cNvSpPr/>
              <p:nvPr/>
            </p:nvSpPr>
            <p:spPr>
              <a:xfrm>
                <a:off x="2424365" y="2717800"/>
                <a:ext cx="3100135" cy="2286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defTabSz="914099">
                  <a:defRPr/>
                </a:pPr>
                <a:r>
                  <a:rPr lang="en-US" sz="1000" b="1" dirty="0">
                    <a:solidFill>
                      <a:schemeClr val="tx1"/>
                    </a:solidFill>
                  </a:rPr>
                  <a:t>AppFabric Role Service of Application Server Role</a:t>
                </a:r>
              </a:p>
            </p:txBody>
          </p:sp>
        </p:grpSp>
        <p:grpSp>
          <p:nvGrpSpPr>
            <p:cNvPr id="33" name="Group 35"/>
            <p:cNvGrpSpPr>
              <a:grpSpLocks/>
            </p:cNvGrpSpPr>
            <p:nvPr/>
          </p:nvGrpSpPr>
          <p:grpSpPr bwMode="auto">
            <a:xfrm rot="-5400000">
              <a:off x="6000750" y="3917950"/>
              <a:ext cx="5448300" cy="381000"/>
              <a:chOff x="633665" y="2649353"/>
              <a:chExt cx="5448301" cy="381000"/>
            </a:xfrm>
          </p:grpSpPr>
          <p:sp>
            <p:nvSpPr>
              <p:cNvPr id="34" name="Rounded Rectangle 33"/>
              <p:cNvSpPr/>
              <p:nvPr/>
            </p:nvSpPr>
            <p:spPr>
              <a:xfrm>
                <a:off x="633665" y="2649353"/>
                <a:ext cx="5448301" cy="381000"/>
              </a:xfrm>
              <a:prstGeom prst="roundRect">
                <a:avLst>
                  <a:gd name="adj" fmla="val 10417"/>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91436" tIns="45718" rIns="91436" bIns="45718"/>
              <a:lstStyle/>
              <a:p>
                <a:pPr defTabSz="914099">
                  <a:defRPr/>
                </a:pPr>
                <a:r>
                  <a:rPr lang="en-US" dirty="0">
                    <a:solidFill>
                      <a:schemeClr val="tx1"/>
                    </a:solidFill>
                  </a:rPr>
                  <a:t>System Center</a:t>
                </a:r>
              </a:p>
            </p:txBody>
          </p:sp>
          <p:sp>
            <p:nvSpPr>
              <p:cNvPr id="35" name="Rounded Rectangle 34"/>
              <p:cNvSpPr/>
              <p:nvPr/>
            </p:nvSpPr>
            <p:spPr>
              <a:xfrm>
                <a:off x="2424365" y="2717800"/>
                <a:ext cx="3100135" cy="2286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defTabSz="914099">
                  <a:defRPr/>
                </a:pPr>
                <a:r>
                  <a:rPr lang="en-US" sz="1000" b="1" dirty="0">
                    <a:solidFill>
                      <a:schemeClr val="tx1"/>
                    </a:solidFill>
                  </a:rPr>
                  <a:t>Management Pack</a:t>
                </a:r>
              </a:p>
            </p:txBody>
          </p:sp>
        </p:grpSp>
        <p:sp>
          <p:nvSpPr>
            <p:cNvPr id="36" name="Rounded Rectangle 35"/>
            <p:cNvSpPr/>
            <p:nvPr/>
          </p:nvSpPr>
          <p:spPr>
            <a:xfrm>
              <a:off x="6551613" y="3162300"/>
              <a:ext cx="1752600" cy="914400"/>
            </a:xfrm>
            <a:prstGeom prst="roundRect">
              <a:avLst>
                <a:gd name="adj" fmla="val 767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lstStyle/>
            <a:p>
              <a:pPr algn="ctr" defTabSz="914099">
                <a:defRPr/>
              </a:pPr>
              <a:r>
                <a:rPr lang="en-US" dirty="0">
                  <a:solidFill>
                    <a:schemeClr val="bg1"/>
                  </a:solidFill>
                </a:rPr>
                <a:t>Caching</a:t>
              </a:r>
            </a:p>
          </p:txBody>
        </p:sp>
        <p:sp>
          <p:nvSpPr>
            <p:cNvPr id="37" name="Rounded Rectangle 36"/>
            <p:cNvSpPr/>
            <p:nvPr/>
          </p:nvSpPr>
          <p:spPr>
            <a:xfrm>
              <a:off x="6755065" y="3525653"/>
              <a:ext cx="13716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defTabSz="914099">
                <a:defRPr/>
              </a:pPr>
              <a:r>
                <a:rPr lang="en-US" sz="1000" b="1" dirty="0">
                  <a:solidFill>
                    <a:schemeClr val="tx1"/>
                  </a:solidFill>
                </a:rPr>
                <a:t>In Memory, Distributed Cache</a:t>
              </a:r>
            </a:p>
          </p:txBody>
        </p:sp>
        <p:sp>
          <p:nvSpPr>
            <p:cNvPr id="38" name="Rounded Rectangle 37"/>
            <p:cNvSpPr/>
            <p:nvPr/>
          </p:nvSpPr>
          <p:spPr>
            <a:xfrm>
              <a:off x="6551613" y="4140200"/>
              <a:ext cx="1752600" cy="977900"/>
            </a:xfrm>
            <a:prstGeom prst="roundRect">
              <a:avLst>
                <a:gd name="adj" fmla="val 6322"/>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436" tIns="45718" rIns="91436" bIns="45718"/>
            <a:lstStyle/>
            <a:p>
              <a:pPr algn="ctr" defTabSz="914099">
                <a:defRPr/>
              </a:pPr>
              <a:r>
                <a:rPr lang="en-US" dirty="0">
                  <a:solidFill>
                    <a:schemeClr val="bg1"/>
                  </a:solidFill>
                </a:rPr>
                <a:t>Messaging</a:t>
              </a:r>
            </a:p>
          </p:txBody>
        </p:sp>
        <p:sp>
          <p:nvSpPr>
            <p:cNvPr id="39" name="Rounded Rectangle 38"/>
            <p:cNvSpPr/>
            <p:nvPr/>
          </p:nvSpPr>
          <p:spPr>
            <a:xfrm>
              <a:off x="6640765" y="4513517"/>
              <a:ext cx="7620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defTabSz="914099">
                <a:defRPr/>
              </a:pPr>
              <a:r>
                <a:rPr lang="en-US" sz="1000" b="1" dirty="0">
                  <a:solidFill>
                    <a:schemeClr val="tx1"/>
                  </a:solidFill>
                </a:rPr>
                <a:t>Routing Service</a:t>
              </a:r>
            </a:p>
          </p:txBody>
        </p:sp>
        <p:sp>
          <p:nvSpPr>
            <p:cNvPr id="40" name="Rounded Rectangle 39"/>
            <p:cNvSpPr/>
            <p:nvPr/>
          </p:nvSpPr>
          <p:spPr>
            <a:xfrm>
              <a:off x="7504365" y="4503553"/>
              <a:ext cx="737935"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defTabSz="914099">
                <a:defRPr/>
              </a:pPr>
              <a:r>
                <a:rPr lang="en-US" sz="1000" b="1" dirty="0">
                  <a:solidFill>
                    <a:schemeClr val="tx1"/>
                  </a:solidFill>
                </a:rPr>
                <a:t>Activation</a:t>
              </a:r>
            </a:p>
          </p:txBody>
        </p:sp>
        <p:sp>
          <p:nvSpPr>
            <p:cNvPr id="41" name="Rounded Rectangle 40"/>
            <p:cNvSpPr/>
            <p:nvPr/>
          </p:nvSpPr>
          <p:spPr>
            <a:xfrm>
              <a:off x="735264" y="1744917"/>
              <a:ext cx="2477835"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defTabSz="914099">
                <a:defRPr/>
              </a:pPr>
              <a:r>
                <a:rPr lang="en-US" sz="1200" b="1" dirty="0">
                  <a:solidFill>
                    <a:schemeClr val="tx1"/>
                  </a:solidFill>
                </a:rPr>
                <a:t>Project Deployment</a:t>
              </a:r>
            </a:p>
          </p:txBody>
        </p:sp>
        <p:sp>
          <p:nvSpPr>
            <p:cNvPr id="42" name="Rounded Rectangle 41"/>
            <p:cNvSpPr/>
            <p:nvPr/>
          </p:nvSpPr>
          <p:spPr>
            <a:xfrm>
              <a:off x="760665" y="2268353"/>
              <a:ext cx="2438400" cy="5334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defTabSz="914099">
                <a:defRPr/>
              </a:pPr>
              <a:r>
                <a:rPr lang="en-US" sz="1200" b="1" dirty="0">
                  <a:solidFill>
                    <a:schemeClr val="tx1"/>
                  </a:solidFill>
                </a:rPr>
                <a:t>WF &amp; WCF </a:t>
              </a:r>
              <a:br>
                <a:rPr lang="en-US" sz="1200" b="1" dirty="0">
                  <a:solidFill>
                    <a:schemeClr val="tx1"/>
                  </a:solidFill>
                </a:rPr>
              </a:br>
              <a:r>
                <a:rPr lang="en-US" sz="1200" b="1" dirty="0">
                  <a:solidFill>
                    <a:schemeClr val="tx1"/>
                  </a:solidFill>
                </a:rPr>
                <a:t>Project Templates</a:t>
              </a:r>
            </a:p>
          </p:txBody>
        </p:sp>
        <p:sp>
          <p:nvSpPr>
            <p:cNvPr id="43" name="Rounded Rectangle 42"/>
            <p:cNvSpPr/>
            <p:nvPr/>
          </p:nvSpPr>
          <p:spPr>
            <a:xfrm>
              <a:off x="3394530" y="2453409"/>
              <a:ext cx="2870200" cy="381000"/>
            </a:xfrm>
            <a:prstGeom prst="roundRect">
              <a:avLst>
                <a:gd name="adj" fmla="val 1041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lstStyle/>
            <a:p>
              <a:pPr algn="ctr" defTabSz="914099">
                <a:defRPr/>
              </a:pPr>
              <a:r>
                <a:rPr lang="en-US" sz="1400" b="1" dirty="0">
                  <a:solidFill>
                    <a:schemeClr val="tx1"/>
                  </a:solidFill>
                </a:rPr>
                <a:t>Mgmt PowerShell </a:t>
              </a:r>
              <a:r>
                <a:rPr lang="en-US" sz="1400" b="1" dirty="0" err="1">
                  <a:solidFill>
                    <a:schemeClr val="tx1"/>
                  </a:solidFill>
                </a:rPr>
                <a:t>cmdlets</a:t>
              </a:r>
              <a:endParaRPr lang="en-US" sz="1400" b="1" dirty="0">
                <a:solidFill>
                  <a:schemeClr val="tx1"/>
                </a:solidFill>
              </a:endParaRPr>
            </a:p>
          </p:txBody>
        </p:sp>
        <p:sp>
          <p:nvSpPr>
            <p:cNvPr id="44" name="Rounded Rectangle 43"/>
            <p:cNvSpPr/>
            <p:nvPr/>
          </p:nvSpPr>
          <p:spPr>
            <a:xfrm>
              <a:off x="6340930" y="2471057"/>
              <a:ext cx="2108200" cy="381000"/>
            </a:xfrm>
            <a:prstGeom prst="roundRect">
              <a:avLst>
                <a:gd name="adj" fmla="val 10417"/>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91436" tIns="45718" rIns="91436" bIns="45718"/>
            <a:lstStyle/>
            <a:p>
              <a:pPr algn="ctr" defTabSz="914099">
                <a:defRPr/>
              </a:pPr>
              <a:r>
                <a:rPr lang="en-US" sz="1400" b="1" dirty="0">
                  <a:solidFill>
                    <a:schemeClr val="tx1"/>
                  </a:solidFill>
                </a:rPr>
                <a:t>Configuration Wizard</a:t>
              </a:r>
            </a:p>
          </p:txBody>
        </p:sp>
        <p:sp>
          <p:nvSpPr>
            <p:cNvPr id="45" name="Rounded Rectangle 44"/>
            <p:cNvSpPr/>
            <p:nvPr/>
          </p:nvSpPr>
          <p:spPr>
            <a:xfrm>
              <a:off x="2826459" y="4619866"/>
              <a:ext cx="762000" cy="4572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defTabSz="914099">
                <a:defRPr/>
              </a:pPr>
              <a:r>
                <a:rPr lang="en-US" sz="1000" b="1" dirty="0">
                  <a:solidFill>
                    <a:schemeClr val="tx1"/>
                  </a:solidFill>
                </a:rPr>
                <a:t>Lock Mgmt</a:t>
              </a:r>
            </a:p>
          </p:txBody>
        </p:sp>
      </p:grpSp>
    </p:spTree>
    <p:extLst>
      <p:ext uri="{BB962C8B-B14F-4D97-AF65-F5344CB8AC3E}">
        <p14:creationId xmlns:p14="http://schemas.microsoft.com/office/powerpoint/2010/main" val="143490304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Windows Server </a:t>
            </a:r>
            <a:r>
              <a:rPr lang="en-AU" dirty="0" err="1" smtClean="0"/>
              <a:t>AppFabric</a:t>
            </a:r>
            <a:r>
              <a:rPr lang="en-AU" dirty="0" smtClean="0"/>
              <a:t/>
            </a:r>
            <a:br>
              <a:rPr lang="en-AU" dirty="0" smtClean="0"/>
            </a:br>
            <a:r>
              <a:rPr lang="en-AU" sz="3600" dirty="0" smtClean="0">
                <a:solidFill>
                  <a:schemeClr val="accent2"/>
                </a:solidFill>
              </a:rPr>
              <a:t>WCF &amp; WF Hosting</a:t>
            </a:r>
            <a:endParaRPr sz="3600" dirty="0">
              <a:solidFill>
                <a:schemeClr val="accent2"/>
              </a:solidFill>
            </a:endParaRP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844825"/>
            <a:ext cx="6120680" cy="464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496" y="6569945"/>
            <a:ext cx="5184576" cy="276999"/>
          </a:xfrm>
          <a:prstGeom prst="rect">
            <a:avLst/>
          </a:prstGeom>
          <a:noFill/>
        </p:spPr>
        <p:txBody>
          <a:bodyPr wrap="square" rtlCol="0">
            <a:spAutoFit/>
          </a:bodyPr>
          <a:lstStyle/>
          <a:p>
            <a:r>
              <a:rPr lang="en-AU" sz="1200" i="1" dirty="0" smtClean="0"/>
              <a:t>Introducing Windows Server </a:t>
            </a:r>
            <a:r>
              <a:rPr lang="en-AU" sz="1200" i="1" dirty="0" err="1" smtClean="0"/>
              <a:t>AppFabric</a:t>
            </a:r>
            <a:r>
              <a:rPr lang="en-AU" sz="1200" i="1" dirty="0" smtClean="0"/>
              <a:t>, David Chappell, 2010</a:t>
            </a:r>
            <a:endParaRPr lang="en-AU" sz="1200" i="1" dirty="0"/>
          </a:p>
        </p:txBody>
      </p:sp>
    </p:spTree>
    <p:extLst>
      <p:ext uri="{BB962C8B-B14F-4D97-AF65-F5344CB8AC3E}">
        <p14:creationId xmlns:p14="http://schemas.microsoft.com/office/powerpoint/2010/main" val="215167978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4243</Words>
  <Application>Microsoft Office PowerPoint</Application>
  <PresentationFormat>On-screen Show (4:3)</PresentationFormat>
  <Paragraphs>458</Paragraphs>
  <Slides>38</Slides>
  <Notes>32</Notes>
  <HiddenSlides>4</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1_Office Theme</vt:lpstr>
      <vt:lpstr>PowerPoint Presentation</vt:lpstr>
      <vt:lpstr>Crossing the Rubicon Integrating with the Cloud Is Here to Stay</vt:lpstr>
      <vt:lpstr>Crossing the Rubicon “Let the die be cast…..”</vt:lpstr>
      <vt:lpstr>Agenda “Each journey begins with a single step…”</vt:lpstr>
      <vt:lpstr>Where Are We Now? “The march continues…”</vt:lpstr>
      <vt:lpstr>Microsoft Application Platform The Vision</vt:lpstr>
      <vt:lpstr>Microsoft Application Platform On Premise</vt:lpstr>
      <vt:lpstr>Windows Server AppFabric An Overview</vt:lpstr>
      <vt:lpstr>Windows Server AppFabric WCF &amp; WF Hosting</vt:lpstr>
      <vt:lpstr>Windows Server AppFabric Reliability &amp; Availability</vt:lpstr>
      <vt:lpstr>Windows Server AppFabric Scalability</vt:lpstr>
      <vt:lpstr>Demo</vt:lpstr>
      <vt:lpstr>Windows Server AppFabric Management Dashboard</vt:lpstr>
      <vt:lpstr>Windows Server AppFabric Execution Tracking</vt:lpstr>
      <vt:lpstr>Windows Server AppFabric Service &amp; Endpoint Management</vt:lpstr>
      <vt:lpstr>BizTalk Server 2010 An Overview</vt:lpstr>
      <vt:lpstr>BizTalk Server 2010 Runtime Architecture</vt:lpstr>
      <vt:lpstr>BizTalk Server 2010 Inbound Message Processing</vt:lpstr>
      <vt:lpstr>BizTalk Server 2010 Anatomy of a Message</vt:lpstr>
      <vt:lpstr>BizTalk Server 2010 Orchestration Processing</vt:lpstr>
      <vt:lpstr>BizTalk Server 2010 Outbound Message Processing</vt:lpstr>
      <vt:lpstr>BizTalk Server 2010 Business Activity Monitoring (BAM)</vt:lpstr>
      <vt:lpstr>Demo</vt:lpstr>
      <vt:lpstr>Where are We Now Summary of On-Premise Approach</vt:lpstr>
      <vt:lpstr>Agenda “Each journey begins with a single step…”</vt:lpstr>
      <vt:lpstr>Microsoft Application Platform Goal is Platform Equivalence</vt:lpstr>
      <vt:lpstr>Windows Azure Service Bus An Overview</vt:lpstr>
      <vt:lpstr>AppFabric Connect Extending your on-premise investments</vt:lpstr>
      <vt:lpstr>Demo</vt:lpstr>
      <vt:lpstr>Agenda “Each journey begins with a single step…”</vt:lpstr>
      <vt:lpstr>What’s My Strategy? Hybrid Integration Platform</vt:lpstr>
      <vt:lpstr>What’s My Strategy? Hybrid Integration Platform</vt:lpstr>
      <vt:lpstr>What’s My Strategy? Hybrid Integration Platform</vt:lpstr>
      <vt:lpstr>Azure Integration </vt:lpstr>
      <vt:lpstr>Why Should We Migrate? The Azure Adoption Chasm</vt:lpstr>
      <vt:lpstr>Summary Closing Thoughts</vt:lpstr>
      <vt:lpstr>Enrol in Microsoft Virtual Academy Today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2011-09-02T01:15:37Z</dcterms:created>
  <dcterms:modified xsi:type="dcterms:W3CDTF">2011-09-02T01:15:58Z</dcterms:modified>
</cp:coreProperties>
</file>