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3"/>
  </p:notesMasterIdLst>
  <p:sldIdLst>
    <p:sldId id="279"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11" r:id="rId21"/>
    <p:sldId id="310"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66" d="100"/>
          <a:sy n="66" d="100"/>
        </p:scale>
        <p:origin x="-306" y="-432"/>
      </p:cViewPr>
      <p:guideLst>
        <p:guide orient="horz" pos="3122"/>
        <p:guide pos="2880"/>
        <p:guide pos="5759"/>
        <p:guide pos="5329"/>
        <p:guide pos="839"/>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470CD6-AE99-40DF-9980-5491359725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A082EE4-FBDC-4C48-BC97-66624888002D}">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3200" dirty="0" smtClean="0"/>
            <a:t>Automate</a:t>
          </a:r>
          <a:endParaRPr lang="en-US" sz="3200" dirty="0"/>
        </a:p>
      </dgm:t>
    </dgm:pt>
    <dgm:pt modelId="{6DC357D9-B87C-4481-B561-BDA2AFE2C3B1}" type="parTrans" cxnId="{CD089970-6D0E-4D57-B011-26281273C735}">
      <dgm:prSet/>
      <dgm:spPr/>
      <dgm:t>
        <a:bodyPr/>
        <a:lstStyle/>
        <a:p>
          <a:endParaRPr lang="en-US"/>
        </a:p>
      </dgm:t>
    </dgm:pt>
    <dgm:pt modelId="{71145C6C-ECDA-4E35-BB02-35D915CC7057}" type="sibTrans" cxnId="{CD089970-6D0E-4D57-B011-26281273C735}">
      <dgm:prSet/>
      <dgm:spPr/>
      <dgm:t>
        <a:bodyPr/>
        <a:lstStyle/>
        <a:p>
          <a:endParaRPr lang="en-US"/>
        </a:p>
      </dgm:t>
    </dgm:pt>
    <dgm:pt modelId="{FB0C13F5-A371-4706-897D-1660A26B8C85}">
      <dgm:prSet phldrT="[Text]" custT="1"/>
      <dgm:spPr/>
      <dgm:t>
        <a:bodyPr/>
        <a:lstStyle/>
        <a:p>
          <a:r>
            <a:rPr lang="en-US" sz="1800" dirty="0" smtClean="0"/>
            <a:t>Reduce support costs by up to 70%</a:t>
          </a:r>
          <a:endParaRPr lang="en-US" sz="1800" dirty="0"/>
        </a:p>
      </dgm:t>
    </dgm:pt>
    <dgm:pt modelId="{F8588F4B-B2B5-49FE-8605-6251F0501918}" type="parTrans" cxnId="{89C05A78-ECF3-4EC5-A1C1-44F7E1192BB1}">
      <dgm:prSet/>
      <dgm:spPr/>
      <dgm:t>
        <a:bodyPr/>
        <a:lstStyle/>
        <a:p>
          <a:endParaRPr lang="en-US"/>
        </a:p>
      </dgm:t>
    </dgm:pt>
    <dgm:pt modelId="{0BEE50AA-3B52-42A9-A60E-259A66159BCB}" type="sibTrans" cxnId="{89C05A78-ECF3-4EC5-A1C1-44F7E1192BB1}">
      <dgm:prSet/>
      <dgm:spPr/>
      <dgm:t>
        <a:bodyPr/>
        <a:lstStyle/>
        <a:p>
          <a:endParaRPr lang="en-US"/>
        </a:p>
      </dgm:t>
    </dgm:pt>
    <dgm:pt modelId="{5E98736A-A28E-4140-9270-C1C6035B2F43}">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3200" dirty="0" smtClean="0"/>
            <a:t>Delegate</a:t>
          </a:r>
          <a:endParaRPr lang="en-US" sz="3200" dirty="0"/>
        </a:p>
      </dgm:t>
    </dgm:pt>
    <dgm:pt modelId="{CA7AE2F1-F6C0-4369-80D3-A1A8CDFB18CC}" type="parTrans" cxnId="{828DB306-A658-4BAC-BAE2-C564B5B0B89C}">
      <dgm:prSet/>
      <dgm:spPr/>
      <dgm:t>
        <a:bodyPr/>
        <a:lstStyle/>
        <a:p>
          <a:endParaRPr lang="en-US"/>
        </a:p>
      </dgm:t>
    </dgm:pt>
    <dgm:pt modelId="{95701AB4-A0FC-48C1-953B-1BA4843952C2}" type="sibTrans" cxnId="{828DB306-A658-4BAC-BAE2-C564B5B0B89C}">
      <dgm:prSet/>
      <dgm:spPr/>
      <dgm:t>
        <a:bodyPr/>
        <a:lstStyle/>
        <a:p>
          <a:endParaRPr lang="en-US"/>
        </a:p>
      </dgm:t>
    </dgm:pt>
    <dgm:pt modelId="{91C9800C-309C-4351-AE24-FCC1D9AE1B6F}">
      <dgm:prSet phldrT="[Text]" custT="1"/>
      <dgm:spPr/>
      <dgm:t>
        <a:bodyPr/>
        <a:lstStyle/>
        <a:p>
          <a:r>
            <a:rPr lang="en-US" sz="1800" dirty="0" smtClean="0"/>
            <a:t>Reduce time to resolve by 99%</a:t>
          </a:r>
          <a:endParaRPr lang="en-US" sz="1800" dirty="0"/>
        </a:p>
      </dgm:t>
    </dgm:pt>
    <dgm:pt modelId="{227E5805-728C-4C9A-A81D-40F62954F1A9}" type="parTrans" cxnId="{C55E15A6-FF12-4951-9082-73CAB3569609}">
      <dgm:prSet/>
      <dgm:spPr/>
      <dgm:t>
        <a:bodyPr/>
        <a:lstStyle/>
        <a:p>
          <a:endParaRPr lang="en-US"/>
        </a:p>
      </dgm:t>
    </dgm:pt>
    <dgm:pt modelId="{E1689115-730C-4804-8375-85A2399C449B}" type="sibTrans" cxnId="{C55E15A6-FF12-4951-9082-73CAB3569609}">
      <dgm:prSet/>
      <dgm:spPr/>
      <dgm:t>
        <a:bodyPr/>
        <a:lstStyle/>
        <a:p>
          <a:endParaRPr lang="en-US"/>
        </a:p>
      </dgm:t>
    </dgm:pt>
    <dgm:pt modelId="{A18D8D08-1ABC-4BFB-B362-0E2DFDBB71C7}">
      <dgm:prSet phldrT="[Text]" custT="1">
        <dgm:style>
          <a:lnRef idx="0">
            <a:schemeClr val="accent1"/>
          </a:lnRef>
          <a:fillRef idx="3">
            <a:schemeClr val="accent1"/>
          </a:fillRef>
          <a:effectRef idx="3">
            <a:schemeClr val="accent1"/>
          </a:effectRef>
          <a:fontRef idx="minor">
            <a:schemeClr val="lt1"/>
          </a:fontRef>
        </dgm:style>
      </dgm:prSet>
      <dgm:spPr/>
      <dgm:t>
        <a:bodyPr/>
        <a:lstStyle/>
        <a:p>
          <a:r>
            <a:rPr lang="en-US" sz="3200" b="1" dirty="0" smtClean="0"/>
            <a:t>SCALE</a:t>
          </a:r>
          <a:r>
            <a:rPr lang="en-US" sz="3200" dirty="0" smtClean="0"/>
            <a:t>!</a:t>
          </a:r>
          <a:endParaRPr lang="en-US" sz="3200" dirty="0"/>
        </a:p>
      </dgm:t>
    </dgm:pt>
    <dgm:pt modelId="{7D11DEBA-85E6-4EB5-A080-4169B73EE212}" type="parTrans" cxnId="{5E97CC49-2E4D-4B9C-B62B-3D1457050DCC}">
      <dgm:prSet/>
      <dgm:spPr/>
      <dgm:t>
        <a:bodyPr/>
        <a:lstStyle/>
        <a:p>
          <a:endParaRPr lang="en-US"/>
        </a:p>
      </dgm:t>
    </dgm:pt>
    <dgm:pt modelId="{B3A39A99-25B5-4557-97F5-F0B90EA00F0C}" type="sibTrans" cxnId="{5E97CC49-2E4D-4B9C-B62B-3D1457050DCC}">
      <dgm:prSet/>
      <dgm:spPr/>
      <dgm:t>
        <a:bodyPr/>
        <a:lstStyle/>
        <a:p>
          <a:endParaRPr lang="en-US"/>
        </a:p>
      </dgm:t>
    </dgm:pt>
    <dgm:pt modelId="{A6579C12-E697-48EF-9AB0-69B3B2161B03}">
      <dgm:prSet phldrT="[Text]" custT="1"/>
      <dgm:spPr/>
      <dgm:t>
        <a:bodyPr/>
        <a:lstStyle/>
        <a:p>
          <a:r>
            <a:rPr lang="en-US" sz="1800" dirty="0" smtClean="0"/>
            <a:t>Grow </a:t>
          </a:r>
          <a:r>
            <a:rPr lang="en-US" sz="1800" b="0" dirty="0" smtClean="0"/>
            <a:t>business and profitability</a:t>
          </a:r>
          <a:endParaRPr lang="en-US" sz="1800" b="0" dirty="0"/>
        </a:p>
      </dgm:t>
    </dgm:pt>
    <dgm:pt modelId="{DCCFB4CC-D422-4D91-97E0-C153C8B8D816}" type="parTrans" cxnId="{72939BFC-FD4C-4AB9-8A8C-C524544B9A00}">
      <dgm:prSet/>
      <dgm:spPr/>
      <dgm:t>
        <a:bodyPr/>
        <a:lstStyle/>
        <a:p>
          <a:endParaRPr lang="en-US"/>
        </a:p>
      </dgm:t>
    </dgm:pt>
    <dgm:pt modelId="{91EC0820-684F-4CBE-98B3-9C9DA2BDE2A5}" type="sibTrans" cxnId="{72939BFC-FD4C-4AB9-8A8C-C524544B9A00}">
      <dgm:prSet/>
      <dgm:spPr/>
      <dgm:t>
        <a:bodyPr/>
        <a:lstStyle/>
        <a:p>
          <a:endParaRPr lang="en-US"/>
        </a:p>
      </dgm:t>
    </dgm:pt>
    <dgm:pt modelId="{10BD7996-9527-4E24-BAD0-166F84F7C4A5}">
      <dgm:prSet phldrT="[Text]" custT="1"/>
      <dgm:spPr/>
      <dgm:t>
        <a:bodyPr/>
        <a:lstStyle/>
        <a:p>
          <a:r>
            <a:rPr lang="en-US" sz="1800" dirty="0" smtClean="0"/>
            <a:t>Minimize mistakes</a:t>
          </a:r>
          <a:endParaRPr lang="en-US" sz="1800" dirty="0"/>
        </a:p>
      </dgm:t>
    </dgm:pt>
    <dgm:pt modelId="{473C08ED-AF58-409B-93B4-1F93C8D32EE5}" type="parTrans" cxnId="{62F4AC2B-EBC8-465E-BB98-7CBDAFD21092}">
      <dgm:prSet/>
      <dgm:spPr/>
      <dgm:t>
        <a:bodyPr/>
        <a:lstStyle/>
        <a:p>
          <a:endParaRPr lang="en-US"/>
        </a:p>
      </dgm:t>
    </dgm:pt>
    <dgm:pt modelId="{512724B9-808F-4F64-9F47-A5F24F726F79}" type="sibTrans" cxnId="{62F4AC2B-EBC8-465E-BB98-7CBDAFD21092}">
      <dgm:prSet/>
      <dgm:spPr/>
      <dgm:t>
        <a:bodyPr/>
        <a:lstStyle/>
        <a:p>
          <a:endParaRPr lang="en-US"/>
        </a:p>
      </dgm:t>
    </dgm:pt>
    <dgm:pt modelId="{3804AAA6-A38D-46B5-A08A-EC0C5071B91A}">
      <dgm:prSet phldrT="[Text]" custT="1"/>
      <dgm:spPr/>
      <dgm:t>
        <a:bodyPr/>
        <a:lstStyle/>
        <a:p>
          <a:r>
            <a:rPr lang="en-US" sz="1800" dirty="0" smtClean="0"/>
            <a:t>Improve customer satisfaction and service</a:t>
          </a:r>
          <a:endParaRPr lang="en-US" sz="1800" dirty="0"/>
        </a:p>
      </dgm:t>
    </dgm:pt>
    <dgm:pt modelId="{5F93A9D1-7206-4901-B9BF-4368E5ACCD75}" type="parTrans" cxnId="{831E078B-8D14-484D-B8AD-36B7720DA774}">
      <dgm:prSet/>
      <dgm:spPr/>
      <dgm:t>
        <a:bodyPr/>
        <a:lstStyle/>
        <a:p>
          <a:endParaRPr lang="en-US"/>
        </a:p>
      </dgm:t>
    </dgm:pt>
    <dgm:pt modelId="{F1FB0A79-45AD-410B-9F03-C0DBDBF27EDC}" type="sibTrans" cxnId="{831E078B-8D14-484D-B8AD-36B7720DA774}">
      <dgm:prSet/>
      <dgm:spPr/>
      <dgm:t>
        <a:bodyPr/>
        <a:lstStyle/>
        <a:p>
          <a:endParaRPr lang="en-US"/>
        </a:p>
      </dgm:t>
    </dgm:pt>
    <dgm:pt modelId="{3A830D8B-6B3C-4492-82B6-AEEA133597DF}">
      <dgm:prSet phldrT="[Text]" custT="1"/>
      <dgm:spPr/>
      <dgm:t>
        <a:bodyPr/>
        <a:lstStyle/>
        <a:p>
          <a:r>
            <a:rPr lang="en-US" sz="1800" dirty="0" smtClean="0"/>
            <a:t>New user setup, from </a:t>
          </a:r>
          <a:r>
            <a:rPr lang="en-US" sz="1800" b="0" u="none" dirty="0" smtClean="0"/>
            <a:t>weeks</a:t>
          </a:r>
          <a:r>
            <a:rPr lang="en-US" sz="1800" dirty="0" smtClean="0"/>
            <a:t> to </a:t>
          </a:r>
          <a:r>
            <a:rPr lang="en-US" sz="1800" b="1" u="sng" dirty="0" smtClean="0"/>
            <a:t>minutes!</a:t>
          </a:r>
          <a:endParaRPr lang="en-US" sz="1800" u="sng" dirty="0"/>
        </a:p>
      </dgm:t>
    </dgm:pt>
    <dgm:pt modelId="{3F10A7EB-CFE1-4F8D-9FCB-1531DAFF5C3B}" type="parTrans" cxnId="{92E40674-E53C-4BAD-ACCC-76518C083AB8}">
      <dgm:prSet/>
      <dgm:spPr/>
      <dgm:t>
        <a:bodyPr/>
        <a:lstStyle/>
        <a:p>
          <a:endParaRPr lang="en-US"/>
        </a:p>
      </dgm:t>
    </dgm:pt>
    <dgm:pt modelId="{63562818-1D2B-415B-B9B7-5306F9D0E021}" type="sibTrans" cxnId="{92E40674-E53C-4BAD-ACCC-76518C083AB8}">
      <dgm:prSet/>
      <dgm:spPr/>
      <dgm:t>
        <a:bodyPr/>
        <a:lstStyle/>
        <a:p>
          <a:endParaRPr lang="en-US"/>
        </a:p>
      </dgm:t>
    </dgm:pt>
    <dgm:pt modelId="{FC7B2D2A-33BE-4794-A085-369896F51700}">
      <dgm:prSet phldrT="[Text]" custT="1"/>
      <dgm:spPr/>
      <dgm:t>
        <a:bodyPr/>
        <a:lstStyle/>
        <a:p>
          <a:r>
            <a:rPr lang="en-US" sz="1800" dirty="0" smtClean="0"/>
            <a:t>Add new services with minimal incremental cost</a:t>
          </a:r>
          <a:endParaRPr lang="en-US" sz="1800" dirty="0"/>
        </a:p>
      </dgm:t>
    </dgm:pt>
    <dgm:pt modelId="{0AAC0455-C62E-493A-B9C4-54A74D79ABF5}" type="parTrans" cxnId="{F3A9705C-F666-4D19-AA7D-5FCF76403B3B}">
      <dgm:prSet/>
      <dgm:spPr/>
      <dgm:t>
        <a:bodyPr/>
        <a:lstStyle/>
        <a:p>
          <a:endParaRPr lang="en-US"/>
        </a:p>
      </dgm:t>
    </dgm:pt>
    <dgm:pt modelId="{8D709DC7-D9C5-46E0-985B-9F540EC613D6}" type="sibTrans" cxnId="{F3A9705C-F666-4D19-AA7D-5FCF76403B3B}">
      <dgm:prSet/>
      <dgm:spPr/>
      <dgm:t>
        <a:bodyPr/>
        <a:lstStyle/>
        <a:p>
          <a:endParaRPr lang="en-US"/>
        </a:p>
      </dgm:t>
    </dgm:pt>
    <dgm:pt modelId="{093D7DA7-F45C-48AD-A5C1-1E7FE90FB935}">
      <dgm:prSet phldrT="[Text]" custT="1"/>
      <dgm:spPr/>
      <dgm:t>
        <a:bodyPr/>
        <a:lstStyle/>
        <a:p>
          <a:r>
            <a:rPr lang="en-US" sz="1800" dirty="0" smtClean="0"/>
            <a:t>Extend and customize for your needs</a:t>
          </a:r>
          <a:endParaRPr lang="en-US" sz="1800" dirty="0"/>
        </a:p>
      </dgm:t>
    </dgm:pt>
    <dgm:pt modelId="{C3C4FF1A-15AE-485B-938F-F8F3CD65302B}" type="parTrans" cxnId="{EDEC3FFF-FC2A-446D-B157-D678A287A2D9}">
      <dgm:prSet/>
      <dgm:spPr/>
      <dgm:t>
        <a:bodyPr/>
        <a:lstStyle/>
        <a:p>
          <a:endParaRPr lang="en-US"/>
        </a:p>
      </dgm:t>
    </dgm:pt>
    <dgm:pt modelId="{1507AD23-A7A4-4D4A-906F-0B1E2BE02E59}" type="sibTrans" cxnId="{EDEC3FFF-FC2A-446D-B157-D678A287A2D9}">
      <dgm:prSet/>
      <dgm:spPr/>
      <dgm:t>
        <a:bodyPr/>
        <a:lstStyle/>
        <a:p>
          <a:endParaRPr lang="en-US"/>
        </a:p>
      </dgm:t>
    </dgm:pt>
    <dgm:pt modelId="{354499D1-AFC8-493B-8C01-7F49F36595D8}" type="pres">
      <dgm:prSet presAssocID="{11470CD6-AE99-40DF-9980-549135972590}" presName="Name0" presStyleCnt="0">
        <dgm:presLayoutVars>
          <dgm:dir/>
          <dgm:animLvl val="lvl"/>
          <dgm:resizeHandles val="exact"/>
        </dgm:presLayoutVars>
      </dgm:prSet>
      <dgm:spPr/>
      <dgm:t>
        <a:bodyPr/>
        <a:lstStyle/>
        <a:p>
          <a:endParaRPr lang="en-NZ"/>
        </a:p>
      </dgm:t>
    </dgm:pt>
    <dgm:pt modelId="{0C4DEC33-3FF0-4A57-8FF4-4DCD979DC0E0}" type="pres">
      <dgm:prSet presAssocID="{AA082EE4-FBDC-4C48-BC97-66624888002D}" presName="linNode" presStyleCnt="0"/>
      <dgm:spPr/>
    </dgm:pt>
    <dgm:pt modelId="{3155C079-29D9-47A3-B9B9-2FCD055FE07B}" type="pres">
      <dgm:prSet presAssocID="{AA082EE4-FBDC-4C48-BC97-66624888002D}" presName="parentText" presStyleLbl="node1" presStyleIdx="0" presStyleCnt="3" custScaleX="81063" custLinFactNeighborX="-4495">
        <dgm:presLayoutVars>
          <dgm:chMax val="1"/>
          <dgm:bulletEnabled val="1"/>
        </dgm:presLayoutVars>
      </dgm:prSet>
      <dgm:spPr/>
      <dgm:t>
        <a:bodyPr/>
        <a:lstStyle/>
        <a:p>
          <a:endParaRPr lang="en-NZ"/>
        </a:p>
      </dgm:t>
    </dgm:pt>
    <dgm:pt modelId="{8259F2D4-75C9-453F-8AE7-986276D86320}" type="pres">
      <dgm:prSet presAssocID="{AA082EE4-FBDC-4C48-BC97-66624888002D}" presName="descendantText" presStyleLbl="alignAccFollowNode1" presStyleIdx="0" presStyleCnt="3" custScaleX="110475" custLinFactNeighborX="-508">
        <dgm:presLayoutVars>
          <dgm:bulletEnabled val="1"/>
        </dgm:presLayoutVars>
      </dgm:prSet>
      <dgm:spPr/>
      <dgm:t>
        <a:bodyPr/>
        <a:lstStyle/>
        <a:p>
          <a:endParaRPr lang="en-US"/>
        </a:p>
      </dgm:t>
    </dgm:pt>
    <dgm:pt modelId="{81D18C21-AF63-49EF-9F41-091C46F79426}" type="pres">
      <dgm:prSet presAssocID="{71145C6C-ECDA-4E35-BB02-35D915CC7057}" presName="sp" presStyleCnt="0"/>
      <dgm:spPr/>
    </dgm:pt>
    <dgm:pt modelId="{3E80C94B-BB7B-40BE-AAD2-0BD6AA6B413B}" type="pres">
      <dgm:prSet presAssocID="{5E98736A-A28E-4140-9270-C1C6035B2F43}" presName="linNode" presStyleCnt="0"/>
      <dgm:spPr/>
    </dgm:pt>
    <dgm:pt modelId="{7CD54C6C-D895-4613-82B3-3866DAA8C036}" type="pres">
      <dgm:prSet presAssocID="{5E98736A-A28E-4140-9270-C1C6035B2F43}" presName="parentText" presStyleLbl="node1" presStyleIdx="1" presStyleCnt="3" custScaleX="81063" custLinFactNeighborX="-4495">
        <dgm:presLayoutVars>
          <dgm:chMax val="1"/>
          <dgm:bulletEnabled val="1"/>
        </dgm:presLayoutVars>
      </dgm:prSet>
      <dgm:spPr/>
      <dgm:t>
        <a:bodyPr/>
        <a:lstStyle/>
        <a:p>
          <a:endParaRPr lang="en-NZ"/>
        </a:p>
      </dgm:t>
    </dgm:pt>
    <dgm:pt modelId="{5780FDBE-F805-4985-AF82-42C2B82351AA}" type="pres">
      <dgm:prSet presAssocID="{5E98736A-A28E-4140-9270-C1C6035B2F43}" presName="descendantText" presStyleLbl="alignAccFollowNode1" presStyleIdx="1" presStyleCnt="3" custScaleX="110475" custLinFactNeighborX="-508">
        <dgm:presLayoutVars>
          <dgm:bulletEnabled val="1"/>
        </dgm:presLayoutVars>
      </dgm:prSet>
      <dgm:spPr/>
      <dgm:t>
        <a:bodyPr/>
        <a:lstStyle/>
        <a:p>
          <a:endParaRPr lang="en-US"/>
        </a:p>
      </dgm:t>
    </dgm:pt>
    <dgm:pt modelId="{28B22751-7BEB-41AE-88C8-6E7859D55140}" type="pres">
      <dgm:prSet presAssocID="{95701AB4-A0FC-48C1-953B-1BA4843952C2}" presName="sp" presStyleCnt="0"/>
      <dgm:spPr/>
    </dgm:pt>
    <dgm:pt modelId="{B36628A5-0DF9-4482-8E59-C7ED17B1B600}" type="pres">
      <dgm:prSet presAssocID="{A18D8D08-1ABC-4BFB-B362-0E2DFDBB71C7}" presName="linNode" presStyleCnt="0"/>
      <dgm:spPr/>
    </dgm:pt>
    <dgm:pt modelId="{F838E155-0426-43F7-8A18-CBBFBA26F295}" type="pres">
      <dgm:prSet presAssocID="{A18D8D08-1ABC-4BFB-B362-0E2DFDBB71C7}" presName="parentText" presStyleLbl="node1" presStyleIdx="2" presStyleCnt="3" custScaleX="81063" custLinFactNeighborX="-4495">
        <dgm:presLayoutVars>
          <dgm:chMax val="1"/>
          <dgm:bulletEnabled val="1"/>
        </dgm:presLayoutVars>
      </dgm:prSet>
      <dgm:spPr/>
      <dgm:t>
        <a:bodyPr/>
        <a:lstStyle/>
        <a:p>
          <a:endParaRPr lang="en-US"/>
        </a:p>
      </dgm:t>
    </dgm:pt>
    <dgm:pt modelId="{35026944-3E44-4F90-BF0B-F920CC903154}" type="pres">
      <dgm:prSet presAssocID="{A18D8D08-1ABC-4BFB-B362-0E2DFDBB71C7}" presName="descendantText" presStyleLbl="alignAccFollowNode1" presStyleIdx="2" presStyleCnt="3" custScaleX="110475" custLinFactNeighborX="-508">
        <dgm:presLayoutVars>
          <dgm:bulletEnabled val="1"/>
        </dgm:presLayoutVars>
      </dgm:prSet>
      <dgm:spPr/>
      <dgm:t>
        <a:bodyPr/>
        <a:lstStyle/>
        <a:p>
          <a:endParaRPr lang="en-US"/>
        </a:p>
      </dgm:t>
    </dgm:pt>
  </dgm:ptLst>
  <dgm:cxnLst>
    <dgm:cxn modelId="{405537F1-C7D5-40A5-ACE5-8F415CFE70C9}" type="presOf" srcId="{FC7B2D2A-33BE-4794-A085-369896F51700}" destId="{35026944-3E44-4F90-BF0B-F920CC903154}" srcOrd="0" destOrd="1" presId="urn:microsoft.com/office/officeart/2005/8/layout/vList5"/>
    <dgm:cxn modelId="{901BEC0D-69E7-461C-B250-C66F9294B8E6}" type="presOf" srcId="{A18D8D08-1ABC-4BFB-B362-0E2DFDBB71C7}" destId="{F838E155-0426-43F7-8A18-CBBFBA26F295}" srcOrd="0" destOrd="0" presId="urn:microsoft.com/office/officeart/2005/8/layout/vList5"/>
    <dgm:cxn modelId="{CD089970-6D0E-4D57-B011-26281273C735}" srcId="{11470CD6-AE99-40DF-9980-549135972590}" destId="{AA082EE4-FBDC-4C48-BC97-66624888002D}" srcOrd="0" destOrd="0" parTransId="{6DC357D9-B87C-4481-B561-BDA2AFE2C3B1}" sibTransId="{71145C6C-ECDA-4E35-BB02-35D915CC7057}"/>
    <dgm:cxn modelId="{FCB86518-5FFB-4C79-A197-E0EF3E996ED9}" type="presOf" srcId="{11470CD6-AE99-40DF-9980-549135972590}" destId="{354499D1-AFC8-493B-8C01-7F49F36595D8}" srcOrd="0" destOrd="0" presId="urn:microsoft.com/office/officeart/2005/8/layout/vList5"/>
    <dgm:cxn modelId="{72939BFC-FD4C-4AB9-8A8C-C524544B9A00}" srcId="{A18D8D08-1ABC-4BFB-B362-0E2DFDBB71C7}" destId="{A6579C12-E697-48EF-9AB0-69B3B2161B03}" srcOrd="0" destOrd="0" parTransId="{DCCFB4CC-D422-4D91-97E0-C153C8B8D816}" sibTransId="{91EC0820-684F-4CBE-98B3-9C9DA2BDE2A5}"/>
    <dgm:cxn modelId="{C8A2354D-799C-489B-92BD-1481CEBF7DEA}" type="presOf" srcId="{A6579C12-E697-48EF-9AB0-69B3B2161B03}" destId="{35026944-3E44-4F90-BF0B-F920CC903154}" srcOrd="0" destOrd="0" presId="urn:microsoft.com/office/officeart/2005/8/layout/vList5"/>
    <dgm:cxn modelId="{F51D4E1F-903D-4D35-BBFA-0AD810075FBF}" type="presOf" srcId="{AA082EE4-FBDC-4C48-BC97-66624888002D}" destId="{3155C079-29D9-47A3-B9B9-2FCD055FE07B}" srcOrd="0" destOrd="0" presId="urn:microsoft.com/office/officeart/2005/8/layout/vList5"/>
    <dgm:cxn modelId="{7A3F096B-A820-4122-91A5-B5FADD598C76}" type="presOf" srcId="{91C9800C-309C-4351-AE24-FCC1D9AE1B6F}" destId="{5780FDBE-F805-4985-AF82-42C2B82351AA}" srcOrd="0" destOrd="0" presId="urn:microsoft.com/office/officeart/2005/8/layout/vList5"/>
    <dgm:cxn modelId="{B0BDA3D7-0DC8-49D4-B473-88925ECD3123}" type="presOf" srcId="{5E98736A-A28E-4140-9270-C1C6035B2F43}" destId="{7CD54C6C-D895-4613-82B3-3866DAA8C036}" srcOrd="0" destOrd="0" presId="urn:microsoft.com/office/officeart/2005/8/layout/vList5"/>
    <dgm:cxn modelId="{831E078B-8D14-484D-B8AD-36B7720DA774}" srcId="{5E98736A-A28E-4140-9270-C1C6035B2F43}" destId="{3804AAA6-A38D-46B5-A08A-EC0C5071B91A}" srcOrd="1" destOrd="0" parTransId="{5F93A9D1-7206-4901-B9BF-4368E5ACCD75}" sibTransId="{F1FB0A79-45AD-410B-9F03-C0DBDBF27EDC}"/>
    <dgm:cxn modelId="{E6539DA3-3D86-4F82-BC2B-39ACDC180660}" type="presOf" srcId="{093D7DA7-F45C-48AD-A5C1-1E7FE90FB935}" destId="{35026944-3E44-4F90-BF0B-F920CC903154}" srcOrd="0" destOrd="2" presId="urn:microsoft.com/office/officeart/2005/8/layout/vList5"/>
    <dgm:cxn modelId="{F3A9705C-F666-4D19-AA7D-5FCF76403B3B}" srcId="{A18D8D08-1ABC-4BFB-B362-0E2DFDBB71C7}" destId="{FC7B2D2A-33BE-4794-A085-369896F51700}" srcOrd="1" destOrd="0" parTransId="{0AAC0455-C62E-493A-B9C4-54A74D79ABF5}" sibTransId="{8D709DC7-D9C5-46E0-985B-9F540EC613D6}"/>
    <dgm:cxn modelId="{92E40674-E53C-4BAD-ACCC-76518C083AB8}" srcId="{AA082EE4-FBDC-4C48-BC97-66624888002D}" destId="{3A830D8B-6B3C-4492-82B6-AEEA133597DF}" srcOrd="2" destOrd="0" parTransId="{3F10A7EB-CFE1-4F8D-9FCB-1531DAFF5C3B}" sibTransId="{63562818-1D2B-415B-B9B7-5306F9D0E021}"/>
    <dgm:cxn modelId="{62F4AC2B-EBC8-465E-BB98-7CBDAFD21092}" srcId="{AA082EE4-FBDC-4C48-BC97-66624888002D}" destId="{10BD7996-9527-4E24-BAD0-166F84F7C4A5}" srcOrd="1" destOrd="0" parTransId="{473C08ED-AF58-409B-93B4-1F93C8D32EE5}" sibTransId="{512724B9-808F-4F64-9F47-A5F24F726F79}"/>
    <dgm:cxn modelId="{1746AAB4-3A80-4082-B410-0C1FA0114AE6}" type="presOf" srcId="{3804AAA6-A38D-46B5-A08A-EC0C5071B91A}" destId="{5780FDBE-F805-4985-AF82-42C2B82351AA}" srcOrd="0" destOrd="1" presId="urn:microsoft.com/office/officeart/2005/8/layout/vList5"/>
    <dgm:cxn modelId="{926031DC-427F-456E-B609-B4FFF9A76F36}" type="presOf" srcId="{3A830D8B-6B3C-4492-82B6-AEEA133597DF}" destId="{8259F2D4-75C9-453F-8AE7-986276D86320}" srcOrd="0" destOrd="2" presId="urn:microsoft.com/office/officeart/2005/8/layout/vList5"/>
    <dgm:cxn modelId="{828DB306-A658-4BAC-BAE2-C564B5B0B89C}" srcId="{11470CD6-AE99-40DF-9980-549135972590}" destId="{5E98736A-A28E-4140-9270-C1C6035B2F43}" srcOrd="1" destOrd="0" parTransId="{CA7AE2F1-F6C0-4369-80D3-A1A8CDFB18CC}" sibTransId="{95701AB4-A0FC-48C1-953B-1BA4843952C2}"/>
    <dgm:cxn modelId="{5E97CC49-2E4D-4B9C-B62B-3D1457050DCC}" srcId="{11470CD6-AE99-40DF-9980-549135972590}" destId="{A18D8D08-1ABC-4BFB-B362-0E2DFDBB71C7}" srcOrd="2" destOrd="0" parTransId="{7D11DEBA-85E6-4EB5-A080-4169B73EE212}" sibTransId="{B3A39A99-25B5-4557-97F5-F0B90EA00F0C}"/>
    <dgm:cxn modelId="{BFE58E9D-FD82-4DD1-8D82-82101B5EC1A5}" type="presOf" srcId="{10BD7996-9527-4E24-BAD0-166F84F7C4A5}" destId="{8259F2D4-75C9-453F-8AE7-986276D86320}" srcOrd="0" destOrd="1" presId="urn:microsoft.com/office/officeart/2005/8/layout/vList5"/>
    <dgm:cxn modelId="{EDEC3FFF-FC2A-446D-B157-D678A287A2D9}" srcId="{A18D8D08-1ABC-4BFB-B362-0E2DFDBB71C7}" destId="{093D7DA7-F45C-48AD-A5C1-1E7FE90FB935}" srcOrd="2" destOrd="0" parTransId="{C3C4FF1A-15AE-485B-938F-F8F3CD65302B}" sibTransId="{1507AD23-A7A4-4D4A-906F-0B1E2BE02E59}"/>
    <dgm:cxn modelId="{C55E15A6-FF12-4951-9082-73CAB3569609}" srcId="{5E98736A-A28E-4140-9270-C1C6035B2F43}" destId="{91C9800C-309C-4351-AE24-FCC1D9AE1B6F}" srcOrd="0" destOrd="0" parTransId="{227E5805-728C-4C9A-A81D-40F62954F1A9}" sibTransId="{E1689115-730C-4804-8375-85A2399C449B}"/>
    <dgm:cxn modelId="{89C05A78-ECF3-4EC5-A1C1-44F7E1192BB1}" srcId="{AA082EE4-FBDC-4C48-BC97-66624888002D}" destId="{FB0C13F5-A371-4706-897D-1660A26B8C85}" srcOrd="0" destOrd="0" parTransId="{F8588F4B-B2B5-49FE-8605-6251F0501918}" sibTransId="{0BEE50AA-3B52-42A9-A60E-259A66159BCB}"/>
    <dgm:cxn modelId="{5860D233-5D00-4D77-A957-6A8BAA7BCBEB}" type="presOf" srcId="{FB0C13F5-A371-4706-897D-1660A26B8C85}" destId="{8259F2D4-75C9-453F-8AE7-986276D86320}" srcOrd="0" destOrd="0" presId="urn:microsoft.com/office/officeart/2005/8/layout/vList5"/>
    <dgm:cxn modelId="{B2A5A8DA-0497-4B21-992A-10350AA9E59C}" type="presParOf" srcId="{354499D1-AFC8-493B-8C01-7F49F36595D8}" destId="{0C4DEC33-3FF0-4A57-8FF4-4DCD979DC0E0}" srcOrd="0" destOrd="0" presId="urn:microsoft.com/office/officeart/2005/8/layout/vList5"/>
    <dgm:cxn modelId="{28986118-F753-4DB3-BC46-09FDC7BAA848}" type="presParOf" srcId="{0C4DEC33-3FF0-4A57-8FF4-4DCD979DC0E0}" destId="{3155C079-29D9-47A3-B9B9-2FCD055FE07B}" srcOrd="0" destOrd="0" presId="urn:microsoft.com/office/officeart/2005/8/layout/vList5"/>
    <dgm:cxn modelId="{D6BCFBC9-7E28-4982-B0B2-FC5618D61EBB}" type="presParOf" srcId="{0C4DEC33-3FF0-4A57-8FF4-4DCD979DC0E0}" destId="{8259F2D4-75C9-453F-8AE7-986276D86320}" srcOrd="1" destOrd="0" presId="urn:microsoft.com/office/officeart/2005/8/layout/vList5"/>
    <dgm:cxn modelId="{2D984814-EDA5-4989-83FE-6A8FFA5958A8}" type="presParOf" srcId="{354499D1-AFC8-493B-8C01-7F49F36595D8}" destId="{81D18C21-AF63-49EF-9F41-091C46F79426}" srcOrd="1" destOrd="0" presId="urn:microsoft.com/office/officeart/2005/8/layout/vList5"/>
    <dgm:cxn modelId="{2DCBA594-6399-459F-9E1F-EDD6B7B75543}" type="presParOf" srcId="{354499D1-AFC8-493B-8C01-7F49F36595D8}" destId="{3E80C94B-BB7B-40BE-AAD2-0BD6AA6B413B}" srcOrd="2" destOrd="0" presId="urn:microsoft.com/office/officeart/2005/8/layout/vList5"/>
    <dgm:cxn modelId="{A88DBBDB-6269-443E-BD37-C2E2180EBB72}" type="presParOf" srcId="{3E80C94B-BB7B-40BE-AAD2-0BD6AA6B413B}" destId="{7CD54C6C-D895-4613-82B3-3866DAA8C036}" srcOrd="0" destOrd="0" presId="urn:microsoft.com/office/officeart/2005/8/layout/vList5"/>
    <dgm:cxn modelId="{19CB29F1-EA31-4143-8511-3A120ED8CDCA}" type="presParOf" srcId="{3E80C94B-BB7B-40BE-AAD2-0BD6AA6B413B}" destId="{5780FDBE-F805-4985-AF82-42C2B82351AA}" srcOrd="1" destOrd="0" presId="urn:microsoft.com/office/officeart/2005/8/layout/vList5"/>
    <dgm:cxn modelId="{7F5FA98F-1476-4150-BB7D-FB3D9624438B}" type="presParOf" srcId="{354499D1-AFC8-493B-8C01-7F49F36595D8}" destId="{28B22751-7BEB-41AE-88C8-6E7859D55140}" srcOrd="3" destOrd="0" presId="urn:microsoft.com/office/officeart/2005/8/layout/vList5"/>
    <dgm:cxn modelId="{C459E905-712D-4DA8-935D-6094FFE28D0B}" type="presParOf" srcId="{354499D1-AFC8-493B-8C01-7F49F36595D8}" destId="{B36628A5-0DF9-4482-8E59-C7ED17B1B600}" srcOrd="4" destOrd="0" presId="urn:microsoft.com/office/officeart/2005/8/layout/vList5"/>
    <dgm:cxn modelId="{9ED5011E-B768-49B7-A43E-A20803996BAD}" type="presParOf" srcId="{B36628A5-0DF9-4482-8E59-C7ED17B1B600}" destId="{F838E155-0426-43F7-8A18-CBBFBA26F295}" srcOrd="0" destOrd="0" presId="urn:microsoft.com/office/officeart/2005/8/layout/vList5"/>
    <dgm:cxn modelId="{1A28B91F-2233-4349-B114-08426FD028E6}" type="presParOf" srcId="{B36628A5-0DF9-4482-8E59-C7ED17B1B600}" destId="{35026944-3E44-4F90-BF0B-F920CC90315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9F2D4-75C9-453F-8AE7-986276D86320}">
      <dsp:nvSpPr>
        <dsp:cNvPr id="0" name=""/>
        <dsp:cNvSpPr/>
      </dsp:nvSpPr>
      <dsp:spPr>
        <a:xfrm rot="5400000">
          <a:off x="4577332" y="-2208109"/>
          <a:ext cx="863252" cy="54985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Reduce support costs by up to 70%</a:t>
          </a:r>
          <a:endParaRPr lang="en-US" sz="1800" kern="1200" dirty="0"/>
        </a:p>
        <a:p>
          <a:pPr marL="171450" lvl="1" indent="-171450" algn="l" defTabSz="800100">
            <a:lnSpc>
              <a:spcPct val="90000"/>
            </a:lnSpc>
            <a:spcBef>
              <a:spcPct val="0"/>
            </a:spcBef>
            <a:spcAft>
              <a:spcPct val="15000"/>
            </a:spcAft>
            <a:buChar char="••"/>
          </a:pPr>
          <a:r>
            <a:rPr lang="en-US" sz="1800" kern="1200" dirty="0" smtClean="0"/>
            <a:t>Minimize mistakes</a:t>
          </a:r>
          <a:endParaRPr lang="en-US" sz="1800" kern="1200" dirty="0"/>
        </a:p>
        <a:p>
          <a:pPr marL="171450" lvl="1" indent="-171450" algn="l" defTabSz="800100">
            <a:lnSpc>
              <a:spcPct val="90000"/>
            </a:lnSpc>
            <a:spcBef>
              <a:spcPct val="0"/>
            </a:spcBef>
            <a:spcAft>
              <a:spcPct val="15000"/>
            </a:spcAft>
            <a:buChar char="••"/>
          </a:pPr>
          <a:r>
            <a:rPr lang="en-US" sz="1800" kern="1200" dirty="0" smtClean="0"/>
            <a:t>New user setup, from </a:t>
          </a:r>
          <a:r>
            <a:rPr lang="en-US" sz="1800" b="0" u="none" kern="1200" dirty="0" smtClean="0"/>
            <a:t>weeks</a:t>
          </a:r>
          <a:r>
            <a:rPr lang="en-US" sz="1800" kern="1200" dirty="0" smtClean="0"/>
            <a:t> to </a:t>
          </a:r>
          <a:r>
            <a:rPr lang="en-US" sz="1800" b="1" u="sng" kern="1200" dirty="0" smtClean="0"/>
            <a:t>minutes!</a:t>
          </a:r>
          <a:endParaRPr lang="en-US" sz="1800" u="sng" kern="1200" dirty="0"/>
        </a:p>
      </dsp:txBody>
      <dsp:txXfrm rot="-5400000">
        <a:off x="2259682" y="151681"/>
        <a:ext cx="5456413" cy="778972"/>
      </dsp:txXfrm>
    </dsp:sp>
    <dsp:sp modelId="{3155C079-29D9-47A3-B9B9-2FCD055FE07B}">
      <dsp:nvSpPr>
        <dsp:cNvPr id="0" name=""/>
        <dsp:cNvSpPr/>
      </dsp:nvSpPr>
      <dsp:spPr>
        <a:xfrm>
          <a:off x="0" y="1634"/>
          <a:ext cx="2269497" cy="107906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Automate</a:t>
          </a:r>
          <a:endParaRPr lang="en-US" sz="3200" kern="1200" dirty="0"/>
        </a:p>
      </dsp:txBody>
      <dsp:txXfrm>
        <a:off x="52676" y="54310"/>
        <a:ext cx="2164145" cy="973713"/>
      </dsp:txXfrm>
    </dsp:sp>
    <dsp:sp modelId="{5780FDBE-F805-4985-AF82-42C2B82351AA}">
      <dsp:nvSpPr>
        <dsp:cNvPr id="0" name=""/>
        <dsp:cNvSpPr/>
      </dsp:nvSpPr>
      <dsp:spPr>
        <a:xfrm rot="5400000">
          <a:off x="4577332" y="-1075090"/>
          <a:ext cx="863252" cy="54985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Reduce time to resolve by 99%</a:t>
          </a:r>
          <a:endParaRPr lang="en-US" sz="1800" kern="1200" dirty="0"/>
        </a:p>
        <a:p>
          <a:pPr marL="171450" lvl="1" indent="-171450" algn="l" defTabSz="800100">
            <a:lnSpc>
              <a:spcPct val="90000"/>
            </a:lnSpc>
            <a:spcBef>
              <a:spcPct val="0"/>
            </a:spcBef>
            <a:spcAft>
              <a:spcPct val="15000"/>
            </a:spcAft>
            <a:buChar char="••"/>
          </a:pPr>
          <a:r>
            <a:rPr lang="en-US" sz="1800" kern="1200" dirty="0" smtClean="0"/>
            <a:t>Improve customer satisfaction and service</a:t>
          </a:r>
          <a:endParaRPr lang="en-US" sz="1800" kern="1200" dirty="0"/>
        </a:p>
      </dsp:txBody>
      <dsp:txXfrm rot="-5400000">
        <a:off x="2259682" y="1284700"/>
        <a:ext cx="5456413" cy="778972"/>
      </dsp:txXfrm>
    </dsp:sp>
    <dsp:sp modelId="{7CD54C6C-D895-4613-82B3-3866DAA8C036}">
      <dsp:nvSpPr>
        <dsp:cNvPr id="0" name=""/>
        <dsp:cNvSpPr/>
      </dsp:nvSpPr>
      <dsp:spPr>
        <a:xfrm>
          <a:off x="0" y="1134653"/>
          <a:ext cx="2269497" cy="107906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Delegate</a:t>
          </a:r>
          <a:endParaRPr lang="en-US" sz="3200" kern="1200" dirty="0"/>
        </a:p>
      </dsp:txBody>
      <dsp:txXfrm>
        <a:off x="52676" y="1187329"/>
        <a:ext cx="2164145" cy="973713"/>
      </dsp:txXfrm>
    </dsp:sp>
    <dsp:sp modelId="{35026944-3E44-4F90-BF0B-F920CC903154}">
      <dsp:nvSpPr>
        <dsp:cNvPr id="0" name=""/>
        <dsp:cNvSpPr/>
      </dsp:nvSpPr>
      <dsp:spPr>
        <a:xfrm rot="5400000">
          <a:off x="4577332" y="57927"/>
          <a:ext cx="863252" cy="549855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Grow </a:t>
          </a:r>
          <a:r>
            <a:rPr lang="en-US" sz="1800" b="0" kern="1200" dirty="0" smtClean="0"/>
            <a:t>business and profitability</a:t>
          </a:r>
          <a:endParaRPr lang="en-US" sz="1800" b="0" kern="1200" dirty="0"/>
        </a:p>
        <a:p>
          <a:pPr marL="171450" lvl="1" indent="-171450" algn="l" defTabSz="800100">
            <a:lnSpc>
              <a:spcPct val="90000"/>
            </a:lnSpc>
            <a:spcBef>
              <a:spcPct val="0"/>
            </a:spcBef>
            <a:spcAft>
              <a:spcPct val="15000"/>
            </a:spcAft>
            <a:buChar char="••"/>
          </a:pPr>
          <a:r>
            <a:rPr lang="en-US" sz="1800" kern="1200" dirty="0" smtClean="0"/>
            <a:t>Add new services with minimal incremental cost</a:t>
          </a:r>
          <a:endParaRPr lang="en-US" sz="1800" kern="1200" dirty="0"/>
        </a:p>
        <a:p>
          <a:pPr marL="171450" lvl="1" indent="-171450" algn="l" defTabSz="800100">
            <a:lnSpc>
              <a:spcPct val="90000"/>
            </a:lnSpc>
            <a:spcBef>
              <a:spcPct val="0"/>
            </a:spcBef>
            <a:spcAft>
              <a:spcPct val="15000"/>
            </a:spcAft>
            <a:buChar char="••"/>
          </a:pPr>
          <a:r>
            <a:rPr lang="en-US" sz="1800" kern="1200" dirty="0" smtClean="0"/>
            <a:t>Extend and customize for your needs</a:t>
          </a:r>
          <a:endParaRPr lang="en-US" sz="1800" kern="1200" dirty="0"/>
        </a:p>
      </dsp:txBody>
      <dsp:txXfrm rot="-5400000">
        <a:off x="2259682" y="2417717"/>
        <a:ext cx="5456413" cy="778972"/>
      </dsp:txXfrm>
    </dsp:sp>
    <dsp:sp modelId="{F838E155-0426-43F7-8A18-CBBFBA26F295}">
      <dsp:nvSpPr>
        <dsp:cNvPr id="0" name=""/>
        <dsp:cNvSpPr/>
      </dsp:nvSpPr>
      <dsp:spPr>
        <a:xfrm>
          <a:off x="0" y="2267671"/>
          <a:ext cx="2269497" cy="107906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b="1" kern="1200" dirty="0" smtClean="0"/>
            <a:t>SCALE</a:t>
          </a:r>
          <a:r>
            <a:rPr lang="en-US" sz="3200" kern="1200" dirty="0" smtClean="0"/>
            <a:t>!</a:t>
          </a:r>
          <a:endParaRPr lang="en-US" sz="3200" kern="1200" dirty="0"/>
        </a:p>
      </dsp:txBody>
      <dsp:txXfrm>
        <a:off x="52676" y="2320347"/>
        <a:ext cx="2164145" cy="97371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8EC6240C-07D3-4615-91B2-883EB70D67DF}" type="slidenum">
              <a:rPr lang="en-GB" smtClean="0"/>
              <a:pPr/>
              <a:t>13</a:t>
            </a:fld>
            <a:endParaRPr lang="en-GB" smtClean="0"/>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p:txBody>
      </p:sp>
      <p:sp>
        <p:nvSpPr>
          <p:cNvPr id="4" name="Slide Number Placeholder 3"/>
          <p:cNvSpPr>
            <a:spLocks noGrp="1"/>
          </p:cNvSpPr>
          <p:nvPr>
            <p:ph type="sldNum" sz="quarter" idx="10"/>
          </p:nvPr>
        </p:nvSpPr>
        <p:spPr/>
        <p:txBody>
          <a:bodyPr/>
          <a:lstStyle/>
          <a:p>
            <a:fld id="{4FF48509-9BE2-4CBA-87C3-1772260328FB}" type="slidenum">
              <a:rPr lang="en-US" smtClean="0"/>
              <a:pPr/>
              <a:t>16</a:t>
            </a:fld>
            <a:endParaRPr lang="en-US" dirty="0"/>
          </a:p>
        </p:txBody>
      </p:sp>
    </p:spTree>
    <p:extLst>
      <p:ext uri="{BB962C8B-B14F-4D97-AF65-F5344CB8AC3E}">
        <p14:creationId xmlns:p14="http://schemas.microsoft.com/office/powerpoint/2010/main" val="94466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B435AFD-8770-4552-A397-EB85E20C6A04}" type="slidenum">
              <a:rPr lang="en-GB" smtClean="0"/>
              <a:pPr/>
              <a:t>17</a:t>
            </a:fld>
            <a:endParaRPr lang="en-GB" smtClean="0"/>
          </a:p>
        </p:txBody>
      </p:sp>
      <p:sp>
        <p:nvSpPr>
          <p:cNvPr id="22531" name="Rectangle 2"/>
          <p:cNvSpPr>
            <a:spLocks noGrp="1" noRot="1" noChangeAspect="1" noChangeArrowheads="1" noTextEdit="1"/>
          </p:cNvSpPr>
          <p:nvPr>
            <p:ph type="sldImg"/>
          </p:nvPr>
        </p:nvSpPr>
        <p:spPr>
          <a:xfrm>
            <a:off x="381000" y="685800"/>
            <a:ext cx="6096000" cy="3429000"/>
          </a:xfrm>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83A8A4-4AB9-4997-87F1-1617B447DDC1}" type="slidenum">
              <a:rPr lang="en-AU" smtClean="0"/>
              <a:pPr/>
              <a:t>18</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buFontTx/>
              <a:buChar char="-"/>
            </a:pPr>
            <a:endParaRPr lang="en-US" dirty="0"/>
          </a:p>
        </p:txBody>
      </p:sp>
      <p:sp>
        <p:nvSpPr>
          <p:cNvPr id="4" name="Slide Number Placeholder 3"/>
          <p:cNvSpPr>
            <a:spLocks noGrp="1"/>
          </p:cNvSpPr>
          <p:nvPr>
            <p:ph type="sldNum" sz="quarter" idx="10"/>
          </p:nvPr>
        </p:nvSpPr>
        <p:spPr/>
        <p:txBody>
          <a:bodyPr/>
          <a:lstStyle/>
          <a:p>
            <a:fld id="{4183A8A4-4AB9-4997-87F1-1617B447DDC1}" type="slidenum">
              <a:rPr lang="en-AU" smtClean="0"/>
              <a:pPr/>
              <a:t>19</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4:10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4:10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a:xfrm>
            <a:off x="381000" y="685800"/>
            <a:ext cx="6096000" cy="3429000"/>
          </a:xfrm>
          <a:ln/>
        </p:spPr>
      </p:sp>
      <p:sp>
        <p:nvSpPr>
          <p:cNvPr id="92162" name="Notes Placeholder 2"/>
          <p:cNvSpPr>
            <a:spLocks noGrp="1"/>
          </p:cNvSpPr>
          <p:nvPr>
            <p:ph type="body" idx="1"/>
          </p:nvPr>
        </p:nvSpPr>
        <p:spPr>
          <a:noFill/>
          <a:ln/>
        </p:spPr>
        <p:txBody>
          <a:bodyPr/>
          <a:lstStyle/>
          <a:p>
            <a:endParaRPr lang="en-US" dirty="0" smtClean="0"/>
          </a:p>
        </p:txBody>
      </p:sp>
      <p:sp>
        <p:nvSpPr>
          <p:cNvPr id="92163" name="Slide Number Placeholder 3"/>
          <p:cNvSpPr txBox="1">
            <a:spLocks noGrp="1"/>
          </p:cNvSpPr>
          <p:nvPr/>
        </p:nvSpPr>
        <p:spPr bwMode="auto">
          <a:xfrm>
            <a:off x="3884616" y="8684926"/>
            <a:ext cx="2971800" cy="457513"/>
          </a:xfrm>
          <a:prstGeom prst="rect">
            <a:avLst/>
          </a:prstGeom>
          <a:noFill/>
          <a:ln w="9525">
            <a:noFill/>
            <a:miter lim="800000"/>
            <a:headEnd/>
            <a:tailEnd/>
          </a:ln>
        </p:spPr>
        <p:txBody>
          <a:bodyPr lIns="92299" tIns="46149" rIns="92299" bIns="46149" anchor="b"/>
          <a:lstStyle/>
          <a:p>
            <a:pPr algn="r" defTabSz="922250" fontAlgn="auto">
              <a:spcBef>
                <a:spcPts val="0"/>
              </a:spcBef>
              <a:spcAft>
                <a:spcPts val="0"/>
              </a:spcAft>
            </a:pPr>
            <a:fld id="{DC39B681-1C26-4FC2-BE9B-F49E83219176}" type="slidenum">
              <a:rPr lang="en-US" sz="1200">
                <a:solidFill>
                  <a:prstClr val="black"/>
                </a:solidFill>
                <a:latin typeface="Calibri"/>
              </a:rPr>
              <a:pPr algn="r" defTabSz="922250" fontAlgn="auto">
                <a:spcBef>
                  <a:spcPts val="0"/>
                </a:spcBef>
                <a:spcAft>
                  <a:spcPts val="0"/>
                </a:spcAft>
              </a:pPr>
              <a:t>4</a:t>
            </a:fld>
            <a:endParaRPr lang="en-US" sz="1200" dirty="0">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03375E-CEC1-4AC3-BBFC-3A408BFC860A}" type="slidenum">
              <a:rPr lang="en-US" smtClean="0"/>
              <a:pPr>
                <a:defRPr/>
              </a:pPr>
              <a:t>6</a:t>
            </a:fld>
            <a:endParaRPr lang="en-US" dirty="0"/>
          </a:p>
        </p:txBody>
      </p:sp>
    </p:spTree>
    <p:extLst>
      <p:ext uri="{BB962C8B-B14F-4D97-AF65-F5344CB8AC3E}">
        <p14:creationId xmlns:p14="http://schemas.microsoft.com/office/powerpoint/2010/main" val="8208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83A8A4-4AB9-4997-87F1-1617B447DDC1}" type="slidenum">
              <a:rPr lang="en-AU" smtClean="0"/>
              <a:pPr/>
              <a:t>7</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03375E-CEC1-4AC3-BBFC-3A408BFC860A}" type="slidenum">
              <a:rPr lang="en-US" smtClean="0"/>
              <a:pPr>
                <a:defRPr/>
              </a:pPr>
              <a:t>9</a:t>
            </a:fld>
            <a:endParaRPr lang="en-US" dirty="0"/>
          </a:p>
        </p:txBody>
      </p:sp>
    </p:spTree>
    <p:extLst>
      <p:ext uri="{BB962C8B-B14F-4D97-AF65-F5344CB8AC3E}">
        <p14:creationId xmlns:p14="http://schemas.microsoft.com/office/powerpoint/2010/main" val="184432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lvl="0">
              <a:buFontTx/>
              <a:buNone/>
            </a:pPr>
            <a:endParaRPr lang="en-US" dirty="0"/>
          </a:p>
        </p:txBody>
      </p:sp>
      <p:sp>
        <p:nvSpPr>
          <p:cNvPr id="4" name="Slide Number Placeholder 3"/>
          <p:cNvSpPr>
            <a:spLocks noGrp="1"/>
          </p:cNvSpPr>
          <p:nvPr>
            <p:ph type="sldNum" sz="quarter" idx="10"/>
          </p:nvPr>
        </p:nvSpPr>
        <p:spPr/>
        <p:txBody>
          <a:bodyPr/>
          <a:lstStyle/>
          <a:p>
            <a:fld id="{4183A8A4-4AB9-4997-87F1-1617B447DDC1}" type="slidenum">
              <a:rPr lang="en-AU" smtClean="0"/>
              <a:pPr/>
              <a:t>10</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83A8A4-4AB9-4997-87F1-1617B447DDC1}" type="slidenum">
              <a:rPr lang="en-AU" smtClean="0"/>
              <a:pPr/>
              <a:t>11</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A56FDB1-38F4-44B6-A864-2896D53AB20D}" type="slidenum">
              <a:rPr lang="en-GB" smtClean="0"/>
              <a:pPr/>
              <a:t>12</a:t>
            </a:fld>
            <a:endParaRPr lang="en-GB" smtClean="0"/>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61660"/>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pic>
        <p:nvPicPr>
          <p:cNvPr id="4" name="Picture 3" descr="Tech·Ed_LOGO.png"/>
          <p:cNvPicPr>
            <a:picLocks noChangeAspect="1"/>
          </p:cNvPicPr>
          <p:nvPr userDrawn="1"/>
        </p:nvPicPr>
        <p:blipFill>
          <a:blip r:embed="rId4"/>
          <a:stretch>
            <a:fillRect/>
          </a:stretch>
        </p:blipFill>
        <p:spPr>
          <a:xfrm>
            <a:off x="990599" y="1428750"/>
            <a:ext cx="4870445" cy="19812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ullet with Subtitle">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84634" y="819164"/>
            <a:ext cx="7249222" cy="336947"/>
          </a:xfrm>
          <a:prstGeom prst="rect">
            <a:avLst/>
          </a:prstGeom>
        </p:spPr>
        <p:txBody>
          <a:bodyPr lIns="91400" tIns="45701" rIns="91400" bIns="45701"/>
          <a:lstStyle>
            <a:lvl1pPr>
              <a:buNone/>
              <a:defRPr lang="en-US" sz="2000" kern="1200" dirty="0" smtClean="0">
                <a:solidFill>
                  <a:schemeClr val="bg1">
                    <a:lumMod val="95000"/>
                  </a:schemeClr>
                </a:solidFill>
                <a:latin typeface="+mj-lt"/>
                <a:ea typeface="+mn-ea"/>
                <a:cs typeface="+mn-cs"/>
              </a:defRPr>
            </a:lvl1pPr>
            <a:lvl2pPr>
              <a:defRPr lang="en-US" sz="2700" kern="1200" dirty="0" smtClean="0">
                <a:solidFill>
                  <a:schemeClr val="bg2"/>
                </a:solidFill>
                <a:latin typeface="Arial" charset="0"/>
                <a:ea typeface="+mn-ea"/>
                <a:cs typeface="+mn-cs"/>
              </a:defRPr>
            </a:lvl2pPr>
            <a:lvl3pPr>
              <a:defRPr lang="en-US" sz="2700" kern="1200" dirty="0" smtClean="0">
                <a:solidFill>
                  <a:schemeClr val="bg2"/>
                </a:solidFill>
                <a:latin typeface="Arial" charset="0"/>
                <a:ea typeface="+mn-ea"/>
                <a:cs typeface="+mn-cs"/>
              </a:defRPr>
            </a:lvl3pPr>
            <a:lvl4pPr>
              <a:defRPr lang="en-US" sz="2700" kern="1200" dirty="0" smtClean="0">
                <a:solidFill>
                  <a:schemeClr val="bg2"/>
                </a:solidFill>
                <a:latin typeface="Arial" charset="0"/>
                <a:ea typeface="+mn-ea"/>
                <a:cs typeface="+mn-cs"/>
              </a:defRPr>
            </a:lvl4pPr>
            <a:lvl5pPr>
              <a:defRPr lang="en-US" sz="2700" kern="1200" dirty="0">
                <a:solidFill>
                  <a:schemeClr val="bg2"/>
                </a:solidFill>
                <a:latin typeface="Arial" charset="0"/>
                <a:ea typeface="+mn-ea"/>
                <a:cs typeface="+mn-cs"/>
              </a:defRPr>
            </a:lvl5pPr>
          </a:lstStyle>
          <a:p>
            <a:pPr lvl="0"/>
            <a:r>
              <a:rPr lang="en-US" dirty="0" smtClean="0"/>
              <a:t>Click to edit Master text styles</a:t>
            </a:r>
          </a:p>
        </p:txBody>
      </p:sp>
      <p:sp>
        <p:nvSpPr>
          <p:cNvPr id="3" name="Title 1"/>
          <p:cNvSpPr>
            <a:spLocks noGrp="1"/>
          </p:cNvSpPr>
          <p:nvPr>
            <p:ph type="title"/>
          </p:nvPr>
        </p:nvSpPr>
        <p:spPr>
          <a:xfrm>
            <a:off x="285825" y="464182"/>
            <a:ext cx="8533574" cy="379810"/>
          </a:xfrm>
        </p:spPr>
        <p:txBody>
          <a:bodyPr>
            <a:noAutofit/>
          </a:bodyPr>
          <a:lstStyle>
            <a:lvl1pPr>
              <a:defRPr lang="en-US" sz="3500" b="1" baseline="0" dirty="0" smtClean="0">
                <a:gradFill flip="none" rotWithShape="1">
                  <a:gsLst>
                    <a:gs pos="0">
                      <a:srgbClr val="969595"/>
                    </a:gs>
                    <a:gs pos="50000">
                      <a:srgbClr val="D7D6D6"/>
                    </a:gs>
                    <a:gs pos="100000">
                      <a:srgbClr val="FEFFFF"/>
                    </a:gs>
                  </a:gsLst>
                  <a:lin ang="16200000" scaled="1"/>
                  <a:tileRect/>
                </a:gradFill>
                <a:effectLst>
                  <a:outerShdw blurRad="50800" dist="38100" dir="2700000" algn="tl" rotWithShape="0">
                    <a:prstClr val="black"/>
                  </a:outerShdw>
                </a:effectLst>
                <a:latin typeface="+mj-lt"/>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7058036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lank (title no logo)">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smtClean="0"/>
              <a:t>Click to edit Master title style</a:t>
            </a:r>
            <a:endParaRPr lang="en-US"/>
          </a:p>
        </p:txBody>
      </p:sp>
      <p:sp>
        <p:nvSpPr>
          <p:cNvPr id="3" name="Footer Placeholder 6"/>
          <p:cNvSpPr>
            <a:spLocks noGrp="1"/>
          </p:cNvSpPr>
          <p:nvPr>
            <p:ph type="ftr" sz="quarter" idx="3"/>
          </p:nvPr>
        </p:nvSpPr>
        <p:spPr>
          <a:xfrm>
            <a:off x="3123823" y="4767265"/>
            <a:ext cx="2896354" cy="273844"/>
          </a:xfrm>
          <a:prstGeom prst="rect">
            <a:avLst/>
          </a:prstGeom>
        </p:spPr>
        <p:txBody>
          <a:bodyPr vert="horz" lIns="91440" tIns="45720" rIns="91440" bIns="45720" rtlCol="0" anchor="ctr"/>
          <a:lstStyle>
            <a:lvl1pPr algn="ctr">
              <a:defRPr sz="1000">
                <a:solidFill>
                  <a:schemeClr val="tx1">
                    <a:tint val="75000"/>
                  </a:schemeClr>
                </a:solidFill>
                <a:latin typeface="+mj-lt"/>
              </a:defRPr>
            </a:lvl1pPr>
          </a:lstStyle>
          <a:p>
            <a:endParaRPr lang="en-AU"/>
          </a:p>
        </p:txBody>
      </p:sp>
    </p:spTree>
    <p:extLst>
      <p:ext uri="{BB962C8B-B14F-4D97-AF65-F5344CB8AC3E}">
        <p14:creationId xmlns:p14="http://schemas.microsoft.com/office/powerpoint/2010/main" val="336559496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lank (with title)">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smtClean="0"/>
              <a:t>Click to edit Master title style</a:t>
            </a:r>
            <a:endParaRPr lang="en-US"/>
          </a:p>
        </p:txBody>
      </p:sp>
      <p:sp>
        <p:nvSpPr>
          <p:cNvPr id="29" name="Footer Placeholder 6"/>
          <p:cNvSpPr>
            <a:spLocks noGrp="1"/>
          </p:cNvSpPr>
          <p:nvPr>
            <p:ph type="ftr" sz="quarter" idx="3"/>
          </p:nvPr>
        </p:nvSpPr>
        <p:spPr>
          <a:xfrm>
            <a:off x="3123823" y="4767265"/>
            <a:ext cx="2896354" cy="273844"/>
          </a:xfrm>
          <a:prstGeom prst="rect">
            <a:avLst/>
          </a:prstGeom>
        </p:spPr>
        <p:txBody>
          <a:bodyPr vert="horz" lIns="91440" tIns="45720" rIns="91440" bIns="45720" rtlCol="0" anchor="ctr"/>
          <a:lstStyle>
            <a:lvl1pPr algn="ctr">
              <a:defRPr sz="1000">
                <a:solidFill>
                  <a:schemeClr val="tx1">
                    <a:tint val="75000"/>
                  </a:schemeClr>
                </a:solidFill>
                <a:latin typeface="+mj-lt"/>
              </a:defRPr>
            </a:lvl1pPr>
          </a:lstStyle>
          <a:p>
            <a:endParaRPr lang="en-AU"/>
          </a:p>
        </p:txBody>
      </p:sp>
    </p:spTree>
    <p:extLst>
      <p:ext uri="{BB962C8B-B14F-4D97-AF65-F5344CB8AC3E}">
        <p14:creationId xmlns:p14="http://schemas.microsoft.com/office/powerpoint/2010/main" val="66192511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ngle Point w Subhead [white]">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752076" y="1687859"/>
            <a:ext cx="7639849" cy="852978"/>
          </a:xfrm>
          <a:prstGeom prst="rect">
            <a:avLst/>
          </a:prstGeom>
        </p:spPr>
        <p:txBody>
          <a:bodyPr anchor="b"/>
          <a:lstStyle>
            <a:lvl1pPr marL="0" indent="0" algn="ctr">
              <a:buNone/>
              <a:defRPr lang="en-US" sz="4800" b="0" kern="1200" spc="-150" dirty="0" smtClean="0">
                <a:ln w="0">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latin typeface="+mj-lt"/>
                <a:ea typeface="+mn-ea"/>
                <a:cs typeface="+mn-cs"/>
              </a:defRPr>
            </a:lvl1pPr>
          </a:lstStyle>
          <a:p>
            <a:pPr marL="228600" lvl="0" indent="-228600" algn="ctr" rtl="0" eaLnBrk="1" fontAlgn="base" hangingPunct="1">
              <a:lnSpc>
                <a:spcPct val="90000"/>
              </a:lnSpc>
              <a:spcBef>
                <a:spcPct val="35000"/>
              </a:spcBef>
              <a:spcAft>
                <a:spcPct val="15000"/>
              </a:spcAft>
              <a:buClr>
                <a:schemeClr val="tx2"/>
              </a:buClr>
              <a:buFont typeface="Times" pitchFamily="1" charset="0"/>
              <a:buNone/>
            </a:pPr>
            <a:r>
              <a:rPr lang="en-US" smtClean="0"/>
              <a:t>Click to edit Master text styles</a:t>
            </a:r>
          </a:p>
        </p:txBody>
      </p:sp>
      <p:sp>
        <p:nvSpPr>
          <p:cNvPr id="5" name="Text Placeholder 4"/>
          <p:cNvSpPr>
            <a:spLocks noGrp="1"/>
          </p:cNvSpPr>
          <p:nvPr>
            <p:ph type="body" sz="quarter" idx="12"/>
          </p:nvPr>
        </p:nvSpPr>
        <p:spPr>
          <a:xfrm>
            <a:off x="44982" y="2764312"/>
            <a:ext cx="9042373" cy="813197"/>
          </a:xfrm>
          <a:prstGeom prst="rect">
            <a:avLst/>
          </a:prstGeom>
        </p:spPr>
        <p:txBody>
          <a:bodyPr/>
          <a:lstStyle>
            <a:lvl1pPr algn="ctr">
              <a:buNone/>
              <a:defRPr sz="3000" b="0" spc="0">
                <a:solidFill>
                  <a:schemeClr val="tx1"/>
                </a:solidFill>
                <a:effectLst>
                  <a:outerShdw blurRad="88900" dist="88900" dir="7200000" sx="102000" sy="102000" algn="tl" rotWithShape="0">
                    <a:prstClr val="black">
                      <a:alpha val="40000"/>
                    </a:prstClr>
                  </a:outerShdw>
                </a:effectLst>
                <a:latin typeface="+mj-lt"/>
              </a:defRPr>
            </a:lvl1pPr>
          </a:lstStyle>
          <a:p>
            <a:pPr lvl="0"/>
            <a:r>
              <a:rPr lang="en-US" smtClean="0"/>
              <a:t>Click to edit Master text styles</a:t>
            </a:r>
          </a:p>
        </p:txBody>
      </p:sp>
    </p:spTree>
    <p:extLst>
      <p:ext uri="{BB962C8B-B14F-4D97-AF65-F5344CB8AC3E}">
        <p14:creationId xmlns:p14="http://schemas.microsoft.com/office/powerpoint/2010/main" val="123213602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ull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5825" y="1180445"/>
            <a:ext cx="8533574" cy="3490722"/>
          </a:xfrm>
          <a:prstGeom prst="rect">
            <a:avLst/>
          </a:prstGeom>
        </p:spPr>
        <p:txBody>
          <a:bodyPr>
            <a:noAutofit/>
          </a:bodyPr>
          <a:lstStyle>
            <a:lvl1pPr>
              <a:spcBef>
                <a:spcPts val="1600"/>
              </a:spcBef>
              <a:spcAft>
                <a:spcPts val="0"/>
              </a:spcAft>
              <a:buClr>
                <a:schemeClr val="bg1">
                  <a:lumMod val="50000"/>
                </a:schemeClr>
              </a:buClr>
              <a:buSzPct val="100000"/>
              <a:buFont typeface="Arial" pitchFamily="34" charset="0"/>
              <a:buChar char="•"/>
              <a:defRPr sz="3200" b="0" baseline="0">
                <a:solidFill>
                  <a:srgbClr val="4D4F53"/>
                </a:solidFill>
                <a:latin typeface="+mj-lt"/>
              </a:defRPr>
            </a:lvl1pPr>
            <a:lvl2pPr marL="398463" indent="-171450">
              <a:spcBef>
                <a:spcPts val="200"/>
              </a:spcBef>
              <a:buClr>
                <a:schemeClr val="bg1">
                  <a:lumMod val="50000"/>
                </a:schemeClr>
              </a:buClr>
              <a:buSzPct val="100000"/>
              <a:buFont typeface="Arial" pitchFamily="34" charset="0"/>
              <a:buChar char="•"/>
              <a:defRPr sz="2400" b="0" baseline="0">
                <a:solidFill>
                  <a:srgbClr val="4D4F53"/>
                </a:solidFill>
                <a:latin typeface="+mj-lt"/>
              </a:defRPr>
            </a:lvl2pPr>
            <a:lvl3pPr marL="569913" indent="-171450">
              <a:buClr>
                <a:schemeClr val="bg1">
                  <a:lumMod val="50000"/>
                </a:schemeClr>
              </a:buClr>
              <a:buSzPct val="115000"/>
              <a:buFont typeface="Arial" pitchFamily="34" charset="0"/>
              <a:buChar char="•"/>
              <a:tabLst>
                <a:tab pos="914400" algn="l"/>
              </a:tabLst>
              <a:defRPr sz="2000" b="0">
                <a:solidFill>
                  <a:srgbClr val="4D4F53"/>
                </a:solidFill>
                <a:latin typeface="Calibri" pitchFamily="34" charset="0"/>
              </a:defRPr>
            </a:lvl3pPr>
            <a:lvl4pPr marL="742950" indent="-173038">
              <a:buClr>
                <a:schemeClr val="bg1">
                  <a:lumMod val="50000"/>
                </a:schemeClr>
              </a:buClr>
              <a:buSzPct val="115000"/>
              <a:buFont typeface="Arial" pitchFamily="34" charset="0"/>
              <a:buChar char="•"/>
              <a:defRPr sz="1600" b="0">
                <a:solidFill>
                  <a:srgbClr val="4D4F53"/>
                </a:solidFill>
                <a:latin typeface="Calibri" pitchFamily="34" charset="0"/>
              </a:defRPr>
            </a:lvl4pPr>
            <a:lvl5pPr marL="914400" indent="-171450">
              <a:buClr>
                <a:schemeClr val="bg1">
                  <a:lumMod val="50000"/>
                </a:schemeClr>
              </a:buClr>
              <a:buSzPct val="115000"/>
              <a:buFont typeface="Arial" pitchFamily="34" charset="0"/>
              <a:buChar char="•"/>
              <a:defRPr sz="1600" b="0">
                <a:solidFill>
                  <a:srgbClr val="4D4F53"/>
                </a:solidFill>
                <a:latin typeface="Calibri" pitchFamily="34" charset="0"/>
              </a:defRPr>
            </a:lvl5pPr>
          </a:lstStyle>
          <a:p>
            <a:pPr lvl="0"/>
            <a:r>
              <a:rPr lang="en-US" dirty="0" smtClean="0"/>
              <a:t>Click to edit master style</a:t>
            </a:r>
          </a:p>
          <a:p>
            <a:pPr lvl="1"/>
            <a:r>
              <a:rPr lang="en-US" dirty="0" smtClean="0"/>
              <a:t>Click to edit master style</a:t>
            </a:r>
          </a:p>
          <a:p>
            <a:pPr lvl="0"/>
            <a:r>
              <a:rPr lang="en-US" dirty="0" smtClean="0"/>
              <a:t>Click to edit master style</a:t>
            </a:r>
          </a:p>
          <a:p>
            <a:pPr lvl="1"/>
            <a:r>
              <a:rPr lang="en-US" dirty="0" smtClean="0"/>
              <a:t>Click to edit master style</a:t>
            </a:r>
          </a:p>
          <a:p>
            <a:pPr lvl="1"/>
            <a:endParaRPr lang="en-US" dirty="0" smtClean="0"/>
          </a:p>
        </p:txBody>
      </p:sp>
      <p:sp>
        <p:nvSpPr>
          <p:cNvPr id="29" name="Footer Placeholder 6"/>
          <p:cNvSpPr>
            <a:spLocks noGrp="1"/>
          </p:cNvSpPr>
          <p:nvPr>
            <p:ph type="ftr" sz="quarter" idx="3"/>
          </p:nvPr>
        </p:nvSpPr>
        <p:spPr>
          <a:xfrm>
            <a:off x="3123823" y="4767265"/>
            <a:ext cx="2896354" cy="273844"/>
          </a:xfrm>
          <a:prstGeom prst="rect">
            <a:avLst/>
          </a:prstGeom>
        </p:spPr>
        <p:txBody>
          <a:bodyPr vert="horz" lIns="91440" tIns="45720" rIns="91440" bIns="45720" rtlCol="0" anchor="ctr"/>
          <a:lstStyle>
            <a:lvl1pPr algn="ctr">
              <a:defRPr sz="1000">
                <a:solidFill>
                  <a:schemeClr val="tx1">
                    <a:tint val="75000"/>
                  </a:schemeClr>
                </a:solidFill>
                <a:latin typeface="+mj-lt"/>
              </a:defRPr>
            </a:lvl1pPr>
          </a:lstStyle>
          <a:p>
            <a:endParaRPr lang="en-AU"/>
          </a:p>
        </p:txBody>
      </p:sp>
      <p:sp>
        <p:nvSpPr>
          <p:cNvPr id="26" name="Title 1"/>
          <p:cNvSpPr>
            <a:spLocks noGrp="1"/>
          </p:cNvSpPr>
          <p:nvPr>
            <p:ph type="title"/>
          </p:nvPr>
        </p:nvSpPr>
        <p:spPr>
          <a:xfrm>
            <a:off x="285825" y="464182"/>
            <a:ext cx="8533574" cy="379810"/>
          </a:xfrm>
        </p:spPr>
        <p:txBody>
          <a:bodyPr>
            <a:noAutofit/>
          </a:bodyPr>
          <a:lstStyle>
            <a:lvl1pPr>
              <a:defRPr sz="3400" b="1"/>
            </a:lvl1pPr>
          </a:lstStyle>
          <a:p>
            <a:r>
              <a:rPr lang="en-US" smtClean="0"/>
              <a:t>Click to edit Master title style</a:t>
            </a:r>
            <a:endParaRPr lang="en-US" dirty="0"/>
          </a:p>
        </p:txBody>
      </p:sp>
    </p:spTree>
    <p:extLst>
      <p:ext uri="{BB962C8B-B14F-4D97-AF65-F5344CB8AC3E}">
        <p14:creationId xmlns:p14="http://schemas.microsoft.com/office/powerpoint/2010/main" val="186549539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ransition Slide">
    <p:spTree>
      <p:nvGrpSpPr>
        <p:cNvPr id="1" name=""/>
        <p:cNvGrpSpPr/>
        <p:nvPr/>
      </p:nvGrpSpPr>
      <p:grpSpPr>
        <a:xfrm>
          <a:off x="0" y="0"/>
          <a:ext cx="0" cy="0"/>
          <a:chOff x="0" y="0"/>
          <a:chExt cx="0" cy="0"/>
        </a:xfrm>
      </p:grpSpPr>
      <p:sp>
        <p:nvSpPr>
          <p:cNvPr id="7" name="Rectangle 8"/>
          <p:cNvSpPr>
            <a:spLocks noGrp="1" noChangeArrowheads="1"/>
          </p:cNvSpPr>
          <p:nvPr>
            <p:ph type="ctrTitle" hasCustomPrompt="1"/>
          </p:nvPr>
        </p:nvSpPr>
        <p:spPr>
          <a:xfrm>
            <a:off x="2055066" y="2950538"/>
            <a:ext cx="5012107" cy="544292"/>
          </a:xfrm>
        </p:spPr>
        <p:txBody>
          <a:bodyPr/>
          <a:lstStyle>
            <a:lvl1pPr algn="l">
              <a:defRPr sz="4000" b="0" baseline="0">
                <a:solidFill>
                  <a:srgbClr val="0075B0"/>
                </a:solidFill>
                <a:latin typeface="+mj-lt"/>
                <a:cs typeface="Arial" pitchFamily="34" charset="0"/>
              </a:defRPr>
            </a:lvl1pPr>
          </a:lstStyle>
          <a:p>
            <a:r>
              <a:rPr lang="en-US" dirty="0" smtClean="0"/>
              <a:t>Click to Edit Master Style</a:t>
            </a:r>
            <a:endParaRPr lang="en-US" dirty="0"/>
          </a:p>
        </p:txBody>
      </p:sp>
      <p:pic>
        <p:nvPicPr>
          <p:cNvPr id="5" name="Picture 4" descr="\\Mvfs\projects\Citrix\09-0288 Citrix Rebrand Corporate Template\Art\PNG\Citrix_Circle_Dots_Crop.png"/>
          <p:cNvPicPr>
            <a:picLocks noChangeAspect="1" noChangeArrowheads="1"/>
          </p:cNvPicPr>
          <p:nvPr/>
        </p:nvPicPr>
        <p:blipFill>
          <a:blip r:embed="rId2" cstate="print"/>
          <a:srcRect/>
          <a:stretch>
            <a:fillRect/>
          </a:stretch>
        </p:blipFill>
        <p:spPr bwMode="auto">
          <a:xfrm>
            <a:off x="-5881" y="3138409"/>
            <a:ext cx="1190312" cy="2005093"/>
          </a:xfrm>
          <a:prstGeom prst="rect">
            <a:avLst/>
          </a:prstGeom>
          <a:noFill/>
          <a:ln w="9525">
            <a:noFill/>
            <a:miter lim="800000"/>
            <a:headEnd/>
            <a:tailEnd/>
          </a:ln>
        </p:spPr>
      </p:pic>
    </p:spTree>
    <p:extLst>
      <p:ext uri="{BB962C8B-B14F-4D97-AF65-F5344CB8AC3E}">
        <p14:creationId xmlns:p14="http://schemas.microsoft.com/office/powerpoint/2010/main" val="34279144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9" descr="102679_TEMPLATE_16.9(1).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p>
            <a:r>
              <a:rPr lang="en-AU" dirty="0" smtClean="0"/>
              <a:t>(c) 2011 Microsoft. All rights reserved.</a:t>
            </a:r>
            <a:endParaRPr lang="en-AU" dirty="0"/>
          </a:p>
        </p:txBody>
      </p:sp>
    </p:spTree>
    <p:extLst>
      <p:ext uri="{BB962C8B-B14F-4D97-AF65-F5344CB8AC3E}">
        <p14:creationId xmlns:p14="http://schemas.microsoft.com/office/powerpoint/2010/main" val="380528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descr="102679_TEMPLATE_16.9(2).jpg"/>
          <p:cNvPicPr>
            <a:picLocks noChangeAspect="1"/>
          </p:cNvPicPr>
          <p:nvPr userDrawn="1"/>
        </p:nvPicPr>
        <p:blipFill>
          <a:blip r:embed="rId2"/>
          <a:stretch>
            <a:fillRect/>
          </a:stretch>
        </p:blipFill>
        <p:spPr>
          <a:xfrm>
            <a:off x="3760" y="0"/>
            <a:ext cx="9136480" cy="5143500"/>
          </a:xfrm>
          <a:prstGeom prst="rect">
            <a:avLst/>
          </a:prstGeom>
        </p:spPr>
      </p:pic>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1707655"/>
            <a:ext cx="8229600" cy="288696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
        <p:nvSpPr>
          <p:cNvPr id="2" name="Title 1"/>
          <p:cNvSpPr>
            <a:spLocks noGrp="1"/>
          </p:cNvSpPr>
          <p:nvPr>
            <p:ph type="title" hasCustomPrompt="1"/>
          </p:nvPr>
        </p:nvSpPr>
        <p:spPr>
          <a:xfrm>
            <a:off x="722313" y="3305176"/>
            <a:ext cx="7772400" cy="1021556"/>
          </a:xfrm>
        </p:spPr>
        <p:txBody>
          <a:bodyPr anchor="t"/>
          <a:lstStyle>
            <a:lvl1pPr algn="l">
              <a:defRPr sz="4000" b="1" cap="all"/>
            </a:lvl1pPr>
          </a:lstStyle>
          <a:p>
            <a:r>
              <a:rPr lang="en-US" dirty="0" smtClean="0"/>
              <a:t>Click to edit Master </a:t>
            </a:r>
            <a:br>
              <a:rPr lang="en-US" dirty="0" smtClean="0"/>
            </a:br>
            <a:r>
              <a:rPr lang="en-US" dirty="0" smtClean="0"/>
              <a:t>title style</a:t>
            </a:r>
            <a:endParaRPr lang="en-AU"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Tech·Ed_LOGO.png"/>
          <p:cNvPicPr>
            <a:picLocks noChangeAspect="1"/>
          </p:cNvPicPr>
          <p:nvPr userDrawn="1"/>
        </p:nvPicPr>
        <p:blipFill>
          <a:blip r:embed="rId4"/>
          <a:stretch>
            <a:fillRect/>
          </a:stretch>
        </p:blipFill>
        <p:spPr>
          <a:xfrm>
            <a:off x="6019800" y="590550"/>
            <a:ext cx="2447922" cy="995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102679_TEMPLATE_16.9(3).jpg"/>
          <p:cNvPicPr>
            <a:picLocks noChangeAspect="1"/>
          </p:cNvPicPr>
          <p:nvPr userDrawn="1"/>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Lst>
          </a:blip>
          <a:stretch>
            <a:fillRect/>
          </a:stretch>
        </p:blipFill>
        <p:spPr>
          <a:xfrm>
            <a:off x="3760" y="0"/>
            <a:ext cx="9136480" cy="5143500"/>
          </a:xfrm>
          <a:prstGeom prst="rect">
            <a:avLst/>
          </a:prstGeom>
        </p:spPr>
      </p:pic>
    </p:spTree>
    <p:extLst>
      <p:ext uri="{BB962C8B-B14F-4D97-AF65-F5344CB8AC3E}">
        <p14:creationId xmlns:p14="http://schemas.microsoft.com/office/powerpoint/2010/main" val="2295204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0344"/>
            <a:ext cx="8229600" cy="857250"/>
          </a:xfrm>
        </p:spPr>
        <p:txBody>
          <a:bodyPr/>
          <a:lstStyle>
            <a:lvl1pPr>
              <a:defRPr/>
            </a:lvl1pPr>
          </a:lstStyle>
          <a:p>
            <a:r>
              <a:rPr lang="en-US" smtClean="0"/>
              <a:t>Click to edit Master title style</a:t>
            </a:r>
            <a:endParaRPr lang="en-AU"/>
          </a:p>
        </p:txBody>
      </p:sp>
      <p:sp>
        <p:nvSpPr>
          <p:cNvPr id="4" name="Content Placeholder 3"/>
          <p:cNvSpPr>
            <a:spLocks noGrp="1"/>
          </p:cNvSpPr>
          <p:nvPr>
            <p:ph sz="half" idx="2"/>
          </p:nvPr>
        </p:nvSpPr>
        <p:spPr>
          <a:xfrm>
            <a:off x="457200" y="1200150"/>
            <a:ext cx="4114800" cy="3124200"/>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9492"/>
            <a:ext cx="8229600" cy="85725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721943D-A7F9-4474-AC48-B5E8E9B2DDB3}"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02679_TEMPLATE_16.9(1).jpg"/>
          <p:cNvPicPr>
            <a:picLocks noChangeAspect="1"/>
          </p:cNvPicPr>
          <p:nvPr userDrawn="1"/>
        </p:nvPicPr>
        <p:blipFill>
          <a:blip r:embed="rId21">
            <a:extLst>
              <a:ext uri="{BEBA8EAE-BF5A-486C-A8C5-ECC9F3942E4B}">
                <a14:imgProps xmlns:a14="http://schemas.microsoft.com/office/drawing/2010/main">
                  <a14:imgLayer r:embed="rId22">
                    <a14:imgEffect>
                      <a14:colorTemperature colorTemp="7200"/>
                    </a14:imgEffect>
                    <a14:imgEffect>
                      <a14:saturation sat="200000"/>
                    </a14:imgEffect>
                  </a14:imgLayer>
                </a14:imgProps>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56338"/>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Footer Placeholder 4"/>
          <p:cNvSpPr>
            <a:spLocks noGrp="1"/>
          </p:cNvSpPr>
          <p:nvPr>
            <p:ph type="ftr" sz="quarter" idx="3"/>
          </p:nvPr>
        </p:nvSpPr>
        <p:spPr>
          <a:xfrm>
            <a:off x="5943600" y="4767263"/>
            <a:ext cx="2895600" cy="273844"/>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r>
              <a:rPr lang="en-AU" dirty="0" smtClean="0"/>
              <a:t>(</a:t>
            </a:r>
            <a:r>
              <a:rPr lang="en-AU" dirty="0" err="1" smtClean="0"/>
              <a:t>c</a:t>
            </a:r>
            <a:r>
              <a:rPr lang="en-AU" dirty="0" smtClean="0"/>
              <a:t>) 2011 Microsoft. All rights reserved.</a:t>
            </a:r>
            <a:endParaRPr lang="en-AU" dirty="0"/>
          </a:p>
        </p:txBody>
      </p:sp>
      <p:pic>
        <p:nvPicPr>
          <p:cNvPr id="9" name="Picture 8" descr="Tech·Ed_LOGO.png"/>
          <p:cNvPicPr>
            <a:picLocks noChangeAspect="1"/>
          </p:cNvPicPr>
          <p:nvPr userDrawn="1"/>
        </p:nvPicPr>
        <p:blipFill>
          <a:blip r:embed="rId23"/>
          <a:stretch>
            <a:fillRect/>
          </a:stretch>
        </p:blipFill>
        <p:spPr>
          <a:xfrm>
            <a:off x="457201" y="4552951"/>
            <a:ext cx="990599" cy="4029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2" r:id="rId4"/>
    <p:sldLayoutId id="2147483651" r:id="rId5"/>
    <p:sldLayoutId id="2147483664" r:id="rId6"/>
    <p:sldLayoutId id="2147483652" r:id="rId7"/>
    <p:sldLayoutId id="2147483653" r:id="rId8"/>
    <p:sldLayoutId id="2147483654" r:id="rId9"/>
    <p:sldLayoutId id="2147483655" r:id="rId10"/>
    <p:sldLayoutId id="2147483656" r:id="rId11"/>
    <p:sldLayoutId id="2147483657" r:id="rId12"/>
    <p:sldLayoutId id="2147483660" r:id="rId13"/>
    <p:sldLayoutId id="2147483665" r:id="rId14"/>
    <p:sldLayoutId id="2147483666" r:id="rId15"/>
    <p:sldLayoutId id="2147483667" r:id="rId16"/>
    <p:sldLayoutId id="2147483668" r:id="rId17"/>
    <p:sldLayoutId id="2147483669" r:id="rId18"/>
    <p:sldLayoutId id="2147483670" r:id="rId19"/>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microsoft.com/office/2007/relationships/hdphoto" Target="../media/hdphoto4.wdp"/><Relationship Id="rId11" Type="http://schemas.openxmlformats.org/officeDocument/2006/relationships/image" Target="../media/image11.png"/><Relationship Id="rId5" Type="http://schemas.openxmlformats.org/officeDocument/2006/relationships/image" Target="../media/image7.png"/><Relationship Id="rId10" Type="http://schemas.microsoft.com/office/2007/relationships/hdphoto" Target="../media/hdphoto5.wdp"/><Relationship Id="rId4" Type="http://schemas.microsoft.com/office/2007/relationships/hdphoto" Target="../media/hdphoto3.wdp"/><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jpeg"/><Relationship Id="rId16"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microsoft.com/office/2007/relationships/hdphoto" Target="../media/hdphoto7.wdp"/><Relationship Id="rId12"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1.png"/><Relationship Id="rId11" Type="http://schemas.microsoft.com/office/2007/relationships/hdphoto" Target="../media/hdphoto6.wdp"/><Relationship Id="rId5" Type="http://schemas.openxmlformats.org/officeDocument/2006/relationships/image" Target="../media/image30.png"/><Relationship Id="rId10" Type="http://schemas.openxmlformats.org/officeDocument/2006/relationships/image" Target="../media/image11.png"/><Relationship Id="rId4" Type="http://schemas.openxmlformats.org/officeDocument/2006/relationships/image" Target="../media/image29.png"/><Relationship Id="rId9" Type="http://schemas.microsoft.com/office/2007/relationships/hdphoto" Target="../media/hdphoto8.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png"/><Relationship Id="rId12" Type="http://schemas.openxmlformats.org/officeDocument/2006/relationships/image" Target="../media/image42.gif"/><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37.png"/><Relationship Id="rId11" Type="http://schemas.openxmlformats.org/officeDocument/2006/relationships/hyperlink" Target="http://www.utica.nl/" TargetMode="External"/><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a:spLocks/>
          </p:cNvSpPr>
          <p:nvPr/>
        </p:nvSpPr>
        <p:spPr>
          <a:xfrm>
            <a:off x="395536" y="3365116"/>
            <a:ext cx="1640406" cy="60993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solidFill>
              </a:rPr>
              <a:t>Messaging &amp; Collaboration</a:t>
            </a:r>
            <a:endParaRPr lang="en-US" b="1" dirty="0">
              <a:solidFill>
                <a:schemeClr val="bg1"/>
              </a:solidFill>
            </a:endParaRPr>
          </a:p>
        </p:txBody>
      </p:sp>
      <p:sp>
        <p:nvSpPr>
          <p:cNvPr id="16" name="Rounded Rectangle 15"/>
          <p:cNvSpPr/>
          <p:nvPr/>
        </p:nvSpPr>
        <p:spPr>
          <a:xfrm>
            <a:off x="2250257" y="3366397"/>
            <a:ext cx="1500199" cy="60950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solidFill>
              </a:rPr>
              <a:t>Web &amp; Data Hosting</a:t>
            </a:r>
            <a:endParaRPr lang="en-US" b="1" dirty="0">
              <a:solidFill>
                <a:schemeClr val="bg1"/>
              </a:solidFill>
            </a:endParaRPr>
          </a:p>
        </p:txBody>
      </p:sp>
      <p:sp>
        <p:nvSpPr>
          <p:cNvPr id="17" name="Rounded Rectangle 16"/>
          <p:cNvSpPr>
            <a:spLocks/>
          </p:cNvSpPr>
          <p:nvPr/>
        </p:nvSpPr>
        <p:spPr>
          <a:xfrm>
            <a:off x="3964766" y="3365115"/>
            <a:ext cx="1500198" cy="60993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solidFill>
              </a:rPr>
              <a:t>Application Delivery</a:t>
            </a:r>
            <a:endParaRPr lang="en-US" b="1" dirty="0">
              <a:solidFill>
                <a:schemeClr val="bg1"/>
              </a:solidFill>
            </a:endParaRPr>
          </a:p>
        </p:txBody>
      </p:sp>
      <p:sp>
        <p:nvSpPr>
          <p:cNvPr id="18" name="Rounded Rectangle 17"/>
          <p:cNvSpPr>
            <a:spLocks/>
          </p:cNvSpPr>
          <p:nvPr/>
        </p:nvSpPr>
        <p:spPr>
          <a:xfrm>
            <a:off x="5607844" y="3365115"/>
            <a:ext cx="1549162" cy="60993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solidFill>
              </a:rPr>
              <a:t>Virtualization</a:t>
            </a:r>
            <a:endParaRPr lang="en-US" sz="1600" b="1" dirty="0">
              <a:solidFill>
                <a:schemeClr val="bg1"/>
              </a:solidFill>
            </a:endParaRPr>
          </a:p>
        </p:txBody>
      </p:sp>
      <p:sp>
        <p:nvSpPr>
          <p:cNvPr id="15" name="Trapezoid 14"/>
          <p:cNvSpPr/>
          <p:nvPr/>
        </p:nvSpPr>
        <p:spPr>
          <a:xfrm>
            <a:off x="107504" y="1543446"/>
            <a:ext cx="8928974" cy="751379"/>
          </a:xfrm>
          <a:prstGeom prst="trapezoid">
            <a:avLst>
              <a:gd name="adj" fmla="val 36237"/>
            </a:avLst>
          </a:prstGeom>
          <a:solidFill>
            <a:schemeClr val="bg1">
              <a:lumMod val="65000"/>
              <a:alpha val="24000"/>
            </a:schemeClr>
          </a:solidFill>
          <a:ln w="76200">
            <a:noFill/>
          </a:ln>
          <a:effectLst>
            <a:outerShdw blurRad="40000" dist="20000" dir="5400000" rotWithShape="0">
              <a:srgbClr val="000000">
                <a:alpha val="38000"/>
              </a:srgbClr>
            </a:outerShdw>
            <a:reflection blurRad="6350" stA="50000" endA="300" endPos="90000" dist="50800" dir="5400000" sy="-100000" algn="bl" rotWithShape="0"/>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a:p>
        </p:txBody>
      </p:sp>
      <p:sp>
        <p:nvSpPr>
          <p:cNvPr id="31" name="Rounded Rectangle 30"/>
          <p:cNvSpPr>
            <a:spLocks/>
          </p:cNvSpPr>
          <p:nvPr/>
        </p:nvSpPr>
        <p:spPr>
          <a:xfrm>
            <a:off x="7380312" y="3365115"/>
            <a:ext cx="1500198" cy="609935"/>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bg1"/>
                </a:solidFill>
              </a:rPr>
              <a:t>SDK</a:t>
            </a:r>
            <a:endParaRPr lang="en-US" sz="1600" b="1" dirty="0">
              <a:solidFill>
                <a:schemeClr val="bg1"/>
              </a:solidFill>
            </a:endParaRPr>
          </a:p>
        </p:txBody>
      </p:sp>
      <p:sp>
        <p:nvSpPr>
          <p:cNvPr id="36" name="Down Arrow 35"/>
          <p:cNvSpPr/>
          <p:nvPr/>
        </p:nvSpPr>
        <p:spPr>
          <a:xfrm>
            <a:off x="1043608" y="2410660"/>
            <a:ext cx="2144888" cy="910835"/>
          </a:xfrm>
          <a:prstGeom prst="downArrow">
            <a:avLst>
              <a:gd name="adj1" fmla="val 68470"/>
              <a:gd name="adj2"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smtClean="0">
                <a:solidFill>
                  <a:schemeClr val="bg1"/>
                </a:solidFill>
              </a:rPr>
              <a:t>Automation</a:t>
            </a:r>
            <a:endParaRPr lang="en-US" sz="2400" b="1" dirty="0">
              <a:solidFill>
                <a:schemeClr val="bg1"/>
              </a:solidFill>
            </a:endParaRPr>
          </a:p>
        </p:txBody>
      </p:sp>
      <p:sp>
        <p:nvSpPr>
          <p:cNvPr id="37" name="Down Arrow 36"/>
          <p:cNvSpPr/>
          <p:nvPr/>
        </p:nvSpPr>
        <p:spPr>
          <a:xfrm>
            <a:off x="6084562" y="2394290"/>
            <a:ext cx="2144888" cy="910835"/>
          </a:xfrm>
          <a:prstGeom prst="downArrow">
            <a:avLst>
              <a:gd name="adj1" fmla="val 68470"/>
              <a:gd name="adj2"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000" b="1" dirty="0" smtClean="0">
                <a:solidFill>
                  <a:schemeClr val="bg1"/>
                </a:solidFill>
              </a:rPr>
              <a:t>Delegation</a:t>
            </a:r>
            <a:endParaRPr lang="en-US" sz="2400" b="1" dirty="0">
              <a:solidFill>
                <a:schemeClr val="bg1"/>
              </a:solidFill>
            </a:endParaRPr>
          </a:p>
        </p:txBody>
      </p:sp>
      <p:sp>
        <p:nvSpPr>
          <p:cNvPr id="38" name="Down Arrow 37"/>
          <p:cNvSpPr/>
          <p:nvPr/>
        </p:nvSpPr>
        <p:spPr>
          <a:xfrm>
            <a:off x="3653659" y="2394290"/>
            <a:ext cx="2144888" cy="910835"/>
          </a:xfrm>
          <a:prstGeom prst="downArrow">
            <a:avLst>
              <a:gd name="adj1" fmla="val 68470"/>
              <a:gd name="adj2" fmla="val 50000"/>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b="1" dirty="0" smtClean="0">
                <a:solidFill>
                  <a:schemeClr val="bg1"/>
                </a:solidFill>
              </a:rPr>
              <a:t>User Account</a:t>
            </a:r>
          </a:p>
          <a:p>
            <a:pPr algn="ctr"/>
            <a:r>
              <a:rPr lang="en-US" b="1" dirty="0" smtClean="0">
                <a:solidFill>
                  <a:schemeClr val="bg1"/>
                </a:solidFill>
              </a:rPr>
              <a:t>Management</a:t>
            </a:r>
            <a:endParaRPr lang="en-US" b="1" dirty="0">
              <a:solidFill>
                <a:schemeClr val="bg1"/>
              </a:solidFill>
            </a:endParaRPr>
          </a:p>
        </p:txBody>
      </p:sp>
      <p:sp>
        <p:nvSpPr>
          <p:cNvPr id="41" name="Title 40"/>
          <p:cNvSpPr>
            <a:spLocks noGrp="1"/>
          </p:cNvSpPr>
          <p:nvPr>
            <p:ph type="title"/>
          </p:nvPr>
        </p:nvSpPr>
        <p:spPr/>
        <p:txBody>
          <a:bodyPr>
            <a:normAutofit fontScale="90000"/>
          </a:bodyPr>
          <a:lstStyle/>
          <a:p>
            <a:r>
              <a:rPr lang="en-US" dirty="0" smtClean="0">
                <a:solidFill>
                  <a:schemeClr val="bg1"/>
                </a:solidFill>
              </a:rPr>
              <a:t>Simplifying Cloud Services Management</a:t>
            </a:r>
            <a:endParaRPr lang="en-US" dirty="0">
              <a:solidFill>
                <a:schemeClr val="bg1"/>
              </a:solidFill>
            </a:endParaRPr>
          </a:p>
        </p:txBody>
      </p:sp>
      <p:sp>
        <p:nvSpPr>
          <p:cNvPr id="26" name="Rectangle 25"/>
          <p:cNvSpPr/>
          <p:nvPr/>
        </p:nvSpPr>
        <p:spPr>
          <a:xfrm>
            <a:off x="0" y="1572848"/>
            <a:ext cx="9144000" cy="523220"/>
          </a:xfrm>
          <a:prstGeom prst="rect">
            <a:avLst/>
          </a:prstGeom>
        </p:spPr>
        <p:txBody>
          <a:bodyPr wrap="square">
            <a:spAutoFit/>
          </a:bodyPr>
          <a:lstStyle/>
          <a:p>
            <a:pPr algn="ctr"/>
            <a:r>
              <a:rPr lang="en-US" sz="2800" b="1" dirty="0" smtClean="0">
                <a:solidFill>
                  <a:schemeClr val="accent1"/>
                </a:solidFill>
              </a:rPr>
              <a:t>Cortex Cloud Control Panel from Citrix</a:t>
            </a:r>
            <a:endParaRPr lang="en-US" sz="2800" b="1" dirty="0">
              <a:solidFill>
                <a:schemeClr val="accent1"/>
              </a:solidFill>
            </a:endParaRPr>
          </a:p>
        </p:txBody>
      </p:sp>
      <p:sp>
        <p:nvSpPr>
          <p:cNvPr id="27" name="Rectangle 26"/>
          <p:cNvSpPr/>
          <p:nvPr/>
        </p:nvSpPr>
        <p:spPr>
          <a:xfrm>
            <a:off x="1" y="1943921"/>
            <a:ext cx="9143999" cy="369332"/>
          </a:xfrm>
          <a:prstGeom prst="rect">
            <a:avLst/>
          </a:prstGeom>
        </p:spPr>
        <p:txBody>
          <a:bodyPr wrap="square">
            <a:spAutoFit/>
          </a:bodyPr>
          <a:lstStyle/>
          <a:p>
            <a:pPr algn="ctr" fontAlgn="base">
              <a:spcBef>
                <a:spcPct val="0"/>
              </a:spcBef>
              <a:spcAft>
                <a:spcPct val="0"/>
              </a:spcAft>
            </a:pPr>
            <a:r>
              <a:rPr lang="en-US" b="1" dirty="0" smtClean="0">
                <a:solidFill>
                  <a:schemeClr val="bg1"/>
                </a:solidFill>
              </a:rPr>
              <a:t>Single, self-service interface for provisioning apps, desktops and services from the cloud</a:t>
            </a:r>
            <a:endParaRPr lang="en-US" b="1" dirty="0">
              <a:solidFill>
                <a:schemeClr val="bg1"/>
              </a:solidFill>
            </a:endParaRPr>
          </a:p>
        </p:txBody>
      </p:sp>
    </p:spTree>
    <p:extLst>
      <p:ext uri="{BB962C8B-B14F-4D97-AF65-F5344CB8AC3E}">
        <p14:creationId xmlns:p14="http://schemas.microsoft.com/office/powerpoint/2010/main" val="12078182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220472" y="2168800"/>
            <a:ext cx="8703056" cy="2628900"/>
          </a:xfrm>
          <a:prstGeom prst="ellipse">
            <a:avLst/>
          </a:prstGeom>
          <a:gradFill flip="none" rotWithShape="1">
            <a:gsLst>
              <a:gs pos="100000">
                <a:srgbClr val="FFFFFF">
                  <a:alpha val="62000"/>
                </a:srgbClr>
              </a:gs>
              <a:gs pos="7000">
                <a:schemeClr val="tx1">
                  <a:lumMod val="95000"/>
                  <a:alpha val="0"/>
                </a:schemeClr>
              </a:gs>
            </a:gsLst>
            <a:lin ang="1608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19" name="Picture 4" descr="C:\Users\scottli\Documents\#WIP\Project Crawford\S Shots\Create user.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15136" y="951570"/>
            <a:ext cx="4279471" cy="2077115"/>
          </a:xfrm>
          <a:prstGeom prst="roundRect">
            <a:avLst>
              <a:gd name="adj" fmla="val 2341"/>
            </a:avLst>
          </a:prstGeom>
          <a:solidFill>
            <a:srgbClr val="FFFFFF">
              <a:shade val="85000"/>
            </a:srgbClr>
          </a:solidFill>
          <a:ln>
            <a:noFill/>
          </a:ln>
          <a:effectLst>
            <a:reflection blurRad="12700" stA="38000" endPos="28000" dist="5000" dir="5400000" sy="-100000" algn="bl" rotWithShape="0"/>
          </a:effectLst>
        </p:spPr>
      </p:pic>
      <p:sp>
        <p:nvSpPr>
          <p:cNvPr id="6" name="Rounded Rectangle 5"/>
          <p:cNvSpPr/>
          <p:nvPr/>
        </p:nvSpPr>
        <p:spPr>
          <a:xfrm>
            <a:off x="227468" y="3774195"/>
            <a:ext cx="1633282" cy="1065808"/>
          </a:xfrm>
          <a:prstGeom prst="roundRect">
            <a:avLst/>
          </a:prstGeom>
          <a:gradFill>
            <a:gsLst>
              <a:gs pos="0">
                <a:schemeClr val="bg2">
                  <a:lumMod val="60000"/>
                  <a:lumOff val="40000"/>
                </a:schemeClr>
              </a:gs>
              <a:gs pos="50000">
                <a:schemeClr val="accent1">
                  <a:lumMod val="75000"/>
                </a:schemeClr>
              </a:gs>
              <a:gs pos="51000">
                <a:schemeClr val="accent1">
                  <a:lumMod val="75000"/>
                </a:schemeClr>
              </a:gs>
              <a:gs pos="100000">
                <a:schemeClr val="accent1">
                  <a:lumMod val="75000"/>
                </a:schemeClr>
              </a:gs>
            </a:gsLst>
            <a:lin ang="5400000" scaled="0"/>
          </a:gradFill>
          <a:ln w="38100">
            <a:no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sz="1600" b="1" dirty="0" smtClean="0">
                <a:solidFill>
                  <a:schemeClr val="tx1"/>
                </a:solidFill>
              </a:rPr>
              <a:t>Exchange,</a:t>
            </a:r>
            <a:br>
              <a:rPr lang="en-US" sz="1600" b="1" dirty="0" smtClean="0">
                <a:solidFill>
                  <a:schemeClr val="tx1"/>
                </a:solidFill>
              </a:rPr>
            </a:br>
            <a:r>
              <a:rPr lang="en-US" sz="1600" b="1" dirty="0" err="1" smtClean="0">
                <a:solidFill>
                  <a:schemeClr val="tx1"/>
                </a:solidFill>
              </a:rPr>
              <a:t>Sharepoint</a:t>
            </a:r>
            <a:r>
              <a:rPr lang="en-US" sz="1600" b="1" dirty="0" smtClean="0">
                <a:solidFill>
                  <a:schemeClr val="tx1"/>
                </a:solidFill>
              </a:rPr>
              <a:t>, RDS, </a:t>
            </a:r>
            <a:br>
              <a:rPr lang="en-US" sz="1600" b="1" dirty="0" smtClean="0">
                <a:solidFill>
                  <a:schemeClr val="tx1"/>
                </a:solidFill>
              </a:rPr>
            </a:br>
            <a:r>
              <a:rPr lang="en-US" sz="1600" b="1" dirty="0" smtClean="0">
                <a:solidFill>
                  <a:schemeClr val="tx1"/>
                </a:solidFill>
              </a:rPr>
              <a:t>SQL Server, </a:t>
            </a:r>
            <a:br>
              <a:rPr lang="en-US" sz="1600" b="1" dirty="0" smtClean="0">
                <a:solidFill>
                  <a:schemeClr val="tx1"/>
                </a:solidFill>
              </a:rPr>
            </a:br>
            <a:r>
              <a:rPr lang="en-US" sz="1600" b="1" dirty="0" smtClean="0">
                <a:solidFill>
                  <a:schemeClr val="tx1"/>
                </a:solidFill>
              </a:rPr>
              <a:t>Dynamics CRM</a:t>
            </a:r>
          </a:p>
        </p:txBody>
      </p:sp>
      <p:sp>
        <p:nvSpPr>
          <p:cNvPr id="7" name="Rounded Rectangle 6"/>
          <p:cNvSpPr/>
          <p:nvPr/>
        </p:nvSpPr>
        <p:spPr>
          <a:xfrm>
            <a:off x="1999580" y="3774195"/>
            <a:ext cx="1633282" cy="1065808"/>
          </a:xfrm>
          <a:prstGeom prst="roundRect">
            <a:avLst/>
          </a:prstGeom>
          <a:gradFill>
            <a:gsLst>
              <a:gs pos="0">
                <a:schemeClr val="bg2">
                  <a:lumMod val="60000"/>
                  <a:lumOff val="40000"/>
                </a:schemeClr>
              </a:gs>
              <a:gs pos="50000">
                <a:schemeClr val="accent1">
                  <a:lumMod val="75000"/>
                </a:schemeClr>
              </a:gs>
              <a:gs pos="51000">
                <a:schemeClr val="accent1">
                  <a:lumMod val="75000"/>
                </a:schemeClr>
              </a:gs>
              <a:gs pos="100000">
                <a:schemeClr val="accent1">
                  <a:lumMod val="75000"/>
                </a:schemeClr>
              </a:gs>
            </a:gsLst>
            <a:lin ang="5400000" scaled="0"/>
          </a:gradFill>
          <a:ln w="38100">
            <a:no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b="1" dirty="0" smtClean="0">
                <a:solidFill>
                  <a:schemeClr val="tx1"/>
                </a:solidFill>
              </a:rPr>
              <a:t>OCS</a:t>
            </a:r>
          </a:p>
        </p:txBody>
      </p:sp>
      <p:sp>
        <p:nvSpPr>
          <p:cNvPr id="8" name="Rounded Rectangle 7"/>
          <p:cNvSpPr/>
          <p:nvPr/>
        </p:nvSpPr>
        <p:spPr>
          <a:xfrm>
            <a:off x="3755359" y="3774195"/>
            <a:ext cx="1633282" cy="1065808"/>
          </a:xfrm>
          <a:prstGeom prst="roundRect">
            <a:avLst/>
          </a:prstGeom>
          <a:gradFill>
            <a:gsLst>
              <a:gs pos="0">
                <a:schemeClr val="bg2">
                  <a:lumMod val="60000"/>
                  <a:lumOff val="40000"/>
                </a:schemeClr>
              </a:gs>
              <a:gs pos="50000">
                <a:schemeClr val="accent1">
                  <a:lumMod val="75000"/>
                </a:schemeClr>
              </a:gs>
              <a:gs pos="51000">
                <a:schemeClr val="accent1">
                  <a:lumMod val="75000"/>
                </a:schemeClr>
              </a:gs>
              <a:gs pos="100000">
                <a:schemeClr val="accent1">
                  <a:lumMod val="75000"/>
                </a:schemeClr>
              </a:gs>
            </a:gsLst>
            <a:lin ang="5400000" scaled="0"/>
          </a:gradFill>
          <a:ln w="38100">
            <a:no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b="1" dirty="0" smtClean="0">
                <a:solidFill>
                  <a:schemeClr val="tx1"/>
                </a:solidFill>
              </a:rPr>
              <a:t>Web </a:t>
            </a:r>
            <a:br>
              <a:rPr lang="en-US" b="1" dirty="0" smtClean="0">
                <a:solidFill>
                  <a:schemeClr val="tx1"/>
                </a:solidFill>
              </a:rPr>
            </a:br>
            <a:r>
              <a:rPr lang="en-US" b="1" dirty="0" smtClean="0">
                <a:solidFill>
                  <a:schemeClr val="tx1"/>
                </a:solidFill>
              </a:rPr>
              <a:t>Data Hosting</a:t>
            </a:r>
          </a:p>
        </p:txBody>
      </p:sp>
      <p:sp>
        <p:nvSpPr>
          <p:cNvPr id="9" name="Rounded Rectangle 8"/>
          <p:cNvSpPr/>
          <p:nvPr/>
        </p:nvSpPr>
        <p:spPr>
          <a:xfrm>
            <a:off x="5511138" y="3774195"/>
            <a:ext cx="1633282" cy="1065808"/>
          </a:xfrm>
          <a:prstGeom prst="roundRect">
            <a:avLst/>
          </a:prstGeom>
          <a:gradFill>
            <a:gsLst>
              <a:gs pos="0">
                <a:schemeClr val="bg2">
                  <a:lumMod val="60000"/>
                  <a:lumOff val="40000"/>
                </a:schemeClr>
              </a:gs>
              <a:gs pos="50000">
                <a:schemeClr val="accent1">
                  <a:lumMod val="75000"/>
                </a:schemeClr>
              </a:gs>
              <a:gs pos="51000">
                <a:schemeClr val="accent1">
                  <a:lumMod val="75000"/>
                </a:schemeClr>
              </a:gs>
              <a:gs pos="100000">
                <a:schemeClr val="accent1">
                  <a:lumMod val="75000"/>
                </a:schemeClr>
              </a:gs>
            </a:gsLst>
            <a:lin ang="5400000" scaled="0"/>
          </a:gradFill>
          <a:ln w="38100">
            <a:no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b="1" dirty="0" smtClean="0">
                <a:solidFill>
                  <a:schemeClr val="tx1"/>
                </a:solidFill>
              </a:rPr>
              <a:t>Hyper-V</a:t>
            </a:r>
          </a:p>
        </p:txBody>
      </p:sp>
      <p:sp>
        <p:nvSpPr>
          <p:cNvPr id="10" name="Rounded Rectangle 9"/>
          <p:cNvSpPr/>
          <p:nvPr/>
        </p:nvSpPr>
        <p:spPr>
          <a:xfrm>
            <a:off x="7283249" y="3774195"/>
            <a:ext cx="1633282" cy="1065808"/>
          </a:xfrm>
          <a:prstGeom prst="roundRect">
            <a:avLst/>
          </a:prstGeom>
          <a:gradFill>
            <a:gsLst>
              <a:gs pos="0">
                <a:schemeClr val="bg2">
                  <a:lumMod val="60000"/>
                  <a:lumOff val="40000"/>
                </a:schemeClr>
              </a:gs>
              <a:gs pos="50000">
                <a:schemeClr val="accent1">
                  <a:lumMod val="75000"/>
                </a:schemeClr>
              </a:gs>
              <a:gs pos="51000">
                <a:schemeClr val="accent1">
                  <a:lumMod val="75000"/>
                </a:schemeClr>
              </a:gs>
              <a:gs pos="100000">
                <a:schemeClr val="accent1">
                  <a:lumMod val="75000"/>
                </a:schemeClr>
              </a:gs>
            </a:gsLst>
            <a:lin ang="5400000" scaled="0"/>
          </a:gradFill>
          <a:ln w="38100">
            <a:no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b="1" dirty="0" smtClean="0">
                <a:solidFill>
                  <a:schemeClr val="tx1"/>
                </a:solidFill>
              </a:rPr>
              <a:t>SDK</a:t>
            </a:r>
          </a:p>
        </p:txBody>
      </p:sp>
      <p:sp>
        <p:nvSpPr>
          <p:cNvPr id="12" name="Rounded Rectangle 11"/>
          <p:cNvSpPr/>
          <p:nvPr/>
        </p:nvSpPr>
        <p:spPr>
          <a:xfrm>
            <a:off x="529725" y="3140350"/>
            <a:ext cx="2259612" cy="514350"/>
          </a:xfrm>
          <a:prstGeom prst="roundRect">
            <a:avLst/>
          </a:prstGeom>
          <a:gradFill flip="none" rotWithShape="1">
            <a:gsLst>
              <a:gs pos="0">
                <a:schemeClr val="tx1">
                  <a:lumMod val="60000"/>
                  <a:lumOff val="40000"/>
                </a:schemeClr>
              </a:gs>
              <a:gs pos="50000">
                <a:schemeClr val="tx1">
                  <a:lumMod val="75000"/>
                </a:schemeClr>
              </a:gs>
              <a:gs pos="51000">
                <a:schemeClr val="tx1">
                  <a:lumMod val="50000"/>
                </a:schemeClr>
              </a:gs>
              <a:gs pos="100000">
                <a:srgbClr val="000000"/>
              </a:gs>
            </a:gsLst>
            <a:lin ang="5400000" scaled="1"/>
            <a:tileRect/>
          </a:gradFill>
          <a:ln w="25400">
            <a:solidFill>
              <a:srgbClr val="000000"/>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966788" fontAlgn="base">
              <a:spcBef>
                <a:spcPct val="0"/>
              </a:spcBef>
              <a:spcAft>
                <a:spcPct val="0"/>
              </a:spcAft>
            </a:pPr>
            <a:r>
              <a:rPr lang="en-US" dirty="0">
                <a:solidFill>
                  <a:srgbClr val="FFFFFF">
                    <a:lumMod val="95000"/>
                  </a:srgbClr>
                </a:solidFill>
                <a:effectLst>
                  <a:outerShdw blurRad="38100" dist="38100" dir="2700000" algn="tl">
                    <a:srgbClr val="000000">
                      <a:alpha val="43137"/>
                    </a:srgbClr>
                  </a:outerShdw>
                </a:effectLst>
                <a:cs typeface="Arial" pitchFamily="34" charset="0"/>
              </a:rPr>
              <a:t>Automation</a:t>
            </a:r>
          </a:p>
        </p:txBody>
      </p:sp>
      <p:sp>
        <p:nvSpPr>
          <p:cNvPr id="13" name="Rounded Rectangle 12"/>
          <p:cNvSpPr/>
          <p:nvPr/>
        </p:nvSpPr>
        <p:spPr>
          <a:xfrm>
            <a:off x="3442194" y="3140350"/>
            <a:ext cx="2259612" cy="514350"/>
          </a:xfrm>
          <a:prstGeom prst="roundRect">
            <a:avLst/>
          </a:prstGeom>
          <a:gradFill flip="none" rotWithShape="1">
            <a:gsLst>
              <a:gs pos="0">
                <a:schemeClr val="tx1">
                  <a:lumMod val="60000"/>
                  <a:lumOff val="40000"/>
                </a:schemeClr>
              </a:gs>
              <a:gs pos="50000">
                <a:schemeClr val="tx1">
                  <a:lumMod val="75000"/>
                </a:schemeClr>
              </a:gs>
              <a:gs pos="51000">
                <a:schemeClr val="tx1">
                  <a:lumMod val="50000"/>
                </a:schemeClr>
              </a:gs>
              <a:gs pos="100000">
                <a:srgbClr val="000000"/>
              </a:gs>
            </a:gsLst>
            <a:lin ang="5400000" scaled="1"/>
            <a:tileRect/>
          </a:gradFill>
          <a:ln w="25400">
            <a:solidFill>
              <a:srgbClr val="000000"/>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a:r>
              <a:rPr lang="en-US" dirty="0" smtClean="0">
                <a:solidFill>
                  <a:srgbClr val="FFFFFF">
                    <a:lumMod val="95000"/>
                  </a:srgbClr>
                </a:solidFill>
                <a:effectLst>
                  <a:outerShdw blurRad="38100" dist="38100" dir="2700000" algn="tl">
                    <a:srgbClr val="000000">
                      <a:alpha val="43137"/>
                    </a:srgbClr>
                  </a:outerShdw>
                </a:effectLst>
                <a:cs typeface="Arial" pitchFamily="34" charset="0"/>
              </a:rPr>
              <a:t>User Account</a:t>
            </a:r>
          </a:p>
          <a:p>
            <a:pPr algn="ctr"/>
            <a:r>
              <a:rPr lang="en-US" dirty="0" smtClean="0">
                <a:solidFill>
                  <a:srgbClr val="FFFFFF">
                    <a:lumMod val="95000"/>
                  </a:srgbClr>
                </a:solidFill>
                <a:effectLst>
                  <a:outerShdw blurRad="38100" dist="38100" dir="2700000" algn="tl">
                    <a:srgbClr val="000000">
                      <a:alpha val="43137"/>
                    </a:srgbClr>
                  </a:outerShdw>
                </a:effectLst>
                <a:cs typeface="Arial" pitchFamily="34" charset="0"/>
              </a:rPr>
              <a:t>Management</a:t>
            </a:r>
            <a:endParaRPr lang="en-US" dirty="0">
              <a:solidFill>
                <a:srgbClr val="FFFFFF">
                  <a:lumMod val="95000"/>
                </a:srgbClr>
              </a:solidFill>
              <a:effectLst>
                <a:outerShdw blurRad="38100" dist="38100" dir="2700000" algn="tl">
                  <a:srgbClr val="000000">
                    <a:alpha val="43137"/>
                  </a:srgbClr>
                </a:outerShdw>
              </a:effectLst>
              <a:cs typeface="Arial" pitchFamily="34" charset="0"/>
            </a:endParaRPr>
          </a:p>
        </p:txBody>
      </p:sp>
      <p:sp>
        <p:nvSpPr>
          <p:cNvPr id="14" name="Rounded Rectangle 13"/>
          <p:cNvSpPr/>
          <p:nvPr/>
        </p:nvSpPr>
        <p:spPr>
          <a:xfrm>
            <a:off x="6354662" y="3140350"/>
            <a:ext cx="2259612" cy="514350"/>
          </a:xfrm>
          <a:prstGeom prst="roundRect">
            <a:avLst/>
          </a:prstGeom>
          <a:gradFill flip="none" rotWithShape="1">
            <a:gsLst>
              <a:gs pos="0">
                <a:schemeClr val="tx1">
                  <a:lumMod val="60000"/>
                  <a:lumOff val="40000"/>
                </a:schemeClr>
              </a:gs>
              <a:gs pos="50000">
                <a:schemeClr val="tx1">
                  <a:lumMod val="75000"/>
                </a:schemeClr>
              </a:gs>
              <a:gs pos="51000">
                <a:schemeClr val="tx1">
                  <a:lumMod val="50000"/>
                </a:schemeClr>
              </a:gs>
              <a:gs pos="100000">
                <a:srgbClr val="000000"/>
              </a:gs>
            </a:gsLst>
            <a:lin ang="5400000" scaled="1"/>
            <a:tileRect/>
          </a:gradFill>
          <a:ln w="25400">
            <a:solidFill>
              <a:srgbClr val="000000"/>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966788" fontAlgn="base">
              <a:spcBef>
                <a:spcPct val="0"/>
              </a:spcBef>
              <a:spcAft>
                <a:spcPct val="0"/>
              </a:spcAft>
            </a:pPr>
            <a:r>
              <a:rPr lang="en-US" dirty="0" smtClean="0">
                <a:solidFill>
                  <a:srgbClr val="FFFFFF">
                    <a:lumMod val="95000"/>
                  </a:srgbClr>
                </a:solidFill>
                <a:effectLst>
                  <a:outerShdw blurRad="38100" dist="38100" dir="2700000" algn="tl">
                    <a:srgbClr val="000000">
                      <a:alpha val="43137"/>
                    </a:srgbClr>
                  </a:outerShdw>
                </a:effectLst>
                <a:cs typeface="Arial" pitchFamily="34" charset="0"/>
              </a:rPr>
              <a:t>Delegation</a:t>
            </a:r>
          </a:p>
        </p:txBody>
      </p:sp>
      <p:sp>
        <p:nvSpPr>
          <p:cNvPr id="3" name="Title 2"/>
          <p:cNvSpPr>
            <a:spLocks noGrp="1"/>
          </p:cNvSpPr>
          <p:nvPr>
            <p:ph type="title"/>
          </p:nvPr>
        </p:nvSpPr>
        <p:spPr/>
        <p:txBody>
          <a:bodyPr>
            <a:normAutofit fontScale="90000"/>
          </a:bodyPr>
          <a:lstStyle/>
          <a:p>
            <a:r>
              <a:rPr lang="en-US" dirty="0" smtClean="0">
                <a:solidFill>
                  <a:schemeClr val="bg1"/>
                </a:solidFill>
              </a:rPr>
              <a:t>Support for Many Microsoft Technologies</a:t>
            </a:r>
            <a:endParaRPr lang="en-US" dirty="0">
              <a:solidFill>
                <a:schemeClr val="bg1"/>
              </a:solidFill>
            </a:endParaRPr>
          </a:p>
        </p:txBody>
      </p:sp>
    </p:spTree>
    <p:extLst>
      <p:ext uri="{BB962C8B-B14F-4D97-AF65-F5344CB8AC3E}">
        <p14:creationId xmlns:p14="http://schemas.microsoft.com/office/powerpoint/2010/main" val="12765699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7" descr="Cortex%20Architecture%20Diagram"/>
          <p:cNvPicPr>
            <a:picLocks noChangeAspect="1" noChangeArrowheads="1"/>
          </p:cNvPicPr>
          <p:nvPr/>
        </p:nvPicPr>
        <p:blipFill>
          <a:blip r:embed="rId3" cstate="print"/>
          <a:srcRect/>
          <a:stretch>
            <a:fillRect/>
          </a:stretch>
        </p:blipFill>
        <p:spPr bwMode="auto">
          <a:xfrm>
            <a:off x="817602" y="271455"/>
            <a:ext cx="8002870" cy="4082494"/>
          </a:xfrm>
          <a:prstGeom prst="rect">
            <a:avLst/>
          </a:prstGeom>
          <a:noFill/>
          <a:ln w="9525">
            <a:noFill/>
            <a:miter lim="800000"/>
            <a:headEnd/>
            <a:tailEnd/>
          </a:ln>
        </p:spPr>
      </p:pic>
      <p:sp>
        <p:nvSpPr>
          <p:cNvPr id="7170" name="Rectangle 2"/>
          <p:cNvSpPr>
            <a:spLocks noGrp="1" noChangeArrowheads="1"/>
          </p:cNvSpPr>
          <p:nvPr>
            <p:ph type="title"/>
          </p:nvPr>
        </p:nvSpPr>
        <p:spPr>
          <a:xfrm>
            <a:off x="817602" y="271454"/>
            <a:ext cx="8229600" cy="857250"/>
          </a:xfrm>
        </p:spPr>
        <p:txBody>
          <a:bodyPr/>
          <a:lstStyle/>
          <a:p>
            <a:pPr eaLnBrk="1" hangingPunct="1"/>
            <a:r>
              <a:rPr lang="en-US" dirty="0" smtClean="0"/>
              <a:t>Architecture</a:t>
            </a:r>
          </a:p>
        </p:txBody>
      </p:sp>
      <p:sp>
        <p:nvSpPr>
          <p:cNvPr id="9" name="Text Box 8"/>
          <p:cNvSpPr txBox="1">
            <a:spLocks noChangeArrowheads="1"/>
          </p:cNvSpPr>
          <p:nvPr/>
        </p:nvSpPr>
        <p:spPr bwMode="auto">
          <a:xfrm>
            <a:off x="811867" y="4353948"/>
            <a:ext cx="8892479" cy="307777"/>
          </a:xfrm>
          <a:prstGeom prst="rect">
            <a:avLst/>
          </a:prstGeom>
          <a:noFill/>
          <a:ln w="9525">
            <a:noFill/>
            <a:miter lim="800000"/>
            <a:headEnd/>
            <a:tailEnd/>
          </a:ln>
        </p:spPr>
        <p:txBody>
          <a:bodyPr wrap="square">
            <a:spAutoFit/>
          </a:bodyPr>
          <a:lstStyle/>
          <a:p>
            <a:r>
              <a:rPr lang="en-GB" sz="1400" b="1" dirty="0">
                <a:solidFill>
                  <a:schemeClr val="bg1"/>
                </a:solidFill>
              </a:rPr>
              <a:t>end-user		</a:t>
            </a:r>
            <a:r>
              <a:rPr lang="en-GB" sz="1400" b="1" dirty="0" smtClean="0">
                <a:solidFill>
                  <a:schemeClr val="bg1"/>
                </a:solidFill>
              </a:rPr>
              <a:t>       web-site</a:t>
            </a:r>
            <a:r>
              <a:rPr lang="en-GB" sz="1400" b="1" dirty="0">
                <a:solidFill>
                  <a:schemeClr val="bg1"/>
                </a:solidFill>
              </a:rPr>
              <a:t>		</a:t>
            </a:r>
            <a:r>
              <a:rPr lang="en-GB" sz="1400" b="1" dirty="0" smtClean="0">
                <a:solidFill>
                  <a:schemeClr val="bg1"/>
                </a:solidFill>
              </a:rPr>
              <a:t>              provisioning</a:t>
            </a:r>
            <a:r>
              <a:rPr lang="en-GB" sz="1400" b="1" dirty="0">
                <a:solidFill>
                  <a:schemeClr val="bg1"/>
                </a:solidFill>
              </a:rPr>
              <a:t>	</a:t>
            </a:r>
            <a:r>
              <a:rPr lang="en-GB" sz="1400" b="1" dirty="0" smtClean="0">
                <a:solidFill>
                  <a:schemeClr val="bg1"/>
                </a:solidFill>
              </a:rPr>
              <a:t>                               application </a:t>
            </a:r>
            <a:r>
              <a:rPr lang="en-GB" sz="1400" b="1" dirty="0">
                <a:solidFill>
                  <a:schemeClr val="bg1"/>
                </a:solidFill>
              </a:rPr>
              <a:t>servers</a:t>
            </a:r>
          </a:p>
        </p:txBody>
      </p:sp>
      <p:sp>
        <p:nvSpPr>
          <p:cNvPr id="10" name="Line 9"/>
          <p:cNvSpPr>
            <a:spLocks noChangeShapeType="1"/>
          </p:cNvSpPr>
          <p:nvPr/>
        </p:nvSpPr>
        <p:spPr bwMode="auto">
          <a:xfrm>
            <a:off x="1608222" y="4584781"/>
            <a:ext cx="285824" cy="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11" name="Line 10"/>
          <p:cNvSpPr>
            <a:spLocks noChangeShapeType="1"/>
          </p:cNvSpPr>
          <p:nvPr/>
        </p:nvSpPr>
        <p:spPr bwMode="auto">
          <a:xfrm>
            <a:off x="6674639" y="4560720"/>
            <a:ext cx="285824" cy="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12" name="Line 11"/>
          <p:cNvSpPr>
            <a:spLocks noChangeShapeType="1"/>
          </p:cNvSpPr>
          <p:nvPr/>
        </p:nvSpPr>
        <p:spPr bwMode="auto">
          <a:xfrm>
            <a:off x="3915798" y="4584781"/>
            <a:ext cx="285824" cy="0"/>
          </a:xfrm>
          <a:prstGeom prst="line">
            <a:avLst/>
          </a:prstGeom>
          <a:ln>
            <a:headEnd/>
            <a:tailEnd type="triangle" w="med" len="med"/>
          </a:ln>
        </p:spPr>
        <p:style>
          <a:lnRef idx="3">
            <a:schemeClr val="accent5"/>
          </a:lnRef>
          <a:fillRef idx="0">
            <a:schemeClr val="accent5"/>
          </a:fillRef>
          <a:effectRef idx="2">
            <a:schemeClr val="accent5"/>
          </a:effectRef>
          <a:fontRef idx="minor">
            <a:schemeClr val="tx1"/>
          </a:fontRef>
        </p:style>
        <p:txBody>
          <a:bodyPr/>
          <a:lstStyle/>
          <a:p>
            <a:endParaRPr lang="en-US"/>
          </a:p>
        </p:txBody>
      </p:sp>
      <p:sp>
        <p:nvSpPr>
          <p:cNvPr id="18" name="TextBox 17"/>
          <p:cNvSpPr txBox="1"/>
          <p:nvPr/>
        </p:nvSpPr>
        <p:spPr>
          <a:xfrm>
            <a:off x="3923928" y="1167594"/>
            <a:ext cx="871278" cy="230832"/>
          </a:xfrm>
          <a:prstGeom prst="rect">
            <a:avLst/>
          </a:prstGeom>
          <a:solidFill>
            <a:schemeClr val="bg1"/>
          </a:solidFill>
        </p:spPr>
        <p:txBody>
          <a:bodyPr wrap="square" lIns="45720" rIns="45720" rtlCol="0">
            <a:spAutoFit/>
          </a:bodyPr>
          <a:lstStyle/>
          <a:p>
            <a:r>
              <a:rPr lang="en-US" sz="900" b="1" dirty="0" smtClean="0">
                <a:latin typeface="+mn-lt"/>
              </a:rPr>
              <a:t>Authentication</a:t>
            </a:r>
          </a:p>
        </p:txBody>
      </p:sp>
      <p:sp>
        <p:nvSpPr>
          <p:cNvPr id="19" name="TextBox 18"/>
          <p:cNvSpPr txBox="1"/>
          <p:nvPr/>
        </p:nvSpPr>
        <p:spPr>
          <a:xfrm>
            <a:off x="3897274" y="1778899"/>
            <a:ext cx="746735" cy="230832"/>
          </a:xfrm>
          <a:prstGeom prst="rect">
            <a:avLst/>
          </a:prstGeom>
          <a:solidFill>
            <a:schemeClr val="bg1"/>
          </a:solidFill>
        </p:spPr>
        <p:txBody>
          <a:bodyPr wrap="square" lIns="45720" rIns="45720" rtlCol="0">
            <a:spAutoFit/>
          </a:bodyPr>
          <a:lstStyle/>
          <a:p>
            <a:r>
              <a:rPr lang="en-US" sz="900" b="1" dirty="0" smtClean="0">
                <a:latin typeface="+mn-lt"/>
              </a:rPr>
              <a:t>Provisioning</a:t>
            </a:r>
          </a:p>
        </p:txBody>
      </p:sp>
      <p:sp>
        <p:nvSpPr>
          <p:cNvPr id="20" name="TextBox 19"/>
          <p:cNvSpPr txBox="1"/>
          <p:nvPr/>
        </p:nvSpPr>
        <p:spPr>
          <a:xfrm>
            <a:off x="4444724" y="2679762"/>
            <a:ext cx="1207397" cy="230832"/>
          </a:xfrm>
          <a:prstGeom prst="rect">
            <a:avLst/>
          </a:prstGeom>
          <a:solidFill>
            <a:schemeClr val="bg1"/>
          </a:solidFill>
        </p:spPr>
        <p:txBody>
          <a:bodyPr wrap="square" lIns="45720" rIns="45720" rtlCol="0">
            <a:spAutoFit/>
          </a:bodyPr>
          <a:lstStyle/>
          <a:p>
            <a:r>
              <a:rPr lang="en-US" sz="900" b="1" dirty="0" smtClean="0">
                <a:latin typeface="+mn-lt"/>
              </a:rPr>
              <a:t>Configuration/Storage</a:t>
            </a:r>
          </a:p>
        </p:txBody>
      </p:sp>
      <p:sp>
        <p:nvSpPr>
          <p:cNvPr id="21" name="TextBox 20"/>
          <p:cNvSpPr txBox="1"/>
          <p:nvPr/>
        </p:nvSpPr>
        <p:spPr>
          <a:xfrm>
            <a:off x="4572001" y="3651870"/>
            <a:ext cx="650605" cy="230832"/>
          </a:xfrm>
          <a:prstGeom prst="rect">
            <a:avLst/>
          </a:prstGeom>
          <a:solidFill>
            <a:schemeClr val="bg1"/>
          </a:solidFill>
        </p:spPr>
        <p:txBody>
          <a:bodyPr wrap="square" lIns="45720" rIns="45720" rtlCol="0">
            <a:spAutoFit/>
          </a:bodyPr>
          <a:lstStyle/>
          <a:p>
            <a:r>
              <a:rPr lang="en-US" sz="900" b="1" dirty="0" smtClean="0">
                <a:latin typeface="+mn-lt"/>
              </a:rPr>
              <a:t>Reporting</a:t>
            </a:r>
          </a:p>
        </p:txBody>
      </p:sp>
      <p:sp>
        <p:nvSpPr>
          <p:cNvPr id="22" name="TextBox 21"/>
          <p:cNvSpPr txBox="1"/>
          <p:nvPr/>
        </p:nvSpPr>
        <p:spPr>
          <a:xfrm>
            <a:off x="6991667" y="1437730"/>
            <a:ext cx="648072" cy="200055"/>
          </a:xfrm>
          <a:prstGeom prst="rect">
            <a:avLst/>
          </a:prstGeom>
          <a:solidFill>
            <a:schemeClr val="bg1"/>
          </a:solidFill>
        </p:spPr>
        <p:txBody>
          <a:bodyPr wrap="square" lIns="45720" rIns="45720" rtlCol="0">
            <a:spAutoFit/>
          </a:bodyPr>
          <a:lstStyle/>
          <a:p>
            <a:r>
              <a:rPr lang="en-US" sz="700" b="1" dirty="0" smtClean="0">
                <a:latin typeface="+mn-lt"/>
              </a:rPr>
              <a:t>Provisioning</a:t>
            </a:r>
          </a:p>
        </p:txBody>
      </p:sp>
    </p:spTree>
    <p:extLst>
      <p:ext uri="{BB962C8B-B14F-4D97-AF65-F5344CB8AC3E}">
        <p14:creationId xmlns:p14="http://schemas.microsoft.com/office/powerpoint/2010/main" val="474239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dirty="0" smtClean="0"/>
              <a:t>Customer Management Demo </a:t>
            </a:r>
            <a:br>
              <a:rPr lang="en-US" dirty="0" smtClean="0"/>
            </a:br>
            <a:r>
              <a:rPr lang="en-US" dirty="0" smtClean="0"/>
              <a:t>with Cortex Cloud Control Panel</a:t>
            </a:r>
          </a:p>
        </p:txBody>
      </p:sp>
      <p:sp>
        <p:nvSpPr>
          <p:cNvPr id="3" name="Content Placeholder 2"/>
          <p:cNvSpPr>
            <a:spLocks noGrp="1"/>
          </p:cNvSpPr>
          <p:nvPr>
            <p:ph idx="1"/>
          </p:nvPr>
        </p:nvSpPr>
        <p:spPr/>
        <p:txBody>
          <a:bodyPr>
            <a:normAutofit fontScale="77500" lnSpcReduction="20000"/>
          </a:bodyPr>
          <a:lstStyle/>
          <a:p>
            <a:r>
              <a:rPr lang="en-NZ" dirty="0"/>
              <a:t>Service provider (reseller)</a:t>
            </a:r>
            <a:endParaRPr lang="en-US" dirty="0"/>
          </a:p>
          <a:p>
            <a:pPr lvl="1"/>
            <a:r>
              <a:rPr lang="en-NZ" dirty="0"/>
              <a:t>Productize your offerings</a:t>
            </a:r>
            <a:endParaRPr lang="en-US" dirty="0"/>
          </a:p>
          <a:p>
            <a:pPr lvl="1"/>
            <a:r>
              <a:rPr lang="en-NZ" dirty="0"/>
              <a:t>Assign service to reseller/tenant</a:t>
            </a:r>
            <a:endParaRPr lang="en-US" dirty="0"/>
          </a:p>
          <a:p>
            <a:pPr lvl="1"/>
            <a:r>
              <a:rPr lang="en-NZ" dirty="0"/>
              <a:t>Create tenant and first admin user</a:t>
            </a:r>
            <a:endParaRPr lang="en-US" dirty="0"/>
          </a:p>
          <a:p>
            <a:r>
              <a:rPr lang="en-NZ" dirty="0"/>
              <a:t>Tenant administrator</a:t>
            </a:r>
            <a:endParaRPr lang="en-US" dirty="0"/>
          </a:p>
          <a:p>
            <a:pPr lvl="1"/>
            <a:r>
              <a:rPr lang="en-NZ" dirty="0"/>
              <a:t>Create users</a:t>
            </a:r>
            <a:endParaRPr lang="en-US" dirty="0"/>
          </a:p>
          <a:p>
            <a:pPr lvl="1"/>
            <a:r>
              <a:rPr lang="en-NZ" dirty="0"/>
              <a:t>Assign service to users</a:t>
            </a:r>
            <a:endParaRPr lang="en-US" dirty="0"/>
          </a:p>
          <a:p>
            <a:pPr lvl="1"/>
            <a:r>
              <a:rPr lang="fr-FR" dirty="0"/>
              <a:t>Manage Services, Application Groups, Distribution groups etc.</a:t>
            </a:r>
            <a:endParaRPr lang="en-US" dirty="0"/>
          </a:p>
          <a:p>
            <a:r>
              <a:rPr lang="en-NZ" dirty="0"/>
              <a:t>User</a:t>
            </a:r>
            <a:endParaRPr lang="en-US" dirty="0"/>
          </a:p>
          <a:p>
            <a:pPr lvl="1"/>
            <a:r>
              <a:rPr lang="en-NZ" dirty="0"/>
              <a:t>Change password</a:t>
            </a:r>
            <a:endParaRPr lang="en-US" dirty="0"/>
          </a:p>
          <a:p>
            <a:pPr lvl="1"/>
            <a:r>
              <a:rPr lang="en-NZ" dirty="0"/>
              <a:t>Single sign on tool, Outlook </a:t>
            </a:r>
            <a:r>
              <a:rPr lang="en-NZ" dirty="0" smtClean="0"/>
              <a:t>configuration</a:t>
            </a:r>
            <a:endParaRPr lang="en-US" dirty="0"/>
          </a:p>
        </p:txBody>
      </p:sp>
    </p:spTree>
    <p:extLst>
      <p:ext uri="{BB962C8B-B14F-4D97-AF65-F5344CB8AC3E}">
        <p14:creationId xmlns:p14="http://schemas.microsoft.com/office/powerpoint/2010/main" val="3770963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bg1"/>
                </a:solidFill>
              </a:rPr>
              <a:t>Live Demonstration</a:t>
            </a:r>
            <a:endParaRPr lang="en-US" dirty="0">
              <a:solidFill>
                <a:schemeClr val="bg1"/>
              </a:solidFill>
            </a:endParaRPr>
          </a:p>
        </p:txBody>
      </p:sp>
      <p:sp>
        <p:nvSpPr>
          <p:cNvPr id="2" name="Text Placeholder 1"/>
          <p:cNvSpPr>
            <a:spLocks noGrp="1"/>
          </p:cNvSpPr>
          <p:nvPr>
            <p:ph type="body" idx="1"/>
          </p:nvPr>
        </p:nvSpPr>
        <p:spPr/>
        <p:txBody>
          <a:bodyPr/>
          <a:lstStyle/>
          <a:p>
            <a:endParaRPr lang="en-AU"/>
          </a:p>
        </p:txBody>
      </p:sp>
    </p:spTree>
    <p:extLst>
      <p:ext uri="{BB962C8B-B14F-4D97-AF65-F5344CB8AC3E}">
        <p14:creationId xmlns:p14="http://schemas.microsoft.com/office/powerpoint/2010/main" val="403122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bg1"/>
                </a:solidFill>
              </a:rPr>
              <a:t>Packaging and Reporting</a:t>
            </a:r>
            <a:endParaRPr lang="en-US" dirty="0">
              <a:solidFill>
                <a:schemeClr val="bg1"/>
              </a:solidFill>
            </a:endParaRPr>
          </a:p>
        </p:txBody>
      </p:sp>
      <p:sp>
        <p:nvSpPr>
          <p:cNvPr id="2" name="Text Placeholder 1"/>
          <p:cNvSpPr>
            <a:spLocks noGrp="1"/>
          </p:cNvSpPr>
          <p:nvPr>
            <p:ph type="body" idx="1"/>
          </p:nvPr>
        </p:nvSpPr>
        <p:spPr/>
        <p:txBody>
          <a:bodyPr/>
          <a:lstStyle/>
          <a:p>
            <a:endParaRPr lang="en-AU"/>
          </a:p>
        </p:txBody>
      </p:sp>
    </p:spTree>
    <p:extLst>
      <p:ext uri="{BB962C8B-B14F-4D97-AF65-F5344CB8AC3E}">
        <p14:creationId xmlns:p14="http://schemas.microsoft.com/office/powerpoint/2010/main" val="3135928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39353" y="242455"/>
            <a:ext cx="3507080" cy="1411323"/>
            <a:chOff x="717358" y="323274"/>
            <a:chExt cx="4664539" cy="1881763"/>
          </a:xfrm>
        </p:grpSpPr>
        <p:sp>
          <p:nvSpPr>
            <p:cNvPr id="432" name="Freeform 431"/>
            <p:cNvSpPr/>
            <p:nvPr/>
          </p:nvSpPr>
          <p:spPr>
            <a:xfrm>
              <a:off x="1724297" y="657497"/>
              <a:ext cx="3657600" cy="648789"/>
            </a:xfrm>
            <a:custGeom>
              <a:avLst/>
              <a:gdLst>
                <a:gd name="connsiteX0" fmla="*/ 0 w 3657600"/>
                <a:gd name="connsiteY0" fmla="*/ 518160 h 648789"/>
                <a:gd name="connsiteX1" fmla="*/ 1175657 w 3657600"/>
                <a:gd name="connsiteY1" fmla="*/ 126274 h 648789"/>
                <a:gd name="connsiteX2" fmla="*/ 2586446 w 3657600"/>
                <a:gd name="connsiteY2" fmla="*/ 87086 h 648789"/>
                <a:gd name="connsiteX3" fmla="*/ 3657600 w 3657600"/>
                <a:gd name="connsiteY3" fmla="*/ 648789 h 648789"/>
              </a:gdLst>
              <a:ahLst/>
              <a:cxnLst>
                <a:cxn ang="0">
                  <a:pos x="connsiteX0" y="connsiteY0"/>
                </a:cxn>
                <a:cxn ang="0">
                  <a:pos x="connsiteX1" y="connsiteY1"/>
                </a:cxn>
                <a:cxn ang="0">
                  <a:pos x="connsiteX2" y="connsiteY2"/>
                </a:cxn>
                <a:cxn ang="0">
                  <a:pos x="connsiteX3" y="connsiteY3"/>
                </a:cxn>
              </a:cxnLst>
              <a:rect l="l" t="t" r="r" b="b"/>
              <a:pathLst>
                <a:path w="3657600" h="648789">
                  <a:moveTo>
                    <a:pt x="0" y="518160"/>
                  </a:moveTo>
                  <a:cubicBezTo>
                    <a:pt x="372291" y="358140"/>
                    <a:pt x="744583" y="198120"/>
                    <a:pt x="1175657" y="126274"/>
                  </a:cubicBezTo>
                  <a:cubicBezTo>
                    <a:pt x="1606731" y="54428"/>
                    <a:pt x="2172789" y="0"/>
                    <a:pt x="2586446" y="87086"/>
                  </a:cubicBezTo>
                  <a:cubicBezTo>
                    <a:pt x="3000103" y="174172"/>
                    <a:pt x="3328851" y="411480"/>
                    <a:pt x="3657600" y="648789"/>
                  </a:cubicBezTo>
                </a:path>
              </a:pathLst>
            </a:cu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8" name="Group 427"/>
            <p:cNvGrpSpPr/>
            <p:nvPr/>
          </p:nvGrpSpPr>
          <p:grpSpPr>
            <a:xfrm>
              <a:off x="717358" y="323274"/>
              <a:ext cx="1675928" cy="1881763"/>
              <a:chOff x="1837804" y="152400"/>
              <a:chExt cx="2033315" cy="2283044"/>
            </a:xfrm>
          </p:grpSpPr>
          <p:pic>
            <p:nvPicPr>
              <p:cNvPr id="426" name="Picture 425" descr="Blue Oval.png"/>
              <p:cNvPicPr>
                <a:picLocks noChangeAspect="1"/>
              </p:cNvPicPr>
              <p:nvPr/>
            </p:nvPicPr>
            <p:blipFill>
              <a:blip r:embed="rId3" cstate="print"/>
              <a:stretch>
                <a:fillRect/>
              </a:stretch>
            </p:blipFill>
            <p:spPr>
              <a:xfrm>
                <a:off x="1837804" y="152400"/>
                <a:ext cx="2033315" cy="2283044"/>
              </a:xfrm>
              <a:prstGeom prst="rect">
                <a:avLst/>
              </a:prstGeom>
            </p:spPr>
          </p:pic>
          <p:pic>
            <p:nvPicPr>
              <p:cNvPr id="416" name="Picture 415" descr="Gears_png.png"/>
              <p:cNvPicPr>
                <a:picLocks noChangeAspect="1"/>
              </p:cNvPicPr>
              <p:nvPr/>
            </p:nvPicPr>
            <p:blipFill>
              <a:blip r:embed="rId4" cstate="print"/>
              <a:stretch>
                <a:fillRect/>
              </a:stretch>
            </p:blipFill>
            <p:spPr>
              <a:xfrm>
                <a:off x="2567623" y="457200"/>
                <a:ext cx="701993" cy="838200"/>
              </a:xfrm>
              <a:prstGeom prst="rect">
                <a:avLst/>
              </a:prstGeom>
            </p:spPr>
          </p:pic>
          <p:sp>
            <p:nvSpPr>
              <p:cNvPr id="417" name="TextBox 416"/>
              <p:cNvSpPr txBox="1"/>
              <p:nvPr/>
            </p:nvSpPr>
            <p:spPr>
              <a:xfrm>
                <a:off x="2156620" y="1295400"/>
                <a:ext cx="1524000" cy="896182"/>
              </a:xfrm>
              <a:prstGeom prst="rect">
                <a:avLst/>
              </a:prstGeom>
              <a:noFill/>
            </p:spPr>
            <p:txBody>
              <a:bodyPr wrap="square" rtlCol="0">
                <a:spAutoFit/>
              </a:bodyPr>
              <a:lstStyle/>
              <a:p>
                <a:pPr algn="ctr"/>
                <a:r>
                  <a:rPr lang="en-US" sz="1500" b="1" dirty="0" smtClean="0">
                    <a:solidFill>
                      <a:schemeClr val="bg1"/>
                    </a:solidFill>
                    <a:latin typeface="+mn-lt"/>
                  </a:rPr>
                  <a:t>Cortex API</a:t>
                </a:r>
              </a:p>
            </p:txBody>
          </p:sp>
        </p:grpSp>
      </p:grpSp>
      <p:grpSp>
        <p:nvGrpSpPr>
          <p:cNvPr id="5" name="Group 4"/>
          <p:cNvGrpSpPr/>
          <p:nvPr/>
        </p:nvGrpSpPr>
        <p:grpSpPr>
          <a:xfrm>
            <a:off x="4390185" y="285750"/>
            <a:ext cx="4707863" cy="1300595"/>
            <a:chOff x="5839097" y="381000"/>
            <a:chExt cx="6261622" cy="1734126"/>
          </a:xfrm>
        </p:grpSpPr>
        <p:sp>
          <p:nvSpPr>
            <p:cNvPr id="433" name="Freeform 432"/>
            <p:cNvSpPr/>
            <p:nvPr/>
          </p:nvSpPr>
          <p:spPr>
            <a:xfrm>
              <a:off x="5839097" y="585652"/>
              <a:ext cx="3618412" cy="1230085"/>
            </a:xfrm>
            <a:custGeom>
              <a:avLst/>
              <a:gdLst>
                <a:gd name="connsiteX0" fmla="*/ 0 w 3618412"/>
                <a:gd name="connsiteY0" fmla="*/ 1230085 h 1230085"/>
                <a:gd name="connsiteX1" fmla="*/ 1175657 w 3618412"/>
                <a:gd name="connsiteY1" fmla="*/ 185057 h 1230085"/>
                <a:gd name="connsiteX2" fmla="*/ 2704012 w 3618412"/>
                <a:gd name="connsiteY2" fmla="*/ 119742 h 1230085"/>
                <a:gd name="connsiteX3" fmla="*/ 3618412 w 3618412"/>
                <a:gd name="connsiteY3" fmla="*/ 420188 h 1230085"/>
              </a:gdLst>
              <a:ahLst/>
              <a:cxnLst>
                <a:cxn ang="0">
                  <a:pos x="connsiteX0" y="connsiteY0"/>
                </a:cxn>
                <a:cxn ang="0">
                  <a:pos x="connsiteX1" y="connsiteY1"/>
                </a:cxn>
                <a:cxn ang="0">
                  <a:pos x="connsiteX2" y="connsiteY2"/>
                </a:cxn>
                <a:cxn ang="0">
                  <a:pos x="connsiteX3" y="connsiteY3"/>
                </a:cxn>
              </a:cxnLst>
              <a:rect l="l" t="t" r="r" b="b"/>
              <a:pathLst>
                <a:path w="3618412" h="1230085">
                  <a:moveTo>
                    <a:pt x="0" y="1230085"/>
                  </a:moveTo>
                  <a:cubicBezTo>
                    <a:pt x="362494" y="800099"/>
                    <a:pt x="724988" y="370114"/>
                    <a:pt x="1175657" y="185057"/>
                  </a:cubicBezTo>
                  <a:cubicBezTo>
                    <a:pt x="1626326" y="0"/>
                    <a:pt x="2296886" y="80553"/>
                    <a:pt x="2704012" y="119742"/>
                  </a:cubicBezTo>
                  <a:cubicBezTo>
                    <a:pt x="3111138" y="158931"/>
                    <a:pt x="3364775" y="289559"/>
                    <a:pt x="3618412" y="420188"/>
                  </a:cubicBezTo>
                </a:path>
              </a:pathLst>
            </a:cu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83" name="Group 382"/>
            <p:cNvGrpSpPr/>
            <p:nvPr/>
          </p:nvGrpSpPr>
          <p:grpSpPr>
            <a:xfrm>
              <a:off x="8138319" y="381000"/>
              <a:ext cx="3962400" cy="1734126"/>
              <a:chOff x="7223919" y="533400"/>
              <a:chExt cx="3962400" cy="1734126"/>
            </a:xfrm>
          </p:grpSpPr>
          <p:pic>
            <p:nvPicPr>
              <p:cNvPr id="45" name="Picture 44" descr="Blue Oval.png"/>
              <p:cNvPicPr>
                <a:picLocks noChangeAspect="1"/>
              </p:cNvPicPr>
              <p:nvPr/>
            </p:nvPicPr>
            <p:blipFill>
              <a:blip r:embed="rId3" cstate="print"/>
              <a:stretch>
                <a:fillRect/>
              </a:stretch>
            </p:blipFill>
            <p:spPr>
              <a:xfrm>
                <a:off x="7223919" y="533400"/>
                <a:ext cx="3733800" cy="1734126"/>
              </a:xfrm>
              <a:prstGeom prst="rect">
                <a:avLst/>
              </a:prstGeom>
            </p:spPr>
          </p:pic>
          <p:sp>
            <p:nvSpPr>
              <p:cNvPr id="379" name="TextBox 378"/>
              <p:cNvSpPr txBox="1"/>
              <p:nvPr/>
            </p:nvSpPr>
            <p:spPr>
              <a:xfrm>
                <a:off x="7786014" y="685800"/>
                <a:ext cx="2609611" cy="861774"/>
              </a:xfrm>
              <a:prstGeom prst="rect">
                <a:avLst/>
              </a:prstGeom>
              <a:noFill/>
            </p:spPr>
            <p:txBody>
              <a:bodyPr wrap="square" rtlCol="0">
                <a:spAutoFit/>
              </a:bodyPr>
              <a:lstStyle/>
              <a:p>
                <a:pPr algn="ctr"/>
                <a:r>
                  <a:rPr lang="en-US" b="1" dirty="0" smtClean="0">
                    <a:solidFill>
                      <a:schemeClr val="bg1"/>
                    </a:solidFill>
                    <a:latin typeface="+mn-lt"/>
                  </a:rPr>
                  <a:t>Active Directory #1 </a:t>
                </a:r>
              </a:p>
            </p:txBody>
          </p:sp>
          <p:pic>
            <p:nvPicPr>
              <p:cNvPr id="380" name="Picture 379" descr="ServerTower_png.png"/>
              <p:cNvPicPr>
                <a:picLocks noChangeAspect="1"/>
              </p:cNvPicPr>
              <p:nvPr/>
            </p:nvPicPr>
            <p:blipFill>
              <a:blip r:embed="rId5" cstate="print"/>
              <a:stretch>
                <a:fillRect/>
              </a:stretch>
            </p:blipFill>
            <p:spPr>
              <a:xfrm>
                <a:off x="7909719" y="1066800"/>
                <a:ext cx="686306" cy="904875"/>
              </a:xfrm>
              <a:prstGeom prst="rect">
                <a:avLst/>
              </a:prstGeom>
            </p:spPr>
          </p:pic>
          <p:pic>
            <p:nvPicPr>
              <p:cNvPr id="381" name="Picture 380" descr="CortexAgent.png"/>
              <p:cNvPicPr>
                <a:picLocks noChangeAspect="1"/>
              </p:cNvPicPr>
              <p:nvPr/>
            </p:nvPicPr>
            <p:blipFill>
              <a:blip r:embed="rId6" cstate="print"/>
              <a:stretch>
                <a:fillRect/>
              </a:stretch>
            </p:blipFill>
            <p:spPr>
              <a:xfrm>
                <a:off x="8290720" y="1676401"/>
                <a:ext cx="304800" cy="304800"/>
              </a:xfrm>
              <a:prstGeom prst="rect">
                <a:avLst/>
              </a:prstGeom>
            </p:spPr>
          </p:pic>
          <p:sp>
            <p:nvSpPr>
              <p:cNvPr id="382" name="TextBox 381"/>
              <p:cNvSpPr txBox="1"/>
              <p:nvPr/>
            </p:nvSpPr>
            <p:spPr>
              <a:xfrm>
                <a:off x="8576708" y="1600200"/>
                <a:ext cx="2609611" cy="492442"/>
              </a:xfrm>
              <a:prstGeom prst="rect">
                <a:avLst/>
              </a:prstGeom>
              <a:noFill/>
            </p:spPr>
            <p:txBody>
              <a:bodyPr wrap="square" rtlCol="0">
                <a:spAutoFit/>
              </a:bodyPr>
              <a:lstStyle/>
              <a:p>
                <a:r>
                  <a:rPr lang="en-US" b="1" dirty="0" smtClean="0">
                    <a:solidFill>
                      <a:schemeClr val="bg1"/>
                    </a:solidFill>
                    <a:latin typeface="+mn-lt"/>
                  </a:rPr>
                  <a:t>Cortex Agent</a:t>
                </a:r>
              </a:p>
            </p:txBody>
          </p:sp>
        </p:grpSp>
      </p:grpSp>
      <p:grpSp>
        <p:nvGrpSpPr>
          <p:cNvPr id="6" name="Group 5"/>
          <p:cNvGrpSpPr/>
          <p:nvPr/>
        </p:nvGrpSpPr>
        <p:grpSpPr>
          <a:xfrm>
            <a:off x="4429471" y="1410790"/>
            <a:ext cx="4668577" cy="1661456"/>
            <a:chOff x="5891349" y="1881051"/>
            <a:chExt cx="6209370" cy="2215275"/>
          </a:xfrm>
        </p:grpSpPr>
        <p:sp>
          <p:nvSpPr>
            <p:cNvPr id="434" name="Freeform 433"/>
            <p:cNvSpPr/>
            <p:nvPr/>
          </p:nvSpPr>
          <p:spPr>
            <a:xfrm>
              <a:off x="5891349" y="1881051"/>
              <a:ext cx="3108960" cy="1593669"/>
            </a:xfrm>
            <a:custGeom>
              <a:avLst/>
              <a:gdLst>
                <a:gd name="connsiteX0" fmla="*/ 0 w 3108960"/>
                <a:gd name="connsiteY0" fmla="*/ 0 h 1593669"/>
                <a:gd name="connsiteX1" fmla="*/ 1476102 w 3108960"/>
                <a:gd name="connsiteY1" fmla="*/ 1306286 h 1593669"/>
                <a:gd name="connsiteX2" fmla="*/ 3108960 w 3108960"/>
                <a:gd name="connsiteY2" fmla="*/ 1593669 h 1593669"/>
              </a:gdLst>
              <a:ahLst/>
              <a:cxnLst>
                <a:cxn ang="0">
                  <a:pos x="connsiteX0" y="connsiteY0"/>
                </a:cxn>
                <a:cxn ang="0">
                  <a:pos x="connsiteX1" y="connsiteY1"/>
                </a:cxn>
                <a:cxn ang="0">
                  <a:pos x="connsiteX2" y="connsiteY2"/>
                </a:cxn>
              </a:cxnLst>
              <a:rect l="l" t="t" r="r" b="b"/>
              <a:pathLst>
                <a:path w="3108960" h="1593669">
                  <a:moveTo>
                    <a:pt x="0" y="0"/>
                  </a:moveTo>
                  <a:cubicBezTo>
                    <a:pt x="478971" y="520337"/>
                    <a:pt x="957942" y="1040674"/>
                    <a:pt x="1476102" y="1306286"/>
                  </a:cubicBezTo>
                  <a:cubicBezTo>
                    <a:pt x="1994262" y="1571898"/>
                    <a:pt x="2551611" y="1582783"/>
                    <a:pt x="3108960" y="1593669"/>
                  </a:cubicBezTo>
                </a:path>
              </a:pathLst>
            </a:cu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84" name="Group 383"/>
            <p:cNvGrpSpPr/>
            <p:nvPr/>
          </p:nvGrpSpPr>
          <p:grpSpPr>
            <a:xfrm>
              <a:off x="8138319" y="2362200"/>
              <a:ext cx="3962400" cy="1734126"/>
              <a:chOff x="7223919" y="533400"/>
              <a:chExt cx="3962400" cy="1734126"/>
            </a:xfrm>
          </p:grpSpPr>
          <p:pic>
            <p:nvPicPr>
              <p:cNvPr id="385" name="Picture 384" descr="Blue Oval.png"/>
              <p:cNvPicPr>
                <a:picLocks noChangeAspect="1"/>
              </p:cNvPicPr>
              <p:nvPr/>
            </p:nvPicPr>
            <p:blipFill>
              <a:blip r:embed="rId3" cstate="print"/>
              <a:stretch>
                <a:fillRect/>
              </a:stretch>
            </p:blipFill>
            <p:spPr>
              <a:xfrm>
                <a:off x="7223919" y="533400"/>
                <a:ext cx="3733800" cy="1734126"/>
              </a:xfrm>
              <a:prstGeom prst="rect">
                <a:avLst/>
              </a:prstGeom>
            </p:spPr>
          </p:pic>
          <p:sp>
            <p:nvSpPr>
              <p:cNvPr id="386" name="TextBox 385"/>
              <p:cNvSpPr txBox="1"/>
              <p:nvPr/>
            </p:nvSpPr>
            <p:spPr>
              <a:xfrm>
                <a:off x="7786014" y="685800"/>
                <a:ext cx="2609611" cy="861775"/>
              </a:xfrm>
              <a:prstGeom prst="rect">
                <a:avLst/>
              </a:prstGeom>
              <a:noFill/>
            </p:spPr>
            <p:txBody>
              <a:bodyPr wrap="square" rtlCol="0">
                <a:spAutoFit/>
              </a:bodyPr>
              <a:lstStyle/>
              <a:p>
                <a:pPr algn="ctr"/>
                <a:r>
                  <a:rPr lang="en-US" b="1" dirty="0" smtClean="0">
                    <a:solidFill>
                      <a:schemeClr val="bg1"/>
                    </a:solidFill>
                    <a:latin typeface="+mn-lt"/>
                  </a:rPr>
                  <a:t>Active Directory #X </a:t>
                </a:r>
              </a:p>
            </p:txBody>
          </p:sp>
          <p:pic>
            <p:nvPicPr>
              <p:cNvPr id="387" name="Picture 386" descr="ServerTower_png.png"/>
              <p:cNvPicPr>
                <a:picLocks noChangeAspect="1"/>
              </p:cNvPicPr>
              <p:nvPr/>
            </p:nvPicPr>
            <p:blipFill>
              <a:blip r:embed="rId5" cstate="print"/>
              <a:stretch>
                <a:fillRect/>
              </a:stretch>
            </p:blipFill>
            <p:spPr>
              <a:xfrm>
                <a:off x="7909719" y="1066800"/>
                <a:ext cx="686306" cy="904875"/>
              </a:xfrm>
              <a:prstGeom prst="rect">
                <a:avLst/>
              </a:prstGeom>
            </p:spPr>
          </p:pic>
          <p:pic>
            <p:nvPicPr>
              <p:cNvPr id="388" name="Picture 387" descr="CortexAgent.png"/>
              <p:cNvPicPr>
                <a:picLocks noChangeAspect="1"/>
              </p:cNvPicPr>
              <p:nvPr/>
            </p:nvPicPr>
            <p:blipFill>
              <a:blip r:embed="rId6" cstate="print"/>
              <a:stretch>
                <a:fillRect/>
              </a:stretch>
            </p:blipFill>
            <p:spPr>
              <a:xfrm>
                <a:off x="8290720" y="1676401"/>
                <a:ext cx="304800" cy="304800"/>
              </a:xfrm>
              <a:prstGeom prst="rect">
                <a:avLst/>
              </a:prstGeom>
            </p:spPr>
          </p:pic>
          <p:sp>
            <p:nvSpPr>
              <p:cNvPr id="389" name="TextBox 388"/>
              <p:cNvSpPr txBox="1"/>
              <p:nvPr/>
            </p:nvSpPr>
            <p:spPr>
              <a:xfrm>
                <a:off x="8576708" y="1600200"/>
                <a:ext cx="2609611" cy="492443"/>
              </a:xfrm>
              <a:prstGeom prst="rect">
                <a:avLst/>
              </a:prstGeom>
              <a:noFill/>
            </p:spPr>
            <p:txBody>
              <a:bodyPr wrap="square" rtlCol="0">
                <a:spAutoFit/>
              </a:bodyPr>
              <a:lstStyle/>
              <a:p>
                <a:r>
                  <a:rPr lang="en-US" b="1" dirty="0" smtClean="0">
                    <a:solidFill>
                      <a:schemeClr val="bg1"/>
                    </a:solidFill>
                    <a:latin typeface="+mn-lt"/>
                  </a:rPr>
                  <a:t>Cortex Agent</a:t>
                </a:r>
              </a:p>
            </p:txBody>
          </p:sp>
        </p:grpSp>
      </p:grpSp>
      <p:grpSp>
        <p:nvGrpSpPr>
          <p:cNvPr id="7" name="Group 6"/>
          <p:cNvGrpSpPr/>
          <p:nvPr/>
        </p:nvGrpSpPr>
        <p:grpSpPr>
          <a:xfrm>
            <a:off x="4185043" y="1420587"/>
            <a:ext cx="4913004" cy="3608615"/>
            <a:chOff x="5566253" y="1894114"/>
            <a:chExt cx="6534466" cy="4811487"/>
          </a:xfrm>
        </p:grpSpPr>
        <p:sp>
          <p:nvSpPr>
            <p:cNvPr id="435" name="Freeform 434"/>
            <p:cNvSpPr/>
            <p:nvPr/>
          </p:nvSpPr>
          <p:spPr>
            <a:xfrm>
              <a:off x="5793537" y="1894114"/>
              <a:ext cx="3106782" cy="2743200"/>
            </a:xfrm>
            <a:custGeom>
              <a:avLst/>
              <a:gdLst>
                <a:gd name="connsiteX0" fmla="*/ 533400 w 3106782"/>
                <a:gd name="connsiteY0" fmla="*/ 0 h 2743200"/>
                <a:gd name="connsiteX1" fmla="*/ 428897 w 3106782"/>
                <a:gd name="connsiteY1" fmla="*/ 1645920 h 2743200"/>
                <a:gd name="connsiteX2" fmla="*/ 3106782 w 3106782"/>
                <a:gd name="connsiteY2" fmla="*/ 2743200 h 2743200"/>
              </a:gdLst>
              <a:ahLst/>
              <a:cxnLst>
                <a:cxn ang="0">
                  <a:pos x="connsiteX0" y="connsiteY0"/>
                </a:cxn>
                <a:cxn ang="0">
                  <a:pos x="connsiteX1" y="connsiteY1"/>
                </a:cxn>
                <a:cxn ang="0">
                  <a:pos x="connsiteX2" y="connsiteY2"/>
                </a:cxn>
              </a:cxnLst>
              <a:rect l="l" t="t" r="r" b="b"/>
              <a:pathLst>
                <a:path w="3106782" h="2743200">
                  <a:moveTo>
                    <a:pt x="533400" y="0"/>
                  </a:moveTo>
                  <a:cubicBezTo>
                    <a:pt x="266700" y="594360"/>
                    <a:pt x="0" y="1188720"/>
                    <a:pt x="428897" y="1645920"/>
                  </a:cubicBezTo>
                  <a:cubicBezTo>
                    <a:pt x="857794" y="2103120"/>
                    <a:pt x="1982288" y="2423160"/>
                    <a:pt x="3106782" y="2743200"/>
                  </a:cubicBezTo>
                </a:path>
              </a:pathLst>
            </a:cu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24" name="Group 423"/>
            <p:cNvGrpSpPr/>
            <p:nvPr/>
          </p:nvGrpSpPr>
          <p:grpSpPr>
            <a:xfrm>
              <a:off x="5566253" y="4343400"/>
              <a:ext cx="6534466" cy="2362201"/>
              <a:chOff x="5718653" y="4495799"/>
              <a:chExt cx="6534466" cy="2362201"/>
            </a:xfrm>
          </p:grpSpPr>
          <p:pic>
            <p:nvPicPr>
              <p:cNvPr id="391" name="Picture 390" descr="Blue Oval.png"/>
              <p:cNvPicPr>
                <a:picLocks noChangeAspect="1"/>
              </p:cNvPicPr>
              <p:nvPr/>
            </p:nvPicPr>
            <p:blipFill>
              <a:blip r:embed="rId3" cstate="print"/>
              <a:stretch>
                <a:fillRect/>
              </a:stretch>
            </p:blipFill>
            <p:spPr>
              <a:xfrm>
                <a:off x="5718653" y="4495799"/>
                <a:ext cx="6534466" cy="2362201"/>
              </a:xfrm>
              <a:prstGeom prst="rect">
                <a:avLst/>
              </a:prstGeom>
            </p:spPr>
          </p:pic>
          <p:sp>
            <p:nvSpPr>
              <p:cNvPr id="392" name="TextBox 391"/>
              <p:cNvSpPr txBox="1"/>
              <p:nvPr/>
            </p:nvSpPr>
            <p:spPr>
              <a:xfrm>
                <a:off x="7780982" y="4635787"/>
                <a:ext cx="2609611" cy="471924"/>
              </a:xfrm>
              <a:prstGeom prst="rect">
                <a:avLst/>
              </a:prstGeom>
              <a:noFill/>
            </p:spPr>
            <p:txBody>
              <a:bodyPr wrap="square" rtlCol="0">
                <a:spAutoFit/>
              </a:bodyPr>
              <a:lstStyle/>
              <a:p>
                <a:pPr algn="ctr"/>
                <a:r>
                  <a:rPr lang="en-US" sz="1700" b="1" dirty="0" smtClean="0">
                    <a:solidFill>
                      <a:schemeClr val="bg1"/>
                    </a:solidFill>
                    <a:latin typeface="+mn-lt"/>
                  </a:rPr>
                  <a:t>Application Servers</a:t>
                </a:r>
              </a:p>
            </p:txBody>
          </p:sp>
          <p:grpSp>
            <p:nvGrpSpPr>
              <p:cNvPr id="413" name="Group 412"/>
              <p:cNvGrpSpPr/>
              <p:nvPr/>
            </p:nvGrpSpPr>
            <p:grpSpPr>
              <a:xfrm>
                <a:off x="6004719" y="5026828"/>
                <a:ext cx="1219200" cy="1387300"/>
                <a:chOff x="6995319" y="5029200"/>
                <a:chExt cx="1219200" cy="1387300"/>
              </a:xfrm>
            </p:grpSpPr>
            <p:sp>
              <p:nvSpPr>
                <p:cNvPr id="46" name="TextBox 45"/>
                <p:cNvSpPr txBox="1"/>
                <p:nvPr/>
              </p:nvSpPr>
              <p:spPr>
                <a:xfrm>
                  <a:off x="6995319" y="5944576"/>
                  <a:ext cx="1219200" cy="471924"/>
                </a:xfrm>
                <a:prstGeom prst="rect">
                  <a:avLst/>
                </a:prstGeom>
                <a:noFill/>
              </p:spPr>
              <p:txBody>
                <a:bodyPr wrap="square" rtlCol="0">
                  <a:spAutoFit/>
                </a:bodyPr>
                <a:lstStyle/>
                <a:p>
                  <a:pPr algn="ctr"/>
                  <a:r>
                    <a:rPr lang="en-US" sz="1700" b="1" dirty="0" smtClean="0">
                      <a:solidFill>
                        <a:schemeClr val="bg1"/>
                      </a:solidFill>
                      <a:latin typeface="+mn-lt"/>
                    </a:rPr>
                    <a:t>XenApp</a:t>
                  </a:r>
                </a:p>
              </p:txBody>
            </p:sp>
            <p:grpSp>
              <p:nvGrpSpPr>
                <p:cNvPr id="412" name="Group 411"/>
                <p:cNvGrpSpPr/>
                <p:nvPr/>
              </p:nvGrpSpPr>
              <p:grpSpPr>
                <a:xfrm>
                  <a:off x="7071519" y="5029200"/>
                  <a:ext cx="990600" cy="914400"/>
                  <a:chOff x="7071519" y="5029200"/>
                  <a:chExt cx="990600" cy="914400"/>
                </a:xfrm>
              </p:grpSpPr>
              <p:pic>
                <p:nvPicPr>
                  <p:cNvPr id="22" name="Picture 21" descr="CPS_png.png"/>
                  <p:cNvPicPr>
                    <a:picLocks noChangeAspect="1"/>
                  </p:cNvPicPr>
                  <p:nvPr/>
                </p:nvPicPr>
                <p:blipFill>
                  <a:blip r:embed="rId7" cstate="print"/>
                  <a:stretch>
                    <a:fillRect/>
                  </a:stretch>
                </p:blipFill>
                <p:spPr>
                  <a:xfrm>
                    <a:off x="7071519" y="5029200"/>
                    <a:ext cx="914400" cy="914400"/>
                  </a:xfrm>
                  <a:prstGeom prst="rect">
                    <a:avLst/>
                  </a:prstGeom>
                </p:spPr>
              </p:pic>
              <p:pic>
                <p:nvPicPr>
                  <p:cNvPr id="398" name="Picture 397" descr="CortexAgent.png"/>
                  <p:cNvPicPr>
                    <a:picLocks noChangeAspect="1"/>
                  </p:cNvPicPr>
                  <p:nvPr/>
                </p:nvPicPr>
                <p:blipFill>
                  <a:blip r:embed="rId6" cstate="print"/>
                  <a:stretch>
                    <a:fillRect/>
                  </a:stretch>
                </p:blipFill>
                <p:spPr>
                  <a:xfrm>
                    <a:off x="7757319" y="5638800"/>
                    <a:ext cx="304800" cy="304800"/>
                  </a:xfrm>
                  <a:prstGeom prst="rect">
                    <a:avLst/>
                  </a:prstGeom>
                </p:spPr>
              </p:pic>
            </p:grpSp>
          </p:grpSp>
          <p:grpSp>
            <p:nvGrpSpPr>
              <p:cNvPr id="401" name="Group 400"/>
              <p:cNvGrpSpPr/>
              <p:nvPr/>
            </p:nvGrpSpPr>
            <p:grpSpPr>
              <a:xfrm>
                <a:off x="6919119" y="4991100"/>
                <a:ext cx="1219200" cy="1424424"/>
                <a:chOff x="7985919" y="5029200"/>
                <a:chExt cx="1219200" cy="1424424"/>
              </a:xfrm>
            </p:grpSpPr>
            <p:grpSp>
              <p:nvGrpSpPr>
                <p:cNvPr id="399" name="Group 398"/>
                <p:cNvGrpSpPr/>
                <p:nvPr/>
              </p:nvGrpSpPr>
              <p:grpSpPr>
                <a:xfrm>
                  <a:off x="8366919" y="5029200"/>
                  <a:ext cx="762000" cy="990600"/>
                  <a:chOff x="8366919" y="5029200"/>
                  <a:chExt cx="762000" cy="990600"/>
                </a:xfrm>
              </p:grpSpPr>
              <p:pic>
                <p:nvPicPr>
                  <p:cNvPr id="393" name="Picture 392" descr="ServerTower_png.png"/>
                  <p:cNvPicPr>
                    <a:picLocks noChangeAspect="1"/>
                  </p:cNvPicPr>
                  <p:nvPr/>
                </p:nvPicPr>
                <p:blipFill>
                  <a:blip r:embed="rId5" cstate="print"/>
                  <a:stretch>
                    <a:fillRect/>
                  </a:stretch>
                </p:blipFill>
                <p:spPr>
                  <a:xfrm>
                    <a:off x="8366919" y="5029200"/>
                    <a:ext cx="686306" cy="904875"/>
                  </a:xfrm>
                  <a:prstGeom prst="rect">
                    <a:avLst/>
                  </a:prstGeom>
                </p:spPr>
              </p:pic>
              <p:pic>
                <p:nvPicPr>
                  <p:cNvPr id="394" name="Picture 393" descr="CortexAgent.png"/>
                  <p:cNvPicPr>
                    <a:picLocks noChangeAspect="1"/>
                  </p:cNvPicPr>
                  <p:nvPr/>
                </p:nvPicPr>
                <p:blipFill>
                  <a:blip r:embed="rId6" cstate="print"/>
                  <a:stretch>
                    <a:fillRect/>
                  </a:stretch>
                </p:blipFill>
                <p:spPr>
                  <a:xfrm>
                    <a:off x="8824119" y="5715000"/>
                    <a:ext cx="304800" cy="304800"/>
                  </a:xfrm>
                  <a:prstGeom prst="rect">
                    <a:avLst/>
                  </a:prstGeom>
                </p:spPr>
              </p:pic>
            </p:grpSp>
            <p:sp>
              <p:nvSpPr>
                <p:cNvPr id="400" name="TextBox 399"/>
                <p:cNvSpPr txBox="1"/>
                <p:nvPr/>
              </p:nvSpPr>
              <p:spPr>
                <a:xfrm>
                  <a:off x="7985919" y="5981700"/>
                  <a:ext cx="1219200" cy="471924"/>
                </a:xfrm>
                <a:prstGeom prst="rect">
                  <a:avLst/>
                </a:prstGeom>
                <a:noFill/>
              </p:spPr>
              <p:txBody>
                <a:bodyPr wrap="square" rtlCol="0">
                  <a:spAutoFit/>
                </a:bodyPr>
                <a:lstStyle/>
                <a:p>
                  <a:pPr algn="ctr"/>
                  <a:r>
                    <a:rPr lang="en-US" sz="1700" b="1" dirty="0" smtClean="0">
                      <a:solidFill>
                        <a:schemeClr val="bg1"/>
                      </a:solidFill>
                      <a:latin typeface="+mn-lt"/>
                    </a:rPr>
                    <a:t>Mail</a:t>
                  </a:r>
                </a:p>
              </p:txBody>
            </p:sp>
          </p:grpSp>
          <p:grpSp>
            <p:nvGrpSpPr>
              <p:cNvPr id="402" name="Group 401"/>
              <p:cNvGrpSpPr/>
              <p:nvPr/>
            </p:nvGrpSpPr>
            <p:grpSpPr>
              <a:xfrm>
                <a:off x="7757319" y="4991100"/>
                <a:ext cx="1752600" cy="1421949"/>
                <a:chOff x="7604919" y="5029200"/>
                <a:chExt cx="1752600" cy="1421949"/>
              </a:xfrm>
            </p:grpSpPr>
            <p:grpSp>
              <p:nvGrpSpPr>
                <p:cNvPr id="403" name="Group 398"/>
                <p:cNvGrpSpPr/>
                <p:nvPr/>
              </p:nvGrpSpPr>
              <p:grpSpPr>
                <a:xfrm>
                  <a:off x="8366919" y="5029200"/>
                  <a:ext cx="762000" cy="990600"/>
                  <a:chOff x="8366919" y="5029200"/>
                  <a:chExt cx="762000" cy="990600"/>
                </a:xfrm>
              </p:grpSpPr>
              <p:pic>
                <p:nvPicPr>
                  <p:cNvPr id="405" name="Picture 404" descr="ServerTower_png.png"/>
                  <p:cNvPicPr>
                    <a:picLocks noChangeAspect="1"/>
                  </p:cNvPicPr>
                  <p:nvPr/>
                </p:nvPicPr>
                <p:blipFill>
                  <a:blip r:embed="rId5" cstate="print"/>
                  <a:stretch>
                    <a:fillRect/>
                  </a:stretch>
                </p:blipFill>
                <p:spPr>
                  <a:xfrm>
                    <a:off x="8366919" y="5029200"/>
                    <a:ext cx="686306" cy="904875"/>
                  </a:xfrm>
                  <a:prstGeom prst="rect">
                    <a:avLst/>
                  </a:prstGeom>
                </p:spPr>
              </p:pic>
              <p:pic>
                <p:nvPicPr>
                  <p:cNvPr id="406" name="Picture 405" descr="CortexAgent.png"/>
                  <p:cNvPicPr>
                    <a:picLocks noChangeAspect="1"/>
                  </p:cNvPicPr>
                  <p:nvPr/>
                </p:nvPicPr>
                <p:blipFill>
                  <a:blip r:embed="rId6" cstate="print"/>
                  <a:stretch>
                    <a:fillRect/>
                  </a:stretch>
                </p:blipFill>
                <p:spPr>
                  <a:xfrm>
                    <a:off x="8824119" y="5715000"/>
                    <a:ext cx="304800" cy="304800"/>
                  </a:xfrm>
                  <a:prstGeom prst="rect">
                    <a:avLst/>
                  </a:prstGeom>
                </p:spPr>
              </p:pic>
            </p:grpSp>
            <p:sp>
              <p:nvSpPr>
                <p:cNvPr id="404" name="TextBox 403"/>
                <p:cNvSpPr txBox="1"/>
                <p:nvPr/>
              </p:nvSpPr>
              <p:spPr>
                <a:xfrm>
                  <a:off x="7604919" y="5979225"/>
                  <a:ext cx="1752600" cy="471924"/>
                </a:xfrm>
                <a:prstGeom prst="rect">
                  <a:avLst/>
                </a:prstGeom>
                <a:noFill/>
              </p:spPr>
              <p:txBody>
                <a:bodyPr wrap="square" rtlCol="0">
                  <a:spAutoFit/>
                </a:bodyPr>
                <a:lstStyle/>
                <a:p>
                  <a:pPr algn="r"/>
                  <a:r>
                    <a:rPr lang="en-US" sz="1700" b="1" dirty="0" smtClean="0">
                      <a:solidFill>
                        <a:schemeClr val="bg1"/>
                      </a:solidFill>
                    </a:rPr>
                    <a:t>SharePoint</a:t>
                  </a:r>
                </a:p>
              </p:txBody>
            </p:sp>
          </p:grpSp>
          <p:grpSp>
            <p:nvGrpSpPr>
              <p:cNvPr id="407" name="Group 406"/>
              <p:cNvGrpSpPr/>
              <p:nvPr/>
            </p:nvGrpSpPr>
            <p:grpSpPr>
              <a:xfrm>
                <a:off x="9205119" y="4991100"/>
                <a:ext cx="1676400" cy="1421949"/>
                <a:chOff x="7681119" y="5029200"/>
                <a:chExt cx="1676400" cy="1421949"/>
              </a:xfrm>
            </p:grpSpPr>
            <p:grpSp>
              <p:nvGrpSpPr>
                <p:cNvPr id="408" name="Group 398"/>
                <p:cNvGrpSpPr/>
                <p:nvPr/>
              </p:nvGrpSpPr>
              <p:grpSpPr>
                <a:xfrm>
                  <a:off x="8366920" y="5029200"/>
                  <a:ext cx="761999" cy="990600"/>
                  <a:chOff x="8366920" y="5029200"/>
                  <a:chExt cx="761999" cy="990600"/>
                </a:xfrm>
              </p:grpSpPr>
              <p:pic>
                <p:nvPicPr>
                  <p:cNvPr id="410" name="Picture 409" descr="ServerTower_png.png"/>
                  <p:cNvPicPr>
                    <a:picLocks noChangeAspect="1"/>
                  </p:cNvPicPr>
                  <p:nvPr/>
                </p:nvPicPr>
                <p:blipFill>
                  <a:blip r:embed="rId5" cstate="print"/>
                  <a:stretch>
                    <a:fillRect/>
                  </a:stretch>
                </p:blipFill>
                <p:spPr>
                  <a:xfrm>
                    <a:off x="8366920" y="5029200"/>
                    <a:ext cx="686306" cy="904875"/>
                  </a:xfrm>
                  <a:prstGeom prst="rect">
                    <a:avLst/>
                  </a:prstGeom>
                </p:spPr>
              </p:pic>
              <p:pic>
                <p:nvPicPr>
                  <p:cNvPr id="411" name="Picture 410" descr="CortexAgent.png"/>
                  <p:cNvPicPr>
                    <a:picLocks noChangeAspect="1"/>
                  </p:cNvPicPr>
                  <p:nvPr/>
                </p:nvPicPr>
                <p:blipFill>
                  <a:blip r:embed="rId6" cstate="print"/>
                  <a:stretch>
                    <a:fillRect/>
                  </a:stretch>
                </p:blipFill>
                <p:spPr>
                  <a:xfrm>
                    <a:off x="8824119" y="5715000"/>
                    <a:ext cx="304800" cy="304800"/>
                  </a:xfrm>
                  <a:prstGeom prst="rect">
                    <a:avLst/>
                  </a:prstGeom>
                </p:spPr>
              </p:pic>
            </p:grpSp>
            <p:sp>
              <p:nvSpPr>
                <p:cNvPr id="409" name="TextBox 408"/>
                <p:cNvSpPr txBox="1"/>
                <p:nvPr/>
              </p:nvSpPr>
              <p:spPr>
                <a:xfrm>
                  <a:off x="7681119" y="5979225"/>
                  <a:ext cx="1676400" cy="471924"/>
                </a:xfrm>
                <a:prstGeom prst="rect">
                  <a:avLst/>
                </a:prstGeom>
                <a:noFill/>
              </p:spPr>
              <p:txBody>
                <a:bodyPr wrap="square" rtlCol="0">
                  <a:spAutoFit/>
                </a:bodyPr>
                <a:lstStyle/>
                <a:p>
                  <a:pPr algn="r"/>
                  <a:r>
                    <a:rPr lang="en-US" sz="1700" b="1" dirty="0" smtClean="0">
                      <a:solidFill>
                        <a:schemeClr val="bg1"/>
                      </a:solidFill>
                      <a:latin typeface="+mn-lt"/>
                    </a:rPr>
                    <a:t>Messaging</a:t>
                  </a:r>
                </a:p>
              </p:txBody>
            </p:sp>
          </p:grpSp>
          <p:grpSp>
            <p:nvGrpSpPr>
              <p:cNvPr id="419" name="Group 418"/>
              <p:cNvGrpSpPr/>
              <p:nvPr/>
            </p:nvGrpSpPr>
            <p:grpSpPr>
              <a:xfrm>
                <a:off x="10652919" y="4991100"/>
                <a:ext cx="1219200" cy="1421949"/>
                <a:chOff x="8138319" y="5029200"/>
                <a:chExt cx="1219200" cy="1421949"/>
              </a:xfrm>
            </p:grpSpPr>
            <p:grpSp>
              <p:nvGrpSpPr>
                <p:cNvPr id="420" name="Group 398"/>
                <p:cNvGrpSpPr/>
                <p:nvPr/>
              </p:nvGrpSpPr>
              <p:grpSpPr>
                <a:xfrm>
                  <a:off x="8366919" y="5029200"/>
                  <a:ext cx="762000" cy="990600"/>
                  <a:chOff x="8366919" y="5029200"/>
                  <a:chExt cx="762000" cy="990600"/>
                </a:xfrm>
              </p:grpSpPr>
              <p:pic>
                <p:nvPicPr>
                  <p:cNvPr id="422" name="Picture 421" descr="ServerTower_png.png"/>
                  <p:cNvPicPr>
                    <a:picLocks noChangeAspect="1"/>
                  </p:cNvPicPr>
                  <p:nvPr/>
                </p:nvPicPr>
                <p:blipFill>
                  <a:blip r:embed="rId5" cstate="print"/>
                  <a:stretch>
                    <a:fillRect/>
                  </a:stretch>
                </p:blipFill>
                <p:spPr>
                  <a:xfrm>
                    <a:off x="8366919" y="5029200"/>
                    <a:ext cx="686306" cy="904875"/>
                  </a:xfrm>
                  <a:prstGeom prst="rect">
                    <a:avLst/>
                  </a:prstGeom>
                </p:spPr>
              </p:pic>
              <p:pic>
                <p:nvPicPr>
                  <p:cNvPr id="423" name="Picture 422" descr="CortexAgent.png"/>
                  <p:cNvPicPr>
                    <a:picLocks noChangeAspect="1"/>
                  </p:cNvPicPr>
                  <p:nvPr/>
                </p:nvPicPr>
                <p:blipFill>
                  <a:blip r:embed="rId6" cstate="print"/>
                  <a:stretch>
                    <a:fillRect/>
                  </a:stretch>
                </p:blipFill>
                <p:spPr>
                  <a:xfrm>
                    <a:off x="8824119" y="5715000"/>
                    <a:ext cx="304800" cy="304800"/>
                  </a:xfrm>
                  <a:prstGeom prst="rect">
                    <a:avLst/>
                  </a:prstGeom>
                </p:spPr>
              </p:pic>
            </p:grpSp>
            <p:sp>
              <p:nvSpPr>
                <p:cNvPr id="421" name="TextBox 420"/>
                <p:cNvSpPr txBox="1"/>
                <p:nvPr/>
              </p:nvSpPr>
              <p:spPr>
                <a:xfrm>
                  <a:off x="8138319" y="5979225"/>
                  <a:ext cx="1219200" cy="471924"/>
                </a:xfrm>
                <a:prstGeom prst="rect">
                  <a:avLst/>
                </a:prstGeom>
                <a:noFill/>
              </p:spPr>
              <p:txBody>
                <a:bodyPr wrap="square" rtlCol="0">
                  <a:spAutoFit/>
                </a:bodyPr>
                <a:lstStyle/>
                <a:p>
                  <a:pPr algn="ctr"/>
                  <a:r>
                    <a:rPr lang="en-US" sz="1700" b="1" dirty="0" smtClean="0">
                      <a:solidFill>
                        <a:schemeClr val="bg1"/>
                      </a:solidFill>
                    </a:rPr>
                    <a:t>XYZ…</a:t>
                  </a:r>
                </a:p>
              </p:txBody>
            </p:sp>
          </p:grpSp>
        </p:grpSp>
      </p:grpSp>
      <p:grpSp>
        <p:nvGrpSpPr>
          <p:cNvPr id="9" name="Group 8"/>
          <p:cNvGrpSpPr/>
          <p:nvPr/>
        </p:nvGrpSpPr>
        <p:grpSpPr>
          <a:xfrm>
            <a:off x="1689287" y="571501"/>
            <a:ext cx="4143131" cy="2318657"/>
            <a:chOff x="2246811" y="762000"/>
            <a:chExt cx="5510508" cy="3091543"/>
          </a:xfrm>
        </p:grpSpPr>
        <p:grpSp>
          <p:nvGrpSpPr>
            <p:cNvPr id="4" name="Group 3"/>
            <p:cNvGrpSpPr/>
            <p:nvPr/>
          </p:nvGrpSpPr>
          <p:grpSpPr>
            <a:xfrm>
              <a:off x="2246811" y="762000"/>
              <a:ext cx="5510508" cy="3091543"/>
              <a:chOff x="2246811" y="762000"/>
              <a:chExt cx="5510508" cy="3091543"/>
            </a:xfrm>
          </p:grpSpPr>
          <p:sp>
            <p:nvSpPr>
              <p:cNvPr id="436" name="Freeform 435"/>
              <p:cNvSpPr/>
              <p:nvPr/>
            </p:nvSpPr>
            <p:spPr>
              <a:xfrm>
                <a:off x="2246811" y="2024743"/>
                <a:ext cx="2560320" cy="1828800"/>
              </a:xfrm>
              <a:custGeom>
                <a:avLst/>
                <a:gdLst>
                  <a:gd name="connsiteX0" fmla="*/ 0 w 2560320"/>
                  <a:gd name="connsiteY0" fmla="*/ 1828800 h 1828800"/>
                  <a:gd name="connsiteX1" fmla="*/ 535578 w 2560320"/>
                  <a:gd name="connsiteY1" fmla="*/ 901337 h 1828800"/>
                  <a:gd name="connsiteX2" fmla="*/ 1371600 w 2560320"/>
                  <a:gd name="connsiteY2" fmla="*/ 143691 h 1828800"/>
                  <a:gd name="connsiteX3" fmla="*/ 2560320 w 2560320"/>
                  <a:gd name="connsiteY3" fmla="*/ 39188 h 1828800"/>
                </a:gdLst>
                <a:ahLst/>
                <a:cxnLst>
                  <a:cxn ang="0">
                    <a:pos x="connsiteX0" y="connsiteY0"/>
                  </a:cxn>
                  <a:cxn ang="0">
                    <a:pos x="connsiteX1" y="connsiteY1"/>
                  </a:cxn>
                  <a:cxn ang="0">
                    <a:pos x="connsiteX2" y="connsiteY2"/>
                  </a:cxn>
                  <a:cxn ang="0">
                    <a:pos x="connsiteX3" y="connsiteY3"/>
                  </a:cxn>
                </a:cxnLst>
                <a:rect l="l" t="t" r="r" b="b"/>
                <a:pathLst>
                  <a:path w="2560320" h="1828800">
                    <a:moveTo>
                      <a:pt x="0" y="1828800"/>
                    </a:moveTo>
                    <a:cubicBezTo>
                      <a:pt x="153489" y="1505494"/>
                      <a:pt x="306978" y="1182188"/>
                      <a:pt x="535578" y="901337"/>
                    </a:cubicBezTo>
                    <a:cubicBezTo>
                      <a:pt x="764178" y="620486"/>
                      <a:pt x="1034143" y="287383"/>
                      <a:pt x="1371600" y="143691"/>
                    </a:cubicBezTo>
                    <a:cubicBezTo>
                      <a:pt x="1709057" y="0"/>
                      <a:pt x="2134688" y="19594"/>
                      <a:pt x="2560320" y="39188"/>
                    </a:cubicBezTo>
                  </a:path>
                </a:pathLst>
              </a:cu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7" name="Group 376"/>
              <p:cNvGrpSpPr/>
              <p:nvPr/>
            </p:nvGrpSpPr>
            <p:grpSpPr>
              <a:xfrm>
                <a:off x="3718719" y="762000"/>
                <a:ext cx="4038600" cy="2286000"/>
                <a:chOff x="4633119" y="1447800"/>
                <a:chExt cx="4038600" cy="2286000"/>
              </a:xfrm>
            </p:grpSpPr>
            <p:pic>
              <p:nvPicPr>
                <p:cNvPr id="33" name="Picture 32" descr="Red Oval.png"/>
                <p:cNvPicPr>
                  <a:picLocks noChangeAspect="1"/>
                </p:cNvPicPr>
                <p:nvPr/>
              </p:nvPicPr>
              <p:blipFill>
                <a:blip r:embed="rId8" cstate="print"/>
                <a:stretch>
                  <a:fillRect/>
                </a:stretch>
              </p:blipFill>
              <p:spPr>
                <a:xfrm>
                  <a:off x="4871124" y="1447800"/>
                  <a:ext cx="3724395" cy="2286000"/>
                </a:xfrm>
                <a:prstGeom prst="rect">
                  <a:avLst/>
                </a:prstGeom>
              </p:spPr>
            </p:pic>
            <p:sp>
              <p:nvSpPr>
                <p:cNvPr id="34" name="TextBox 33"/>
                <p:cNvSpPr txBox="1"/>
                <p:nvPr/>
              </p:nvSpPr>
              <p:spPr>
                <a:xfrm>
                  <a:off x="4633119" y="1676400"/>
                  <a:ext cx="2609611" cy="1190069"/>
                </a:xfrm>
                <a:prstGeom prst="rect">
                  <a:avLst/>
                </a:prstGeom>
                <a:noFill/>
              </p:spPr>
              <p:txBody>
                <a:bodyPr wrap="square" rtlCol="0">
                  <a:spAutoFit/>
                </a:bodyPr>
                <a:lstStyle/>
                <a:p>
                  <a:pPr algn="ctr"/>
                  <a:r>
                    <a:rPr lang="en-US" sz="1700" b="1" dirty="0" smtClean="0">
                      <a:solidFill>
                        <a:schemeClr val="bg1"/>
                      </a:solidFill>
                      <a:latin typeface="+mn-lt"/>
                    </a:rPr>
                    <a:t>Cortex </a:t>
                  </a:r>
                  <a:br>
                    <a:rPr lang="en-US" sz="1700" b="1" dirty="0" smtClean="0">
                      <a:solidFill>
                        <a:schemeClr val="bg1"/>
                      </a:solidFill>
                      <a:latin typeface="+mn-lt"/>
                    </a:rPr>
                  </a:br>
                  <a:r>
                    <a:rPr lang="en-US" sz="1700" b="1" dirty="0" smtClean="0">
                      <a:solidFill>
                        <a:schemeClr val="bg1"/>
                      </a:solidFill>
                      <a:latin typeface="+mn-lt"/>
                    </a:rPr>
                    <a:t>Provisioning </a:t>
                  </a:r>
                  <a:br>
                    <a:rPr lang="en-US" sz="1700" b="1" dirty="0" smtClean="0">
                      <a:solidFill>
                        <a:schemeClr val="bg1"/>
                      </a:solidFill>
                      <a:latin typeface="+mn-lt"/>
                    </a:rPr>
                  </a:br>
                  <a:r>
                    <a:rPr lang="en-US" sz="1700" b="1" dirty="0" smtClean="0">
                      <a:solidFill>
                        <a:schemeClr val="bg1"/>
                      </a:solidFill>
                      <a:latin typeface="+mn-lt"/>
                    </a:rPr>
                    <a:t>Engine</a:t>
                  </a:r>
                  <a:r>
                    <a:rPr lang="en-US" b="1" dirty="0" smtClean="0">
                      <a:solidFill>
                        <a:schemeClr val="bg1"/>
                      </a:solidFill>
                      <a:latin typeface="+mn-lt"/>
                    </a:rPr>
                    <a:t> </a:t>
                  </a:r>
                </a:p>
              </p:txBody>
            </p:sp>
            <p:pic>
              <p:nvPicPr>
                <p:cNvPr id="1028" name="Picture 4" descr="C:\Users\Public\Pictures\Citrix Icons\CitrixNetworkIcons_PNG\Switcherthingy_png.png"/>
                <p:cNvPicPr>
                  <a:picLocks noChangeAspect="1" noChangeArrowheads="1"/>
                </p:cNvPicPr>
                <p:nvPr/>
              </p:nvPicPr>
              <p:blipFill>
                <a:blip r:embed="rId9" cstate="print"/>
                <a:srcRect/>
                <a:stretch>
                  <a:fillRect/>
                </a:stretch>
              </p:blipFill>
              <p:spPr bwMode="auto">
                <a:xfrm>
                  <a:off x="5404524" y="2514600"/>
                  <a:ext cx="1066800" cy="866776"/>
                </a:xfrm>
                <a:prstGeom prst="rect">
                  <a:avLst/>
                </a:prstGeom>
                <a:noFill/>
              </p:spPr>
            </p:pic>
            <p:pic>
              <p:nvPicPr>
                <p:cNvPr id="375" name="Picture 374" descr="ServerTower_png.png"/>
                <p:cNvPicPr>
                  <a:picLocks noChangeAspect="1"/>
                </p:cNvPicPr>
                <p:nvPr/>
              </p:nvPicPr>
              <p:blipFill>
                <a:blip r:embed="rId5" cstate="print"/>
                <a:stretch>
                  <a:fillRect/>
                </a:stretch>
              </p:blipFill>
              <p:spPr>
                <a:xfrm>
                  <a:off x="6995319" y="2438400"/>
                  <a:ext cx="686306" cy="904875"/>
                </a:xfrm>
                <a:prstGeom prst="rect">
                  <a:avLst/>
                </a:prstGeom>
              </p:spPr>
            </p:pic>
            <p:sp>
              <p:nvSpPr>
                <p:cNvPr id="376" name="TextBox 375"/>
                <p:cNvSpPr txBox="1"/>
                <p:nvPr/>
              </p:nvSpPr>
              <p:spPr>
                <a:xfrm>
                  <a:off x="6062108" y="1676400"/>
                  <a:ext cx="2609611" cy="820737"/>
                </a:xfrm>
                <a:prstGeom prst="rect">
                  <a:avLst/>
                </a:prstGeom>
                <a:noFill/>
              </p:spPr>
              <p:txBody>
                <a:bodyPr wrap="square" rtlCol="0">
                  <a:spAutoFit/>
                </a:bodyPr>
                <a:lstStyle/>
                <a:p>
                  <a:pPr algn="ctr"/>
                  <a:r>
                    <a:rPr lang="en-US" sz="1700" b="1" dirty="0" smtClean="0">
                      <a:solidFill>
                        <a:schemeClr val="bg1"/>
                      </a:solidFill>
                      <a:latin typeface="+mn-lt"/>
                    </a:rPr>
                    <a:t>Cortex </a:t>
                  </a:r>
                  <a:br>
                    <a:rPr lang="en-US" sz="1700" b="1" dirty="0" smtClean="0">
                      <a:solidFill>
                        <a:schemeClr val="bg1"/>
                      </a:solidFill>
                      <a:latin typeface="+mn-lt"/>
                    </a:rPr>
                  </a:br>
                  <a:r>
                    <a:rPr lang="en-US" sz="1700" b="1" dirty="0" smtClean="0">
                      <a:solidFill>
                        <a:schemeClr val="bg1"/>
                      </a:solidFill>
                      <a:latin typeface="+mn-lt"/>
                    </a:rPr>
                    <a:t>Databases</a:t>
                  </a:r>
                </a:p>
              </p:txBody>
            </p:sp>
          </p:grpSp>
        </p:grpSp>
        <p:pic>
          <p:nvPicPr>
            <p:cNvPr id="414" name="Picture 413" descr="CortexAgent.png"/>
            <p:cNvPicPr>
              <a:picLocks noChangeAspect="1"/>
            </p:cNvPicPr>
            <p:nvPr/>
          </p:nvPicPr>
          <p:blipFill>
            <a:blip r:embed="rId6" cstate="print"/>
            <a:stretch>
              <a:fillRect/>
            </a:stretch>
          </p:blipFill>
          <p:spPr>
            <a:xfrm>
              <a:off x="6614319" y="2362200"/>
              <a:ext cx="304800" cy="304800"/>
            </a:xfrm>
            <a:prstGeom prst="rect">
              <a:avLst/>
            </a:prstGeom>
          </p:spPr>
        </p:pic>
      </p:grpSp>
      <p:grpSp>
        <p:nvGrpSpPr>
          <p:cNvPr id="3" name="Group 2"/>
          <p:cNvGrpSpPr/>
          <p:nvPr/>
        </p:nvGrpSpPr>
        <p:grpSpPr>
          <a:xfrm>
            <a:off x="167608" y="2041459"/>
            <a:ext cx="3838546" cy="2813103"/>
            <a:chOff x="137319" y="2721944"/>
            <a:chExt cx="5105400" cy="3750803"/>
          </a:xfrm>
        </p:grpSpPr>
        <p:sp>
          <p:nvSpPr>
            <p:cNvPr id="430" name="Freeform 429"/>
            <p:cNvSpPr/>
            <p:nvPr/>
          </p:nvSpPr>
          <p:spPr>
            <a:xfrm>
              <a:off x="733697" y="4284617"/>
              <a:ext cx="677092" cy="1058092"/>
            </a:xfrm>
            <a:custGeom>
              <a:avLst/>
              <a:gdLst>
                <a:gd name="connsiteX0" fmla="*/ 63137 w 677092"/>
                <a:gd name="connsiteY0" fmla="*/ 1058092 h 1058092"/>
                <a:gd name="connsiteX1" fmla="*/ 102326 w 677092"/>
                <a:gd name="connsiteY1" fmla="*/ 457200 h 1058092"/>
                <a:gd name="connsiteX2" fmla="*/ 677092 w 677092"/>
                <a:gd name="connsiteY2" fmla="*/ 0 h 1058092"/>
              </a:gdLst>
              <a:ahLst/>
              <a:cxnLst>
                <a:cxn ang="0">
                  <a:pos x="connsiteX0" y="connsiteY0"/>
                </a:cxn>
                <a:cxn ang="0">
                  <a:pos x="connsiteX1" y="connsiteY1"/>
                </a:cxn>
                <a:cxn ang="0">
                  <a:pos x="connsiteX2" y="connsiteY2"/>
                </a:cxn>
              </a:cxnLst>
              <a:rect l="l" t="t" r="r" b="b"/>
              <a:pathLst>
                <a:path w="677092" h="1058092">
                  <a:moveTo>
                    <a:pt x="63137" y="1058092"/>
                  </a:moveTo>
                  <a:cubicBezTo>
                    <a:pt x="31568" y="845820"/>
                    <a:pt x="0" y="633549"/>
                    <a:pt x="102326" y="457200"/>
                  </a:cubicBezTo>
                  <a:cubicBezTo>
                    <a:pt x="204652" y="280851"/>
                    <a:pt x="440872" y="140425"/>
                    <a:pt x="677092" y="0"/>
                  </a:cubicBezTo>
                </a:path>
              </a:pathLst>
            </a:cu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Freeform 430"/>
            <p:cNvSpPr/>
            <p:nvPr/>
          </p:nvSpPr>
          <p:spPr>
            <a:xfrm>
              <a:off x="3331029" y="4271554"/>
              <a:ext cx="814251" cy="1031966"/>
            </a:xfrm>
            <a:custGeom>
              <a:avLst/>
              <a:gdLst>
                <a:gd name="connsiteX0" fmla="*/ 653142 w 814251"/>
                <a:gd name="connsiteY0" fmla="*/ 1031966 h 1031966"/>
                <a:gd name="connsiteX1" fmla="*/ 705394 w 814251"/>
                <a:gd name="connsiteY1" fmla="*/ 352697 h 1031966"/>
                <a:gd name="connsiteX2" fmla="*/ 0 w 814251"/>
                <a:gd name="connsiteY2" fmla="*/ 0 h 1031966"/>
              </a:gdLst>
              <a:ahLst/>
              <a:cxnLst>
                <a:cxn ang="0">
                  <a:pos x="connsiteX0" y="connsiteY0"/>
                </a:cxn>
                <a:cxn ang="0">
                  <a:pos x="connsiteX1" y="connsiteY1"/>
                </a:cxn>
                <a:cxn ang="0">
                  <a:pos x="connsiteX2" y="connsiteY2"/>
                </a:cxn>
              </a:cxnLst>
              <a:rect l="l" t="t" r="r" b="b"/>
              <a:pathLst>
                <a:path w="814251" h="1031966">
                  <a:moveTo>
                    <a:pt x="653142" y="1031966"/>
                  </a:moveTo>
                  <a:cubicBezTo>
                    <a:pt x="733696" y="778328"/>
                    <a:pt x="814251" y="524691"/>
                    <a:pt x="705394" y="352697"/>
                  </a:cubicBezTo>
                  <a:cubicBezTo>
                    <a:pt x="596537" y="180703"/>
                    <a:pt x="298268" y="90351"/>
                    <a:pt x="0" y="0"/>
                  </a:cubicBezTo>
                </a:path>
              </a:pathLst>
            </a:custGeom>
            <a:ln w="38100">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1813719" y="3166689"/>
              <a:ext cx="2609611" cy="492443"/>
            </a:xfrm>
            <a:prstGeom prst="rect">
              <a:avLst/>
            </a:prstGeom>
            <a:noFill/>
          </p:spPr>
          <p:txBody>
            <a:bodyPr wrap="square" rtlCol="0">
              <a:spAutoFit/>
            </a:bodyPr>
            <a:lstStyle/>
            <a:p>
              <a:pPr algn="ctr"/>
              <a:endParaRPr lang="en-US" b="1" dirty="0" smtClean="0">
                <a:solidFill>
                  <a:schemeClr val="bg1"/>
                </a:solidFill>
                <a:latin typeface="+mn-lt"/>
              </a:endParaRPr>
            </a:p>
          </p:txBody>
        </p:sp>
        <p:grpSp>
          <p:nvGrpSpPr>
            <p:cNvPr id="378" name="Group 377"/>
            <p:cNvGrpSpPr/>
            <p:nvPr/>
          </p:nvGrpSpPr>
          <p:grpSpPr>
            <a:xfrm>
              <a:off x="899319" y="2721944"/>
              <a:ext cx="3009900" cy="2459656"/>
              <a:chOff x="1280319" y="2743200"/>
              <a:chExt cx="3009900" cy="2459656"/>
            </a:xfrm>
          </p:grpSpPr>
          <p:pic>
            <p:nvPicPr>
              <p:cNvPr id="15" name="Picture 14" descr="Green Oval.png"/>
              <p:cNvPicPr>
                <a:picLocks noChangeAspect="1"/>
              </p:cNvPicPr>
              <p:nvPr/>
            </p:nvPicPr>
            <p:blipFill>
              <a:blip r:embed="rId10" cstate="print"/>
              <a:stretch>
                <a:fillRect/>
              </a:stretch>
            </p:blipFill>
            <p:spPr>
              <a:xfrm>
                <a:off x="1445879" y="2743200"/>
                <a:ext cx="2653840" cy="2459656"/>
              </a:xfrm>
              <a:prstGeom prst="rect">
                <a:avLst/>
              </a:prstGeom>
            </p:spPr>
          </p:pic>
          <p:sp>
            <p:nvSpPr>
              <p:cNvPr id="18" name="TextBox 17"/>
              <p:cNvSpPr txBox="1"/>
              <p:nvPr/>
            </p:nvSpPr>
            <p:spPr>
              <a:xfrm>
                <a:off x="1280319" y="2868319"/>
                <a:ext cx="3009900" cy="820737"/>
              </a:xfrm>
              <a:prstGeom prst="rect">
                <a:avLst/>
              </a:prstGeom>
              <a:noFill/>
            </p:spPr>
            <p:txBody>
              <a:bodyPr wrap="square" rtlCol="0">
                <a:spAutoFit/>
              </a:bodyPr>
              <a:lstStyle/>
              <a:p>
                <a:pPr algn="ctr"/>
                <a:r>
                  <a:rPr lang="en-US" sz="1700" b="1" dirty="0" smtClean="0">
                    <a:solidFill>
                      <a:schemeClr val="bg1"/>
                    </a:solidFill>
                    <a:latin typeface="+mn-lt"/>
                  </a:rPr>
                  <a:t>Cortex Cloud </a:t>
                </a:r>
                <a:br>
                  <a:rPr lang="en-US" sz="1700" b="1" dirty="0" smtClean="0">
                    <a:solidFill>
                      <a:schemeClr val="bg1"/>
                    </a:solidFill>
                    <a:latin typeface="+mn-lt"/>
                  </a:rPr>
                </a:br>
                <a:r>
                  <a:rPr lang="en-US" sz="1700" b="1" dirty="0" smtClean="0">
                    <a:solidFill>
                      <a:schemeClr val="bg1"/>
                    </a:solidFill>
                    <a:latin typeface="+mn-lt"/>
                  </a:rPr>
                  <a:t>Control Panel</a:t>
                </a:r>
              </a:p>
            </p:txBody>
          </p:sp>
          <p:pic>
            <p:nvPicPr>
              <p:cNvPr id="35" name="Picture 34" descr="Laptop_png.png"/>
              <p:cNvPicPr>
                <a:picLocks noChangeAspect="1"/>
              </p:cNvPicPr>
              <p:nvPr/>
            </p:nvPicPr>
            <p:blipFill>
              <a:blip r:embed="rId11" cstate="print"/>
              <a:stretch>
                <a:fillRect/>
              </a:stretch>
            </p:blipFill>
            <p:spPr>
              <a:xfrm>
                <a:off x="2320338" y="3505010"/>
                <a:ext cx="929862" cy="785500"/>
              </a:xfrm>
              <a:prstGeom prst="rect">
                <a:avLst/>
              </a:prstGeom>
            </p:spPr>
          </p:pic>
          <p:sp>
            <p:nvSpPr>
              <p:cNvPr id="372" name="TextBox 371"/>
              <p:cNvSpPr txBox="1"/>
              <p:nvPr/>
            </p:nvSpPr>
            <p:spPr>
              <a:xfrm>
                <a:off x="1280319" y="4212256"/>
                <a:ext cx="3009900" cy="820737"/>
              </a:xfrm>
              <a:prstGeom prst="rect">
                <a:avLst/>
              </a:prstGeom>
              <a:noFill/>
            </p:spPr>
            <p:txBody>
              <a:bodyPr wrap="square" rtlCol="0">
                <a:spAutoFit/>
              </a:bodyPr>
              <a:lstStyle/>
              <a:p>
                <a:pPr algn="ctr"/>
                <a:r>
                  <a:rPr lang="en-US" sz="1700" b="1" dirty="0" smtClean="0">
                    <a:solidFill>
                      <a:schemeClr val="bg1"/>
                    </a:solidFill>
                  </a:rPr>
                  <a:t>Web enabled</a:t>
                </a:r>
              </a:p>
              <a:p>
                <a:pPr algn="ctr"/>
                <a:r>
                  <a:rPr lang="en-US" sz="1700" b="1" dirty="0" smtClean="0">
                    <a:solidFill>
                      <a:schemeClr val="bg1"/>
                    </a:solidFill>
                  </a:rPr>
                  <a:t>Anywhere access</a:t>
                </a:r>
              </a:p>
            </p:txBody>
          </p:sp>
        </p:grpSp>
        <p:grpSp>
          <p:nvGrpSpPr>
            <p:cNvPr id="397" name="Group 396"/>
            <p:cNvGrpSpPr/>
            <p:nvPr/>
          </p:nvGrpSpPr>
          <p:grpSpPr>
            <a:xfrm>
              <a:off x="137319" y="4927963"/>
              <a:ext cx="1802019" cy="1544784"/>
              <a:chOff x="137319" y="4572000"/>
              <a:chExt cx="1802019" cy="1544784"/>
            </a:xfrm>
          </p:grpSpPr>
          <p:pic>
            <p:nvPicPr>
              <p:cNvPr id="1031" name="Picture 7" descr="C:\Users\Public\Pictures\Citrix Icons\CitrixNetworkIcons_PNG\UserGrey_png.png"/>
              <p:cNvPicPr>
                <a:picLocks noChangeAspect="1" noChangeArrowheads="1"/>
              </p:cNvPicPr>
              <p:nvPr/>
            </p:nvPicPr>
            <p:blipFill>
              <a:blip r:embed="rId12" cstate="print"/>
              <a:srcRect/>
              <a:stretch>
                <a:fillRect/>
              </a:stretch>
            </p:blipFill>
            <p:spPr bwMode="auto">
              <a:xfrm>
                <a:off x="631753" y="4572000"/>
                <a:ext cx="535132" cy="981075"/>
              </a:xfrm>
              <a:prstGeom prst="rect">
                <a:avLst/>
              </a:prstGeom>
              <a:noFill/>
            </p:spPr>
          </p:pic>
          <p:sp>
            <p:nvSpPr>
              <p:cNvPr id="390" name="TextBox 389"/>
              <p:cNvSpPr txBox="1"/>
              <p:nvPr/>
            </p:nvSpPr>
            <p:spPr>
              <a:xfrm>
                <a:off x="137319" y="5624342"/>
                <a:ext cx="1802019" cy="492442"/>
              </a:xfrm>
              <a:prstGeom prst="rect">
                <a:avLst/>
              </a:prstGeom>
              <a:noFill/>
            </p:spPr>
            <p:txBody>
              <a:bodyPr wrap="square" rtlCol="0">
                <a:spAutoFit/>
              </a:bodyPr>
              <a:lstStyle/>
              <a:p>
                <a:pPr algn="ctr"/>
                <a:r>
                  <a:rPr lang="en-US" b="1" dirty="0" smtClean="0">
                    <a:solidFill>
                      <a:schemeClr val="bg1"/>
                    </a:solidFill>
                    <a:latin typeface="+mn-lt"/>
                  </a:rPr>
                  <a:t>Subscribers</a:t>
                </a:r>
                <a:r>
                  <a:rPr lang="en-US" b="1" dirty="0" smtClean="0">
                    <a:solidFill>
                      <a:srgbClr val="626262"/>
                    </a:solidFill>
                    <a:latin typeface="+mn-lt"/>
                  </a:rPr>
                  <a:t> </a:t>
                </a:r>
              </a:p>
            </p:txBody>
          </p:sp>
        </p:grpSp>
        <p:grpSp>
          <p:nvGrpSpPr>
            <p:cNvPr id="396" name="Group 395"/>
            <p:cNvGrpSpPr/>
            <p:nvPr/>
          </p:nvGrpSpPr>
          <p:grpSpPr>
            <a:xfrm>
              <a:off x="2728119" y="4820335"/>
              <a:ext cx="2514600" cy="1483043"/>
              <a:chOff x="-533400" y="1676400"/>
              <a:chExt cx="2514600" cy="1483043"/>
            </a:xfrm>
          </p:grpSpPr>
          <p:pic>
            <p:nvPicPr>
              <p:cNvPr id="1030" name="Picture 6" descr="C:\Users\Public\Pictures\Citrix Icons\CitrixNetworkIcons_PNG\UserBlue_png.png"/>
              <p:cNvPicPr>
                <a:picLocks noChangeAspect="1" noChangeArrowheads="1"/>
              </p:cNvPicPr>
              <p:nvPr/>
            </p:nvPicPr>
            <p:blipFill>
              <a:blip r:embed="rId13" cstate="print"/>
              <a:srcRect/>
              <a:stretch>
                <a:fillRect/>
              </a:stretch>
            </p:blipFill>
            <p:spPr bwMode="auto">
              <a:xfrm>
                <a:off x="456334" y="1676400"/>
                <a:ext cx="535132" cy="981075"/>
              </a:xfrm>
              <a:prstGeom prst="rect">
                <a:avLst/>
              </a:prstGeom>
              <a:noFill/>
            </p:spPr>
          </p:pic>
          <p:sp>
            <p:nvSpPr>
              <p:cNvPr id="395" name="TextBox 394"/>
              <p:cNvSpPr txBox="1"/>
              <p:nvPr/>
            </p:nvSpPr>
            <p:spPr>
              <a:xfrm>
                <a:off x="-533400" y="2667000"/>
                <a:ext cx="2514600" cy="492443"/>
              </a:xfrm>
              <a:prstGeom prst="rect">
                <a:avLst/>
              </a:prstGeom>
              <a:noFill/>
            </p:spPr>
            <p:txBody>
              <a:bodyPr wrap="square" rtlCol="0">
                <a:spAutoFit/>
              </a:bodyPr>
              <a:lstStyle/>
              <a:p>
                <a:pPr algn="ctr"/>
                <a:r>
                  <a:rPr lang="en-US" b="1" dirty="0" smtClean="0">
                    <a:solidFill>
                      <a:schemeClr val="bg1"/>
                    </a:solidFill>
                    <a:latin typeface="+mn-lt"/>
                  </a:rPr>
                  <a:t>Service Providers</a:t>
                </a:r>
              </a:p>
            </p:txBody>
          </p:sp>
        </p:grpSp>
      </p:grpSp>
    </p:spTree>
    <p:extLst>
      <p:ext uri="{BB962C8B-B14F-4D97-AF65-F5344CB8AC3E}">
        <p14:creationId xmlns:p14="http://schemas.microsoft.com/office/powerpoint/2010/main" val="3760609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Reporting</a:t>
            </a:r>
          </a:p>
        </p:txBody>
      </p:sp>
      <p:sp>
        <p:nvSpPr>
          <p:cNvPr id="3" name="Content Placeholder 2"/>
          <p:cNvSpPr>
            <a:spLocks noGrp="1"/>
          </p:cNvSpPr>
          <p:nvPr>
            <p:ph idx="1"/>
          </p:nvPr>
        </p:nvSpPr>
        <p:spPr>
          <a:xfrm>
            <a:off x="457200" y="1200151"/>
            <a:ext cx="5789423" cy="3394472"/>
          </a:xfrm>
        </p:spPr>
        <p:txBody>
          <a:bodyPr>
            <a:normAutofit lnSpcReduction="10000"/>
          </a:bodyPr>
          <a:lstStyle/>
          <a:p>
            <a:r>
              <a:rPr lang="en-AU" sz="1600" dirty="0"/>
              <a:t>Based on Microsoft SQL Server Reporting Services</a:t>
            </a:r>
          </a:p>
          <a:p>
            <a:r>
              <a:rPr lang="en-AU" sz="1600" dirty="0"/>
              <a:t>Standard set of reports for each managed service (Exchange, SharePoint, etc.)</a:t>
            </a:r>
          </a:p>
          <a:p>
            <a:r>
              <a:rPr lang="en-AU" sz="1600" dirty="0"/>
              <a:t>Billing reports with usage information – ready </a:t>
            </a:r>
            <a:br>
              <a:rPr lang="en-AU" sz="1600" dirty="0"/>
            </a:br>
            <a:r>
              <a:rPr lang="en-AU" sz="1600" dirty="0"/>
              <a:t>for import into variety of billing systems</a:t>
            </a:r>
          </a:p>
          <a:p>
            <a:r>
              <a:rPr lang="en-AU" sz="1600" dirty="0"/>
              <a:t>Available in PDF, CSV, SLK, HTML and XML formats</a:t>
            </a:r>
          </a:p>
          <a:p>
            <a:endParaRPr lang="en-AU" sz="1600" dirty="0"/>
          </a:p>
          <a:p>
            <a:endParaRPr lang="en-AU" sz="1600" dirty="0"/>
          </a:p>
          <a:p>
            <a:endParaRPr lang="en-AU" sz="1600" dirty="0"/>
          </a:p>
          <a:p>
            <a:endParaRPr lang="en-AU" sz="1600" dirty="0"/>
          </a:p>
          <a:p>
            <a:r>
              <a:rPr lang="en-AU" sz="1600" dirty="0"/>
              <a:t>Can be configured to deliver reports automatically via </a:t>
            </a:r>
            <a:br>
              <a:rPr lang="en-AU" sz="1600" dirty="0"/>
            </a:br>
            <a:r>
              <a:rPr lang="en-AU" sz="1600" dirty="0"/>
              <a:t>subscription mechanism</a:t>
            </a:r>
          </a:p>
          <a:p>
            <a:endParaRPr lang="en-AU" sz="1600" dirty="0"/>
          </a:p>
        </p:txBody>
      </p:sp>
      <p:pic>
        <p:nvPicPr>
          <p:cNvPr id="154628" name="Picture 4"/>
          <p:cNvPicPr>
            <a:picLocks noChangeAspect="1" noChangeArrowheads="1"/>
          </p:cNvPicPr>
          <p:nvPr/>
        </p:nvPicPr>
        <p:blipFill>
          <a:blip r:embed="rId3" cstate="print"/>
          <a:srcRect l="3052" t="8690" r="7349" b="9243"/>
          <a:stretch>
            <a:fillRect/>
          </a:stretch>
        </p:blipFill>
        <p:spPr bwMode="auto">
          <a:xfrm>
            <a:off x="6246623" y="303499"/>
            <a:ext cx="2592963" cy="4590511"/>
          </a:xfrm>
          <a:prstGeom prst="rect">
            <a:avLst/>
          </a:prstGeom>
          <a:ln>
            <a:noFill/>
          </a:ln>
          <a:effectLst>
            <a:outerShdw blurRad="292100" dist="139700" dir="2700000" algn="tl" rotWithShape="0">
              <a:srgbClr val="333333">
                <a:alpha val="65000"/>
              </a:srgbClr>
            </a:outerShdw>
          </a:effectLst>
        </p:spPr>
      </p:pic>
      <p:pic>
        <p:nvPicPr>
          <p:cNvPr id="154627" name="Picture 3"/>
          <p:cNvPicPr>
            <a:picLocks noChangeAspect="1" noChangeArrowheads="1"/>
          </p:cNvPicPr>
          <p:nvPr/>
        </p:nvPicPr>
        <p:blipFill>
          <a:blip r:embed="rId4" cstate="print"/>
          <a:srcRect l="3728" t="21391" r="6335" b="50715"/>
          <a:stretch>
            <a:fillRect/>
          </a:stretch>
        </p:blipFill>
        <p:spPr bwMode="auto">
          <a:xfrm>
            <a:off x="466475" y="2841781"/>
            <a:ext cx="5510047" cy="1556782"/>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1762945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3768685323"/>
              </p:ext>
            </p:extLst>
          </p:nvPr>
        </p:nvGraphicFramePr>
        <p:xfrm>
          <a:off x="539552" y="1059582"/>
          <a:ext cx="7776864" cy="3348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p:nvPr>
        </p:nvSpPr>
        <p:spPr>
          <a:xfrm>
            <a:off x="395536" y="141480"/>
            <a:ext cx="8229600" cy="857250"/>
          </a:xfrm>
        </p:spPr>
        <p:txBody>
          <a:bodyPr/>
          <a:lstStyle/>
          <a:p>
            <a:r>
              <a:rPr lang="en-US" sz="3600" dirty="0" smtClean="0"/>
              <a:t>Reduce Costs and Risk</a:t>
            </a:r>
            <a:endParaRPr lang="en-US" dirty="0"/>
          </a:p>
        </p:txBody>
      </p:sp>
    </p:spTree>
    <p:extLst>
      <p:ext uri="{BB962C8B-B14F-4D97-AF65-F5344CB8AC3E}">
        <p14:creationId xmlns:p14="http://schemas.microsoft.com/office/powerpoint/2010/main" val="274353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dirty="0" smtClean="0"/>
              <a:t>Summary</a:t>
            </a:r>
            <a:endParaRPr lang="en-US" dirty="0"/>
          </a:p>
        </p:txBody>
      </p:sp>
      <p:sp>
        <p:nvSpPr>
          <p:cNvPr id="2" name="Content Placeholder 1"/>
          <p:cNvSpPr>
            <a:spLocks noGrp="1"/>
          </p:cNvSpPr>
          <p:nvPr>
            <p:ph idx="1"/>
          </p:nvPr>
        </p:nvSpPr>
        <p:spPr/>
        <p:txBody>
          <a:bodyPr>
            <a:normAutofit fontScale="92500" lnSpcReduction="20000"/>
          </a:bodyPr>
          <a:lstStyle/>
          <a:p>
            <a:pPr marL="0" indent="0">
              <a:buNone/>
            </a:pPr>
            <a:r>
              <a:rPr lang="en-AU" sz="3300" dirty="0"/>
              <a:t>To compete in this market you must have</a:t>
            </a:r>
            <a:br>
              <a:rPr lang="en-AU" sz="3300" dirty="0"/>
            </a:br>
            <a:r>
              <a:rPr lang="en-AU" sz="3300" dirty="0"/>
              <a:t>automation and delegated administration</a:t>
            </a:r>
          </a:p>
          <a:p>
            <a:endParaRPr lang="en-AU" dirty="0"/>
          </a:p>
          <a:p>
            <a:r>
              <a:rPr lang="en-AU" dirty="0"/>
              <a:t>Cortex Cloud Control Panel from Citrix:</a:t>
            </a:r>
          </a:p>
          <a:p>
            <a:pPr lvl="1"/>
            <a:r>
              <a:rPr lang="en-AU" dirty="0"/>
              <a:t>Platform capability for delivering from the Cloud</a:t>
            </a:r>
          </a:p>
          <a:p>
            <a:pPr lvl="1"/>
            <a:r>
              <a:rPr lang="en-AU" dirty="0"/>
              <a:t>Range of horizontal apps supported out-of-the-box</a:t>
            </a:r>
          </a:p>
          <a:p>
            <a:pPr lvl="1"/>
            <a:r>
              <a:rPr lang="en-AU" dirty="0"/>
              <a:t>Supports direct and partner sales models</a:t>
            </a:r>
          </a:p>
          <a:p>
            <a:pPr lvl="1"/>
            <a:r>
              <a:rPr lang="en-AU" dirty="0"/>
              <a:t>Reduces your costs</a:t>
            </a:r>
          </a:p>
          <a:p>
            <a:pPr lvl="1"/>
            <a:r>
              <a:rPr lang="en-AU" dirty="0"/>
              <a:t>Better IT solutions for the enterprise</a:t>
            </a:r>
          </a:p>
          <a:p>
            <a:pPr lvl="1"/>
            <a:endParaRPr lang="en-AU" dirty="0"/>
          </a:p>
        </p:txBody>
      </p:sp>
    </p:spTree>
    <p:extLst>
      <p:ext uri="{BB962C8B-B14F-4D97-AF65-F5344CB8AC3E}">
        <p14:creationId xmlns:p14="http://schemas.microsoft.com/office/powerpoint/2010/main" val="267247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Automating </a:t>
            </a:r>
            <a:r>
              <a:rPr lang="en-US" dirty="0" err="1" smtClean="0"/>
              <a:t>Daas</a:t>
            </a:r>
            <a:r>
              <a:rPr lang="en-US" dirty="0" smtClean="0"/>
              <a:t> Desktops with Citrix cortex</a:t>
            </a:r>
            <a:endParaRPr lang="en-AU" dirty="0"/>
          </a:p>
        </p:txBody>
      </p:sp>
      <p:sp>
        <p:nvSpPr>
          <p:cNvPr id="3" name="Text Placeholder 2"/>
          <p:cNvSpPr>
            <a:spLocks noGrp="1"/>
          </p:cNvSpPr>
          <p:nvPr>
            <p:ph type="body" idx="1"/>
          </p:nvPr>
        </p:nvSpPr>
        <p:spPr/>
        <p:txBody>
          <a:bodyPr>
            <a:normAutofit lnSpcReduction="10000"/>
          </a:bodyPr>
          <a:lstStyle/>
          <a:p>
            <a:pPr lvl="0">
              <a:defRPr/>
            </a:pPr>
            <a:r>
              <a:rPr lang="en-US" dirty="0" smtClean="0"/>
              <a:t>Tony Sanchez</a:t>
            </a:r>
          </a:p>
          <a:p>
            <a:pPr lvl="0">
              <a:defRPr/>
            </a:pPr>
            <a:r>
              <a:rPr lang="en-US" dirty="0" smtClean="0"/>
              <a:t>WW Alliances Solutions Architecture </a:t>
            </a:r>
          </a:p>
          <a:p>
            <a:pPr lvl="0">
              <a:defRPr/>
            </a:pPr>
            <a:r>
              <a:rPr lang="en-US" dirty="0" smtClean="0"/>
              <a:t>Citrix Systems </a:t>
            </a:r>
            <a:r>
              <a:rPr lang="en-US" dirty="0" err="1" smtClean="0"/>
              <a:t>Inc</a:t>
            </a:r>
            <a:endParaRPr lang="en-US" dirty="0" smtClean="0"/>
          </a:p>
        </p:txBody>
      </p:sp>
      <p:sp>
        <p:nvSpPr>
          <p:cNvPr id="6" name="Title 1"/>
          <p:cNvSpPr txBox="1">
            <a:spLocks/>
          </p:cNvSpPr>
          <p:nvPr/>
        </p:nvSpPr>
        <p:spPr>
          <a:xfrm>
            <a:off x="334201" y="335525"/>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CLI415</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4294967295"/>
          </p:nvPr>
        </p:nvSpPr>
        <p:spPr>
          <a:xfrm>
            <a:off x="4598714" y="4767263"/>
            <a:ext cx="4040088" cy="188912"/>
          </a:xfrm>
          <a:prstGeom prst="rect">
            <a:avLst/>
          </a:prstGeom>
        </p:spPr>
        <p:txBody>
          <a:bodyPr/>
          <a:lstStyle/>
          <a:p>
            <a:r>
              <a:rPr lang="en-AU" sz="1400" dirty="0" smtClean="0">
                <a:solidFill>
                  <a:schemeClr val="bg1"/>
                </a:solidFill>
              </a:rPr>
              <a:t>(c) 2011 Microsoft. All rights reserved.</a:t>
            </a:r>
            <a:endParaRPr lang="en-AU" sz="1400" dirty="0">
              <a:solidFill>
                <a:schemeClr val="bg1"/>
              </a:solidFill>
            </a:endParaRPr>
          </a:p>
        </p:txBody>
      </p:sp>
    </p:spTree>
    <p:extLst>
      <p:ext uri="{BB962C8B-B14F-4D97-AF65-F5344CB8AC3E}">
        <p14:creationId xmlns:p14="http://schemas.microsoft.com/office/powerpoint/2010/main" val="207088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05978"/>
            <a:ext cx="8471316" cy="85725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059582"/>
            <a:ext cx="8471316" cy="800219"/>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b="1" dirty="0" smtClean="0">
                <a:solidFill>
                  <a:schemeClr val="bg1"/>
                </a:solidFill>
                <a:latin typeface="Segoe UI" pitchFamily="34" charset="0"/>
                <a:cs typeface="Segoe UI" pitchFamily="34" charset="0"/>
              </a:rPr>
              <a:t>Why Enroll, other than it being free?</a:t>
            </a:r>
          </a:p>
          <a:p>
            <a:r>
              <a:rPr lang="en-US" sz="1400" dirty="0" smtClean="0">
                <a:solidFill>
                  <a:schemeClr val="bg1"/>
                </a:solidFill>
                <a:latin typeface="Segoe UI" pitchFamily="34" charset="0"/>
                <a:cs typeface="Segoe UI" pitchFamily="34" charset="0"/>
              </a:rPr>
              <a:t>The MVA helps improve </a:t>
            </a:r>
            <a:r>
              <a:rPr lang="en-US" sz="1400" dirty="0">
                <a:solidFill>
                  <a:schemeClr val="bg1"/>
                </a:solidFill>
                <a:latin typeface="Segoe UI" pitchFamily="34" charset="0"/>
                <a:cs typeface="Segoe UI" pitchFamily="34" charset="0"/>
              </a:rPr>
              <a:t>your IT skill set and advance your career with </a:t>
            </a:r>
            <a:r>
              <a:rPr lang="en-US" sz="1400" dirty="0" smtClean="0">
                <a:solidFill>
                  <a:schemeClr val="bg1"/>
                </a:solidFill>
                <a:latin typeface="Segoe UI" pitchFamily="34" charset="0"/>
                <a:cs typeface="Segoe UI" pitchFamily="34" charset="0"/>
              </a:rPr>
              <a:t>a </a:t>
            </a:r>
            <a:r>
              <a:rPr lang="en-US" sz="1400" dirty="0">
                <a:solidFill>
                  <a:schemeClr val="bg1"/>
                </a:solidFill>
                <a:latin typeface="Segoe UI" pitchFamily="34" charset="0"/>
                <a:cs typeface="Segoe UI" pitchFamily="34" charset="0"/>
              </a:rPr>
              <a:t>free, easy to access training portal that allows you to learn at your own pace, focusing on Microsoft </a:t>
            </a:r>
            <a:r>
              <a:rPr lang="en-US" sz="1400" dirty="0" smtClean="0">
                <a:solidFill>
                  <a:schemeClr val="bg1"/>
                </a:solidFill>
                <a:latin typeface="Segoe UI" pitchFamily="34" charset="0"/>
                <a:cs typeface="Segoe UI" pitchFamily="34" charset="0"/>
              </a:rPr>
              <a:t>technologies.</a:t>
            </a:r>
            <a:endParaRPr lang="en-GB" sz="1400" dirty="0">
              <a:solidFill>
                <a:schemeClr val="bg1"/>
              </a:solidFill>
              <a:latin typeface="Segoe UI" pitchFamily="34" charset="0"/>
              <a:cs typeface="Segoe UI" pitchFamily="34" charset="0"/>
            </a:endParaRPr>
          </a:p>
        </p:txBody>
      </p:sp>
      <p:sp>
        <p:nvSpPr>
          <p:cNvPr id="9" name="TextBox 8"/>
          <p:cNvSpPr txBox="1"/>
          <p:nvPr/>
        </p:nvSpPr>
        <p:spPr>
          <a:xfrm>
            <a:off x="493172" y="1935611"/>
            <a:ext cx="8038829" cy="1144929"/>
          </a:xfrm>
          <a:prstGeom prst="rect">
            <a:avLst/>
          </a:prstGeom>
          <a:noFill/>
        </p:spPr>
        <p:txBody>
          <a:bodyPr wrap="square" rtlCol="0">
            <a:spAutoFit/>
          </a:bodyPr>
          <a:lstStyle/>
          <a:p>
            <a:r>
              <a:rPr lang="en-GB" b="1" dirty="0">
                <a:solidFill>
                  <a:schemeClr val="bg1"/>
                </a:solidFill>
                <a:latin typeface="Segoe UI" pitchFamily="34" charset="0"/>
                <a:cs typeface="Segoe UI" pitchFamily="34" charset="0"/>
              </a:rPr>
              <a:t>What Do I </a:t>
            </a:r>
            <a:r>
              <a:rPr lang="en-GB" b="1" dirty="0" smtClean="0">
                <a:solidFill>
                  <a:schemeClr val="bg1"/>
                </a:solidFill>
                <a:latin typeface="Segoe UI" pitchFamily="34" charset="0"/>
                <a:cs typeface="Segoe UI" pitchFamily="34" charset="0"/>
              </a:rPr>
              <a:t>get for enrolment?</a:t>
            </a:r>
            <a:r>
              <a:rPr lang="en-GB"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4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4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4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3092924"/>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493172" y="3910169"/>
            <a:ext cx="7416824" cy="369332"/>
          </a:xfrm>
          <a:prstGeom prst="rect">
            <a:avLst/>
          </a:prstGeom>
          <a:noFill/>
        </p:spPr>
        <p:txBody>
          <a:bodyPr wrap="square" rtlCol="0">
            <a:spAutoFit/>
          </a:bodyPr>
          <a:lstStyle/>
          <a:p>
            <a:r>
              <a:rPr lang="en-GB" b="1" dirty="0">
                <a:solidFill>
                  <a:schemeClr val="bg1"/>
                </a:solidFill>
                <a:latin typeface="Segoe UI" pitchFamily="34" charset="0"/>
                <a:cs typeface="Segoe UI" pitchFamily="34" charset="0"/>
              </a:rPr>
              <a:t>Then tell us what you </a:t>
            </a:r>
            <a:r>
              <a:rPr lang="en-GB" b="1" dirty="0" smtClean="0">
                <a:solidFill>
                  <a:schemeClr val="bg1"/>
                </a:solidFill>
                <a:latin typeface="Segoe UI" pitchFamily="34" charset="0"/>
                <a:cs typeface="Segoe UI" pitchFamily="34" charset="0"/>
              </a:rPr>
              <a:t>think. </a:t>
            </a:r>
            <a:r>
              <a:rPr lang="en-GB" sz="14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2715765"/>
            <a:ext cx="2549302" cy="943655"/>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1814457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3975906"/>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1" y="2000052"/>
            <a:ext cx="4718061" cy="656798"/>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7785816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Agenda</a:t>
            </a:r>
            <a:r>
              <a:rPr lang="en-US" dirty="0" smtClean="0"/>
              <a:t/>
            </a:r>
            <a:br>
              <a:rPr lang="en-US" dirty="0" smtClean="0"/>
            </a:br>
            <a:endParaRPr lang="en-US" dirty="0">
              <a:solidFill>
                <a:schemeClr val="accent2"/>
              </a:solidFill>
            </a:endParaRPr>
          </a:p>
        </p:txBody>
      </p:sp>
      <p:sp>
        <p:nvSpPr>
          <p:cNvPr id="3" name="Text Placeholder 2"/>
          <p:cNvSpPr>
            <a:spLocks noGrp="1"/>
          </p:cNvSpPr>
          <p:nvPr>
            <p:ph idx="1"/>
          </p:nvPr>
        </p:nvSpPr>
        <p:spPr/>
        <p:txBody>
          <a:bodyPr>
            <a:normAutofit lnSpcReduction="10000"/>
          </a:bodyPr>
          <a:lstStyle/>
          <a:p>
            <a:r>
              <a:rPr lang="en-US" dirty="0" smtClean="0"/>
              <a:t>Citrix Service Provider Program</a:t>
            </a:r>
          </a:p>
          <a:p>
            <a:r>
              <a:rPr lang="en-US" dirty="0" smtClean="0"/>
              <a:t>Citrix Cortex Cloud Control Panel Overview</a:t>
            </a:r>
          </a:p>
          <a:p>
            <a:r>
              <a:rPr lang="en-US" dirty="0" smtClean="0"/>
              <a:t>Challenges for </a:t>
            </a:r>
            <a:r>
              <a:rPr lang="en-US" dirty="0" err="1" smtClean="0"/>
              <a:t>DaaS</a:t>
            </a:r>
            <a:r>
              <a:rPr lang="en-US" dirty="0" smtClean="0"/>
              <a:t> Providers</a:t>
            </a:r>
          </a:p>
          <a:p>
            <a:pPr lvl="1"/>
            <a:r>
              <a:rPr lang="en-US" dirty="0" smtClean="0"/>
              <a:t>How Cortex solves them</a:t>
            </a:r>
          </a:p>
          <a:p>
            <a:r>
              <a:rPr lang="en-US" dirty="0" smtClean="0"/>
              <a:t>Live Demonstration</a:t>
            </a:r>
          </a:p>
          <a:p>
            <a:r>
              <a:rPr lang="en-US" dirty="0" smtClean="0"/>
              <a:t>Q&amp;A</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61898058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492730" y="413043"/>
            <a:ext cx="8184436" cy="990015"/>
          </a:xfrm>
          <a:prstGeom prst="rect">
            <a:avLst/>
          </a:prstGeom>
          <a:noFill/>
        </p:spPr>
        <p:txBody>
          <a:bodyPr wrap="square" rtlCol="0" anchor="ctr">
            <a:spAutoFit/>
          </a:bodyPr>
          <a:lstStyle/>
          <a:p>
            <a:pPr algn="ctr">
              <a:lnSpc>
                <a:spcPts val="3500"/>
              </a:lnSpc>
            </a:pPr>
            <a:endParaRPr lang="en-US" sz="2800" i="1" kern="0" dirty="0" smtClean="0">
              <a:solidFill>
                <a:schemeClr val="bg1"/>
              </a:solidFill>
              <a:latin typeface="Arial"/>
            </a:endParaRPr>
          </a:p>
          <a:p>
            <a:pPr algn="ctr">
              <a:lnSpc>
                <a:spcPts val="3500"/>
              </a:lnSpc>
            </a:pPr>
            <a:r>
              <a:rPr lang="en-US" sz="2400" kern="0" dirty="0" smtClean="0">
                <a:solidFill>
                  <a:schemeClr val="bg1"/>
                </a:solidFill>
                <a:latin typeface="Arial"/>
              </a:rPr>
              <a:t>Scalable I   Self-service   I   Secure</a:t>
            </a:r>
            <a:endParaRPr lang="en-US" sz="3600" dirty="0">
              <a:solidFill>
                <a:schemeClr val="bg1"/>
              </a:solidFill>
              <a:latin typeface="Calibri" pitchFamily="34" charset="0"/>
            </a:endParaRPr>
          </a:p>
        </p:txBody>
      </p:sp>
      <p:cxnSp>
        <p:nvCxnSpPr>
          <p:cNvPr id="23" name="Straight Arrow Connector 22"/>
          <p:cNvCxnSpPr/>
          <p:nvPr/>
        </p:nvCxnSpPr>
        <p:spPr bwMode="auto">
          <a:xfrm rot="10800000">
            <a:off x="1889552" y="3369473"/>
            <a:ext cx="5487828" cy="1191"/>
          </a:xfrm>
          <a:prstGeom prst="straightConnector1">
            <a:avLst/>
          </a:prstGeom>
          <a:ln w="76200">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80164" y="2333113"/>
            <a:ext cx="1177471" cy="605294"/>
          </a:xfrm>
          <a:prstGeom prst="rect">
            <a:avLst/>
          </a:prstGeom>
          <a:noFill/>
        </p:spPr>
        <p:txBody>
          <a:bodyPr wrap="square" rtlCol="0">
            <a:spAutoFit/>
          </a:bodyPr>
          <a:lstStyle/>
          <a:p>
            <a:pPr algn="ctr" defTabSz="457200" fontAlgn="auto">
              <a:lnSpc>
                <a:spcPts val="2000"/>
              </a:lnSpc>
              <a:spcBef>
                <a:spcPts val="0"/>
              </a:spcBef>
              <a:spcAft>
                <a:spcPts val="0"/>
              </a:spcAft>
            </a:pPr>
            <a:r>
              <a:rPr lang="en-US" dirty="0" smtClean="0">
                <a:solidFill>
                  <a:schemeClr val="bg1"/>
                </a:solidFill>
                <a:latin typeface="Arial" pitchFamily="34" charset="0"/>
                <a:cs typeface="Arial" pitchFamily="34" charset="0"/>
              </a:rPr>
              <a:t>Secure access</a:t>
            </a:r>
            <a:endParaRPr lang="en-US" dirty="0" smtClean="0">
              <a:solidFill>
                <a:schemeClr val="bg1"/>
              </a:solidFill>
              <a:latin typeface="Arial"/>
            </a:endParaRPr>
          </a:p>
        </p:txBody>
      </p:sp>
      <p:pic>
        <p:nvPicPr>
          <p:cNvPr id="22" name="Picture 21" descr="app_gateway2.png"/>
          <p:cNvPicPr>
            <a:picLocks noChangeAspect="1"/>
          </p:cNvPicPr>
          <p:nvPr/>
        </p:nvPicPr>
        <p:blipFill>
          <a:blip r:embed="rId3" cstate="screen">
            <a:grayscl/>
            <a:extLst>
              <a:ext uri="{BEBA8EAE-BF5A-486C-A8C5-ECC9F3942E4B}">
                <a14:imgProps xmlns:a14="http://schemas.microsoft.com/office/drawing/2010/main">
                  <a14:imgLayer r:embed="rId4">
                    <a14:imgEffect>
                      <a14:brightnessContrast bright="-24000" contrast="41000"/>
                    </a14:imgEffect>
                  </a14:imgLayer>
                </a14:imgProps>
              </a:ext>
              <a:ext uri="{28A0092B-C50C-407E-A947-70E740481C1C}">
                <a14:useLocalDpi xmlns:a14="http://schemas.microsoft.com/office/drawing/2010/main"/>
              </a:ext>
            </a:extLst>
          </a:blip>
          <a:stretch>
            <a:fillRect/>
          </a:stretch>
        </p:blipFill>
        <p:spPr>
          <a:xfrm>
            <a:off x="5524749" y="3070561"/>
            <a:ext cx="617381" cy="617221"/>
          </a:xfrm>
          <a:prstGeom prst="rect">
            <a:avLst/>
          </a:prstGeom>
          <a:effectLst/>
        </p:spPr>
      </p:pic>
      <p:sp>
        <p:nvSpPr>
          <p:cNvPr id="26" name="TextBox 25"/>
          <p:cNvSpPr txBox="1"/>
          <p:nvPr/>
        </p:nvSpPr>
        <p:spPr>
          <a:xfrm>
            <a:off x="2456092" y="1945633"/>
            <a:ext cx="1452114" cy="1118255"/>
          </a:xfrm>
          <a:prstGeom prst="rect">
            <a:avLst/>
          </a:prstGeom>
          <a:noFill/>
        </p:spPr>
        <p:txBody>
          <a:bodyPr wrap="square" rtlCol="0">
            <a:spAutoFit/>
          </a:bodyPr>
          <a:lstStyle/>
          <a:p>
            <a:pPr algn="ctr" defTabSz="457200" fontAlgn="auto">
              <a:lnSpc>
                <a:spcPts val="2000"/>
              </a:lnSpc>
              <a:spcBef>
                <a:spcPts val="0"/>
              </a:spcBef>
              <a:spcAft>
                <a:spcPts val="0"/>
              </a:spcAft>
            </a:pPr>
            <a:endParaRPr lang="en-US" dirty="0" smtClean="0">
              <a:latin typeface="Arial"/>
            </a:endParaRPr>
          </a:p>
          <a:p>
            <a:pPr algn="ctr" defTabSz="457200" fontAlgn="auto">
              <a:lnSpc>
                <a:spcPts val="2000"/>
              </a:lnSpc>
              <a:spcBef>
                <a:spcPts val="0"/>
              </a:spcBef>
              <a:spcAft>
                <a:spcPts val="0"/>
              </a:spcAft>
            </a:pPr>
            <a:endParaRPr lang="en-US" dirty="0" smtClean="0">
              <a:latin typeface="Arial"/>
            </a:endParaRPr>
          </a:p>
          <a:p>
            <a:pPr algn="ctr" defTabSz="457200" fontAlgn="auto">
              <a:lnSpc>
                <a:spcPts val="2000"/>
              </a:lnSpc>
              <a:spcBef>
                <a:spcPts val="0"/>
              </a:spcBef>
              <a:spcAft>
                <a:spcPts val="0"/>
              </a:spcAft>
            </a:pPr>
            <a:r>
              <a:rPr lang="en-US" dirty="0" smtClean="0">
                <a:solidFill>
                  <a:schemeClr val="bg1"/>
                </a:solidFill>
                <a:latin typeface="Arial" pitchFamily="34" charset="0"/>
                <a:cs typeface="Arial" pitchFamily="34" charset="0"/>
              </a:rPr>
              <a:t>WAN optimization</a:t>
            </a:r>
          </a:p>
        </p:txBody>
      </p:sp>
      <p:pic>
        <p:nvPicPr>
          <p:cNvPr id="27" name="Picture 26" descr="app-repeater_v2.png"/>
          <p:cNvPicPr>
            <a:picLocks noChangeAspect="1"/>
          </p:cNvPicPr>
          <p:nvPr/>
        </p:nvPicPr>
        <p:blipFill>
          <a:blip r:embed="rId5" cstate="screen">
            <a:grayscl/>
            <a:extLst>
              <a:ext uri="{BEBA8EAE-BF5A-486C-A8C5-ECC9F3942E4B}">
                <a14:imgProps xmlns:a14="http://schemas.microsoft.com/office/drawing/2010/main">
                  <a14:imgLayer r:embed="rId6">
                    <a14:imgEffect>
                      <a14:brightnessContrast bright="-24000" contrast="41000"/>
                    </a14:imgEffect>
                  </a14:imgLayer>
                </a14:imgProps>
              </a:ext>
              <a:ext uri="{28A0092B-C50C-407E-A947-70E740481C1C}">
                <a14:useLocalDpi xmlns:a14="http://schemas.microsoft.com/office/drawing/2010/main"/>
              </a:ext>
            </a:extLst>
          </a:blip>
          <a:stretch>
            <a:fillRect/>
          </a:stretch>
        </p:blipFill>
        <p:spPr>
          <a:xfrm>
            <a:off x="2761498" y="3070561"/>
            <a:ext cx="617381" cy="617220"/>
          </a:xfrm>
          <a:prstGeom prst="rect">
            <a:avLst/>
          </a:prstGeom>
          <a:effectLst/>
        </p:spPr>
      </p:pic>
      <p:sp>
        <p:nvSpPr>
          <p:cNvPr id="31" name="TextBox 30"/>
          <p:cNvSpPr txBox="1"/>
          <p:nvPr/>
        </p:nvSpPr>
        <p:spPr>
          <a:xfrm>
            <a:off x="1084134" y="2571750"/>
            <a:ext cx="1111602" cy="348813"/>
          </a:xfrm>
          <a:prstGeom prst="rect">
            <a:avLst/>
          </a:prstGeom>
          <a:noFill/>
        </p:spPr>
        <p:txBody>
          <a:bodyPr wrap="square" rtlCol="0">
            <a:spAutoFit/>
          </a:bodyPr>
          <a:lstStyle/>
          <a:p>
            <a:pPr algn="ctr" defTabSz="457200" fontAlgn="auto">
              <a:lnSpc>
                <a:spcPts val="2000"/>
              </a:lnSpc>
              <a:spcBef>
                <a:spcPts val="0"/>
              </a:spcBef>
              <a:spcAft>
                <a:spcPts val="0"/>
              </a:spcAft>
            </a:pPr>
            <a:r>
              <a:rPr lang="en-US" dirty="0" smtClean="0">
                <a:solidFill>
                  <a:schemeClr val="bg1"/>
                </a:solidFill>
                <a:latin typeface="Arial" pitchFamily="34" charset="0"/>
                <a:cs typeface="Arial" pitchFamily="34" charset="0"/>
              </a:rPr>
              <a:t>Receiver</a:t>
            </a:r>
          </a:p>
        </p:txBody>
      </p:sp>
      <p:pic>
        <p:nvPicPr>
          <p:cNvPr id="38" name="Picture 37" descr="025_Receiver_h32bit_512.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21573" y="3025084"/>
            <a:ext cx="662870" cy="662697"/>
          </a:xfrm>
          <a:prstGeom prst="rect">
            <a:avLst/>
          </a:prstGeom>
          <a:effectLst/>
        </p:spPr>
      </p:pic>
      <p:pic>
        <p:nvPicPr>
          <p:cNvPr id="39" name="Picture 8" descr="\\Mv-fs\Projects\Citrix\09-1786 Graphics for Print\Art\Fot PPT\2\HDX_Logo.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21636" y="3050885"/>
            <a:ext cx="1106876" cy="636896"/>
          </a:xfrm>
          <a:prstGeom prst="rect">
            <a:avLst/>
          </a:prstGeom>
          <a:noFill/>
          <a:ln w="9525">
            <a:noFill/>
            <a:miter lim="800000"/>
            <a:headEnd/>
            <a:tailEnd/>
          </a:ln>
          <a:effectLst/>
        </p:spPr>
      </p:pic>
      <p:sp>
        <p:nvSpPr>
          <p:cNvPr id="8" name="Rectangle 7"/>
          <p:cNvSpPr/>
          <p:nvPr/>
        </p:nvSpPr>
        <p:spPr>
          <a:xfrm>
            <a:off x="6972926" y="2228850"/>
            <a:ext cx="1784605" cy="64727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bg1"/>
                </a:solidFill>
              </a:rPr>
              <a:t>Cloud App Delivery Infrastructure</a:t>
            </a:r>
          </a:p>
        </p:txBody>
      </p:sp>
      <p:sp>
        <p:nvSpPr>
          <p:cNvPr id="43" name="TextBox 42"/>
          <p:cNvSpPr txBox="1"/>
          <p:nvPr/>
        </p:nvSpPr>
        <p:spPr>
          <a:xfrm>
            <a:off x="-75059" y="2678"/>
            <a:ext cx="9144000" cy="1200329"/>
          </a:xfrm>
          <a:prstGeom prst="rect">
            <a:avLst/>
          </a:prstGeom>
          <a:noFill/>
          <a:effectLst/>
        </p:spPr>
        <p:txBody>
          <a:bodyPr wrap="square" rtlCol="0" anchor="ctr">
            <a:spAutoFit/>
          </a:bodyPr>
          <a:lstStyle/>
          <a:p>
            <a:pPr algn="ctr">
              <a:defRPr/>
            </a:pPr>
            <a:r>
              <a:rPr lang="en-US" sz="3600" dirty="0" smtClean="0">
                <a:solidFill>
                  <a:schemeClr val="bg1"/>
                </a:solidFill>
                <a:latin typeface="Arial"/>
              </a:rPr>
              <a:t>Deliver Windows Apps &amp; Desktops as a Cloud Service</a:t>
            </a:r>
            <a:endParaRPr lang="en-US" sz="3600" dirty="0">
              <a:solidFill>
                <a:schemeClr val="bg1"/>
              </a:solidFill>
              <a:latin typeface="Arial"/>
            </a:endParaRPr>
          </a:p>
        </p:txBody>
      </p:sp>
      <p:pic>
        <p:nvPicPr>
          <p:cNvPr id="5" name="Picture 4"/>
          <p:cNvPicPr>
            <a:picLocks noChangeAspect="1"/>
          </p:cNvPicPr>
          <p:nvPr/>
        </p:nvPicPr>
        <p:blipFill rotWithShape="1">
          <a:blip r:embed="rId9" cstate="screen">
            <a:extLst>
              <a:ext uri="{BEBA8EAE-BF5A-486C-A8C5-ECC9F3942E4B}">
                <a14:imgProps xmlns:a14="http://schemas.microsoft.com/office/drawing/2010/main">
                  <a14:imgLayer r:embed="rId10">
                    <a14:imgEffect>
                      <a14:backgroundRemoval t="28250" b="67500" l="2000" r="97750"/>
                    </a14:imgEffect>
                    <a14:imgEffect>
                      <a14:saturation sat="200000"/>
                    </a14:imgEffect>
                  </a14:imgLayer>
                </a14:imgProps>
              </a:ext>
              <a:ext uri="{28A0092B-C50C-407E-A947-70E740481C1C}">
                <a14:useLocalDpi xmlns:a14="http://schemas.microsoft.com/office/drawing/2010/main"/>
              </a:ext>
            </a:extLst>
          </a:blip>
          <a:srcRect l="4328" t="27373" r="2126" b="31337"/>
          <a:stretch/>
        </p:blipFill>
        <p:spPr>
          <a:xfrm>
            <a:off x="6571964" y="2800350"/>
            <a:ext cx="2687557" cy="1185956"/>
          </a:xfrm>
          <a:prstGeom prst="rect">
            <a:avLst/>
          </a:prstGeom>
          <a:effectLst/>
        </p:spPr>
      </p:pic>
      <p:pic>
        <p:nvPicPr>
          <p:cNvPr id="30" name="Picture 29"/>
          <p:cNvPicPr>
            <a:picLocks noChangeAspect="1"/>
          </p:cNvPicPr>
          <p:nvPr/>
        </p:nvPicPr>
        <p:blipFill rotWithShape="1">
          <a:blip r:embed="rId11" cstate="screen">
            <a:alphaModFix/>
            <a:extLst>
              <a:ext uri="{BEBA8EAE-BF5A-486C-A8C5-ECC9F3942E4B}">
                <a14:imgProps xmlns:a14="http://schemas.microsoft.com/office/drawing/2010/main">
                  <a14:imgLayer r:embed="rId12">
                    <a14:imgEffect>
                      <a14:backgroundRemoval t="1067" b="100000" l="5691" r="95122">
                        <a14:foregroundMark x1="22764" y1="15200" x2="22764" y2="15200"/>
                        <a14:foregroundMark x1="93089" y1="40000" x2="93089" y2="40000"/>
                        <a14:foregroundMark x1="93089" y1="40000" x2="93089" y2="40000"/>
                        <a14:foregroundMark x1="90650" y1="15467" x2="90650" y2="15467"/>
                        <a14:foregroundMark x1="9756" y1="15467" x2="9756" y2="15467"/>
                        <a14:foregroundMark x1="80894" y1="17067" x2="80894" y2="17067"/>
                        <a14:foregroundMark x1="85366" y1="12000" x2="85366" y2="12000"/>
                        <a14:foregroundMark x1="83333" y1="4800" x2="83333" y2="4800"/>
                        <a14:foregroundMark x1="90650" y1="16800" x2="90650" y2="16800"/>
                        <a14:foregroundMark x1="89431" y1="18667" x2="89431" y2="18667"/>
                        <a14:backgroundMark x1="16260" y1="18667" x2="16260" y2="18667"/>
                        <a14:backgroundMark x1="20732" y1="17333" x2="20732" y2="17333"/>
                        <a14:backgroundMark x1="84146" y1="14133" x2="84146" y2="14133"/>
                      </a14:backgroundRemoval>
                    </a14:imgEffect>
                  </a14:imgLayer>
                </a14:imgProps>
              </a:ext>
              <a:ext uri="{28A0092B-C50C-407E-A947-70E740481C1C}">
                <a14:useLocalDpi xmlns:a14="http://schemas.microsoft.com/office/drawing/2010/main"/>
              </a:ext>
            </a:extLst>
          </a:blip>
          <a:srcRect r="7641" b="872"/>
          <a:stretch/>
        </p:blipFill>
        <p:spPr>
          <a:xfrm>
            <a:off x="138810" y="2426679"/>
            <a:ext cx="925887" cy="1514475"/>
          </a:xfrm>
          <a:prstGeom prst="rect">
            <a:avLst/>
          </a:prstGeom>
          <a:effectLst/>
        </p:spPr>
      </p:pic>
      <p:sp>
        <p:nvSpPr>
          <p:cNvPr id="32" name="TextBox 31"/>
          <p:cNvSpPr txBox="1"/>
          <p:nvPr/>
        </p:nvSpPr>
        <p:spPr>
          <a:xfrm>
            <a:off x="3908207" y="1943101"/>
            <a:ext cx="1371957" cy="1118255"/>
          </a:xfrm>
          <a:prstGeom prst="rect">
            <a:avLst/>
          </a:prstGeom>
          <a:noFill/>
        </p:spPr>
        <p:txBody>
          <a:bodyPr wrap="square" rtlCol="0">
            <a:spAutoFit/>
          </a:bodyPr>
          <a:lstStyle/>
          <a:p>
            <a:pPr algn="ctr" defTabSz="457200" fontAlgn="auto">
              <a:lnSpc>
                <a:spcPts val="2000"/>
              </a:lnSpc>
              <a:spcBef>
                <a:spcPts val="0"/>
              </a:spcBef>
              <a:spcAft>
                <a:spcPts val="0"/>
              </a:spcAft>
            </a:pPr>
            <a:endParaRPr lang="en-US" dirty="0" smtClean="0">
              <a:latin typeface="Arial"/>
            </a:endParaRPr>
          </a:p>
          <a:p>
            <a:pPr algn="ctr" defTabSz="457200" fontAlgn="auto">
              <a:lnSpc>
                <a:spcPts val="2000"/>
              </a:lnSpc>
              <a:spcBef>
                <a:spcPts val="0"/>
              </a:spcBef>
              <a:spcAft>
                <a:spcPts val="0"/>
              </a:spcAft>
            </a:pPr>
            <a:endParaRPr lang="en-US" dirty="0" smtClean="0">
              <a:latin typeface="Arial"/>
            </a:endParaRPr>
          </a:p>
          <a:p>
            <a:pPr algn="ctr" defTabSz="457200" fontAlgn="auto">
              <a:lnSpc>
                <a:spcPts val="2000"/>
              </a:lnSpc>
              <a:spcBef>
                <a:spcPts val="0"/>
              </a:spcBef>
              <a:spcAft>
                <a:spcPts val="0"/>
              </a:spcAft>
            </a:pPr>
            <a:r>
              <a:rPr lang="en-US" dirty="0" smtClean="0">
                <a:solidFill>
                  <a:schemeClr val="bg1"/>
                </a:solidFill>
                <a:latin typeface="Arial" pitchFamily="34" charset="0"/>
                <a:cs typeface="Arial" pitchFamily="34" charset="0"/>
              </a:rPr>
              <a:t>User</a:t>
            </a:r>
            <a:br>
              <a:rPr lang="en-US" dirty="0" smtClean="0">
                <a:solidFill>
                  <a:schemeClr val="bg1"/>
                </a:solidFill>
                <a:latin typeface="Arial" pitchFamily="34" charset="0"/>
                <a:cs typeface="Arial" pitchFamily="34" charset="0"/>
              </a:rPr>
            </a:br>
            <a:r>
              <a:rPr lang="en-US" dirty="0" smtClean="0">
                <a:solidFill>
                  <a:schemeClr val="bg1"/>
                </a:solidFill>
                <a:latin typeface="Arial" pitchFamily="34" charset="0"/>
                <a:cs typeface="Arial" pitchFamily="34" charset="0"/>
              </a:rPr>
              <a:t>Experience</a:t>
            </a:r>
          </a:p>
        </p:txBody>
      </p:sp>
      <p:pic>
        <p:nvPicPr>
          <p:cNvPr id="10" name="Picture 9"/>
          <p:cNvPicPr>
            <a:picLocks noChangeAspect="1"/>
          </p:cNvPicPr>
          <p:nvPr/>
        </p:nvPicPr>
        <p:blipFill>
          <a:blip r:embed="rId13" cstate="print"/>
          <a:stretch>
            <a:fillRect/>
          </a:stretch>
        </p:blipFill>
        <p:spPr>
          <a:xfrm>
            <a:off x="7041219" y="3200401"/>
            <a:ext cx="1687555" cy="380195"/>
          </a:xfrm>
          <a:prstGeom prst="rect">
            <a:avLst/>
          </a:prstGeom>
        </p:spPr>
      </p:pic>
      <p:sp>
        <p:nvSpPr>
          <p:cNvPr id="20" name="Content Placeholder 62"/>
          <p:cNvSpPr txBox="1">
            <a:spLocks/>
          </p:cNvSpPr>
          <p:nvPr/>
        </p:nvSpPr>
        <p:spPr>
          <a:xfrm>
            <a:off x="2" y="3941154"/>
            <a:ext cx="9143999" cy="1366900"/>
          </a:xfrm>
          <a:prstGeom prst="rect">
            <a:avLst/>
          </a:prstGeom>
        </p:spPr>
        <p:txBody>
          <a:bodyPr>
            <a:noAutofit/>
          </a:bodyPr>
          <a:lstStyle/>
          <a:p>
            <a:pPr marL="0" lvl="1" algn="ctr">
              <a:buClr>
                <a:srgbClr val="7F7F7F"/>
              </a:buClr>
              <a:buSzPct val="100000"/>
              <a:defRPr/>
            </a:pPr>
            <a:r>
              <a:rPr lang="en-US" sz="2800" spc="50" dirty="0" smtClean="0">
                <a:ln w="13500">
                  <a:solidFill>
                    <a:srgbClr val="0175B0">
                      <a:shade val="2500"/>
                      <a:alpha val="6500"/>
                    </a:srgbClr>
                  </a:solidFill>
                  <a:prstDash val="solid"/>
                </a:ln>
                <a:solidFill>
                  <a:schemeClr val="accent5"/>
                </a:solidFill>
                <a:effectLst>
                  <a:innerShdw blurRad="50900" dist="38500" dir="13500000">
                    <a:srgbClr val="000000">
                      <a:alpha val="60000"/>
                    </a:srgbClr>
                  </a:innerShdw>
                </a:effectLst>
                <a:cs typeface="Arial" pitchFamily="34" charset="0"/>
              </a:rPr>
              <a:t>INSTANT ENTERPRISE POWER </a:t>
            </a:r>
            <a:r>
              <a:rPr lang="en-US" sz="3200" spc="50" dirty="0" smtClean="0">
                <a:ln w="13500">
                  <a:solidFill>
                    <a:srgbClr val="0175B0">
                      <a:shade val="2500"/>
                      <a:alpha val="6500"/>
                    </a:srgbClr>
                  </a:solidFill>
                  <a:prstDash val="solid"/>
                </a:ln>
                <a:solidFill>
                  <a:schemeClr val="accent5"/>
                </a:solidFill>
                <a:effectLst>
                  <a:innerShdw blurRad="50900" dist="38500" dir="13500000">
                    <a:srgbClr val="000000">
                      <a:alpha val="60000"/>
                    </a:srgbClr>
                  </a:innerShdw>
                </a:effectLst>
                <a:cs typeface="Arial" pitchFamily="34" charset="0"/>
              </a:rPr>
              <a:t/>
            </a:r>
            <a:br>
              <a:rPr lang="en-US" sz="3200" spc="50" dirty="0" smtClean="0">
                <a:ln w="13500">
                  <a:solidFill>
                    <a:srgbClr val="0175B0">
                      <a:shade val="2500"/>
                      <a:alpha val="6500"/>
                    </a:srgbClr>
                  </a:solidFill>
                  <a:prstDash val="solid"/>
                </a:ln>
                <a:solidFill>
                  <a:schemeClr val="accent5"/>
                </a:solidFill>
                <a:effectLst>
                  <a:innerShdw blurRad="50900" dist="38500" dir="13500000">
                    <a:srgbClr val="000000">
                      <a:alpha val="60000"/>
                    </a:srgbClr>
                  </a:innerShdw>
                </a:effectLst>
                <a:cs typeface="Arial" pitchFamily="34" charset="0"/>
              </a:rPr>
            </a:br>
            <a:r>
              <a:rPr lang="en-US" sz="4000" b="1" spc="50" dirty="0" smtClean="0">
                <a:ln w="13500">
                  <a:solidFill>
                    <a:srgbClr val="0175B0">
                      <a:shade val="2500"/>
                      <a:alpha val="6500"/>
                    </a:srgbClr>
                  </a:solidFill>
                  <a:prstDash val="solid"/>
                </a:ln>
                <a:solidFill>
                  <a:schemeClr val="accent5"/>
                </a:solidFill>
                <a:effectLst>
                  <a:innerShdw blurRad="50900" dist="38500" dir="13500000">
                    <a:srgbClr val="000000">
                      <a:alpha val="60000"/>
                    </a:srgbClr>
                  </a:innerShdw>
                </a:effectLst>
                <a:cs typeface="Arial" pitchFamily="34" charset="0"/>
              </a:rPr>
              <a:t>FOR EVERYONE</a:t>
            </a:r>
          </a:p>
        </p:txBody>
      </p:sp>
    </p:spTree>
    <p:extLst>
      <p:ext uri="{BB962C8B-B14F-4D97-AF65-F5344CB8AC3E}">
        <p14:creationId xmlns:p14="http://schemas.microsoft.com/office/powerpoint/2010/main" val="221818606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0" y="0"/>
            <a:ext cx="10801200" cy="1106742"/>
          </a:xfrm>
        </p:spPr>
        <p:txBody>
          <a:bodyPr>
            <a:normAutofit/>
          </a:bodyPr>
          <a:lstStyle/>
          <a:p>
            <a:pPr algn="ctr"/>
            <a:r>
              <a:rPr lang="en-US" sz="2800" i="1" dirty="0"/>
              <a:t>On-demand Windows desktops and apps from any device</a:t>
            </a:r>
          </a:p>
        </p:txBody>
      </p:sp>
      <p:sp>
        <p:nvSpPr>
          <p:cNvPr id="10" name="Rectangle 9"/>
          <p:cNvSpPr/>
          <p:nvPr/>
        </p:nvSpPr>
        <p:spPr>
          <a:xfrm>
            <a:off x="51163" y="3596584"/>
            <a:ext cx="3659150" cy="830997"/>
          </a:xfrm>
          <a:prstGeom prst="rect">
            <a:avLst/>
          </a:prstGeom>
        </p:spPr>
        <p:txBody>
          <a:bodyPr wrap="square">
            <a:spAutoFit/>
          </a:bodyPr>
          <a:lstStyle/>
          <a:p>
            <a:pPr algn="ctr">
              <a:spcBef>
                <a:spcPts val="0"/>
              </a:spcBef>
              <a:buClr>
                <a:srgbClr val="6B6E73"/>
              </a:buClr>
              <a:buSzPct val="100000"/>
            </a:pPr>
            <a:r>
              <a:rPr lang="en-US" sz="1600" dirty="0" smtClean="0">
                <a:solidFill>
                  <a:schemeClr val="bg1"/>
                </a:solidFill>
                <a:latin typeface="+mj-lt"/>
              </a:rPr>
              <a:t>The Citrix Receiver sends input from the devices keyboard, mouse and touch screen to the connected </a:t>
            </a:r>
            <a:r>
              <a:rPr lang="en-US" sz="1600" dirty="0" err="1" smtClean="0">
                <a:solidFill>
                  <a:schemeClr val="bg1"/>
                </a:solidFill>
                <a:latin typeface="+mj-lt"/>
              </a:rPr>
              <a:t>XenApp</a:t>
            </a:r>
            <a:r>
              <a:rPr lang="en-US" sz="1600" dirty="0" smtClean="0">
                <a:solidFill>
                  <a:schemeClr val="bg1"/>
                </a:solidFill>
                <a:latin typeface="+mj-lt"/>
              </a:rPr>
              <a:t> server. </a:t>
            </a:r>
            <a:endParaRPr lang="en-US" sz="1600" dirty="0">
              <a:solidFill>
                <a:schemeClr val="bg1"/>
              </a:solidFill>
              <a:latin typeface="+mj-lt"/>
            </a:endParaRPr>
          </a:p>
        </p:txBody>
      </p:sp>
      <p:sp>
        <p:nvSpPr>
          <p:cNvPr id="11" name="Rectangle 10"/>
          <p:cNvSpPr/>
          <p:nvPr/>
        </p:nvSpPr>
        <p:spPr>
          <a:xfrm>
            <a:off x="5380257" y="3596584"/>
            <a:ext cx="3184888" cy="830997"/>
          </a:xfrm>
          <a:prstGeom prst="rect">
            <a:avLst/>
          </a:prstGeom>
        </p:spPr>
        <p:txBody>
          <a:bodyPr wrap="square">
            <a:spAutoFit/>
          </a:bodyPr>
          <a:lstStyle/>
          <a:p>
            <a:pPr algn="ctr" fontAlgn="base">
              <a:spcBef>
                <a:spcPts val="0"/>
              </a:spcBef>
              <a:buClr>
                <a:srgbClr val="6B6E73"/>
              </a:buClr>
              <a:buSzPct val="100000"/>
            </a:pPr>
            <a:r>
              <a:rPr lang="en-US" sz="1600" dirty="0" err="1" smtClean="0">
                <a:solidFill>
                  <a:schemeClr val="bg1"/>
                </a:solidFill>
                <a:latin typeface="+mj-lt"/>
              </a:rPr>
              <a:t>XenApp</a:t>
            </a:r>
            <a:r>
              <a:rPr lang="en-US" sz="1600" dirty="0" smtClean="0">
                <a:solidFill>
                  <a:schemeClr val="bg1"/>
                </a:solidFill>
                <a:latin typeface="+mj-lt"/>
              </a:rPr>
              <a:t> sends the keyboard and mouse data to the running application to be processed. </a:t>
            </a:r>
          </a:p>
        </p:txBody>
      </p:sp>
      <p:sp>
        <p:nvSpPr>
          <p:cNvPr id="21" name="TextBox 20"/>
          <p:cNvSpPr txBox="1"/>
          <p:nvPr/>
        </p:nvSpPr>
        <p:spPr>
          <a:xfrm>
            <a:off x="841239" y="3255928"/>
            <a:ext cx="2015936" cy="461665"/>
          </a:xfrm>
          <a:prstGeom prst="rect">
            <a:avLst/>
          </a:prstGeom>
          <a:noFill/>
        </p:spPr>
        <p:txBody>
          <a:bodyPr wrap="none" rtlCol="0">
            <a:spAutoFit/>
          </a:bodyPr>
          <a:lstStyle/>
          <a:p>
            <a:pPr algn="ctr"/>
            <a:r>
              <a:rPr lang="en-US" sz="2400" b="1" dirty="0" smtClean="0">
                <a:solidFill>
                  <a:schemeClr val="bg1"/>
                </a:solidFill>
              </a:rPr>
              <a:t>Citrix Receiver</a:t>
            </a:r>
          </a:p>
        </p:txBody>
      </p:sp>
      <p:sp>
        <p:nvSpPr>
          <p:cNvPr id="12" name="TextBox 11"/>
          <p:cNvSpPr txBox="1"/>
          <p:nvPr/>
        </p:nvSpPr>
        <p:spPr>
          <a:xfrm>
            <a:off x="5959399" y="3255928"/>
            <a:ext cx="1926104" cy="461665"/>
          </a:xfrm>
          <a:prstGeom prst="rect">
            <a:avLst/>
          </a:prstGeom>
          <a:noFill/>
        </p:spPr>
        <p:txBody>
          <a:bodyPr wrap="none" rtlCol="0">
            <a:spAutoFit/>
          </a:bodyPr>
          <a:lstStyle/>
          <a:p>
            <a:pPr algn="ctr"/>
            <a:r>
              <a:rPr lang="en-US" sz="2400" b="1" dirty="0" smtClean="0">
                <a:solidFill>
                  <a:schemeClr val="bg1"/>
                </a:solidFill>
                <a:latin typeface="+mn-lt"/>
              </a:rPr>
              <a:t>Citrix </a:t>
            </a:r>
            <a:r>
              <a:rPr lang="en-US" sz="2400" b="1" dirty="0" err="1" smtClean="0">
                <a:solidFill>
                  <a:schemeClr val="bg1"/>
                </a:solidFill>
                <a:latin typeface="+mn-lt"/>
              </a:rPr>
              <a:t>XenApp</a:t>
            </a:r>
            <a:endParaRPr lang="en-US" sz="2400" b="1" dirty="0" smtClean="0">
              <a:solidFill>
                <a:schemeClr val="bg1"/>
              </a:solidFill>
              <a:latin typeface="+mn-lt"/>
            </a:endParaRPr>
          </a:p>
        </p:txBody>
      </p:sp>
      <p:pic>
        <p:nvPicPr>
          <p:cNvPr id="26" name="Picture 25" descr="data center.jpg"/>
          <p:cNvPicPr>
            <a:picLocks noChangeAspect="1"/>
          </p:cNvPicPr>
          <p:nvPr/>
        </p:nvPicPr>
        <p:blipFill>
          <a:blip r:embed="rId2" cstate="print"/>
          <a:stretch>
            <a:fillRect/>
          </a:stretch>
        </p:blipFill>
        <p:spPr>
          <a:xfrm>
            <a:off x="6001123" y="1120448"/>
            <a:ext cx="1886441" cy="1328738"/>
          </a:xfrm>
          <a:prstGeom prst="rect">
            <a:avLst/>
          </a:prstGeom>
          <a:ln>
            <a:noFill/>
          </a:ln>
          <a:effectLst>
            <a:outerShdw blurRad="292100" dist="139700" dir="2700000" algn="tl" rotWithShape="0">
              <a:srgbClr val="333333">
                <a:alpha val="65000"/>
              </a:srgbClr>
            </a:outerShdw>
          </a:effectLst>
        </p:spPr>
      </p:pic>
      <p:pic>
        <p:nvPicPr>
          <p:cNvPr id="25" name="Picture 24" descr="XenApp.png"/>
          <p:cNvPicPr>
            <a:picLocks noChangeAspect="1"/>
          </p:cNvPicPr>
          <p:nvPr/>
        </p:nvPicPr>
        <p:blipFill>
          <a:blip r:embed="rId3" cstate="print">
            <a:grayscl/>
          </a:blip>
          <a:stretch>
            <a:fillRect/>
          </a:stretch>
        </p:blipFill>
        <p:spPr>
          <a:xfrm>
            <a:off x="6633508" y="2665498"/>
            <a:ext cx="568076" cy="567929"/>
          </a:xfrm>
          <a:prstGeom prst="rect">
            <a:avLst/>
          </a:prstGeom>
        </p:spPr>
      </p:pic>
      <p:sp>
        <p:nvSpPr>
          <p:cNvPr id="31" name="TextBox 30"/>
          <p:cNvSpPr txBox="1"/>
          <p:nvPr/>
        </p:nvSpPr>
        <p:spPr>
          <a:xfrm>
            <a:off x="3710313" y="1981996"/>
            <a:ext cx="1016304" cy="369332"/>
          </a:xfrm>
          <a:prstGeom prst="rect">
            <a:avLst/>
          </a:prstGeom>
          <a:noFill/>
        </p:spPr>
        <p:txBody>
          <a:bodyPr wrap="none" rtlCol="0">
            <a:spAutoFit/>
          </a:bodyPr>
          <a:lstStyle/>
          <a:p>
            <a:r>
              <a:rPr lang="en-US" b="1" dirty="0" smtClean="0">
                <a:solidFill>
                  <a:schemeClr val="bg1"/>
                </a:solidFill>
              </a:rPr>
              <a:t>Network</a:t>
            </a:r>
            <a:endParaRPr lang="en-US" b="1" dirty="0">
              <a:solidFill>
                <a:schemeClr val="bg1"/>
              </a:solidFill>
            </a:endParaRPr>
          </a:p>
        </p:txBody>
      </p:sp>
      <p:pic>
        <p:nvPicPr>
          <p:cNvPr id="20" name="Picture 18" descr="W:\Images\LogosButtonsMisc\ORAC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5607" y="1374052"/>
            <a:ext cx="820555" cy="1035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pic>
        <p:nvPicPr>
          <p:cNvPr id="23" name="Picture 20" descr="W:\Images\LogosButtonsMisc\SAP.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453" y="1556218"/>
            <a:ext cx="528775" cy="2643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pic>
        <p:nvPicPr>
          <p:cNvPr id="24" name="Picture 71" descr="IE7 Icon.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44575" y="1820537"/>
            <a:ext cx="304879" cy="30122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pic>
        <p:nvPicPr>
          <p:cNvPr id="28" name="Picture 72" descr="Cerner Logo.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86947" y="2277737"/>
            <a:ext cx="832464" cy="1583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pic>
        <p:nvPicPr>
          <p:cNvPr id="29" name="Picture 74" descr="McKesson Logo.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9936" y="2106287"/>
            <a:ext cx="794354" cy="1083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pic>
        <p:nvPicPr>
          <p:cNvPr id="32" name="Picture 75" descr="Autodesk Logo.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7255" y="1591937"/>
            <a:ext cx="780062" cy="1369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pic>
        <p:nvPicPr>
          <p:cNvPr id="33" name="Picture 77" descr="MS Office Logo White.pn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01123" y="1877687"/>
            <a:ext cx="571649" cy="2042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pic>
      <p:grpSp>
        <p:nvGrpSpPr>
          <p:cNvPr id="3" name="Group 35"/>
          <p:cNvGrpSpPr/>
          <p:nvPr/>
        </p:nvGrpSpPr>
        <p:grpSpPr>
          <a:xfrm>
            <a:off x="1370767" y="1134736"/>
            <a:ext cx="971803" cy="1257300"/>
            <a:chOff x="2284412" y="1676400"/>
            <a:chExt cx="748393" cy="952500"/>
          </a:xfrm>
        </p:grpSpPr>
        <p:pic>
          <p:nvPicPr>
            <p:cNvPr id="18" name="Picture 17" descr="iPad.png"/>
            <p:cNvPicPr>
              <a:picLocks noChangeAspect="1"/>
            </p:cNvPicPr>
            <p:nvPr/>
          </p:nvPicPr>
          <p:blipFill>
            <a:blip r:embed="rId11" cstate="print"/>
            <a:stretch>
              <a:fillRect/>
            </a:stretch>
          </p:blipFill>
          <p:spPr>
            <a:xfrm>
              <a:off x="2284412" y="1676400"/>
              <a:ext cx="748393" cy="952500"/>
            </a:xfrm>
            <a:prstGeom prst="rect">
              <a:avLst/>
            </a:prstGeom>
          </p:spPr>
        </p:pic>
        <p:pic>
          <p:nvPicPr>
            <p:cNvPr id="1026" name="Picture 2" descr="Y:\Dropbox\AdammaWork\CitrixCloud\HelpContent\LearnMorePPT\Pics\IMG_0017.PNG"/>
            <p:cNvPicPr>
              <a:picLocks noChangeAspect="1" noChangeArrowheads="1"/>
            </p:cNvPicPr>
            <p:nvPr/>
          </p:nvPicPr>
          <p:blipFill>
            <a:blip r:embed="rId12" cstate="print"/>
            <a:srcRect/>
            <a:stretch>
              <a:fillRect/>
            </a:stretch>
          </p:blipFill>
          <p:spPr bwMode="auto">
            <a:xfrm>
              <a:off x="2347005" y="1771650"/>
              <a:ext cx="609600" cy="812800"/>
            </a:xfrm>
            <a:prstGeom prst="rect">
              <a:avLst/>
            </a:prstGeom>
            <a:noFill/>
          </p:spPr>
        </p:pic>
      </p:grpSp>
      <p:pic>
        <p:nvPicPr>
          <p:cNvPr id="22" name="Picture 21" descr="WordIcon.png"/>
          <p:cNvPicPr>
            <a:picLocks noChangeAspect="1"/>
          </p:cNvPicPr>
          <p:nvPr/>
        </p:nvPicPr>
        <p:blipFill>
          <a:blip r:embed="rId13" cstate="print"/>
          <a:stretch>
            <a:fillRect/>
          </a:stretch>
        </p:blipFill>
        <p:spPr>
          <a:xfrm>
            <a:off x="2037757" y="1340784"/>
            <a:ext cx="133318" cy="136853"/>
          </a:xfrm>
          <a:prstGeom prst="rect">
            <a:avLst/>
          </a:prstGeom>
        </p:spPr>
      </p:pic>
      <p:pic>
        <p:nvPicPr>
          <p:cNvPr id="36" name="Picture 35" descr="IMG_0020.PNG"/>
          <p:cNvPicPr>
            <a:picLocks noChangeAspect="1"/>
          </p:cNvPicPr>
          <p:nvPr/>
        </p:nvPicPr>
        <p:blipFill>
          <a:blip r:embed="rId14" cstate="print"/>
          <a:stretch>
            <a:fillRect/>
          </a:stretch>
        </p:blipFill>
        <p:spPr>
          <a:xfrm>
            <a:off x="6572771" y="1249036"/>
            <a:ext cx="771726" cy="1028700"/>
          </a:xfrm>
          <a:prstGeom prst="rect">
            <a:avLst/>
          </a:prstGeom>
        </p:spPr>
      </p:pic>
      <p:pic>
        <p:nvPicPr>
          <p:cNvPr id="34" name="Picture 33" descr="IMG_0022.PNG"/>
          <p:cNvPicPr>
            <a:picLocks noChangeAspect="1"/>
          </p:cNvPicPr>
          <p:nvPr/>
        </p:nvPicPr>
        <p:blipFill>
          <a:blip r:embed="rId15" cstate="print"/>
          <a:stretch>
            <a:fillRect/>
          </a:stretch>
        </p:blipFill>
        <p:spPr>
          <a:xfrm>
            <a:off x="1485096" y="1249036"/>
            <a:ext cx="743144" cy="990600"/>
          </a:xfrm>
          <a:prstGeom prst="rect">
            <a:avLst/>
          </a:prstGeom>
        </p:spPr>
      </p:pic>
      <p:cxnSp>
        <p:nvCxnSpPr>
          <p:cNvPr id="30" name="Straight Arrow Connector 29"/>
          <p:cNvCxnSpPr/>
          <p:nvPr/>
        </p:nvCxnSpPr>
        <p:spPr bwMode="auto">
          <a:xfrm>
            <a:off x="2033056" y="1765972"/>
            <a:ext cx="4807786" cy="108012"/>
          </a:xfrm>
          <a:prstGeom prst="straightConnector1">
            <a:avLst/>
          </a:prstGeom>
          <a:solidFill>
            <a:schemeClr val="tx2"/>
          </a:solidFill>
          <a:ln w="57150" cap="flat" cmpd="sng" algn="ctr">
            <a:solidFill>
              <a:schemeClr val="accent1"/>
            </a:solidFill>
            <a:prstDash val="solid"/>
            <a:round/>
            <a:headEnd type="arrow"/>
            <a:tailEnd type="arrow"/>
          </a:ln>
          <a:effectLst/>
        </p:spPr>
      </p:cxnSp>
      <p:sp>
        <p:nvSpPr>
          <p:cNvPr id="40" name="Rectangle 39"/>
          <p:cNvSpPr/>
          <p:nvPr/>
        </p:nvSpPr>
        <p:spPr>
          <a:xfrm>
            <a:off x="1546876" y="4456518"/>
            <a:ext cx="7597123" cy="707886"/>
          </a:xfrm>
          <a:prstGeom prst="rect">
            <a:avLst/>
          </a:prstGeom>
        </p:spPr>
        <p:txBody>
          <a:bodyPr wrap="square">
            <a:spAutoFit/>
          </a:bodyPr>
          <a:lstStyle/>
          <a:p>
            <a:pPr>
              <a:spcBef>
                <a:spcPts val="0"/>
              </a:spcBef>
              <a:buClr>
                <a:srgbClr val="6B6E73"/>
              </a:buClr>
              <a:buSzPct val="100000"/>
            </a:pPr>
            <a:r>
              <a:rPr lang="en-US" sz="2000" dirty="0" smtClean="0">
                <a:solidFill>
                  <a:schemeClr val="bg1"/>
                </a:solidFill>
                <a:latin typeface="+mj-lt"/>
              </a:rPr>
              <a:t>The app looks like it’s running on the device, but it’s really running securely</a:t>
            </a:r>
            <a:r>
              <a:rPr lang="en-US" sz="2000" dirty="0" smtClean="0">
                <a:solidFill>
                  <a:schemeClr val="bg1"/>
                </a:solidFill>
              </a:rPr>
              <a:t> </a:t>
            </a:r>
            <a:r>
              <a:rPr lang="en-US" sz="2000" dirty="0" smtClean="0">
                <a:solidFill>
                  <a:schemeClr val="bg1"/>
                </a:solidFill>
                <a:latin typeface="+mj-lt"/>
              </a:rPr>
              <a:t>in the data center.</a:t>
            </a:r>
            <a:endParaRPr lang="en-US" sz="2000" dirty="0">
              <a:solidFill>
                <a:schemeClr val="bg1"/>
              </a:solidFill>
              <a:latin typeface="+mj-lt"/>
            </a:endParaRPr>
          </a:p>
        </p:txBody>
      </p:sp>
      <p:sp>
        <p:nvSpPr>
          <p:cNvPr id="41" name="TextBox 40"/>
          <p:cNvSpPr txBox="1"/>
          <p:nvPr/>
        </p:nvSpPr>
        <p:spPr>
          <a:xfrm>
            <a:off x="5220073" y="677536"/>
            <a:ext cx="3470070" cy="369332"/>
          </a:xfrm>
          <a:prstGeom prst="rect">
            <a:avLst/>
          </a:prstGeom>
          <a:noFill/>
        </p:spPr>
        <p:txBody>
          <a:bodyPr wrap="square" rtlCol="0">
            <a:spAutoFit/>
          </a:bodyPr>
          <a:lstStyle/>
          <a:p>
            <a:pPr algn="ctr"/>
            <a:r>
              <a:rPr lang="en-US" dirty="0" smtClean="0">
                <a:solidFill>
                  <a:schemeClr val="bg1">
                    <a:lumMod val="40000"/>
                    <a:lumOff val="60000"/>
                  </a:schemeClr>
                </a:solidFill>
              </a:rPr>
              <a:t>Corporate Data Center</a:t>
            </a:r>
            <a:endParaRPr lang="en-US" dirty="0">
              <a:solidFill>
                <a:schemeClr val="bg1">
                  <a:lumMod val="40000"/>
                  <a:lumOff val="60000"/>
                </a:schemeClr>
              </a:solidFill>
            </a:endParaRPr>
          </a:p>
        </p:txBody>
      </p:sp>
      <p:pic>
        <p:nvPicPr>
          <p:cNvPr id="35" name="Picture 34" descr="025_Receiver_h32bit_512.png"/>
          <p:cNvPicPr>
            <a:picLocks noChangeAspect="1"/>
          </p:cNvPicPr>
          <p:nvPr/>
        </p:nvPicPr>
        <p:blipFill>
          <a:blip r:embed="rId16" cstate="print"/>
          <a:stretch>
            <a:fillRect/>
          </a:stretch>
        </p:blipFill>
        <p:spPr>
          <a:xfrm>
            <a:off x="1546877" y="2652429"/>
            <a:ext cx="594221" cy="594066"/>
          </a:xfrm>
          <a:prstGeom prst="rect">
            <a:avLst/>
          </a:prstGeom>
          <a:effectLst/>
        </p:spPr>
      </p:pic>
      <p:sp>
        <p:nvSpPr>
          <p:cNvPr id="42" name="Rectangle 41"/>
          <p:cNvSpPr/>
          <p:nvPr/>
        </p:nvSpPr>
        <p:spPr>
          <a:xfrm>
            <a:off x="2303157" y="2252027"/>
            <a:ext cx="3635906" cy="923330"/>
          </a:xfrm>
          <a:prstGeom prst="rect">
            <a:avLst/>
          </a:prstGeom>
        </p:spPr>
        <p:txBody>
          <a:bodyPr wrap="square">
            <a:spAutoFit/>
          </a:bodyPr>
          <a:lstStyle/>
          <a:p>
            <a:pPr algn="ctr">
              <a:spcBef>
                <a:spcPts val="0"/>
              </a:spcBef>
              <a:buClr>
                <a:srgbClr val="6B6E73"/>
              </a:buClr>
              <a:buSzPct val="100000"/>
            </a:pPr>
            <a:r>
              <a:rPr lang="en-US" i="1" dirty="0" smtClean="0">
                <a:solidFill>
                  <a:schemeClr val="bg1"/>
                </a:solidFill>
              </a:rPr>
              <a:t>The network acts like a combo VGA/computer monitor cable and control channel</a:t>
            </a:r>
            <a:endParaRPr lang="en-US" i="1" dirty="0">
              <a:solidFill>
                <a:schemeClr val="bg1"/>
              </a:solidFill>
            </a:endParaRPr>
          </a:p>
        </p:txBody>
      </p:sp>
    </p:spTree>
    <p:extLst>
      <p:ext uri="{BB962C8B-B14F-4D97-AF65-F5344CB8AC3E}">
        <p14:creationId xmlns:p14="http://schemas.microsoft.com/office/powerpoint/2010/main" val="414758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wipe(left)">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500" fill="hold"/>
                                        <p:tgtEl>
                                          <p:spTgt spid="34"/>
                                        </p:tgtEl>
                                        <p:attrNameLst>
                                          <p:attrName>ppt_w</p:attrName>
                                        </p:attrNameLst>
                                      </p:cBhvr>
                                      <p:tavLst>
                                        <p:tav tm="0">
                                          <p:val>
                                            <p:fltVal val="0"/>
                                          </p:val>
                                        </p:tav>
                                        <p:tav tm="100000">
                                          <p:val>
                                            <p:strVal val="#ppt_w"/>
                                          </p:val>
                                        </p:tav>
                                      </p:tavLst>
                                    </p:anim>
                                    <p:anim calcmode="lin" valueType="num">
                                      <p:cBhvr>
                                        <p:cTn id="21"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up)">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1" grpId="0"/>
      <p:bldP spid="40"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654673" y="1085850"/>
            <a:ext cx="1836360" cy="342900"/>
          </a:xfrm>
          <a:prstGeom prst="roundRect">
            <a:avLst/>
          </a:prstGeom>
          <a:noFill/>
          <a:ln>
            <a:no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AU" dirty="0" smtClean="0">
                <a:solidFill>
                  <a:schemeClr val="bg1"/>
                </a:solidFill>
                <a:effectLst/>
              </a:rPr>
              <a:t>Self-Service, Performance</a:t>
            </a:r>
            <a:endParaRPr lang="en-AU" dirty="0">
              <a:solidFill>
                <a:schemeClr val="bg1"/>
              </a:solidFill>
              <a:effectLst/>
            </a:endParaRPr>
          </a:p>
        </p:txBody>
      </p:sp>
      <p:sp>
        <p:nvSpPr>
          <p:cNvPr id="21" name="Rounded Rectangle 20"/>
          <p:cNvSpPr/>
          <p:nvPr/>
        </p:nvSpPr>
        <p:spPr>
          <a:xfrm>
            <a:off x="3714526" y="1085850"/>
            <a:ext cx="1836360" cy="342900"/>
          </a:xfrm>
          <a:prstGeom prst="roundRect">
            <a:avLst/>
          </a:prstGeom>
          <a:noFill/>
          <a:ln>
            <a:no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AU" dirty="0" smtClean="0">
                <a:solidFill>
                  <a:schemeClr val="bg1"/>
                </a:solidFill>
                <a:effectLst/>
              </a:rPr>
              <a:t>Dashboards, Provisioning</a:t>
            </a:r>
            <a:endParaRPr lang="en-AU" dirty="0">
              <a:solidFill>
                <a:schemeClr val="bg1"/>
              </a:solidFill>
              <a:effectLst/>
            </a:endParaRPr>
          </a:p>
        </p:txBody>
      </p:sp>
      <p:sp>
        <p:nvSpPr>
          <p:cNvPr id="22" name="Rounded Rectangle 21"/>
          <p:cNvSpPr/>
          <p:nvPr/>
        </p:nvSpPr>
        <p:spPr>
          <a:xfrm>
            <a:off x="6012161" y="1085850"/>
            <a:ext cx="3165318" cy="342900"/>
          </a:xfrm>
          <a:prstGeom prst="roundRect">
            <a:avLst/>
          </a:prstGeom>
          <a:noFill/>
          <a:ln>
            <a:no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AU" dirty="0" smtClean="0">
                <a:solidFill>
                  <a:schemeClr val="bg1"/>
                </a:solidFill>
                <a:effectLst/>
              </a:rPr>
              <a:t>Simple, Autonomic &amp; Scalable Management</a:t>
            </a:r>
            <a:endParaRPr lang="en-AU" dirty="0">
              <a:solidFill>
                <a:schemeClr val="bg1"/>
              </a:solidFill>
              <a:effectLst/>
            </a:endParaRPr>
          </a:p>
        </p:txBody>
      </p:sp>
      <p:pic>
        <p:nvPicPr>
          <p:cNvPr id="17" name="Picture 16"/>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435804" y="1548190"/>
            <a:ext cx="2274097" cy="1455326"/>
          </a:xfrm>
          <a:prstGeom prst="roundRect">
            <a:avLst>
              <a:gd name="adj" fmla="val 3388"/>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3657362" y="1522756"/>
            <a:ext cx="1880251" cy="1506194"/>
          </a:xfrm>
          <a:prstGeom prst="roundRect">
            <a:avLst>
              <a:gd name="adj" fmla="val 5001"/>
            </a:avLst>
          </a:prstGeom>
          <a:solidFill>
            <a:srgbClr val="FFFFFF">
              <a:shade val="85000"/>
            </a:srgbClr>
          </a:solidFill>
          <a:ln>
            <a:noFill/>
          </a:ln>
          <a:effectLst>
            <a:reflection blurRad="12700" stA="38000" endPos="28000" dist="5000" dir="5400000" sy="-100000" algn="bl" rotWithShape="0"/>
          </a:effectLst>
        </p:spPr>
      </p:pic>
      <p:pic>
        <p:nvPicPr>
          <p:cNvPr id="14" name="Picture 13" descr="Black Box [by MT].png"/>
          <p:cNvPicPr>
            <a:picLocks noChangeAspect="1"/>
          </p:cNvPicPr>
          <p:nvPr/>
        </p:nvPicPr>
        <p:blipFill>
          <a:blip r:embed="rId5" cstate="print"/>
          <a:stretch>
            <a:fillRect/>
          </a:stretch>
        </p:blipFill>
        <p:spPr>
          <a:xfrm>
            <a:off x="6572772" y="3826914"/>
            <a:ext cx="2115101" cy="1316586"/>
          </a:xfrm>
          <a:prstGeom prst="rect">
            <a:avLst/>
          </a:prstGeom>
        </p:spPr>
      </p:pic>
      <p:sp>
        <p:nvSpPr>
          <p:cNvPr id="15" name="TextBox 14"/>
          <p:cNvSpPr txBox="1"/>
          <p:nvPr/>
        </p:nvSpPr>
        <p:spPr>
          <a:xfrm>
            <a:off x="6741193" y="4457701"/>
            <a:ext cx="2207464" cy="461665"/>
          </a:xfrm>
          <a:prstGeom prst="rect">
            <a:avLst/>
          </a:prstGeom>
          <a:noFill/>
        </p:spPr>
        <p:txBody>
          <a:bodyPr wrap="none" rtlCol="0">
            <a:spAutoFit/>
          </a:bodyPr>
          <a:lstStyle/>
          <a:p>
            <a:r>
              <a:rPr lang="en-US" sz="2400" dirty="0" smtClean="0">
                <a:solidFill>
                  <a:srgbClr val="FFFFFF"/>
                </a:solidFill>
                <a:latin typeface="+mn-lt"/>
              </a:rPr>
              <a:t>Service Provider</a:t>
            </a:r>
          </a:p>
        </p:txBody>
      </p:sp>
      <p:pic>
        <p:nvPicPr>
          <p:cNvPr id="12" name="Picture 11" descr="Black Box [by MT].png"/>
          <p:cNvPicPr>
            <a:picLocks noChangeAspect="1"/>
          </p:cNvPicPr>
          <p:nvPr/>
        </p:nvPicPr>
        <p:blipFill>
          <a:blip r:embed="rId5" cstate="print"/>
          <a:stretch>
            <a:fillRect/>
          </a:stretch>
        </p:blipFill>
        <p:spPr>
          <a:xfrm>
            <a:off x="3543033" y="3826914"/>
            <a:ext cx="2115101" cy="1316586"/>
          </a:xfrm>
          <a:prstGeom prst="rect">
            <a:avLst/>
          </a:prstGeom>
        </p:spPr>
      </p:pic>
      <p:sp>
        <p:nvSpPr>
          <p:cNvPr id="13" name="TextBox 12"/>
          <p:cNvSpPr txBox="1"/>
          <p:nvPr/>
        </p:nvSpPr>
        <p:spPr>
          <a:xfrm>
            <a:off x="4171847" y="4457701"/>
            <a:ext cx="1032847" cy="461665"/>
          </a:xfrm>
          <a:prstGeom prst="rect">
            <a:avLst/>
          </a:prstGeom>
          <a:noFill/>
        </p:spPr>
        <p:txBody>
          <a:bodyPr wrap="none" rtlCol="0">
            <a:spAutoFit/>
          </a:bodyPr>
          <a:lstStyle/>
          <a:p>
            <a:r>
              <a:rPr lang="en-US" sz="2400" dirty="0" smtClean="0">
                <a:solidFill>
                  <a:srgbClr val="FFFFFF"/>
                </a:solidFill>
                <a:latin typeface="+mn-lt"/>
              </a:rPr>
              <a:t>Tenant</a:t>
            </a:r>
          </a:p>
        </p:txBody>
      </p:sp>
      <p:pic>
        <p:nvPicPr>
          <p:cNvPr id="11" name="Picture 10" descr="Black Box [by MT].png"/>
          <p:cNvPicPr>
            <a:picLocks noChangeAspect="1"/>
          </p:cNvPicPr>
          <p:nvPr/>
        </p:nvPicPr>
        <p:blipFill>
          <a:blip r:embed="rId5" cstate="print"/>
          <a:stretch>
            <a:fillRect/>
          </a:stretch>
        </p:blipFill>
        <p:spPr>
          <a:xfrm>
            <a:off x="398963" y="3826914"/>
            <a:ext cx="2115101" cy="1316586"/>
          </a:xfrm>
          <a:prstGeom prst="rect">
            <a:avLst/>
          </a:prstGeom>
        </p:spPr>
      </p:pic>
      <p:sp>
        <p:nvSpPr>
          <p:cNvPr id="3" name="Title 2"/>
          <p:cNvSpPr>
            <a:spLocks noGrp="1"/>
          </p:cNvSpPr>
          <p:nvPr>
            <p:ph type="title"/>
          </p:nvPr>
        </p:nvSpPr>
        <p:spPr>
          <a:xfrm>
            <a:off x="457200" y="123478"/>
            <a:ext cx="9227368" cy="857250"/>
          </a:xfrm>
        </p:spPr>
        <p:txBody>
          <a:bodyPr>
            <a:normAutofit/>
          </a:bodyPr>
          <a:lstStyle/>
          <a:p>
            <a:r>
              <a:rPr lang="en-AU" sz="2800" dirty="0" smtClean="0">
                <a:solidFill>
                  <a:schemeClr val="bg1"/>
                </a:solidFill>
              </a:rPr>
              <a:t>Meeting the Needs of Providers and Subscribers</a:t>
            </a:r>
            <a:endParaRPr lang="en-AU" sz="2800" dirty="0">
              <a:solidFill>
                <a:schemeClr val="bg1"/>
              </a:solidFill>
            </a:endParaRPr>
          </a:p>
        </p:txBody>
      </p:sp>
      <p:sp>
        <p:nvSpPr>
          <p:cNvPr id="4" name="TextBox 3"/>
          <p:cNvSpPr txBox="1"/>
          <p:nvPr/>
        </p:nvSpPr>
        <p:spPr>
          <a:xfrm>
            <a:off x="856283" y="4457701"/>
            <a:ext cx="1499257" cy="461665"/>
          </a:xfrm>
          <a:prstGeom prst="rect">
            <a:avLst/>
          </a:prstGeom>
          <a:noFill/>
        </p:spPr>
        <p:txBody>
          <a:bodyPr wrap="none" rtlCol="0">
            <a:spAutoFit/>
          </a:bodyPr>
          <a:lstStyle/>
          <a:p>
            <a:r>
              <a:rPr lang="en-US" sz="2400" dirty="0" smtClean="0">
                <a:solidFill>
                  <a:srgbClr val="FFFFFF"/>
                </a:solidFill>
                <a:latin typeface="+mn-lt"/>
              </a:rPr>
              <a:t>Subscriber</a:t>
            </a:r>
          </a:p>
        </p:txBody>
      </p:sp>
      <p:pic>
        <p:nvPicPr>
          <p:cNvPr id="2" name="Picture 1"/>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0" b="100000" l="0" r="100000">
                        <a14:foregroundMark x1="24332" y1="74479" x2="24332" y2="74479"/>
                        <a14:foregroundMark x1="23145" y1="5729" x2="23145" y2="5729"/>
                        <a14:foregroundMark x1="17804" y1="8854" x2="17804" y2="8854"/>
                        <a14:foregroundMark x1="13056" y1="13021" x2="13056" y2="13021"/>
                        <a14:foregroundMark x1="4451" y1="39583" x2="4451" y2="39583"/>
                        <a14:foregroundMark x1="6825" y1="28125" x2="6825" y2="28125"/>
                        <a14:foregroundMark x1="8012" y1="18229" x2="8012" y2="18229"/>
                        <a14:foregroundMark x1="14837" y1="10417" x2="14837" y2="10417"/>
                        <a14:foregroundMark x1="19585" y1="5729" x2="19585" y2="5729"/>
                        <a14:foregroundMark x1="27003" y1="4688" x2="27003" y2="4688"/>
                        <a14:foregroundMark x1="33531" y1="6250" x2="33531" y2="6250"/>
                        <a14:foregroundMark x1="35015" y1="7292" x2="35015" y2="7292"/>
                        <a14:foregroundMark x1="23442" y1="27083" x2="23442" y2="27083"/>
                        <a14:foregroundMark x1="15430" y1="30729" x2="15430" y2="30729"/>
                        <a14:foregroundMark x1="27300" y1="16146" x2="27300" y2="16146"/>
                        <a14:foregroundMark x1="12760" y1="18229" x2="12760" y2="18229"/>
                        <a14:foregroundMark x1="25223" y1="4688" x2="25223" y2="4688"/>
                        <a14:foregroundMark x1="10979" y1="15104" x2="10979" y2="15104"/>
                        <a14:foregroundMark x1="29674" y1="5208" x2="29674" y2="5208"/>
                        <a14:backgroundMark x1="9496" y1="28125" x2="9496" y2="28125"/>
                        <a14:backgroundMark x1="9199" y1="34896" x2="9199" y2="34896"/>
                        <a14:backgroundMark x1="44807" y1="7813" x2="44807" y2="7813"/>
                        <a14:backgroundMark x1="49258" y1="11458" x2="49258" y2="11458"/>
                        <a14:backgroundMark x1="2671" y1="6771" x2="2671" y2="6771"/>
                        <a14:backgroundMark x1="7715" y1="5729" x2="7715" y2="5729"/>
                        <a14:backgroundMark x1="14837" y1="1042" x2="14837" y2="1042"/>
                        <a14:backgroundMark x1="17804" y1="1563" x2="17804" y2="1563"/>
                        <a14:backgroundMark x1="19288" y1="1563" x2="19288" y2="1563"/>
                        <a14:backgroundMark x1="22255" y1="1042" x2="22255" y2="1042"/>
                        <a14:backgroundMark x1="24926" y1="1042" x2="24926" y2="1042"/>
                        <a14:backgroundMark x1="29674" y1="1042" x2="29674" y2="1042"/>
                        <a14:backgroundMark x1="27596" y1="1042" x2="27596" y2="1042"/>
                        <a14:backgroundMark x1="23442" y1="42708" x2="23442" y2="42708"/>
                        <a14:backgroundMark x1="25223" y1="43229" x2="25223" y2="43229"/>
                        <a14:backgroundMark x1="21365" y1="45313" x2="21365" y2="45313"/>
                        <a14:backgroundMark x1="20475" y1="46875" x2="20475" y2="46875"/>
                        <a14:backgroundMark x1="19288" y1="46875" x2="19288" y2="46875"/>
                        <a14:backgroundMark x1="26113" y1="41667" x2="26113" y2="41667"/>
                        <a14:backgroundMark x1="27300" y1="41146" x2="27300" y2="41146"/>
                        <a14:backgroundMark x1="30564" y1="39063" x2="30564" y2="39063"/>
                      </a14:backgroundRemoval>
                    </a14:imgEffect>
                  </a14:imgLayer>
                </a14:imgProps>
              </a:ext>
              <a:ext uri="{28A0092B-C50C-407E-A947-70E740481C1C}">
                <a14:useLocalDpi xmlns:a14="http://schemas.microsoft.com/office/drawing/2010/main"/>
              </a:ext>
            </a:extLst>
          </a:blip>
          <a:srcRect/>
          <a:stretch/>
        </p:blipFill>
        <p:spPr>
          <a:xfrm>
            <a:off x="6515606" y="1698669"/>
            <a:ext cx="1983236" cy="1128666"/>
          </a:xfrm>
          <a:prstGeom prst="rect">
            <a:avLst/>
          </a:prstGeom>
        </p:spPr>
      </p:pic>
      <p:pic>
        <p:nvPicPr>
          <p:cNvPr id="26" name="Picture 25"/>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3509" b="100000" l="34183" r="83652"/>
                    </a14:imgEffect>
                  </a14:imgLayer>
                </a14:imgProps>
              </a:ext>
              <a:ext uri="{28A0092B-C50C-407E-A947-70E740481C1C}">
                <a14:useLocalDpi xmlns:a14="http://schemas.microsoft.com/office/drawing/2010/main"/>
              </a:ext>
            </a:extLst>
          </a:blip>
          <a:srcRect l="35230" r="15734"/>
          <a:stretch/>
        </p:blipFill>
        <p:spPr>
          <a:xfrm>
            <a:off x="4024019" y="2848317"/>
            <a:ext cx="1226464" cy="1513034"/>
          </a:xfrm>
          <a:prstGeom prst="rect">
            <a:avLst/>
          </a:prstGeom>
        </p:spPr>
      </p:pic>
      <p:pic>
        <p:nvPicPr>
          <p:cNvPr id="27" name="Picture 26"/>
          <p:cNvPicPr>
            <a:picLocks noChangeAspect="1"/>
          </p:cNvPicPr>
          <p:nvPr/>
        </p:nvPicPr>
        <p:blipFill rotWithShape="1">
          <a:blip r:embed="rId10" cstate="screen">
            <a:alphaModFix/>
            <a:extLst>
              <a:ext uri="{BEBA8EAE-BF5A-486C-A8C5-ECC9F3942E4B}">
                <a14:imgProps xmlns:a14="http://schemas.microsoft.com/office/drawing/2010/main">
                  <a14:imgLayer r:embed="rId11">
                    <a14:imgEffect>
                      <a14:backgroundRemoval t="1067" b="100000" l="5691" r="95122">
                        <a14:foregroundMark x1="22764" y1="15200" x2="22764" y2="15200"/>
                        <a14:foregroundMark x1="93089" y1="40000" x2="93089" y2="40000"/>
                        <a14:foregroundMark x1="93089" y1="40000" x2="93089" y2="40000"/>
                        <a14:foregroundMark x1="90650" y1="15467" x2="90650" y2="15467"/>
                        <a14:foregroundMark x1="9756" y1="15467" x2="9756" y2="15467"/>
                        <a14:foregroundMark x1="80894" y1="17067" x2="80894" y2="17067"/>
                        <a14:foregroundMark x1="85366" y1="12000" x2="85366" y2="12000"/>
                        <a14:foregroundMark x1="83333" y1="4800" x2="83333" y2="4800"/>
                        <a14:foregroundMark x1="90650" y1="16800" x2="90650" y2="16800"/>
                        <a14:foregroundMark x1="89431" y1="18667" x2="89431" y2="18667"/>
                        <a14:backgroundMark x1="16260" y1="18667" x2="16260" y2="18667"/>
                        <a14:backgroundMark x1="20732" y1="17333" x2="20732" y2="17333"/>
                        <a14:backgroundMark x1="84146" y1="14133" x2="84146" y2="14133"/>
                      </a14:backgroundRemoval>
                    </a14:imgEffect>
                  </a14:imgLayer>
                </a14:imgProps>
              </a:ext>
              <a:ext uri="{28A0092B-C50C-407E-A947-70E740481C1C}">
                <a14:useLocalDpi xmlns:a14="http://schemas.microsoft.com/office/drawing/2010/main"/>
              </a:ext>
            </a:extLst>
          </a:blip>
          <a:srcRect r="7641" b="872"/>
          <a:stretch/>
        </p:blipFill>
        <p:spPr>
          <a:xfrm>
            <a:off x="867531" y="2574591"/>
            <a:ext cx="1132049" cy="1851693"/>
          </a:xfrm>
          <a:prstGeom prst="rect">
            <a:avLst/>
          </a:prstGeom>
          <a:effectLst/>
        </p:spPr>
      </p:pic>
      <p:pic>
        <p:nvPicPr>
          <p:cNvPr id="28" name="Picture 27"/>
          <p:cNvPicPr>
            <a:picLocks noChangeAspect="1"/>
          </p:cNvPicPr>
          <p:nvPr/>
        </p:nvPicPr>
        <p:blipFill>
          <a:blip r:embed="rId12" cstate="print"/>
          <a:stretch>
            <a:fillRect/>
          </a:stretch>
        </p:blipFill>
        <p:spPr>
          <a:xfrm>
            <a:off x="6858596" y="3115975"/>
            <a:ext cx="1563631" cy="1044051"/>
          </a:xfrm>
          <a:prstGeom prst="rect">
            <a:avLst/>
          </a:prstGeom>
        </p:spPr>
      </p:pic>
    </p:spTree>
    <p:extLst>
      <p:ext uri="{BB962C8B-B14F-4D97-AF65-F5344CB8AC3E}">
        <p14:creationId xmlns:p14="http://schemas.microsoft.com/office/powerpoint/2010/main" val="344506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466726"/>
            <a:ext cx="8856662" cy="379810"/>
          </a:xfrm>
        </p:spPr>
        <p:txBody>
          <a:bodyPr>
            <a:normAutofit fontScale="90000"/>
          </a:bodyPr>
          <a:lstStyle/>
          <a:p>
            <a:r>
              <a:rPr lang="en-NZ" dirty="0" smtClean="0">
                <a:solidFill>
                  <a:schemeClr val="bg1"/>
                </a:solidFill>
              </a:rPr>
              <a:t>	Cloud </a:t>
            </a:r>
            <a:r>
              <a:rPr lang="en-NZ" dirty="0" err="1" smtClean="0">
                <a:solidFill>
                  <a:schemeClr val="bg1"/>
                </a:solidFill>
              </a:rPr>
              <a:t>DaaS</a:t>
            </a:r>
            <a:r>
              <a:rPr lang="en-NZ" dirty="0" smtClean="0">
                <a:solidFill>
                  <a:schemeClr val="bg1"/>
                </a:solidFill>
              </a:rPr>
              <a:t> Architects Challenges</a:t>
            </a:r>
            <a:endParaRPr lang="en-NZ" dirty="0">
              <a:solidFill>
                <a:schemeClr val="bg1"/>
              </a:solidFill>
            </a:endParaRPr>
          </a:p>
        </p:txBody>
      </p:sp>
      <p:sp>
        <p:nvSpPr>
          <p:cNvPr id="14" name="TextBox 13"/>
          <p:cNvSpPr txBox="1"/>
          <p:nvPr/>
        </p:nvSpPr>
        <p:spPr>
          <a:xfrm>
            <a:off x="799118" y="1143001"/>
            <a:ext cx="1714947" cy="461665"/>
          </a:xfrm>
          <a:prstGeom prst="rect">
            <a:avLst/>
          </a:prstGeom>
          <a:noFill/>
        </p:spPr>
        <p:txBody>
          <a:bodyPr wrap="square" rtlCol="0">
            <a:spAutoFit/>
          </a:bodyPr>
          <a:lstStyle/>
          <a:p>
            <a:pPr algn="ctr"/>
            <a:r>
              <a:rPr lang="en-US" sz="2400" b="1" dirty="0" smtClean="0">
                <a:solidFill>
                  <a:schemeClr val="bg1"/>
                </a:solidFill>
              </a:rPr>
              <a:t>Subscribers</a:t>
            </a:r>
            <a:endParaRPr lang="en-US" sz="2400" b="1" dirty="0">
              <a:solidFill>
                <a:schemeClr val="bg1"/>
              </a:solidFill>
            </a:endParaRPr>
          </a:p>
        </p:txBody>
      </p:sp>
      <p:sp>
        <p:nvSpPr>
          <p:cNvPr id="15" name="TextBox 14"/>
          <p:cNvSpPr txBox="1"/>
          <p:nvPr/>
        </p:nvSpPr>
        <p:spPr>
          <a:xfrm>
            <a:off x="3657362" y="1143001"/>
            <a:ext cx="1714947" cy="461665"/>
          </a:xfrm>
          <a:prstGeom prst="rect">
            <a:avLst/>
          </a:prstGeom>
          <a:noFill/>
        </p:spPr>
        <p:txBody>
          <a:bodyPr wrap="square" rtlCol="0">
            <a:spAutoFit/>
          </a:bodyPr>
          <a:lstStyle/>
          <a:p>
            <a:pPr algn="ctr"/>
            <a:r>
              <a:rPr lang="en-US" sz="2400" b="1" dirty="0" smtClean="0">
                <a:solidFill>
                  <a:schemeClr val="bg1"/>
                </a:solidFill>
              </a:rPr>
              <a:t>Technology</a:t>
            </a:r>
            <a:endParaRPr lang="en-US" sz="2400" b="1" dirty="0">
              <a:solidFill>
                <a:schemeClr val="bg1"/>
              </a:solidFill>
            </a:endParaRPr>
          </a:p>
        </p:txBody>
      </p:sp>
      <p:sp>
        <p:nvSpPr>
          <p:cNvPr id="16" name="TextBox 15"/>
          <p:cNvSpPr txBox="1"/>
          <p:nvPr/>
        </p:nvSpPr>
        <p:spPr>
          <a:xfrm>
            <a:off x="6629936" y="1143001"/>
            <a:ext cx="1714947" cy="461665"/>
          </a:xfrm>
          <a:prstGeom prst="rect">
            <a:avLst/>
          </a:prstGeom>
          <a:noFill/>
        </p:spPr>
        <p:txBody>
          <a:bodyPr wrap="square" rtlCol="0">
            <a:spAutoFit/>
          </a:bodyPr>
          <a:lstStyle/>
          <a:p>
            <a:pPr algn="ctr"/>
            <a:r>
              <a:rPr lang="en-US" sz="2400" b="1" dirty="0" smtClean="0">
                <a:solidFill>
                  <a:schemeClr val="bg1"/>
                </a:solidFill>
              </a:rPr>
              <a:t>Business</a:t>
            </a:r>
            <a:endParaRPr lang="en-US" sz="2400" b="1" dirty="0">
              <a:solidFill>
                <a:schemeClr val="bg1"/>
              </a:solidFill>
            </a:endParaRPr>
          </a:p>
        </p:txBody>
      </p:sp>
      <p:sp>
        <p:nvSpPr>
          <p:cNvPr id="18" name="Rounded Rectangle 17"/>
          <p:cNvSpPr/>
          <p:nvPr/>
        </p:nvSpPr>
        <p:spPr>
          <a:xfrm>
            <a:off x="570457" y="1657352"/>
            <a:ext cx="2172266" cy="857249"/>
          </a:xfrm>
          <a:prstGeom prst="roundRect">
            <a:avLst/>
          </a:prstGeom>
          <a:gradFill flip="none" rotWithShape="1">
            <a:gsLst>
              <a:gs pos="0">
                <a:schemeClr val="tx1">
                  <a:lumMod val="60000"/>
                  <a:lumOff val="40000"/>
                </a:schemeClr>
              </a:gs>
              <a:gs pos="50000">
                <a:schemeClr val="tx1">
                  <a:lumMod val="75000"/>
                </a:schemeClr>
              </a:gs>
              <a:gs pos="51000">
                <a:schemeClr val="tx1">
                  <a:lumMod val="50000"/>
                </a:schemeClr>
              </a:gs>
              <a:gs pos="100000">
                <a:srgbClr val="000000"/>
              </a:gs>
            </a:gsLst>
            <a:lin ang="5400000" scaled="1"/>
            <a:tileRect/>
          </a:gradFill>
          <a:ln w="25400">
            <a:solidFill>
              <a:srgbClr val="000000"/>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966788" fontAlgn="base">
              <a:spcBef>
                <a:spcPct val="0"/>
              </a:spcBef>
              <a:spcAft>
                <a:spcPct val="0"/>
              </a:spcAft>
            </a:pPr>
            <a:r>
              <a:rPr lang="en-US" dirty="0" smtClean="0">
                <a:solidFill>
                  <a:srgbClr val="FFFFFF">
                    <a:lumMod val="95000"/>
                  </a:srgbClr>
                </a:solidFill>
                <a:effectLst>
                  <a:outerShdw blurRad="38100" dist="38100" dir="2700000" algn="tl">
                    <a:srgbClr val="000000">
                      <a:alpha val="43137"/>
                    </a:srgbClr>
                  </a:outerShdw>
                </a:effectLst>
                <a:cs typeface="Arial" pitchFamily="34" charset="0"/>
              </a:rPr>
              <a:t>Multiple, hard </a:t>
            </a:r>
            <a:br>
              <a:rPr lang="en-US" dirty="0" smtClean="0">
                <a:solidFill>
                  <a:srgbClr val="FFFFFF">
                    <a:lumMod val="95000"/>
                  </a:srgbClr>
                </a:solidFill>
                <a:effectLst>
                  <a:outerShdw blurRad="38100" dist="38100" dir="2700000" algn="tl">
                    <a:srgbClr val="000000">
                      <a:alpha val="43137"/>
                    </a:srgbClr>
                  </a:outerShdw>
                </a:effectLst>
                <a:cs typeface="Arial" pitchFamily="34" charset="0"/>
              </a:rPr>
            </a:br>
            <a:r>
              <a:rPr lang="en-US" dirty="0" smtClean="0">
                <a:solidFill>
                  <a:srgbClr val="FFFFFF">
                    <a:lumMod val="95000"/>
                  </a:srgbClr>
                </a:solidFill>
                <a:effectLst>
                  <a:outerShdw blurRad="38100" dist="38100" dir="2700000" algn="tl">
                    <a:srgbClr val="000000">
                      <a:alpha val="43137"/>
                    </a:srgbClr>
                  </a:outerShdw>
                </a:effectLst>
                <a:cs typeface="Arial" pitchFamily="34" charset="0"/>
              </a:rPr>
              <a:t>to use portals</a:t>
            </a:r>
          </a:p>
        </p:txBody>
      </p:sp>
      <p:sp>
        <p:nvSpPr>
          <p:cNvPr id="19" name="Rounded Rectangle 18"/>
          <p:cNvSpPr/>
          <p:nvPr/>
        </p:nvSpPr>
        <p:spPr>
          <a:xfrm>
            <a:off x="570457" y="2686051"/>
            <a:ext cx="2172266" cy="857249"/>
          </a:xfrm>
          <a:prstGeom prst="roundRect">
            <a:avLst/>
          </a:prstGeom>
          <a:gradFill flip="none" rotWithShape="1">
            <a:gsLst>
              <a:gs pos="0">
                <a:schemeClr val="tx1">
                  <a:lumMod val="60000"/>
                  <a:lumOff val="40000"/>
                </a:schemeClr>
              </a:gs>
              <a:gs pos="50000">
                <a:schemeClr val="tx1">
                  <a:lumMod val="75000"/>
                </a:schemeClr>
              </a:gs>
              <a:gs pos="51000">
                <a:schemeClr val="tx1">
                  <a:lumMod val="50000"/>
                </a:schemeClr>
              </a:gs>
              <a:gs pos="100000">
                <a:srgbClr val="000000"/>
              </a:gs>
            </a:gsLst>
            <a:lin ang="5400000" scaled="1"/>
            <a:tileRect/>
          </a:gradFill>
          <a:ln w="25400">
            <a:solidFill>
              <a:srgbClr val="000000"/>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966788" fontAlgn="base">
              <a:spcBef>
                <a:spcPct val="0"/>
              </a:spcBef>
              <a:spcAft>
                <a:spcPct val="0"/>
              </a:spcAft>
            </a:pPr>
            <a:r>
              <a:rPr lang="en-US" dirty="0" smtClean="0">
                <a:solidFill>
                  <a:srgbClr val="FFFFFF">
                    <a:lumMod val="95000"/>
                  </a:srgbClr>
                </a:solidFill>
                <a:effectLst>
                  <a:outerShdw blurRad="38100" dist="38100" dir="2700000" algn="tl">
                    <a:srgbClr val="000000">
                      <a:alpha val="43137"/>
                    </a:srgbClr>
                  </a:outerShdw>
                </a:effectLst>
                <a:cs typeface="Arial" pitchFamily="34" charset="0"/>
              </a:rPr>
              <a:t>Dependent on </a:t>
            </a:r>
            <a:br>
              <a:rPr lang="en-US" dirty="0" smtClean="0">
                <a:solidFill>
                  <a:srgbClr val="FFFFFF">
                    <a:lumMod val="95000"/>
                  </a:srgbClr>
                </a:solidFill>
                <a:effectLst>
                  <a:outerShdw blurRad="38100" dist="38100" dir="2700000" algn="tl">
                    <a:srgbClr val="000000">
                      <a:alpha val="43137"/>
                    </a:srgbClr>
                  </a:outerShdw>
                </a:effectLst>
                <a:cs typeface="Arial" pitchFamily="34" charset="0"/>
              </a:rPr>
            </a:br>
            <a:r>
              <a:rPr lang="en-US" dirty="0" smtClean="0">
                <a:solidFill>
                  <a:srgbClr val="FFFFFF">
                    <a:lumMod val="95000"/>
                  </a:srgbClr>
                </a:solidFill>
                <a:effectLst>
                  <a:outerShdw blurRad="38100" dist="38100" dir="2700000" algn="tl">
                    <a:srgbClr val="000000">
                      <a:alpha val="43137"/>
                    </a:srgbClr>
                  </a:outerShdw>
                </a:effectLst>
                <a:cs typeface="Arial" pitchFamily="34" charset="0"/>
              </a:rPr>
              <a:t>helpdesk</a:t>
            </a:r>
          </a:p>
        </p:txBody>
      </p:sp>
      <p:sp>
        <p:nvSpPr>
          <p:cNvPr id="20" name="Rounded Rectangle 19"/>
          <p:cNvSpPr/>
          <p:nvPr/>
        </p:nvSpPr>
        <p:spPr>
          <a:xfrm>
            <a:off x="3485867" y="1657351"/>
            <a:ext cx="2172266" cy="857249"/>
          </a:xfrm>
          <a:prstGeom prst="roundRect">
            <a:avLst/>
          </a:prstGeom>
          <a:gradFill flip="none" rotWithShape="1">
            <a:gsLst>
              <a:gs pos="0">
                <a:schemeClr val="tx1">
                  <a:lumMod val="60000"/>
                  <a:lumOff val="40000"/>
                </a:schemeClr>
              </a:gs>
              <a:gs pos="50000">
                <a:schemeClr val="tx1">
                  <a:lumMod val="75000"/>
                </a:schemeClr>
              </a:gs>
              <a:gs pos="51000">
                <a:schemeClr val="tx1">
                  <a:lumMod val="50000"/>
                </a:schemeClr>
              </a:gs>
              <a:gs pos="100000">
                <a:srgbClr val="000000"/>
              </a:gs>
            </a:gsLst>
            <a:lin ang="5400000" scaled="1"/>
            <a:tileRect/>
          </a:gradFill>
          <a:ln w="25400">
            <a:solidFill>
              <a:srgbClr val="000000"/>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966788" fontAlgn="base">
              <a:spcBef>
                <a:spcPct val="0"/>
              </a:spcBef>
              <a:spcAft>
                <a:spcPct val="0"/>
              </a:spcAft>
            </a:pPr>
            <a:r>
              <a:rPr lang="en-US" dirty="0" smtClean="0">
                <a:solidFill>
                  <a:srgbClr val="FFFFFF">
                    <a:lumMod val="95000"/>
                  </a:srgbClr>
                </a:solidFill>
                <a:effectLst>
                  <a:outerShdw blurRad="38100" dist="38100" dir="2700000" algn="tl">
                    <a:srgbClr val="000000">
                      <a:alpha val="43137"/>
                    </a:srgbClr>
                  </a:outerShdw>
                </a:effectLst>
                <a:cs typeface="Arial" pitchFamily="34" charset="0"/>
              </a:rPr>
              <a:t>Too many interfaces</a:t>
            </a:r>
          </a:p>
        </p:txBody>
      </p:sp>
      <p:sp>
        <p:nvSpPr>
          <p:cNvPr id="21" name="Rounded Rectangle 20"/>
          <p:cNvSpPr/>
          <p:nvPr/>
        </p:nvSpPr>
        <p:spPr>
          <a:xfrm>
            <a:off x="6401276" y="1657351"/>
            <a:ext cx="2275180" cy="857249"/>
          </a:xfrm>
          <a:prstGeom prst="roundRect">
            <a:avLst/>
          </a:prstGeom>
          <a:gradFill flip="none" rotWithShape="1">
            <a:gsLst>
              <a:gs pos="0">
                <a:schemeClr val="tx1">
                  <a:lumMod val="60000"/>
                  <a:lumOff val="40000"/>
                </a:schemeClr>
              </a:gs>
              <a:gs pos="50000">
                <a:schemeClr val="tx1">
                  <a:lumMod val="75000"/>
                </a:schemeClr>
              </a:gs>
              <a:gs pos="51000">
                <a:schemeClr val="tx1">
                  <a:lumMod val="50000"/>
                </a:schemeClr>
              </a:gs>
              <a:gs pos="100000">
                <a:srgbClr val="000000"/>
              </a:gs>
            </a:gsLst>
            <a:lin ang="5400000" scaled="1"/>
            <a:tileRect/>
          </a:gradFill>
          <a:ln w="25400">
            <a:solidFill>
              <a:srgbClr val="000000"/>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966788" fontAlgn="base">
              <a:spcBef>
                <a:spcPct val="0"/>
              </a:spcBef>
              <a:spcAft>
                <a:spcPct val="0"/>
              </a:spcAft>
            </a:pPr>
            <a:r>
              <a:rPr lang="en-US" dirty="0" smtClean="0">
                <a:solidFill>
                  <a:srgbClr val="FFFFFF">
                    <a:lumMod val="95000"/>
                  </a:srgbClr>
                </a:solidFill>
                <a:effectLst>
                  <a:outerShdw blurRad="38100" dist="38100" dir="2700000" algn="tl">
                    <a:srgbClr val="000000">
                      <a:alpha val="43137"/>
                    </a:srgbClr>
                  </a:outerShdw>
                </a:effectLst>
                <a:cs typeface="Arial" pitchFamily="34" charset="0"/>
              </a:rPr>
              <a:t>Billing/reporting difficult</a:t>
            </a:r>
          </a:p>
        </p:txBody>
      </p:sp>
      <p:sp>
        <p:nvSpPr>
          <p:cNvPr id="22" name="Rounded Rectangle 21"/>
          <p:cNvSpPr/>
          <p:nvPr/>
        </p:nvSpPr>
        <p:spPr>
          <a:xfrm>
            <a:off x="6401276" y="2686051"/>
            <a:ext cx="2275180" cy="857249"/>
          </a:xfrm>
          <a:prstGeom prst="roundRect">
            <a:avLst/>
          </a:prstGeom>
          <a:gradFill flip="none" rotWithShape="1">
            <a:gsLst>
              <a:gs pos="0">
                <a:schemeClr val="tx1">
                  <a:lumMod val="60000"/>
                  <a:lumOff val="40000"/>
                </a:schemeClr>
              </a:gs>
              <a:gs pos="50000">
                <a:schemeClr val="tx1">
                  <a:lumMod val="75000"/>
                </a:schemeClr>
              </a:gs>
              <a:gs pos="51000">
                <a:schemeClr val="tx1">
                  <a:lumMod val="50000"/>
                </a:schemeClr>
              </a:gs>
              <a:gs pos="100000">
                <a:srgbClr val="000000"/>
              </a:gs>
            </a:gsLst>
            <a:lin ang="5400000" scaled="1"/>
            <a:tileRect/>
          </a:gradFill>
          <a:ln w="25400">
            <a:solidFill>
              <a:srgbClr val="000000"/>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66788" fontAlgn="base">
              <a:spcBef>
                <a:spcPct val="0"/>
              </a:spcBef>
              <a:spcAft>
                <a:spcPct val="0"/>
              </a:spcAft>
            </a:pPr>
            <a:r>
              <a:rPr lang="en-US" dirty="0" smtClean="0">
                <a:solidFill>
                  <a:srgbClr val="FFFFFF">
                    <a:lumMod val="95000"/>
                  </a:srgbClr>
                </a:solidFill>
                <a:effectLst>
                  <a:outerShdw blurRad="38100" dist="38100" dir="2700000" algn="tl">
                    <a:srgbClr val="000000">
                      <a:alpha val="43137"/>
                    </a:srgbClr>
                  </a:outerShdw>
                </a:effectLst>
                <a:cs typeface="Arial" pitchFamily="34" charset="0"/>
              </a:rPr>
              <a:t>Can’t scale without multiplying staff</a:t>
            </a:r>
          </a:p>
        </p:txBody>
      </p:sp>
      <p:sp>
        <p:nvSpPr>
          <p:cNvPr id="23" name="Rounded Rectangle 22"/>
          <p:cNvSpPr/>
          <p:nvPr/>
        </p:nvSpPr>
        <p:spPr>
          <a:xfrm>
            <a:off x="3485867" y="2686051"/>
            <a:ext cx="2172266" cy="857249"/>
          </a:xfrm>
          <a:prstGeom prst="roundRect">
            <a:avLst/>
          </a:prstGeom>
          <a:gradFill flip="none" rotWithShape="1">
            <a:gsLst>
              <a:gs pos="0">
                <a:schemeClr val="tx1">
                  <a:lumMod val="60000"/>
                  <a:lumOff val="40000"/>
                </a:schemeClr>
              </a:gs>
              <a:gs pos="50000">
                <a:schemeClr val="tx1">
                  <a:lumMod val="75000"/>
                </a:schemeClr>
              </a:gs>
              <a:gs pos="51000">
                <a:schemeClr val="tx1">
                  <a:lumMod val="50000"/>
                </a:schemeClr>
              </a:gs>
              <a:gs pos="100000">
                <a:srgbClr val="000000"/>
              </a:gs>
            </a:gsLst>
            <a:lin ang="5400000" scaled="1"/>
            <a:tileRect/>
          </a:gradFill>
          <a:ln w="25400">
            <a:solidFill>
              <a:srgbClr val="000000"/>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66788" fontAlgn="base">
              <a:spcBef>
                <a:spcPct val="0"/>
              </a:spcBef>
              <a:spcAft>
                <a:spcPct val="0"/>
              </a:spcAft>
            </a:pPr>
            <a:r>
              <a:rPr lang="en-US" dirty="0" smtClean="0">
                <a:solidFill>
                  <a:srgbClr val="FFFFFF">
                    <a:lumMod val="95000"/>
                  </a:srgbClr>
                </a:solidFill>
                <a:effectLst>
                  <a:outerShdw blurRad="38100" dist="38100" dir="2700000" algn="tl">
                    <a:srgbClr val="000000">
                      <a:alpha val="43137"/>
                    </a:srgbClr>
                  </a:outerShdw>
                </a:effectLst>
                <a:cs typeface="Arial" pitchFamily="34" charset="0"/>
              </a:rPr>
              <a:t>Expensive single-tenant environments</a:t>
            </a:r>
          </a:p>
        </p:txBody>
      </p:sp>
      <p:sp>
        <p:nvSpPr>
          <p:cNvPr id="24" name="Rounded Rectangle 23"/>
          <p:cNvSpPr/>
          <p:nvPr/>
        </p:nvSpPr>
        <p:spPr>
          <a:xfrm>
            <a:off x="3485867" y="3714751"/>
            <a:ext cx="2172266" cy="857249"/>
          </a:xfrm>
          <a:prstGeom prst="roundRect">
            <a:avLst/>
          </a:prstGeom>
          <a:gradFill flip="none" rotWithShape="1">
            <a:gsLst>
              <a:gs pos="0">
                <a:schemeClr val="tx1">
                  <a:lumMod val="60000"/>
                  <a:lumOff val="40000"/>
                </a:schemeClr>
              </a:gs>
              <a:gs pos="50000">
                <a:schemeClr val="tx1">
                  <a:lumMod val="75000"/>
                </a:schemeClr>
              </a:gs>
              <a:gs pos="51000">
                <a:schemeClr val="tx1">
                  <a:lumMod val="50000"/>
                </a:schemeClr>
              </a:gs>
              <a:gs pos="100000">
                <a:srgbClr val="000000"/>
              </a:gs>
            </a:gsLst>
            <a:lin ang="5400000" scaled="1"/>
            <a:tileRect/>
          </a:gradFill>
          <a:ln w="25400">
            <a:solidFill>
              <a:srgbClr val="000000"/>
            </a:solidFill>
            <a:headEnd type="none" w="med" len="med"/>
            <a:tailEnd type="none" w="med" len="med"/>
          </a:ln>
          <a:effectLst>
            <a:outerShdw blurRad="50800" dist="25400" dir="5400000" algn="t" rotWithShape="0">
              <a:prstClr val="black">
                <a:alpha val="30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66788" fontAlgn="base">
              <a:spcBef>
                <a:spcPct val="0"/>
              </a:spcBef>
              <a:spcAft>
                <a:spcPct val="0"/>
              </a:spcAft>
            </a:pPr>
            <a:r>
              <a:rPr lang="en-US" dirty="0" smtClean="0">
                <a:solidFill>
                  <a:srgbClr val="FFFFFF">
                    <a:lumMod val="95000"/>
                  </a:srgbClr>
                </a:solidFill>
                <a:effectLst>
                  <a:outerShdw blurRad="38100" dist="38100" dir="2700000" algn="tl">
                    <a:srgbClr val="000000">
                      <a:alpha val="43137"/>
                    </a:srgbClr>
                  </a:outerShdw>
                </a:effectLst>
                <a:cs typeface="Arial" pitchFamily="34" charset="0"/>
              </a:rPr>
              <a:t>Insufficient identity management</a:t>
            </a:r>
          </a:p>
        </p:txBody>
      </p:sp>
    </p:spTree>
    <p:extLst>
      <p:ext uri="{BB962C8B-B14F-4D97-AF65-F5344CB8AC3E}">
        <p14:creationId xmlns:p14="http://schemas.microsoft.com/office/powerpoint/2010/main" val="24032069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normAutofit fontScale="85000" lnSpcReduction="20000"/>
          </a:bodyPr>
          <a:lstStyle/>
          <a:p>
            <a:r>
              <a:rPr lang="en-US" sz="6600" dirty="0">
                <a:solidFill>
                  <a:schemeClr val="bg1"/>
                </a:solidFill>
              </a:rPr>
              <a:t>Cortex Cloud Control Panel</a:t>
            </a:r>
            <a:r>
              <a:rPr lang="en-US" sz="6600" dirty="0"/>
              <a:t> </a:t>
            </a:r>
          </a:p>
        </p:txBody>
      </p:sp>
      <p:sp>
        <p:nvSpPr>
          <p:cNvPr id="5" name="Text Placeholder 4"/>
          <p:cNvSpPr>
            <a:spLocks noGrp="1"/>
          </p:cNvSpPr>
          <p:nvPr>
            <p:ph type="body" sz="quarter" idx="12"/>
          </p:nvPr>
        </p:nvSpPr>
        <p:spPr/>
        <p:txBody>
          <a:bodyPr/>
          <a:lstStyle/>
          <a:p>
            <a:r>
              <a:rPr lang="en-US" sz="3600" dirty="0" smtClean="0">
                <a:solidFill>
                  <a:schemeClr val="bg1"/>
                </a:solidFill>
                <a:effectLst/>
              </a:rPr>
              <a:t>Simplify cloud services management</a:t>
            </a:r>
            <a:r>
              <a:rPr lang="en-US" sz="3600" dirty="0" smtClean="0">
                <a:solidFill>
                  <a:srgbClr val="0070C0"/>
                </a:solidFill>
                <a:effectLst/>
              </a:rPr>
              <a:t> </a:t>
            </a:r>
            <a:endParaRPr lang="en-US" sz="3600" dirty="0">
              <a:solidFill>
                <a:srgbClr val="0070C0"/>
              </a:solidFill>
              <a:effectLst/>
            </a:endParaRPr>
          </a:p>
        </p:txBody>
      </p:sp>
    </p:spTree>
    <p:extLst>
      <p:ext uri="{BB962C8B-B14F-4D97-AF65-F5344CB8AC3E}">
        <p14:creationId xmlns:p14="http://schemas.microsoft.com/office/powerpoint/2010/main" val="298526301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826" y="1180445"/>
            <a:ext cx="4901888" cy="3490722"/>
          </a:xfrm>
        </p:spPr>
        <p:txBody>
          <a:bodyPr/>
          <a:lstStyle/>
          <a:p>
            <a:r>
              <a:rPr lang="en-US" sz="2000" dirty="0" smtClean="0">
                <a:solidFill>
                  <a:schemeClr val="bg1"/>
                </a:solidFill>
              </a:rPr>
              <a:t>Cortex Cloud Control Panel is used by service providers to manage the provisioning and delegated administration of hosted business applications </a:t>
            </a:r>
          </a:p>
          <a:p>
            <a:r>
              <a:rPr lang="en-US" sz="2000" dirty="0" smtClean="0">
                <a:solidFill>
                  <a:schemeClr val="bg1"/>
                </a:solidFill>
              </a:rPr>
              <a:t>100+ active service providers</a:t>
            </a:r>
          </a:p>
          <a:p>
            <a:pPr lvl="1"/>
            <a:r>
              <a:rPr lang="en-US" sz="2000" dirty="0" smtClean="0">
                <a:solidFill>
                  <a:schemeClr val="bg1"/>
                </a:solidFill>
              </a:rPr>
              <a:t>~1/3 in the Citrix Service Provider Program </a:t>
            </a:r>
          </a:p>
          <a:p>
            <a:r>
              <a:rPr lang="en-US" sz="2000" dirty="0" smtClean="0">
                <a:solidFill>
                  <a:schemeClr val="bg1"/>
                </a:solidFill>
              </a:rPr>
              <a:t>Microsoft Gold Certified Partner</a:t>
            </a:r>
            <a:endParaRPr lang="en-US" sz="2000" dirty="0">
              <a:solidFill>
                <a:schemeClr val="bg1"/>
              </a:solidFill>
            </a:endParaRPr>
          </a:p>
        </p:txBody>
      </p:sp>
      <p:sp>
        <p:nvSpPr>
          <p:cNvPr id="4" name="Title 3"/>
          <p:cNvSpPr>
            <a:spLocks noGrp="1"/>
          </p:cNvSpPr>
          <p:nvPr>
            <p:ph type="title"/>
          </p:nvPr>
        </p:nvSpPr>
        <p:spPr/>
        <p:txBody>
          <a:bodyPr/>
          <a:lstStyle/>
          <a:p>
            <a:r>
              <a:rPr lang="en-US" dirty="0" smtClean="0">
                <a:solidFill>
                  <a:schemeClr val="bg1"/>
                </a:solidFill>
              </a:rPr>
              <a:t>Introduction to Cortex </a:t>
            </a:r>
            <a:endParaRPr lang="en-US" dirty="0">
              <a:solidFill>
                <a:schemeClr val="bg1"/>
              </a:solidFill>
            </a:endParaRPr>
          </a:p>
        </p:txBody>
      </p:sp>
      <p:pic>
        <p:nvPicPr>
          <p:cNvPr id="32770" name="Picture 2" descr="Cortex Hosting Platfor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64503" y="878681"/>
            <a:ext cx="3280535" cy="3452751"/>
          </a:xfrm>
          <a:prstGeom prst="roundRect">
            <a:avLst>
              <a:gd name="adj" fmla="val 5969"/>
            </a:avLst>
          </a:prstGeom>
          <a:solidFill>
            <a:srgbClr val="FFFFFF">
              <a:shade val="85000"/>
            </a:srgbClr>
          </a:solidFill>
          <a:ln>
            <a:noFill/>
          </a:ln>
          <a:effectLst/>
        </p:spPr>
      </p:pic>
      <p:pic>
        <p:nvPicPr>
          <p:cNvPr id="20" name="Picture 6"/>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767307" y="1268629"/>
            <a:ext cx="743144" cy="3929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767307" y="2863228"/>
            <a:ext cx="1136152" cy="4071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651200" y="3439071"/>
            <a:ext cx="814600" cy="478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236756" y="2657590"/>
            <a:ext cx="1229045" cy="471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767307" y="1930197"/>
            <a:ext cx="1069596" cy="6643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7"/>
          <p:cNvPicPr>
            <a:picLocks noChangeAspect="1" noChangeArrowheads="1"/>
          </p:cNvPicPr>
          <p:nvPr/>
        </p:nvPicPr>
        <p:blipFill>
          <a:blip r:embed="rId9" cstate="print"/>
          <a:srcRect/>
          <a:stretch>
            <a:fillRect/>
          </a:stretch>
        </p:blipFill>
        <p:spPr bwMode="auto">
          <a:xfrm>
            <a:off x="5767307" y="3539083"/>
            <a:ext cx="1656984" cy="378619"/>
          </a:xfrm>
          <a:prstGeom prst="rect">
            <a:avLst/>
          </a:prstGeom>
          <a:noFill/>
          <a:ln w="9525">
            <a:noFill/>
            <a:miter lim="800000"/>
            <a:headEnd/>
            <a:tailEnd/>
          </a:ln>
        </p:spPr>
      </p:pic>
      <p:pic>
        <p:nvPicPr>
          <p:cNvPr id="26" name="Picture 9"/>
          <p:cNvPicPr>
            <a:picLocks noChangeAspect="1" noChangeArrowheads="1"/>
          </p:cNvPicPr>
          <p:nvPr/>
        </p:nvPicPr>
        <p:blipFill>
          <a:blip r:embed="rId10" cstate="print"/>
          <a:srcRect/>
          <a:stretch>
            <a:fillRect/>
          </a:stretch>
        </p:blipFill>
        <p:spPr bwMode="auto">
          <a:xfrm>
            <a:off x="7076056" y="1268629"/>
            <a:ext cx="1389745" cy="412783"/>
          </a:xfrm>
          <a:prstGeom prst="rect">
            <a:avLst/>
          </a:prstGeom>
          <a:noFill/>
          <a:ln w="9525">
            <a:noFill/>
            <a:miter lim="800000"/>
            <a:headEnd/>
            <a:tailEnd/>
          </a:ln>
        </p:spPr>
      </p:pic>
      <p:pic>
        <p:nvPicPr>
          <p:cNvPr id="27" name="Picture 11" descr="www.utica.nl">
            <a:hlinkClick r:id="rId11"/>
          </p:cNvPr>
          <p:cNvPicPr>
            <a:picLocks noChangeAspect="1" noChangeArrowheads="1"/>
          </p:cNvPicPr>
          <p:nvPr/>
        </p:nvPicPr>
        <p:blipFill>
          <a:blip r:embed="rId12" cstate="print"/>
          <a:srcRect/>
          <a:stretch>
            <a:fillRect/>
          </a:stretch>
        </p:blipFill>
        <p:spPr bwMode="auto">
          <a:xfrm>
            <a:off x="7435230" y="1991404"/>
            <a:ext cx="1030570" cy="356193"/>
          </a:xfrm>
          <a:prstGeom prst="rect">
            <a:avLst/>
          </a:prstGeom>
          <a:noFill/>
        </p:spPr>
      </p:pic>
    </p:spTree>
    <p:extLst>
      <p:ext uri="{BB962C8B-B14F-4D97-AF65-F5344CB8AC3E}">
        <p14:creationId xmlns:p14="http://schemas.microsoft.com/office/powerpoint/2010/main" val="229493761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929</Words>
  <Application>Microsoft Office PowerPoint</Application>
  <PresentationFormat>On-screen Show (16:9)</PresentationFormat>
  <Paragraphs>187</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Automating Daas Desktops with Citrix cortex</vt:lpstr>
      <vt:lpstr>Agenda </vt:lpstr>
      <vt:lpstr>PowerPoint Presentation</vt:lpstr>
      <vt:lpstr>On-demand Windows desktops and apps from any device</vt:lpstr>
      <vt:lpstr>Meeting the Needs of Providers and Subscribers</vt:lpstr>
      <vt:lpstr> Cloud DaaS Architects Challenges</vt:lpstr>
      <vt:lpstr>PowerPoint Presentation</vt:lpstr>
      <vt:lpstr>Introduction to Cortex </vt:lpstr>
      <vt:lpstr>Simplifying Cloud Services Management</vt:lpstr>
      <vt:lpstr>Support for Many Microsoft Technologies</vt:lpstr>
      <vt:lpstr>Architecture</vt:lpstr>
      <vt:lpstr>Customer Management Demo  with Cortex Cloud Control Panel</vt:lpstr>
      <vt:lpstr>Live Demonstration</vt:lpstr>
      <vt:lpstr>Packaging and Reporting</vt:lpstr>
      <vt:lpstr>PowerPoint Presentation</vt:lpstr>
      <vt:lpstr>Reporting</vt:lpstr>
      <vt:lpstr>Reduce Costs and Risk</vt:lpstr>
      <vt:lpstr>Summary</vt:lpstr>
      <vt:lpstr>Enrol in Microsoft Virtual Academy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2011-08-31T06:11:36Z</dcterms:created>
  <dcterms:modified xsi:type="dcterms:W3CDTF">2011-08-31T06:11:42Z</dcterms:modified>
</cp:coreProperties>
</file>