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 id="2147483680" r:id="rId3"/>
  </p:sldMasterIdLst>
  <p:notesMasterIdLst>
    <p:notesMasterId r:id="rId18"/>
  </p:notesMasterIdLst>
  <p:sldIdLst>
    <p:sldId id="280" r:id="rId4"/>
    <p:sldId id="309" r:id="rId5"/>
    <p:sldId id="307" r:id="rId6"/>
    <p:sldId id="308" r:id="rId7"/>
    <p:sldId id="310" r:id="rId8"/>
    <p:sldId id="289" r:id="rId9"/>
    <p:sldId id="290" r:id="rId10"/>
    <p:sldId id="291" r:id="rId11"/>
    <p:sldId id="296" r:id="rId12"/>
    <p:sldId id="297" r:id="rId13"/>
    <p:sldId id="298" r:id="rId14"/>
    <p:sldId id="311" r:id="rId15"/>
    <p:sldId id="312" r:id="rId16"/>
    <p:sldId id="31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2411" autoAdjust="0"/>
  </p:normalViewPr>
  <p:slideViewPr>
    <p:cSldViewPr>
      <p:cViewPr>
        <p:scale>
          <a:sx n="80" d="100"/>
          <a:sy n="80"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1/09/2011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1</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4112BF-CC53-4BD3-B71B-638534610DBF}" type="slidenum">
              <a:rPr lang="en-US" smtClean="0">
                <a:solidFill>
                  <a:prstClr val="black"/>
                </a:solidFill>
              </a:rPr>
              <a:pPr>
                <a:defRPr/>
              </a:pPr>
              <a:t>13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9/1/2011 2:02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 2007 Microsoft Corporation. All rights reserved. Microsoft, Windows, Windows Vista and other product names are or may be registered trademarks and/or trademarks in the U.S. and/or other countries.</a:t>
            </a:r>
          </a:p>
          <a:p>
            <a:r>
              <a:rPr lang="en-US" smtClean="0">
                <a:solidFill>
                  <a:prstClr val="black"/>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prstClr val="black"/>
                </a:solidFill>
              </a:rPr>
            </a:br>
            <a:r>
              <a:rPr lang="en-US" smtClean="0">
                <a:solidFill>
                  <a:prstClr val="black"/>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14</a:t>
            </a:fld>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1/09/2011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1990576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842631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1526649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9"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r="70625" b="72361"/>
          <a:stretch/>
        </p:blipFill>
        <p:spPr bwMode="auto">
          <a:xfrm>
            <a:off x="6432476" y="-12923"/>
            <a:ext cx="2686050" cy="1895475"/>
          </a:xfrm>
          <a:prstGeom prst="rect">
            <a:avLst/>
          </a:prstGeom>
          <a:noFill/>
          <a:effectLst>
            <a:softEdge rad="127000"/>
          </a:effectLst>
        </p:spPr>
      </p:pic>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3766147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1/09/2011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3050875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91327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3" descr="O:\Wunderman\CLIENTS\Microsoft\_SMIC_FY11\SMIC1062 TechEd 2011\Creative\Digital\2_concept\powerpoint\teched11_powerpoint_page1.jpg"/>
          <p:cNvPicPr>
            <a:picLocks noChangeAspect="1" noChangeArrowheads="1"/>
          </p:cNvPicPr>
          <p:nvPr userDrawn="1"/>
        </p:nvPicPr>
        <p:blipFill rotWithShape="1">
          <a:blip r:embed="rId2" cstate="email"/>
          <a:srcRect r="62392" b="75756"/>
          <a:stretch/>
        </p:blipFill>
        <p:spPr bwMode="auto">
          <a:xfrm>
            <a:off x="5940152" y="476672"/>
            <a:ext cx="2502743" cy="1210040"/>
          </a:xfrm>
          <a:prstGeom prst="rect">
            <a:avLst/>
          </a:prstGeom>
          <a:noFill/>
        </p:spPr>
      </p:pic>
    </p:spTree>
    <p:extLst>
      <p:ext uri="{BB962C8B-B14F-4D97-AF65-F5344CB8AC3E}">
        <p14:creationId xmlns:p14="http://schemas.microsoft.com/office/powerpoint/2010/main" val="4049738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7331571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1/09/2011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2238628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4552808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9417152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647877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375615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7771592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1012122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10943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1/09/2011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2775204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514143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1/09/2011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1949267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942707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6168831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1/09/2011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7540601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9917287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7914290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1779165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34772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1/09/2011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9085942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5830421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95997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1/09/2011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1/09/2011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1/09/2011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image" Target="../media/image1.jpeg"/><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1/09/2011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8"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94618187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06274060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8" Type="http://schemas.openxmlformats.org/officeDocument/2006/relationships/hyperlink" Target="http://msdn.microsoft.com/en-au"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hyperlink" Target="http://technet.microsoft.com/en-au" TargetMode="External"/><Relationship Id="rId10" Type="http://schemas.openxmlformats.org/officeDocument/2006/relationships/image" Target="../media/image9.emf"/><Relationship Id="rId4" Type="http://schemas.openxmlformats.org/officeDocument/2006/relationships/hyperlink" Target="http://www.msteched.com/Australia" TargetMode="External"/><Relationship Id="rId9" Type="http://schemas.openxmlformats.org/officeDocument/2006/relationships/hyperlink" Target="http://www.microsoft.com/australia/learnin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MAP &amp; </a:t>
            </a:r>
            <a:r>
              <a:rPr lang="en-US" dirty="0" smtClean="0"/>
              <a:t>ACT</a:t>
            </a:r>
            <a:br>
              <a:rPr lang="en-US" dirty="0" smtClean="0"/>
            </a:br>
            <a:r>
              <a:rPr lang="en-US" dirty="0" smtClean="0"/>
              <a:t>Pre deployment </a:t>
            </a:r>
            <a:r>
              <a:rPr lang="en-US" dirty="0"/>
              <a:t>planning for Windows 7 or Server 2008 R2 </a:t>
            </a:r>
            <a:endParaRPr lang="en-AU" dirty="0"/>
          </a:p>
        </p:txBody>
      </p:sp>
      <p:sp>
        <p:nvSpPr>
          <p:cNvPr id="3" name="Text Placeholder 2"/>
          <p:cNvSpPr>
            <a:spLocks noGrp="1"/>
          </p:cNvSpPr>
          <p:nvPr>
            <p:ph type="body" idx="1"/>
          </p:nvPr>
        </p:nvSpPr>
        <p:spPr/>
        <p:txBody>
          <a:bodyPr/>
          <a:lstStyle/>
          <a:p>
            <a:pPr lvl="0">
              <a:defRPr/>
            </a:pPr>
            <a:r>
              <a:rPr lang="en-US" dirty="0" smtClean="0"/>
              <a:t>Mikael Nystrom</a:t>
            </a:r>
          </a:p>
          <a:p>
            <a:pPr lvl="0">
              <a:defRPr/>
            </a:pPr>
            <a:r>
              <a:rPr lang="en-US" dirty="0" smtClean="0"/>
              <a:t>Senior Executive Consultant</a:t>
            </a:r>
          </a:p>
          <a:p>
            <a:pPr lvl="0">
              <a:defRPr/>
            </a:pPr>
            <a:r>
              <a:rPr lang="en-US" dirty="0" err="1" smtClean="0"/>
              <a:t>TrueSec</a:t>
            </a:r>
            <a:endParaRPr lang="en-US" dirty="0" smtClean="0"/>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#CLI307</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5.6 will help you with</a:t>
            </a:r>
            <a:endParaRPr lang="en-US" dirty="0"/>
          </a:p>
        </p:txBody>
      </p:sp>
      <p:sp>
        <p:nvSpPr>
          <p:cNvPr id="3" name="Content Placeholder 2"/>
          <p:cNvSpPr>
            <a:spLocks noGrp="1"/>
          </p:cNvSpPr>
          <p:nvPr>
            <p:ph idx="1"/>
          </p:nvPr>
        </p:nvSpPr>
        <p:spPr/>
        <p:txBody>
          <a:bodyPr/>
          <a:lstStyle/>
          <a:p>
            <a:r>
              <a:rPr lang="en-US" dirty="0" smtClean="0"/>
              <a:t>Finding out what applications that you really have</a:t>
            </a:r>
          </a:p>
          <a:p>
            <a:r>
              <a:rPr lang="en-US" dirty="0" smtClean="0"/>
              <a:t>Testing applications</a:t>
            </a:r>
          </a:p>
          <a:p>
            <a:r>
              <a:rPr lang="en-US" dirty="0" smtClean="0"/>
              <a:t>Testing Website issues (for IE7/8)</a:t>
            </a:r>
          </a:p>
          <a:p>
            <a:r>
              <a:rPr lang="en-US" dirty="0" smtClean="0"/>
              <a:t>Create reports based</a:t>
            </a:r>
          </a:p>
          <a:p>
            <a:r>
              <a:rPr lang="en-US" dirty="0" smtClean="0"/>
              <a:t>Having a common database for multiple testers and </a:t>
            </a:r>
            <a:r>
              <a:rPr lang="en-US" dirty="0" err="1" smtClean="0"/>
              <a:t>dev</a:t>
            </a:r>
            <a:r>
              <a:rPr lang="en-US" dirty="0" smtClean="0"/>
              <a:t> people on progress</a:t>
            </a:r>
          </a:p>
          <a:p>
            <a:r>
              <a:rPr lang="en-US" dirty="0" smtClean="0"/>
              <a:t>Fix applications that does not work</a:t>
            </a:r>
          </a:p>
          <a:p>
            <a:r>
              <a:rPr lang="en-US" dirty="0" smtClean="0"/>
              <a:t>Make decisions on what to fix</a:t>
            </a:r>
          </a:p>
          <a:p>
            <a:endParaRPr lang="en-US" dirty="0" smtClean="0"/>
          </a:p>
          <a:p>
            <a:endParaRPr lang="en-US" dirty="0" smtClean="0"/>
          </a:p>
          <a:p>
            <a:endParaRPr lang="en-US" dirty="0"/>
          </a:p>
        </p:txBody>
      </p:sp>
    </p:spTree>
    <p:extLst>
      <p:ext uri="{BB962C8B-B14F-4D97-AF65-F5344CB8AC3E}">
        <p14:creationId xmlns:p14="http://schemas.microsoft.com/office/powerpoint/2010/main" val="1545063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 5.6</a:t>
            </a:r>
            <a:endParaRPr lang="en-US" dirty="0"/>
          </a:p>
        </p:txBody>
      </p:sp>
      <p:sp>
        <p:nvSpPr>
          <p:cNvPr id="3" name="Content Placeholder 2"/>
          <p:cNvSpPr>
            <a:spLocks noGrp="1"/>
          </p:cNvSpPr>
          <p:nvPr>
            <p:ph idx="1"/>
          </p:nvPr>
        </p:nvSpPr>
        <p:spPr/>
        <p:txBody>
          <a:bodyPr>
            <a:normAutofit/>
          </a:bodyPr>
          <a:lstStyle/>
          <a:p>
            <a:r>
              <a:rPr lang="en-US" dirty="0" smtClean="0"/>
              <a:t>Compatibility Administrator</a:t>
            </a:r>
          </a:p>
          <a:p>
            <a:pPr lvl="1"/>
            <a:r>
              <a:rPr lang="en-US" dirty="0" smtClean="0"/>
              <a:t>Creates the Shims Database (Fixes)</a:t>
            </a:r>
          </a:p>
          <a:p>
            <a:r>
              <a:rPr lang="en-US" dirty="0" smtClean="0"/>
              <a:t>Application Compatibility Manager</a:t>
            </a:r>
          </a:p>
          <a:p>
            <a:pPr lvl="1"/>
            <a:r>
              <a:rPr lang="en-US" dirty="0" smtClean="0"/>
              <a:t>Collect and Analyze</a:t>
            </a:r>
          </a:p>
          <a:p>
            <a:r>
              <a:rPr lang="en-US" dirty="0" smtClean="0"/>
              <a:t>Internet Explorer Test Tool</a:t>
            </a:r>
          </a:p>
          <a:p>
            <a:r>
              <a:rPr lang="en-US" dirty="0" smtClean="0"/>
              <a:t>Setup Analysis Tool</a:t>
            </a:r>
          </a:p>
          <a:p>
            <a:r>
              <a:rPr lang="en-US" dirty="0" smtClean="0"/>
              <a:t>Standard User Analyzer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rgbClr val="FFFFFF"/>
                </a:solidFill>
                <a:latin typeface="Segoe UI" pitchFamily="34" charset="0"/>
                <a:cs typeface="Segoe UI" pitchFamily="34" charset="0"/>
              </a:rPr>
              <a:t>Why Enroll, other than it being free?</a:t>
            </a:r>
          </a:p>
          <a:p>
            <a:r>
              <a:rPr lang="en-US" sz="1600" dirty="0" smtClean="0">
                <a:solidFill>
                  <a:srgbClr val="FFFFFF"/>
                </a:solidFill>
                <a:latin typeface="Segoe UI" pitchFamily="34" charset="0"/>
                <a:cs typeface="Segoe UI" pitchFamily="34" charset="0"/>
              </a:rPr>
              <a:t>The MVA helps improve </a:t>
            </a:r>
            <a:r>
              <a:rPr lang="en-US" sz="1600" dirty="0">
                <a:solidFill>
                  <a:srgbClr val="FFFFFF"/>
                </a:solidFill>
                <a:latin typeface="Segoe UI" pitchFamily="34" charset="0"/>
                <a:cs typeface="Segoe UI" pitchFamily="34" charset="0"/>
              </a:rPr>
              <a:t>your IT skill set and advance your career with </a:t>
            </a:r>
            <a:r>
              <a:rPr lang="en-US" sz="1600" dirty="0" smtClean="0">
                <a:solidFill>
                  <a:srgbClr val="FFFFFF"/>
                </a:solidFill>
                <a:latin typeface="Segoe UI" pitchFamily="34" charset="0"/>
                <a:cs typeface="Segoe UI" pitchFamily="34" charset="0"/>
              </a:rPr>
              <a:t>a </a:t>
            </a:r>
            <a:r>
              <a:rPr lang="en-US" sz="1600" dirty="0">
                <a:solidFill>
                  <a:srgbClr val="FFFFFF"/>
                </a:solidFill>
                <a:latin typeface="Segoe UI" pitchFamily="34" charset="0"/>
                <a:cs typeface="Segoe UI" pitchFamily="34" charset="0"/>
              </a:rPr>
              <a:t>free, easy to access training portal that allows you to learn at your own pace, focusing on Microsoft </a:t>
            </a:r>
            <a:r>
              <a:rPr lang="en-US" sz="1600" dirty="0" smtClean="0">
                <a:solidFill>
                  <a:srgbClr val="FFFFFF"/>
                </a:solidFill>
                <a:latin typeface="Segoe UI" pitchFamily="34" charset="0"/>
                <a:cs typeface="Segoe UI" pitchFamily="34" charset="0"/>
              </a:rPr>
              <a:t>technologies.</a:t>
            </a:r>
            <a:endParaRPr lang="en-GB" sz="1600" dirty="0">
              <a:solidFill>
                <a:srgbClr val="FFFFFF"/>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What Do I </a:t>
            </a:r>
            <a:r>
              <a:rPr lang="en-GB" sz="2000" b="1" dirty="0" smtClean="0">
                <a:solidFill>
                  <a:srgbClr val="FFFFFF"/>
                </a:solidFill>
                <a:latin typeface="Segoe UI" pitchFamily="34" charset="0"/>
                <a:cs typeface="Segoe UI" pitchFamily="34" charset="0"/>
              </a:rPr>
              <a:t>get for enrolment?</a:t>
            </a:r>
            <a:r>
              <a:rPr lang="en-GB" sz="2000" b="1" dirty="0">
                <a:solidFill>
                  <a:srgbClr val="FFFFFF"/>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rgbClr val="FFFFFF"/>
                </a:solidFill>
                <a:latin typeface="Segoe UI" pitchFamily="34" charset="0"/>
                <a:cs typeface="Segoe UI" pitchFamily="34" charset="0"/>
              </a:rPr>
              <a:t>Where do I </a:t>
            </a:r>
            <a:r>
              <a:rPr lang="en-GB" b="1" dirty="0" smtClean="0">
                <a:solidFill>
                  <a:srgbClr val="FFFFFF"/>
                </a:solidFill>
                <a:latin typeface="Segoe UI" pitchFamily="34" charset="0"/>
                <a:cs typeface="Segoe UI" pitchFamily="34" charset="0"/>
              </a:rPr>
              <a:t>Enrol?</a:t>
            </a:r>
            <a:endParaRPr lang="en-GB" sz="1600" b="1" dirty="0">
              <a:solidFill>
                <a:srgbClr val="FFFFFF"/>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Then tell us what you </a:t>
            </a:r>
            <a:r>
              <a:rPr lang="en-GB" sz="2000" b="1" dirty="0" smtClean="0">
                <a:solidFill>
                  <a:srgbClr val="FFFFFF"/>
                </a:solidFill>
                <a:latin typeface="Segoe UI" pitchFamily="34" charset="0"/>
                <a:cs typeface="Segoe UI" pitchFamily="34" charset="0"/>
              </a:rPr>
              <a:t>think. </a:t>
            </a:r>
            <a:r>
              <a:rPr lang="en-GB" sz="1600" dirty="0" smtClean="0">
                <a:solidFill>
                  <a:srgbClr val="FFFFFF"/>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3060104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auto">
          <a:xfrm>
            <a:off x="4716016"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50" name="Rounded Rectangle 49"/>
          <p:cNvSpPr/>
          <p:nvPr/>
        </p:nvSpPr>
        <p:spPr bwMode="auto">
          <a:xfrm>
            <a:off x="323528"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48" name="Rounded Rectangle 47"/>
          <p:cNvSpPr/>
          <p:nvPr/>
        </p:nvSpPr>
        <p:spPr bwMode="auto">
          <a:xfrm>
            <a:off x="4644008"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29" name="Rounded Rectangle 28"/>
          <p:cNvSpPr/>
          <p:nvPr/>
        </p:nvSpPr>
        <p:spPr bwMode="auto">
          <a:xfrm>
            <a:off x="130621"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pic>
        <p:nvPicPr>
          <p:cNvPr id="30724" name="Picture 23" descr="TechNet.png"/>
          <p:cNvPicPr>
            <a:picLocks noChangeAspect="1"/>
          </p:cNvPicPr>
          <p:nvPr/>
        </p:nvPicPr>
        <p:blipFill>
          <a:blip r:embed="rId3" cstate="print"/>
          <a:srcRect/>
          <a:stretch>
            <a:fillRect/>
          </a:stretch>
        </p:blipFill>
        <p:spPr bwMode="black">
          <a:xfrm>
            <a:off x="683568" y="3573016"/>
            <a:ext cx="3624263" cy="738188"/>
          </a:xfrm>
          <a:prstGeom prst="rect">
            <a:avLst/>
          </a:prstGeom>
          <a:noFill/>
          <a:ln w="9525">
            <a:noFill/>
            <a:miter lim="800000"/>
            <a:headEnd/>
            <a:tailEnd/>
          </a:ln>
        </p:spPr>
      </p:pic>
      <p:sp>
        <p:nvSpPr>
          <p:cNvPr id="30729" name="Rectangle 46"/>
          <p:cNvSpPr>
            <a:spLocks noChangeArrowheads="1"/>
          </p:cNvSpPr>
          <p:nvPr/>
        </p:nvSpPr>
        <p:spPr bwMode="auto">
          <a:xfrm>
            <a:off x="838200" y="2322513"/>
            <a:ext cx="3849688" cy="954087"/>
          </a:xfrm>
          <a:prstGeom prst="rect">
            <a:avLst/>
          </a:prstGeom>
          <a:noFill/>
          <a:ln w="9525">
            <a:noFill/>
            <a:miter lim="800000"/>
            <a:headEnd/>
            <a:tailEnd/>
          </a:ln>
        </p:spPr>
        <p:txBody>
          <a:bodyPr>
            <a:spAutoFit/>
          </a:bodyPr>
          <a:lstStyle/>
          <a:p>
            <a:pPr>
              <a:spcBef>
                <a:spcPts val="600"/>
              </a:spcBef>
            </a:pPr>
            <a:r>
              <a:rPr lang="en-US" sz="2000" dirty="0" smtClean="0">
                <a:solidFill>
                  <a:srgbClr val="F2F2F2"/>
                </a:solidFill>
                <a:hlinkClick r:id="rId4"/>
              </a:rPr>
              <a:t>www.msteched.com/Australia</a:t>
            </a:r>
            <a:r>
              <a:rPr lang="en-US" sz="2000" dirty="0" smtClean="0">
                <a:solidFill>
                  <a:srgbClr val="F2F2F2"/>
                </a:solidFill>
              </a:rPr>
              <a:t> </a:t>
            </a:r>
            <a:endParaRPr lang="en-US" sz="2000" dirty="0">
              <a:solidFill>
                <a:srgbClr val="F2F2F2"/>
              </a:solidFill>
            </a:endParaRPr>
          </a:p>
          <a:p>
            <a:pPr marL="0" lvl="1"/>
            <a:endParaRPr lang="en-US" dirty="0">
              <a:solidFill>
                <a:srgbClr val="F2F2F2"/>
              </a:solidFill>
            </a:endParaRPr>
          </a:p>
          <a:p>
            <a:pPr marL="0" lvl="1"/>
            <a:r>
              <a:rPr lang="en-US" dirty="0">
                <a:solidFill>
                  <a:srgbClr val="F2F2F2"/>
                </a:solidFill>
              </a:rPr>
              <a:t>Sessions On-Demand &amp; Community</a:t>
            </a:r>
          </a:p>
        </p:txBody>
      </p:sp>
      <p:sp>
        <p:nvSpPr>
          <p:cNvPr id="30730" name="Rectangle 47"/>
          <p:cNvSpPr>
            <a:spLocks noChangeArrowheads="1"/>
          </p:cNvSpPr>
          <p:nvPr/>
        </p:nvSpPr>
        <p:spPr bwMode="auto">
          <a:xfrm>
            <a:off x="733425" y="4473575"/>
            <a:ext cx="4067175" cy="1015663"/>
          </a:xfrm>
          <a:prstGeom prst="rect">
            <a:avLst/>
          </a:prstGeom>
          <a:noFill/>
          <a:ln w="9525">
            <a:noFill/>
            <a:miter lim="800000"/>
            <a:headEnd/>
            <a:tailEnd/>
          </a:ln>
        </p:spPr>
        <p:txBody>
          <a:bodyPr wrap="square">
            <a:spAutoFit/>
          </a:bodyPr>
          <a:lstStyle/>
          <a:p>
            <a:pPr>
              <a:spcBef>
                <a:spcPts val="600"/>
              </a:spcBef>
              <a:buSzPct val="120000"/>
              <a:tabLst>
                <a:tab pos="1828800" algn="l"/>
              </a:tabLst>
            </a:pPr>
            <a:r>
              <a:rPr lang="en-US" sz="2000" dirty="0">
                <a:solidFill>
                  <a:srgbClr val="F2F2F2"/>
                </a:solidFill>
                <a:hlinkClick r:id="rId5"/>
              </a:rPr>
              <a:t>http</a:t>
            </a:r>
            <a:r>
              <a:rPr lang="en-US" sz="2000" dirty="0" smtClean="0">
                <a:solidFill>
                  <a:srgbClr val="F2F2F2"/>
                </a:solidFill>
                <a:hlinkClick r:id="rId5"/>
              </a:rPr>
              <a:t>://</a:t>
            </a:r>
            <a:r>
              <a:rPr lang="en-AU" sz="2000" dirty="0" smtClean="0">
                <a:solidFill>
                  <a:srgbClr val="F2F2F2"/>
                </a:solidFill>
                <a:hlinkClick r:id="rId5"/>
              </a:rPr>
              <a:t> technet.microsoft.com/en-au</a:t>
            </a:r>
            <a:r>
              <a:rPr lang="en-US" sz="2400" b="1" dirty="0" smtClean="0">
                <a:solidFill>
                  <a:srgbClr val="F2F2F2"/>
                </a:solidFill>
                <a:hlinkClick r:id="rId5"/>
              </a:rPr>
              <a:t>  </a:t>
            </a:r>
            <a:endParaRPr lang="en-US" sz="2400" dirty="0">
              <a:solidFill>
                <a:srgbClr val="F2F2F2"/>
              </a:solidFill>
            </a:endParaRPr>
          </a:p>
          <a:p>
            <a:pPr marL="0" lvl="1">
              <a:tabLst>
                <a:tab pos="1828800" algn="l"/>
              </a:tabLst>
            </a:pPr>
            <a:endParaRPr lang="en-US" dirty="0">
              <a:solidFill>
                <a:srgbClr val="F2F2F2"/>
              </a:solidFill>
            </a:endParaRPr>
          </a:p>
          <a:p>
            <a:pPr marL="0" lvl="1">
              <a:tabLst>
                <a:tab pos="1828800" algn="l"/>
              </a:tabLst>
            </a:pPr>
            <a:r>
              <a:rPr lang="en-US" dirty="0">
                <a:solidFill>
                  <a:srgbClr val="F2F2F2"/>
                </a:solidFill>
              </a:rPr>
              <a:t>Resources for IT Professionals</a:t>
            </a:r>
          </a:p>
        </p:txBody>
      </p:sp>
      <p:pic>
        <p:nvPicPr>
          <p:cNvPr id="30731" name="Picture 24" descr="TechEd_online.png"/>
          <p:cNvPicPr>
            <a:picLocks noChangeAspect="1"/>
          </p:cNvPicPr>
          <p:nvPr/>
        </p:nvPicPr>
        <p:blipFill>
          <a:blip r:embed="rId6" cstate="print"/>
          <a:srcRect/>
          <a:stretch>
            <a:fillRect/>
          </a:stretch>
        </p:blipFill>
        <p:spPr bwMode="black">
          <a:xfrm>
            <a:off x="914400" y="1281113"/>
            <a:ext cx="2409825" cy="1076325"/>
          </a:xfrm>
          <a:prstGeom prst="rect">
            <a:avLst/>
          </a:prstGeom>
          <a:noFill/>
          <a:ln w="9525">
            <a:noFill/>
            <a:miter lim="800000"/>
            <a:headEnd/>
            <a:tailEnd/>
          </a:ln>
        </p:spPr>
      </p:pic>
      <p:pic>
        <p:nvPicPr>
          <p:cNvPr id="30733" name="Picture 26" descr="msdn_1inch_rgb.png"/>
          <p:cNvPicPr>
            <a:picLocks noChangeAspect="1"/>
          </p:cNvPicPr>
          <p:nvPr/>
        </p:nvPicPr>
        <p:blipFill>
          <a:blip r:embed="rId7" cstate="print"/>
          <a:srcRect/>
          <a:stretch>
            <a:fillRect/>
          </a:stretch>
        </p:blipFill>
        <p:spPr bwMode="black">
          <a:xfrm>
            <a:off x="5457825" y="3582988"/>
            <a:ext cx="1857375" cy="942975"/>
          </a:xfrm>
          <a:prstGeom prst="rect">
            <a:avLst/>
          </a:prstGeom>
          <a:noFill/>
          <a:ln w="9525">
            <a:noFill/>
            <a:miter lim="800000"/>
            <a:headEnd/>
            <a:tailEnd/>
          </a:ln>
        </p:spPr>
      </p:pic>
      <p:sp>
        <p:nvSpPr>
          <p:cNvPr id="30734" name="Rectangle 27"/>
          <p:cNvSpPr>
            <a:spLocks noChangeArrowheads="1"/>
          </p:cNvSpPr>
          <p:nvPr/>
        </p:nvSpPr>
        <p:spPr bwMode="auto">
          <a:xfrm>
            <a:off x="5218112" y="4473575"/>
            <a:ext cx="3925888" cy="1123384"/>
          </a:xfrm>
          <a:prstGeom prst="rect">
            <a:avLst/>
          </a:prstGeom>
          <a:noFill/>
          <a:ln w="9525">
            <a:noFill/>
            <a:miter lim="800000"/>
            <a:headEnd/>
            <a:tailEnd/>
          </a:ln>
        </p:spPr>
        <p:txBody>
          <a:bodyPr wrap="square">
            <a:spAutoFit/>
          </a:bodyPr>
          <a:lstStyle/>
          <a:p>
            <a:pPr>
              <a:spcBef>
                <a:spcPts val="600"/>
              </a:spcBef>
              <a:tabLst>
                <a:tab pos="1828800" algn="l"/>
              </a:tabLst>
            </a:pPr>
            <a:r>
              <a:rPr lang="en-US" sz="2000" dirty="0">
                <a:solidFill>
                  <a:srgbClr val="F2F2F2"/>
                </a:solidFill>
                <a:hlinkClick r:id="rId8"/>
              </a:rPr>
              <a:t>http</a:t>
            </a:r>
            <a:r>
              <a:rPr lang="en-US" sz="2000" dirty="0" smtClean="0">
                <a:solidFill>
                  <a:srgbClr val="F2F2F2"/>
                </a:solidFill>
                <a:hlinkClick r:id="rId8"/>
              </a:rPr>
              <a:t>://</a:t>
            </a:r>
            <a:r>
              <a:rPr lang="en-AU" sz="2000" dirty="0" smtClean="0">
                <a:solidFill>
                  <a:srgbClr val="F2F2F2"/>
                </a:solidFill>
                <a:hlinkClick r:id="rId8"/>
              </a:rPr>
              <a:t>msdn.microsoft.com/en-au</a:t>
            </a:r>
            <a:endParaRPr lang="en-AU" sz="2000" dirty="0" smtClean="0">
              <a:solidFill>
                <a:srgbClr val="F2F2F2"/>
              </a:solidFill>
            </a:endParaRPr>
          </a:p>
          <a:p>
            <a:pPr>
              <a:spcBef>
                <a:spcPts val="600"/>
              </a:spcBef>
              <a:tabLst>
                <a:tab pos="1828800" algn="l"/>
              </a:tabLst>
            </a:pPr>
            <a:r>
              <a:rPr lang="en-US" sz="2400" b="1" dirty="0" smtClean="0">
                <a:solidFill>
                  <a:srgbClr val="F2F2F2"/>
                </a:solidFill>
              </a:rPr>
              <a:t> </a:t>
            </a:r>
            <a:endParaRPr lang="en-US" dirty="0">
              <a:solidFill>
                <a:srgbClr val="F2F2F2"/>
              </a:solidFill>
            </a:endParaRPr>
          </a:p>
          <a:p>
            <a:pPr marL="0" lvl="1">
              <a:tabLst>
                <a:tab pos="1828800" algn="l"/>
              </a:tabLst>
            </a:pPr>
            <a:r>
              <a:rPr lang="en-US" dirty="0">
                <a:solidFill>
                  <a:srgbClr val="F2F2F2"/>
                </a:solidFill>
              </a:rPr>
              <a:t>Resources for Developers</a:t>
            </a:r>
          </a:p>
        </p:txBody>
      </p:sp>
      <p:sp>
        <p:nvSpPr>
          <p:cNvPr id="30748" name="Rectangle 56"/>
          <p:cNvSpPr>
            <a:spLocks noChangeArrowheads="1"/>
          </p:cNvSpPr>
          <p:nvPr/>
        </p:nvSpPr>
        <p:spPr bwMode="auto">
          <a:xfrm>
            <a:off x="4629150" y="2322513"/>
            <a:ext cx="4514850" cy="954087"/>
          </a:xfrm>
          <a:prstGeom prst="rect">
            <a:avLst/>
          </a:prstGeom>
          <a:noFill/>
          <a:ln w="9525">
            <a:noFill/>
            <a:miter lim="800000"/>
            <a:headEnd/>
            <a:tailEnd/>
          </a:ln>
        </p:spPr>
        <p:txBody>
          <a:bodyPr>
            <a:spAutoFit/>
          </a:bodyPr>
          <a:lstStyle/>
          <a:p>
            <a:pPr>
              <a:spcBef>
                <a:spcPts val="600"/>
              </a:spcBef>
            </a:pPr>
            <a:r>
              <a:rPr lang="en-AU" sz="2000" dirty="0" smtClean="0">
                <a:solidFill>
                  <a:srgbClr val="F2F2F2"/>
                </a:solidFill>
                <a:hlinkClick r:id="rId9"/>
              </a:rPr>
              <a:t>www.microsoft.com/australia/learning</a:t>
            </a:r>
            <a:r>
              <a:rPr lang="en-US" sz="2000" dirty="0" smtClean="0">
                <a:solidFill>
                  <a:srgbClr val="F2F2F2"/>
                </a:solidFill>
              </a:rPr>
              <a:t>  </a:t>
            </a:r>
            <a:endParaRPr lang="en-US" sz="2000" dirty="0">
              <a:solidFill>
                <a:srgbClr val="F2F2F2"/>
              </a:solidFill>
            </a:endParaRPr>
          </a:p>
          <a:p>
            <a:pPr marL="0" lvl="1"/>
            <a:endParaRPr lang="en-US" dirty="0">
              <a:solidFill>
                <a:srgbClr val="F2F2F2"/>
              </a:solidFill>
            </a:endParaRPr>
          </a:p>
          <a:p>
            <a:r>
              <a:rPr lang="en-US" dirty="0">
                <a:solidFill>
                  <a:srgbClr val="F2F2F2"/>
                </a:solidFill>
              </a:rPr>
              <a:t>Microsoft Certification &amp; Training Resources</a:t>
            </a:r>
          </a:p>
        </p:txBody>
      </p:sp>
      <p:sp>
        <p:nvSpPr>
          <p:cNvPr id="54" name="Title 1"/>
          <p:cNvSpPr>
            <a:spLocks noGrp="1"/>
          </p:cNvSpPr>
          <p:nvPr>
            <p:ph type="title"/>
          </p:nvPr>
        </p:nvSpPr>
        <p:spPr/>
        <p:txBody>
          <a:bodyPr/>
          <a:lstStyle/>
          <a:p>
            <a:pPr eaLnBrk="1" hangingPunct="1">
              <a:defRPr/>
            </a:pPr>
            <a:r>
              <a:rPr dirty="0" smtClean="0">
                <a:ln>
                  <a:noFill/>
                </a:ln>
              </a:rPr>
              <a:t>Resources</a:t>
            </a:r>
          </a:p>
        </p:txBody>
      </p:sp>
      <p:grpSp>
        <p:nvGrpSpPr>
          <p:cNvPr id="6" name="Group 57"/>
          <p:cNvGrpSpPr>
            <a:grpSpLocks/>
          </p:cNvGrpSpPr>
          <p:nvPr/>
        </p:nvGrpSpPr>
        <p:grpSpPr bwMode="auto">
          <a:xfrm>
            <a:off x="5148064" y="1268760"/>
            <a:ext cx="3476625" cy="771525"/>
            <a:chOff x="5561787" y="0"/>
            <a:chExt cx="3477054" cy="771334"/>
          </a:xfrm>
        </p:grpSpPr>
        <p:pic>
          <p:nvPicPr>
            <p:cNvPr id="30754" name="Picture 55" descr="ms_Learning_w.eps"/>
            <p:cNvPicPr>
              <a:picLocks noChangeAspect="1"/>
            </p:cNvPicPr>
            <p:nvPr/>
          </p:nvPicPr>
          <p:blipFill>
            <a:blip r:embed="rId10" cstate="print"/>
            <a:srcRect l="51466"/>
            <a:stretch>
              <a:fillRect/>
            </a:stretch>
          </p:blipFill>
          <p:spPr bwMode="black">
            <a:xfrm>
              <a:off x="7257327" y="0"/>
              <a:ext cx="1781514" cy="771334"/>
            </a:xfrm>
            <a:prstGeom prst="rect">
              <a:avLst/>
            </a:prstGeom>
            <a:noFill/>
            <a:ln w="9525">
              <a:noFill/>
              <a:miter lim="800000"/>
              <a:headEnd/>
              <a:tailEnd/>
            </a:ln>
          </p:spPr>
        </p:pic>
        <p:pic>
          <p:nvPicPr>
            <p:cNvPr id="30755" name="Picture 2" descr="C:\Documents and Settings\Pennie\My Documents\ACERDATA (D)\Pennie's documents\MS Image\Boxshot_Logo\MICROSOFT\Microsoft Logo wht shadow.png"/>
            <p:cNvPicPr>
              <a:picLocks noChangeAspect="1" noChangeArrowheads="1"/>
            </p:cNvPicPr>
            <p:nvPr/>
          </p:nvPicPr>
          <p:blipFill>
            <a:blip r:embed="rId11" cstate="print"/>
            <a:srcRect/>
            <a:stretch>
              <a:fillRect/>
            </a:stretch>
          </p:blipFill>
          <p:spPr bwMode="black">
            <a:xfrm>
              <a:off x="5561787" y="254642"/>
              <a:ext cx="1693646" cy="312516"/>
            </a:xfrm>
            <a:prstGeom prst="rect">
              <a:avLst/>
            </a:prstGeom>
            <a:noFill/>
            <a:ln w="9525">
              <a:noFill/>
              <a:miter lim="800000"/>
              <a:headEnd/>
              <a:tailEnd/>
            </a:ln>
          </p:spPr>
        </p:pic>
      </p:grpSp>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Tree>
    <p:extLst>
      <p:ext uri="{BB962C8B-B14F-4D97-AF65-F5344CB8AC3E}">
        <p14:creationId xmlns:p14="http://schemas.microsoft.com/office/powerpoint/2010/main" val="359835450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rgbClr val="F2F2F2"/>
                </a:solidFill>
                <a:cs typeface="Arial" charset="0"/>
              </a:rPr>
              <a:t>© </a:t>
            </a:r>
            <a:r>
              <a:rPr lang="en-US" sz="800" dirty="0" smtClean="0">
                <a:solidFill>
                  <a:srgbClr val="F2F2F2"/>
                </a:solidFill>
                <a:cs typeface="Arial" charset="0"/>
              </a:rPr>
              <a:t>2010 Microsoft </a:t>
            </a:r>
            <a:r>
              <a:rPr lang="en-US" sz="800" dirty="0">
                <a:solidFill>
                  <a:srgbClr val="F2F2F2"/>
                </a:solidFill>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rgbClr val="F2F2F2"/>
                </a:solidFill>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rgbClr val="F2F2F2"/>
                </a:solidFill>
                <a:cs typeface="Arial" charset="0"/>
              </a:rPr>
              <a:t>MICROSOFT </a:t>
            </a:r>
            <a:r>
              <a:rPr lang="en-US" sz="800" dirty="0">
                <a:solidFill>
                  <a:srgbClr val="F2F2F2"/>
                </a:solidFill>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Tree>
    <p:extLst>
      <p:ext uri="{BB962C8B-B14F-4D97-AF65-F5344CB8AC3E}">
        <p14:creationId xmlns:p14="http://schemas.microsoft.com/office/powerpoint/2010/main" val="42323219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About the Speaker (me)</a:t>
            </a:r>
            <a:endParaRPr lang="en-US" dirty="0"/>
          </a:p>
        </p:txBody>
      </p:sp>
      <p:sp>
        <p:nvSpPr>
          <p:cNvPr id="6" name="Content Placeholder 5"/>
          <p:cNvSpPr>
            <a:spLocks noGrp="1"/>
          </p:cNvSpPr>
          <p:nvPr>
            <p:ph idx="1"/>
          </p:nvPr>
        </p:nvSpPr>
        <p:spPr/>
        <p:txBody>
          <a:bodyPr/>
          <a:lstStyle/>
          <a:p>
            <a:r>
              <a:rPr lang="en-US" dirty="0" smtClean="0"/>
              <a:t>Lives in Sweden</a:t>
            </a:r>
          </a:p>
          <a:p>
            <a:pPr lvl="1"/>
            <a:r>
              <a:rPr lang="en-US" dirty="0" smtClean="0"/>
              <a:t>Travel a lot…</a:t>
            </a:r>
          </a:p>
          <a:p>
            <a:r>
              <a:rPr lang="en-US" dirty="0" smtClean="0"/>
              <a:t>Works with </a:t>
            </a:r>
          </a:p>
          <a:p>
            <a:pPr lvl="1"/>
            <a:r>
              <a:rPr lang="en-US" dirty="0" smtClean="0"/>
              <a:t>OS Deployment, Virtualization and related Microsoft based Infrastructure</a:t>
            </a:r>
          </a:p>
          <a:p>
            <a:r>
              <a:rPr lang="en-US" dirty="0" smtClean="0"/>
              <a:t>Works as</a:t>
            </a:r>
          </a:p>
          <a:p>
            <a:pPr lvl="1"/>
            <a:r>
              <a:rPr lang="en-US" dirty="0" smtClean="0"/>
              <a:t>Consultant, Trainer, Speaker</a:t>
            </a:r>
          </a:p>
          <a:p>
            <a:r>
              <a:rPr lang="en-US" sz="2000" i="1" dirty="0" smtClean="0"/>
              <a:t>MVP, STEP and MCT</a:t>
            </a:r>
            <a:endParaRPr lang="en-US" i="1"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133367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r>
              <a:rPr lang="en-US" dirty="0" smtClean="0"/>
              <a:t>Why do I need this?</a:t>
            </a:r>
          </a:p>
          <a:p>
            <a:r>
              <a:rPr lang="en-US" dirty="0" smtClean="0"/>
              <a:t>Microsoft and Assessment Planning toolkit</a:t>
            </a:r>
          </a:p>
          <a:p>
            <a:r>
              <a:rPr lang="en-US" dirty="0" smtClean="0"/>
              <a:t>Application Compatibility Toolkit</a:t>
            </a:r>
          </a:p>
          <a:p>
            <a:endParaRPr lang="en-US"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35810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Well, here are some of the reasons…</a:t>
            </a:r>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843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997196"/>
          </a:xfrm>
        </p:spPr>
        <p:txBody>
          <a:bodyPr>
            <a:normAutofit fontScale="90000"/>
          </a:bodyPr>
          <a:lstStyle/>
          <a:p>
            <a:pPr algn="ctr"/>
            <a:r>
              <a:rPr lang="en-US" sz="7200" dirty="0" smtClean="0"/>
              <a:t>MAP 6.0</a:t>
            </a:r>
            <a:endParaRPr lang="en-US" sz="7200"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01075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a:t>
            </a:r>
            <a:r>
              <a:rPr lang="en-US" dirty="0"/>
              <a:t> </a:t>
            </a:r>
            <a:r>
              <a:rPr lang="en-US" dirty="0" smtClean="0"/>
              <a:t>6.0 will help you to</a:t>
            </a:r>
            <a:endParaRPr lang="en-US" dirty="0"/>
          </a:p>
        </p:txBody>
      </p:sp>
      <p:sp>
        <p:nvSpPr>
          <p:cNvPr id="3" name="Content Placeholder 2"/>
          <p:cNvSpPr>
            <a:spLocks noGrp="1"/>
          </p:cNvSpPr>
          <p:nvPr>
            <p:ph idx="1"/>
          </p:nvPr>
        </p:nvSpPr>
        <p:spPr/>
        <p:txBody>
          <a:bodyPr>
            <a:normAutofit fontScale="92500"/>
          </a:bodyPr>
          <a:lstStyle/>
          <a:p>
            <a:r>
              <a:rPr lang="en-US" sz="3600" dirty="0" smtClean="0"/>
              <a:t>Find out if your hardware will work</a:t>
            </a:r>
          </a:p>
          <a:p>
            <a:r>
              <a:rPr lang="en-US" sz="3600" dirty="0" smtClean="0"/>
              <a:t>Finds out what drivers you might need</a:t>
            </a:r>
          </a:p>
          <a:p>
            <a:r>
              <a:rPr lang="en-US" sz="3600" dirty="0" smtClean="0"/>
              <a:t>Get an overview of applications</a:t>
            </a:r>
          </a:p>
          <a:p>
            <a:r>
              <a:rPr lang="en-US" sz="3600" dirty="0" smtClean="0"/>
              <a:t>Create executive and technical reports</a:t>
            </a:r>
          </a:p>
          <a:p>
            <a:r>
              <a:rPr lang="en-US" sz="3600" dirty="0" smtClean="0"/>
              <a:t>Do software tracking (licensing)</a:t>
            </a:r>
          </a:p>
          <a:p>
            <a:r>
              <a:rPr lang="en-US" sz="3600" dirty="0" smtClean="0"/>
              <a:t>Find out basic security issues</a:t>
            </a:r>
          </a:p>
        </p:txBody>
      </p:sp>
    </p:spTree>
    <p:extLst>
      <p:ext uri="{BB962C8B-B14F-4D97-AF65-F5344CB8AC3E}">
        <p14:creationId xmlns:p14="http://schemas.microsoft.com/office/powerpoint/2010/main" val="3101795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a:t>
            </a:r>
            <a:r>
              <a:rPr lang="en-US" dirty="0"/>
              <a:t> </a:t>
            </a:r>
            <a:r>
              <a:rPr lang="en-US" dirty="0" smtClean="0"/>
              <a:t>6.0 will help you to</a:t>
            </a:r>
            <a:endParaRPr lang="en-US" dirty="0"/>
          </a:p>
        </p:txBody>
      </p:sp>
      <p:sp>
        <p:nvSpPr>
          <p:cNvPr id="3" name="Content Placeholder 2"/>
          <p:cNvSpPr>
            <a:spLocks noGrp="1"/>
          </p:cNvSpPr>
          <p:nvPr>
            <p:ph idx="1"/>
          </p:nvPr>
        </p:nvSpPr>
        <p:spPr/>
        <p:txBody>
          <a:bodyPr>
            <a:normAutofit/>
          </a:bodyPr>
          <a:lstStyle/>
          <a:p>
            <a:r>
              <a:rPr lang="en-US" sz="3600" dirty="0" smtClean="0"/>
              <a:t>Find Database Servers</a:t>
            </a:r>
          </a:p>
          <a:p>
            <a:pPr lvl="1"/>
            <a:r>
              <a:rPr lang="en-US" dirty="0" smtClean="0"/>
              <a:t>(SQL, Oracle, MySQL)</a:t>
            </a:r>
          </a:p>
          <a:p>
            <a:r>
              <a:rPr lang="en-US" dirty="0" smtClean="0"/>
              <a:t>Migrate to Office 365</a:t>
            </a:r>
          </a:p>
          <a:p>
            <a:r>
              <a:rPr lang="en-US" dirty="0" smtClean="0"/>
              <a:t>Implement Hyper-V Fast track</a:t>
            </a:r>
          </a:p>
          <a:p>
            <a:r>
              <a:rPr lang="en-US" dirty="0" smtClean="0"/>
              <a:t>Migrate to Windows Azure</a:t>
            </a:r>
          </a:p>
          <a:p>
            <a:r>
              <a:rPr lang="en-US" dirty="0" smtClean="0"/>
              <a:t>Server role migration</a:t>
            </a:r>
          </a:p>
        </p:txBody>
      </p:sp>
    </p:spTree>
    <p:extLst>
      <p:ext uri="{BB962C8B-B14F-4D97-AF65-F5344CB8AC3E}">
        <p14:creationId xmlns:p14="http://schemas.microsoft.com/office/powerpoint/2010/main" val="2733663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a:t>
            </a:r>
            <a:r>
              <a:rPr lang="en-US" dirty="0"/>
              <a:t> </a:t>
            </a:r>
            <a:r>
              <a:rPr lang="en-US" dirty="0" smtClean="0"/>
              <a:t>6.0 is…</a:t>
            </a:r>
            <a:endParaRPr lang="en-US" dirty="0"/>
          </a:p>
        </p:txBody>
      </p:sp>
      <p:sp>
        <p:nvSpPr>
          <p:cNvPr id="3" name="Content Placeholder 2"/>
          <p:cNvSpPr>
            <a:spLocks noGrp="1"/>
          </p:cNvSpPr>
          <p:nvPr>
            <p:ph idx="1"/>
          </p:nvPr>
        </p:nvSpPr>
        <p:spPr/>
        <p:txBody>
          <a:bodyPr>
            <a:normAutofit/>
          </a:bodyPr>
          <a:lstStyle/>
          <a:p>
            <a:r>
              <a:rPr lang="en-US" dirty="0" smtClean="0"/>
              <a:t>Microsoft Assessment and Planning Toolkit</a:t>
            </a:r>
          </a:p>
          <a:p>
            <a:r>
              <a:rPr lang="en-US" dirty="0" smtClean="0"/>
              <a:t>Solution Accelerator from Microsoft</a:t>
            </a:r>
          </a:p>
          <a:p>
            <a:r>
              <a:rPr lang="en-US" dirty="0" smtClean="0"/>
              <a:t>Free</a:t>
            </a:r>
          </a:p>
          <a:p>
            <a:r>
              <a:rPr lang="en-US" dirty="0" smtClean="0"/>
              <a:t>Agent less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997196"/>
          </a:xfrm>
        </p:spPr>
        <p:txBody>
          <a:bodyPr>
            <a:normAutofit fontScale="90000"/>
          </a:bodyPr>
          <a:lstStyle/>
          <a:p>
            <a:pPr algn="ctr"/>
            <a:r>
              <a:rPr lang="en-US" sz="7200" dirty="0" smtClean="0"/>
              <a:t>ACT 5.6</a:t>
            </a:r>
            <a:endParaRPr lang="en-US" sz="7200"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8091822"/>
      </p:ext>
    </p:extLst>
  </p:cSld>
  <p:clrMapOvr>
    <a:masterClrMapping/>
  </p:clrMapOvr>
  <p:transition>
    <p:fade/>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7237</TotalTime>
  <Words>626</Words>
  <Application>Microsoft Office PowerPoint</Application>
  <PresentationFormat>On-screen Show (4:3)</PresentationFormat>
  <Paragraphs>94</Paragraphs>
  <Slides>14</Slides>
  <Notes>3</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1_Office Theme</vt:lpstr>
      <vt:lpstr>2_Office Theme</vt:lpstr>
      <vt:lpstr>MAP &amp; ACT Pre deployment planning for Windows 7 or Server 2008 R2 </vt:lpstr>
      <vt:lpstr>About the Speaker (me)</vt:lpstr>
      <vt:lpstr>Agenda</vt:lpstr>
      <vt:lpstr>Why?</vt:lpstr>
      <vt:lpstr>MAP 6.0</vt:lpstr>
      <vt:lpstr>MAP 6.0 will help you to</vt:lpstr>
      <vt:lpstr>MAP 6.0 will help you to</vt:lpstr>
      <vt:lpstr>MAP 6.0 is…</vt:lpstr>
      <vt:lpstr>ACT 5.6</vt:lpstr>
      <vt:lpstr>ACT 5.6 will help you with</vt:lpstr>
      <vt:lpstr>ACT 5.6</vt:lpstr>
      <vt:lpstr>Enrol in Microsoft Virtual Academy Today</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clarken</dc:creator>
  <cp:lastModifiedBy>Event Staff</cp:lastModifiedBy>
  <cp:revision>263</cp:revision>
  <dcterms:created xsi:type="dcterms:W3CDTF">2011-04-01T05:55:34Z</dcterms:created>
  <dcterms:modified xsi:type="dcterms:W3CDTF">2011-09-01T04:02:55Z</dcterms:modified>
</cp:coreProperties>
</file>