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289" r:id="rId2"/>
    <p:sldId id="290" r:id="rId3"/>
    <p:sldId id="291" r:id="rId4"/>
    <p:sldId id="292" r:id="rId5"/>
    <p:sldId id="305"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6" r:id="rId19"/>
    <p:sldId id="308" r:id="rId20"/>
    <p:sldId id="30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4BB5"/>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2411" autoAdjust="0"/>
  </p:normalViewPr>
  <p:slideViewPr>
    <p:cSldViewPr>
      <p:cViewPr>
        <p:scale>
          <a:sx n="80" d="100"/>
          <a:sy n="80" d="100"/>
        </p:scale>
        <p:origin x="-72" y="-60"/>
      </p:cViewPr>
      <p:guideLst>
        <p:guide orient="horz" pos="2160"/>
        <p:guide orient="horz" pos="436"/>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4:09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7A777E8-C2AD-4C8C-9B11-DC7719000F0D}" type="slidenum">
              <a:rPr lang="en-ZA"/>
              <a:pPr/>
              <a:t>6</a:t>
            </a:fld>
            <a:endParaRPr lang="en-ZA"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lnSpc>
                <a:spcPct val="80000"/>
              </a:lnSpc>
            </a:pPr>
            <a:endParaRPr lang="en-US" sz="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76A3A70-4E70-42B7-9AD2-89519D95245C}" type="slidenum">
              <a:rPr lang="en-US" smtClean="0"/>
              <a:pPr/>
              <a:t>8</a:t>
            </a:fld>
            <a:endParaRPr lang="en-US" smtClean="0"/>
          </a:p>
        </p:txBody>
      </p:sp>
      <p:sp>
        <p:nvSpPr>
          <p:cNvPr id="25603"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4:09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4:09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4:09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4:09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4:09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4876801"/>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025"/>
            <a:ext cx="6994362" cy="1523495"/>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4"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379866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8398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51726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424016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9"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2" r:id="rId5"/>
    <p:sldLayoutId id="2147483651" r:id="rId6"/>
    <p:sldLayoutId id="2147483665"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6" r:id="rId17"/>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470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Deployment Solutions</a:t>
            </a:r>
          </a:p>
        </p:txBody>
      </p:sp>
      <p:sp>
        <p:nvSpPr>
          <p:cNvPr id="3" name="Content Placeholder 2"/>
          <p:cNvSpPr>
            <a:spLocks noGrp="1"/>
          </p:cNvSpPr>
          <p:nvPr>
            <p:ph idx="1"/>
          </p:nvPr>
        </p:nvSpPr>
        <p:spPr>
          <a:xfrm>
            <a:off x="389436" y="1447800"/>
            <a:ext cx="8363938" cy="2406813"/>
          </a:xfrm>
        </p:spPr>
        <p:txBody>
          <a:bodyPr>
            <a:normAutofit/>
          </a:bodyPr>
          <a:lstStyle/>
          <a:p>
            <a:r>
              <a:rPr lang="en-US" dirty="0" smtClean="0"/>
              <a:t>MDT 2010 Lite Touch </a:t>
            </a:r>
          </a:p>
          <a:p>
            <a:pPr lvl="1"/>
            <a:r>
              <a:rPr lang="sv-SE" dirty="0" smtClean="0"/>
              <a:t>Adds custom shell and components</a:t>
            </a:r>
          </a:p>
          <a:p>
            <a:r>
              <a:rPr lang="sv-SE" dirty="0" smtClean="0"/>
              <a:t>ConfigMgr 2007</a:t>
            </a:r>
          </a:p>
          <a:p>
            <a:pPr lvl="1"/>
            <a:r>
              <a:rPr lang="sv-SE" dirty="0" smtClean="0"/>
              <a:t>Understanding the ConfigMgr boot media</a:t>
            </a:r>
            <a:endParaRPr lang="en-US" dirty="0" smtClean="0"/>
          </a:p>
          <a:p>
            <a:pPr lvl="1"/>
            <a:endParaRPr lang="sv-SE" dirty="0"/>
          </a:p>
        </p:txBody>
      </p:sp>
    </p:spTree>
    <p:extLst>
      <p:ext uri="{BB962C8B-B14F-4D97-AF65-F5344CB8AC3E}">
        <p14:creationId xmlns:p14="http://schemas.microsoft.com/office/powerpoint/2010/main" val="274284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MDT 2010 and ConfigMgr boot media internals</a:t>
            </a:r>
            <a:endParaRPr lang="en-US" dirty="0"/>
          </a:p>
        </p:txBody>
      </p:sp>
      <p:sp>
        <p:nvSpPr>
          <p:cNvPr id="3" name="Subtitle 2"/>
          <p:cNvSpPr>
            <a:spLocks noGrp="1"/>
          </p:cNvSpPr>
          <p:nvPr>
            <p:ph type="subTitle" idx="1"/>
          </p:nvPr>
        </p:nvSpPr>
        <p:spPr/>
        <p:txBody>
          <a:bodyPr/>
          <a:lstStyle/>
          <a:p>
            <a:r>
              <a:rPr lang="en-US" dirty="0" smtClean="0">
                <a:solidFill>
                  <a:schemeClr val="bg1"/>
                </a:solidFill>
              </a:rPr>
              <a:t>Johan Arwidmark</a:t>
            </a:r>
          </a:p>
          <a:p>
            <a:r>
              <a:rPr lang="en-US" dirty="0" smtClean="0">
                <a:solidFill>
                  <a:schemeClr val="bg1"/>
                </a:solidFill>
              </a:rPr>
              <a:t>Chief Technical Architect</a:t>
            </a:r>
          </a:p>
          <a:p>
            <a:r>
              <a:rPr lang="en-US" dirty="0" smtClean="0">
                <a:solidFill>
                  <a:schemeClr val="bg1"/>
                </a:solidFill>
              </a:rPr>
              <a:t>Knowledge Factory</a:t>
            </a:r>
            <a:endParaRPr lang="en-US" dirty="0">
              <a:solidFill>
                <a:schemeClr val="bg1"/>
              </a:solidFill>
            </a:endParaRPr>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6084579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Creating Custom Boot Images #1</a:t>
            </a:r>
            <a:endParaRPr lang="sv-SE" dirty="0"/>
          </a:p>
        </p:txBody>
      </p:sp>
      <p:sp>
        <p:nvSpPr>
          <p:cNvPr id="3" name="Content Placeholder 2"/>
          <p:cNvSpPr>
            <a:spLocks noGrp="1"/>
          </p:cNvSpPr>
          <p:nvPr>
            <p:ph idx="1"/>
          </p:nvPr>
        </p:nvSpPr>
        <p:spPr>
          <a:xfrm>
            <a:off x="389436" y="1447800"/>
            <a:ext cx="8363938" cy="2880789"/>
          </a:xfrm>
        </p:spPr>
        <p:txBody>
          <a:bodyPr/>
          <a:lstStyle/>
          <a:p>
            <a:r>
              <a:rPr lang="sv-SE" dirty="0" smtClean="0"/>
              <a:t>Using WAIK 2.0</a:t>
            </a:r>
          </a:p>
          <a:p>
            <a:pPr lvl="1"/>
            <a:r>
              <a:rPr lang="sv-SE" dirty="0" smtClean="0"/>
              <a:t>The CopyPE command</a:t>
            </a:r>
            <a:endParaRPr lang="en-US" dirty="0" smtClean="0"/>
          </a:p>
          <a:p>
            <a:r>
              <a:rPr lang="en-US" dirty="0" smtClean="0"/>
              <a:t>Offline Servicing - DISM</a:t>
            </a:r>
          </a:p>
          <a:p>
            <a:pPr lvl="1"/>
            <a:r>
              <a:rPr lang="sv-SE" dirty="0" smtClean="0"/>
              <a:t>Add Packages and Updates</a:t>
            </a:r>
          </a:p>
          <a:p>
            <a:pPr lvl="1"/>
            <a:r>
              <a:rPr lang="sv-SE" dirty="0" smtClean="0"/>
              <a:t>Add Drivers</a:t>
            </a:r>
          </a:p>
          <a:p>
            <a:pPr lvl="1"/>
            <a:endParaRPr lang="sv-SE" dirty="0"/>
          </a:p>
        </p:txBody>
      </p:sp>
    </p:spTree>
    <p:extLst>
      <p:ext uri="{BB962C8B-B14F-4D97-AF65-F5344CB8AC3E}">
        <p14:creationId xmlns:p14="http://schemas.microsoft.com/office/powerpoint/2010/main" val="350612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622" y="2431025"/>
            <a:ext cx="8192849" cy="1523495"/>
          </a:xfrm>
        </p:spPr>
        <p:txBody>
          <a:bodyPr/>
          <a:lstStyle/>
          <a:p>
            <a:r>
              <a:rPr lang="sv-SE" dirty="0" smtClean="0"/>
              <a:t>Creating Custom WinPE Images #1</a:t>
            </a:r>
            <a:endParaRPr lang="en-US" dirty="0"/>
          </a:p>
        </p:txBody>
      </p:sp>
      <p:sp>
        <p:nvSpPr>
          <p:cNvPr id="3" name="Subtitle 2"/>
          <p:cNvSpPr>
            <a:spLocks noGrp="1"/>
          </p:cNvSpPr>
          <p:nvPr>
            <p:ph type="subTitle" idx="1"/>
          </p:nvPr>
        </p:nvSpPr>
        <p:spPr/>
        <p:txBody>
          <a:bodyPr/>
          <a:lstStyle/>
          <a:p>
            <a:r>
              <a:rPr lang="en-US" dirty="0" smtClean="0">
                <a:solidFill>
                  <a:schemeClr val="bg1"/>
                </a:solidFill>
              </a:rPr>
              <a:t>Johan Arwidmark</a:t>
            </a:r>
          </a:p>
          <a:p>
            <a:r>
              <a:rPr lang="en-US" dirty="0" smtClean="0">
                <a:solidFill>
                  <a:schemeClr val="bg1"/>
                </a:solidFill>
              </a:rPr>
              <a:t>Chief Technical Architect</a:t>
            </a:r>
          </a:p>
          <a:p>
            <a:r>
              <a:rPr lang="en-US" dirty="0" smtClean="0">
                <a:solidFill>
                  <a:schemeClr val="bg1"/>
                </a:solidFill>
              </a:rPr>
              <a:t>Knowledge Factory</a:t>
            </a:r>
            <a:endParaRPr lang="en-US" dirty="0">
              <a:solidFill>
                <a:schemeClr val="bg1"/>
              </a:solidFill>
            </a:endParaRPr>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8477789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Creating Custom Boot Images #2</a:t>
            </a:r>
            <a:endParaRPr lang="sv-SE" dirty="0"/>
          </a:p>
        </p:txBody>
      </p:sp>
      <p:sp>
        <p:nvSpPr>
          <p:cNvPr id="3" name="Content Placeholder 2"/>
          <p:cNvSpPr>
            <a:spLocks noGrp="1"/>
          </p:cNvSpPr>
          <p:nvPr>
            <p:ph idx="1"/>
          </p:nvPr>
        </p:nvSpPr>
        <p:spPr>
          <a:xfrm>
            <a:off x="389436" y="1447801"/>
            <a:ext cx="8363938" cy="3083921"/>
          </a:xfrm>
        </p:spPr>
        <p:txBody>
          <a:bodyPr/>
          <a:lstStyle/>
          <a:p>
            <a:r>
              <a:rPr lang="sv-SE" dirty="0" smtClean="0"/>
              <a:t>Add other components</a:t>
            </a:r>
          </a:p>
          <a:p>
            <a:r>
              <a:rPr lang="sv-SE" dirty="0" smtClean="0"/>
              <a:t>Authoring plugins</a:t>
            </a:r>
          </a:p>
          <a:p>
            <a:r>
              <a:rPr lang="sv-SE" dirty="0"/>
              <a:t>Adding Frontends</a:t>
            </a:r>
          </a:p>
          <a:p>
            <a:r>
              <a:rPr lang="sv-SE" dirty="0" smtClean="0"/>
              <a:t>Using Web Services</a:t>
            </a:r>
          </a:p>
          <a:p>
            <a:endParaRPr lang="sv-SE" dirty="0" smtClean="0"/>
          </a:p>
          <a:p>
            <a:pPr lvl="1"/>
            <a:endParaRPr lang="sv-SE" dirty="0"/>
          </a:p>
        </p:txBody>
      </p:sp>
    </p:spTree>
    <p:extLst>
      <p:ext uri="{BB962C8B-B14F-4D97-AF65-F5344CB8AC3E}">
        <p14:creationId xmlns:p14="http://schemas.microsoft.com/office/powerpoint/2010/main" val="387658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622" y="2431025"/>
            <a:ext cx="8048833" cy="1523495"/>
          </a:xfrm>
        </p:spPr>
        <p:txBody>
          <a:bodyPr/>
          <a:lstStyle/>
          <a:p>
            <a:r>
              <a:rPr lang="sv-SE" dirty="0" smtClean="0"/>
              <a:t>Creating Custom WinPE Images #2</a:t>
            </a:r>
            <a:endParaRPr lang="en-US" dirty="0"/>
          </a:p>
        </p:txBody>
      </p:sp>
      <p:sp>
        <p:nvSpPr>
          <p:cNvPr id="3" name="Subtitle 2"/>
          <p:cNvSpPr>
            <a:spLocks noGrp="1"/>
          </p:cNvSpPr>
          <p:nvPr>
            <p:ph type="subTitle" idx="1"/>
          </p:nvPr>
        </p:nvSpPr>
        <p:spPr/>
        <p:txBody>
          <a:bodyPr/>
          <a:lstStyle/>
          <a:p>
            <a:r>
              <a:rPr lang="en-US" dirty="0" smtClean="0">
                <a:solidFill>
                  <a:schemeClr val="bg1"/>
                </a:solidFill>
              </a:rPr>
              <a:t>Johan Arwidmark</a:t>
            </a:r>
          </a:p>
          <a:p>
            <a:r>
              <a:rPr lang="en-US" dirty="0" smtClean="0">
                <a:solidFill>
                  <a:schemeClr val="bg1"/>
                </a:solidFill>
              </a:rPr>
              <a:t>Chief Technical Architect</a:t>
            </a:r>
          </a:p>
          <a:p>
            <a:r>
              <a:rPr lang="en-US" dirty="0" smtClean="0">
                <a:solidFill>
                  <a:schemeClr val="bg1"/>
                </a:solidFill>
              </a:rPr>
              <a:t>Knowledge Factory</a:t>
            </a:r>
            <a:endParaRPr lang="en-US" dirty="0">
              <a:solidFill>
                <a:schemeClr val="bg1"/>
              </a:solidFill>
            </a:endParaRPr>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17685677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Troubleshooting WinPE</a:t>
            </a:r>
            <a:endParaRPr lang="sv-SE" dirty="0"/>
          </a:p>
        </p:txBody>
      </p:sp>
      <p:sp>
        <p:nvSpPr>
          <p:cNvPr id="3" name="Content Placeholder 2"/>
          <p:cNvSpPr>
            <a:spLocks noGrp="1"/>
          </p:cNvSpPr>
          <p:nvPr>
            <p:ph idx="1"/>
          </p:nvPr>
        </p:nvSpPr>
        <p:spPr>
          <a:xfrm>
            <a:off x="389436" y="1447799"/>
            <a:ext cx="8363938" cy="2000548"/>
          </a:xfrm>
        </p:spPr>
        <p:txBody>
          <a:bodyPr/>
          <a:lstStyle/>
          <a:p>
            <a:r>
              <a:rPr lang="en-US" dirty="0" smtClean="0"/>
              <a:t>Components</a:t>
            </a:r>
          </a:p>
          <a:p>
            <a:r>
              <a:rPr lang="sv-SE" dirty="0" smtClean="0"/>
              <a:t>Log Files</a:t>
            </a:r>
          </a:p>
          <a:p>
            <a:endParaRPr lang="en-US" dirty="0" smtClean="0"/>
          </a:p>
          <a:p>
            <a:pPr lvl="1"/>
            <a:endParaRPr lang="sv-SE" dirty="0"/>
          </a:p>
        </p:txBody>
      </p:sp>
    </p:spTree>
    <p:extLst>
      <p:ext uri="{BB962C8B-B14F-4D97-AF65-F5344CB8AC3E}">
        <p14:creationId xmlns:p14="http://schemas.microsoft.com/office/powerpoint/2010/main" val="262664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Troubleshooting WinPE</a:t>
            </a:r>
            <a:endParaRPr lang="en-US" dirty="0"/>
          </a:p>
        </p:txBody>
      </p:sp>
      <p:sp>
        <p:nvSpPr>
          <p:cNvPr id="3" name="Subtitle 2"/>
          <p:cNvSpPr>
            <a:spLocks noGrp="1"/>
          </p:cNvSpPr>
          <p:nvPr>
            <p:ph type="subTitle" idx="1"/>
          </p:nvPr>
        </p:nvSpPr>
        <p:spPr/>
        <p:txBody>
          <a:bodyPr/>
          <a:lstStyle/>
          <a:p>
            <a:r>
              <a:rPr lang="en-US" dirty="0" smtClean="0">
                <a:solidFill>
                  <a:schemeClr val="bg1"/>
                </a:solidFill>
              </a:rPr>
              <a:t>Johan Arwidmark</a:t>
            </a:r>
          </a:p>
          <a:p>
            <a:r>
              <a:rPr lang="en-US" dirty="0" smtClean="0">
                <a:solidFill>
                  <a:schemeClr val="bg1"/>
                </a:solidFill>
              </a:rPr>
              <a:t>Chief Technical Architect </a:t>
            </a:r>
          </a:p>
          <a:p>
            <a:r>
              <a:rPr lang="en-US" dirty="0" smtClean="0">
                <a:solidFill>
                  <a:schemeClr val="bg1"/>
                </a:solidFill>
              </a:rPr>
              <a:t>Knowledge Factory</a:t>
            </a:r>
            <a:endParaRPr lang="en-US" dirty="0">
              <a:solidFill>
                <a:schemeClr val="bg1"/>
              </a:solidFill>
            </a:endParaRPr>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159275561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Summary</a:t>
            </a:r>
            <a:endParaRPr lang="en-US" dirty="0"/>
          </a:p>
        </p:txBody>
      </p:sp>
      <p:sp>
        <p:nvSpPr>
          <p:cNvPr id="6" name="Content Placeholder 5"/>
          <p:cNvSpPr>
            <a:spLocks noGrp="1"/>
          </p:cNvSpPr>
          <p:nvPr>
            <p:ph idx="1"/>
          </p:nvPr>
        </p:nvSpPr>
        <p:spPr/>
        <p:txBody>
          <a:bodyPr/>
          <a:lstStyle/>
          <a:p>
            <a:r>
              <a:rPr lang="sv-SE" smtClean="0"/>
              <a:t>Understanding WinPE </a:t>
            </a:r>
          </a:p>
          <a:p>
            <a:pPr lvl="1"/>
            <a:r>
              <a:rPr lang="sv-SE" smtClean="0"/>
              <a:t>Effective Troubleshooting</a:t>
            </a:r>
          </a:p>
          <a:p>
            <a:pPr lvl="1"/>
            <a:r>
              <a:rPr lang="sv-SE" smtClean="0"/>
              <a:t>Quickly adopt for new hardware</a:t>
            </a:r>
          </a:p>
          <a:p>
            <a:pPr lvl="1"/>
            <a:r>
              <a:rPr lang="sv-SE" smtClean="0"/>
              <a:t>Dynamic Deployments</a:t>
            </a:r>
          </a:p>
          <a:p>
            <a:endParaRPr lang="en-US" dirty="0"/>
          </a:p>
        </p:txBody>
      </p:sp>
    </p:spTree>
    <p:extLst>
      <p:ext uri="{BB962C8B-B14F-4D97-AF65-F5344CB8AC3E}">
        <p14:creationId xmlns:p14="http://schemas.microsoft.com/office/powerpoint/2010/main" val="301765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en-US" smtClean="0"/>
              <a:t>Session resources</a:t>
            </a:r>
            <a:endParaRPr lang="en-US" dirty="0"/>
          </a:p>
        </p:txBody>
      </p:sp>
      <p:sp>
        <p:nvSpPr>
          <p:cNvPr id="861252" name="Rectangle 68"/>
          <p:cNvSpPr>
            <a:spLocks noGrp="1" noChangeArrowheads="1"/>
          </p:cNvSpPr>
          <p:nvPr>
            <p:ph idx="1"/>
          </p:nvPr>
        </p:nvSpPr>
        <p:spPr/>
        <p:txBody>
          <a:bodyPr/>
          <a:lstStyle/>
          <a:p>
            <a:r>
              <a:rPr lang="sv-SE" dirty="0" smtClean="0"/>
              <a:t>www.deploymentresearch.com</a:t>
            </a:r>
          </a:p>
          <a:p>
            <a:r>
              <a:rPr lang="sv-SE" dirty="0" smtClean="0"/>
              <a:t>www.deploymentbunny.com</a:t>
            </a:r>
          </a:p>
          <a:p>
            <a:r>
              <a:rPr lang="sv-SE" dirty="0" smtClean="0"/>
              <a:t>blogs.technet.com/deploymentguys</a:t>
            </a:r>
          </a:p>
          <a:p>
            <a:r>
              <a:rPr lang="sv-SE" dirty="0" smtClean="0"/>
              <a:t>blogs.technet.com/mniehaus </a:t>
            </a:r>
            <a:endParaRPr lang="sv-SE" dirty="0"/>
          </a:p>
        </p:txBody>
      </p:sp>
    </p:spTree>
    <p:extLst>
      <p:ext uri="{BB962C8B-B14F-4D97-AF65-F5344CB8AC3E}">
        <p14:creationId xmlns:p14="http://schemas.microsoft.com/office/powerpoint/2010/main" val="400094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06901"/>
            <a:ext cx="7772400" cy="1362075"/>
          </a:xfrm>
        </p:spPr>
        <p:txBody>
          <a:bodyPr>
            <a:normAutofit/>
          </a:bodyPr>
          <a:lstStyle/>
          <a:p>
            <a:pPr lvl="0"/>
            <a:r>
              <a:rPr lang="en-US" dirty="0"/>
              <a:t>Creating Custom WinPE 3.0 boot images</a:t>
            </a:r>
            <a:endParaRPr lang="en-AU" dirty="0"/>
          </a:p>
        </p:txBody>
      </p:sp>
      <p:sp>
        <p:nvSpPr>
          <p:cNvPr id="3" name="Text Placeholder 2"/>
          <p:cNvSpPr>
            <a:spLocks noGrp="1"/>
          </p:cNvSpPr>
          <p:nvPr>
            <p:ph type="body" idx="1"/>
          </p:nvPr>
        </p:nvSpPr>
        <p:spPr>
          <a:xfrm>
            <a:off x="381000" y="2906713"/>
            <a:ext cx="7772400" cy="1500187"/>
          </a:xfrm>
        </p:spPr>
        <p:txBody>
          <a:bodyPr>
            <a:normAutofit/>
          </a:bodyPr>
          <a:lstStyle/>
          <a:p>
            <a:r>
              <a:rPr lang="en-US" dirty="0"/>
              <a:t>Johan </a:t>
            </a:r>
            <a:r>
              <a:rPr lang="en-US" dirty="0" err="1"/>
              <a:t>Arwidmark</a:t>
            </a:r>
            <a:endParaRPr lang="en-US" dirty="0"/>
          </a:p>
          <a:p>
            <a:r>
              <a:rPr lang="en-US" dirty="0"/>
              <a:t>Chief Technical Architect</a:t>
            </a:r>
          </a:p>
          <a:p>
            <a:r>
              <a:rPr lang="en-US" dirty="0"/>
              <a:t>Knowledge Factory</a:t>
            </a:r>
          </a:p>
        </p:txBody>
      </p:sp>
      <p:sp>
        <p:nvSpPr>
          <p:cNvPr id="6" name="Title 1"/>
          <p:cNvSpPr txBox="1">
            <a:spLocks/>
          </p:cNvSpPr>
          <p:nvPr/>
        </p:nvSpPr>
        <p:spPr>
          <a:xfrm>
            <a:off x="334201" y="447367"/>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CLI303</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4294967295"/>
          </p:nvPr>
        </p:nvSpPr>
        <p:spPr>
          <a:xfrm>
            <a:off x="5943600" y="6356351"/>
            <a:ext cx="2895600" cy="365125"/>
          </a:xfrm>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35474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542090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North America globe"/>
          <p:cNvPicPr>
            <a:picLocks noChangeArrowheads="1"/>
          </p:cNvPicPr>
          <p:nvPr/>
        </p:nvPicPr>
        <p:blipFill>
          <a:blip r:embed="rId2"/>
          <a:srcRect/>
          <a:stretch>
            <a:fillRect/>
          </a:stretch>
        </p:blipFill>
        <p:spPr bwMode="auto">
          <a:xfrm>
            <a:off x="2660549" y="1447492"/>
            <a:ext cx="3822902" cy="3839261"/>
          </a:xfrm>
          <a:prstGeom prst="rect">
            <a:avLst/>
          </a:prstGeom>
          <a:noFill/>
        </p:spPr>
      </p:pic>
      <p:pic>
        <p:nvPicPr>
          <p:cNvPr id="7" name="Picture 29" descr="D:\Pennie's documents\Images for TechEd06\Shapes_and_Graphics\Arrows\dotted arrow.png"/>
          <p:cNvPicPr>
            <a:picLocks noChangeAspect="1" noChangeArrowheads="1"/>
          </p:cNvPicPr>
          <p:nvPr/>
        </p:nvPicPr>
        <p:blipFill>
          <a:blip r:embed="rId3"/>
          <a:srcRect/>
          <a:stretch>
            <a:fillRect/>
          </a:stretch>
        </p:blipFill>
        <p:spPr bwMode="auto">
          <a:xfrm>
            <a:off x="5492500" y="1201196"/>
            <a:ext cx="2436756" cy="1205687"/>
          </a:xfrm>
          <a:prstGeom prst="rect">
            <a:avLst/>
          </a:prstGeom>
          <a:noFill/>
        </p:spPr>
      </p:pic>
      <p:sp>
        <p:nvSpPr>
          <p:cNvPr id="4" name="TextBox 3"/>
          <p:cNvSpPr txBox="1"/>
          <p:nvPr/>
        </p:nvSpPr>
        <p:spPr>
          <a:xfrm>
            <a:off x="7570518" y="1900006"/>
            <a:ext cx="951571" cy="530925"/>
          </a:xfrm>
          <a:prstGeom prst="rect">
            <a:avLst/>
          </a:prstGeom>
          <a:noFill/>
        </p:spPr>
        <p:txBody>
          <a:bodyPr wrap="square" lIns="68589" tIns="34295" rIns="68589" bIns="34295" rtlCol="0">
            <a:spAutoFit/>
          </a:bodyPr>
          <a:lstStyle/>
          <a:p>
            <a:r>
              <a:rPr lang="sv-SE" sz="1500" dirty="0">
                <a:solidFill>
                  <a:schemeClr val="bg1"/>
                </a:solidFill>
              </a:rPr>
              <a:t>I live here...</a:t>
            </a:r>
          </a:p>
        </p:txBody>
      </p:sp>
    </p:spTree>
    <p:extLst>
      <p:ext uri="{BB962C8B-B14F-4D97-AF65-F5344CB8AC3E}">
        <p14:creationId xmlns:p14="http://schemas.microsoft.com/office/powerpoint/2010/main" val="302524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Agenda</a:t>
            </a:r>
            <a:endParaRPr lang="en-US" dirty="0"/>
          </a:p>
        </p:txBody>
      </p:sp>
      <p:sp>
        <p:nvSpPr>
          <p:cNvPr id="3" name="Content Placeholder 2"/>
          <p:cNvSpPr>
            <a:spLocks noGrp="1"/>
          </p:cNvSpPr>
          <p:nvPr>
            <p:ph idx="1"/>
          </p:nvPr>
        </p:nvSpPr>
        <p:spPr/>
        <p:txBody>
          <a:bodyPr>
            <a:normAutofit lnSpcReduction="10000"/>
          </a:bodyPr>
          <a:lstStyle/>
          <a:p>
            <a:r>
              <a:rPr lang="sv-SE" dirty="0" smtClean="0"/>
              <a:t>WinPE Drives the Deployment</a:t>
            </a:r>
          </a:p>
          <a:p>
            <a:pPr lvl="1"/>
            <a:r>
              <a:rPr lang="sv-SE" dirty="0" smtClean="0"/>
              <a:t>WinPE Tools and Features</a:t>
            </a:r>
          </a:p>
          <a:p>
            <a:r>
              <a:rPr lang="sv-SE" dirty="0" smtClean="0"/>
              <a:t>Deployment Solutions</a:t>
            </a:r>
          </a:p>
          <a:p>
            <a:pPr lvl="1"/>
            <a:r>
              <a:rPr lang="sv-SE" dirty="0" smtClean="0"/>
              <a:t>How MDT 2010 and ConfigMgr 2007 is using WinPE</a:t>
            </a:r>
          </a:p>
          <a:p>
            <a:r>
              <a:rPr lang="sv-SE" dirty="0" smtClean="0"/>
              <a:t>Create Custom WinPE Image</a:t>
            </a:r>
          </a:p>
          <a:p>
            <a:pPr lvl="1"/>
            <a:r>
              <a:rPr lang="sv-SE" dirty="0" smtClean="0"/>
              <a:t>Offline Servicing – Drivers, Updates, other components</a:t>
            </a:r>
          </a:p>
          <a:p>
            <a:pPr lvl="1"/>
            <a:r>
              <a:rPr lang="sv-SE" dirty="0" smtClean="0"/>
              <a:t>Authoring WinPE plugins</a:t>
            </a:r>
          </a:p>
          <a:p>
            <a:r>
              <a:rPr lang="sv-SE" dirty="0" smtClean="0"/>
              <a:t>Troubleshooting </a:t>
            </a:r>
          </a:p>
          <a:p>
            <a:pPr lvl="1"/>
            <a:r>
              <a:rPr lang="sv-SE" dirty="0"/>
              <a:t>Device Driver </a:t>
            </a:r>
            <a:r>
              <a:rPr lang="sv-SE" dirty="0" smtClean="0"/>
              <a:t>Ranking, Logfiles</a:t>
            </a:r>
          </a:p>
          <a:p>
            <a:endParaRPr lang="en-US" dirty="0"/>
          </a:p>
        </p:txBody>
      </p:sp>
    </p:spTree>
    <p:extLst>
      <p:ext uri="{BB962C8B-B14F-4D97-AF65-F5344CB8AC3E}">
        <p14:creationId xmlns:p14="http://schemas.microsoft.com/office/powerpoint/2010/main" val="377607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Deployment Challenges</a:t>
            </a:r>
            <a:endParaRPr lang="en-US" dirty="0"/>
          </a:p>
        </p:txBody>
      </p:sp>
      <p:sp>
        <p:nvSpPr>
          <p:cNvPr id="3" name="Content Placeholder 2"/>
          <p:cNvSpPr>
            <a:spLocks noGrp="1"/>
          </p:cNvSpPr>
          <p:nvPr>
            <p:ph idx="1"/>
          </p:nvPr>
        </p:nvSpPr>
        <p:spPr/>
        <p:txBody>
          <a:bodyPr/>
          <a:lstStyle/>
          <a:p>
            <a:r>
              <a:rPr lang="sv-SE" dirty="0" smtClean="0"/>
              <a:t>Static Deployments are so 2001</a:t>
            </a:r>
          </a:p>
          <a:p>
            <a:r>
              <a:rPr lang="sv-SE" dirty="0" smtClean="0"/>
              <a:t>Support for new hardware</a:t>
            </a:r>
          </a:p>
          <a:p>
            <a:r>
              <a:rPr lang="sv-SE" dirty="0" smtClean="0"/>
              <a:t>Quicker turnarounds - Effective troubleshooting is key</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33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demo2.png"/>
          <p:cNvPicPr>
            <a:picLocks noChangeAspect="1"/>
          </p:cNvPicPr>
          <p:nvPr/>
        </p:nvPicPr>
        <p:blipFill>
          <a:blip r:embed="rId3" cstate="print"/>
          <a:stretch>
            <a:fillRect/>
          </a:stretch>
        </p:blipFill>
        <p:spPr>
          <a:xfrm>
            <a:off x="0" y="657835"/>
            <a:ext cx="9144000" cy="6858000"/>
          </a:xfrm>
          <a:prstGeom prst="rect">
            <a:avLst/>
          </a:prstGeom>
        </p:spPr>
      </p:pic>
      <p:sp>
        <p:nvSpPr>
          <p:cNvPr id="386050" name="Rectangle 2"/>
          <p:cNvSpPr>
            <a:spLocks noGrp="1" noChangeArrowheads="1"/>
          </p:cNvSpPr>
          <p:nvPr>
            <p:ph type="title"/>
          </p:nvPr>
        </p:nvSpPr>
        <p:spPr/>
        <p:txBody>
          <a:bodyPr/>
          <a:lstStyle/>
          <a:p>
            <a:r>
              <a:rPr lang="en-US" smtClean="0"/>
              <a:t>Demo Environment</a:t>
            </a:r>
            <a:endParaRPr lang="en-US" dirty="0" smtClean="0"/>
          </a:p>
        </p:txBody>
      </p:sp>
      <p:sp>
        <p:nvSpPr>
          <p:cNvPr id="386051" name="Rectangle 3"/>
          <p:cNvSpPr>
            <a:spLocks noGrp="1" noChangeArrowheads="1"/>
          </p:cNvSpPr>
          <p:nvPr>
            <p:ph idx="1"/>
          </p:nvPr>
        </p:nvSpPr>
        <p:spPr>
          <a:xfrm>
            <a:off x="381000" y="1416051"/>
            <a:ext cx="8388350" cy="443199"/>
          </a:xfrm>
        </p:spPr>
        <p:txBody>
          <a:bodyPr>
            <a:normAutofit fontScale="92500" lnSpcReduction="20000"/>
          </a:bodyPr>
          <a:lstStyle/>
          <a:p>
            <a:r>
              <a:rPr lang="sv-SE" dirty="0" smtClean="0"/>
              <a:t>Hyper-V R2, 16 GB RAM, 2 x 256 SSD</a:t>
            </a:r>
          </a:p>
        </p:txBody>
      </p:sp>
      <p:sp>
        <p:nvSpPr>
          <p:cNvPr id="16" name="Rectangle 15"/>
          <p:cNvSpPr/>
          <p:nvPr/>
        </p:nvSpPr>
        <p:spPr>
          <a:xfrm>
            <a:off x="1928826" y="2285994"/>
            <a:ext cx="2285984" cy="521691"/>
          </a:xfrm>
          <a:prstGeom prst="rect">
            <a:avLst/>
          </a:prstGeom>
        </p:spPr>
        <p:txBody>
          <a:bodyPr wrap="square" lIns="68589" tIns="34295" rIns="68589" bIns="34295">
            <a:spAutoFit/>
          </a:bodyPr>
          <a:lstStyle/>
          <a:p>
            <a:pPr marL="351282" indent="-264354">
              <a:lnSpc>
                <a:spcPct val="90000"/>
              </a:lnSpc>
              <a:spcBef>
                <a:spcPct val="30000"/>
              </a:spcBef>
              <a:buClr>
                <a:schemeClr val="tx2"/>
              </a:buClr>
              <a:buSzPct val="75000"/>
              <a:defRPr/>
            </a:pPr>
            <a:r>
              <a:rPr lang="en-US" sz="1400" dirty="0">
                <a:solidFill>
                  <a:schemeClr val="bg1"/>
                </a:solidFill>
                <a:effectLst>
                  <a:outerShdw blurRad="38100" dist="38100" dir="2700000" algn="tl">
                    <a:srgbClr val="000000"/>
                  </a:outerShdw>
                </a:effectLst>
              </a:rPr>
              <a:t>DC01</a:t>
            </a:r>
          </a:p>
          <a:p>
            <a:pPr marL="351282" indent="-264354">
              <a:lnSpc>
                <a:spcPct val="90000"/>
              </a:lnSpc>
              <a:spcBef>
                <a:spcPct val="30000"/>
              </a:spcBef>
              <a:buClr>
                <a:schemeClr val="tx2"/>
              </a:buClr>
              <a:buSzPct val="75000"/>
              <a:defRPr/>
            </a:pPr>
            <a:r>
              <a:rPr lang="en-US" sz="1400" dirty="0">
                <a:solidFill>
                  <a:schemeClr val="bg1"/>
                </a:solidFill>
                <a:effectLst>
                  <a:outerShdw blurRad="38100" dist="38100" dir="2700000" algn="tl">
                    <a:srgbClr val="000000"/>
                  </a:outerShdw>
                </a:effectLst>
              </a:rPr>
              <a:t>DC and DNS</a:t>
            </a:r>
          </a:p>
        </p:txBody>
      </p:sp>
      <p:sp>
        <p:nvSpPr>
          <p:cNvPr id="18" name="Rectangle 5"/>
          <p:cNvSpPr>
            <a:spLocks noChangeArrowheads="1"/>
          </p:cNvSpPr>
          <p:nvPr/>
        </p:nvSpPr>
        <p:spPr bwMode="auto">
          <a:xfrm>
            <a:off x="963857" y="4728478"/>
            <a:ext cx="3889375" cy="1039237"/>
          </a:xfrm>
          <a:prstGeom prst="rect">
            <a:avLst/>
          </a:prstGeom>
          <a:noFill/>
          <a:ln w="9525">
            <a:noFill/>
            <a:miter lim="800000"/>
            <a:headEnd/>
            <a:tailEnd/>
          </a:ln>
          <a:effectLst/>
        </p:spPr>
        <p:txBody>
          <a:bodyPr lIns="69065" tIns="34533" rIns="69065" bIns="34533">
            <a:spAutoFit/>
          </a:bodyPr>
          <a:lstStyle/>
          <a:p>
            <a:pPr marL="351282" indent="-264354">
              <a:lnSpc>
                <a:spcPct val="90000"/>
              </a:lnSpc>
              <a:spcBef>
                <a:spcPct val="30000"/>
              </a:spcBef>
              <a:buClr>
                <a:schemeClr val="tx2"/>
              </a:buClr>
              <a:buSzPct val="75000"/>
              <a:defRPr/>
            </a:pPr>
            <a:r>
              <a:rPr lang="en-US" sz="1400" dirty="0">
                <a:solidFill>
                  <a:schemeClr val="bg1"/>
                </a:solidFill>
                <a:effectLst>
                  <a:outerShdw blurRad="38100" dist="38100" dir="2700000" algn="tl">
                    <a:srgbClr val="000000"/>
                  </a:outerShdw>
                </a:effectLst>
              </a:rPr>
              <a:t>MDT01</a:t>
            </a:r>
          </a:p>
          <a:p>
            <a:pPr marL="351282" indent="-264354">
              <a:lnSpc>
                <a:spcPct val="90000"/>
              </a:lnSpc>
              <a:spcBef>
                <a:spcPct val="30000"/>
              </a:spcBef>
              <a:buClr>
                <a:schemeClr val="tx2"/>
              </a:buClr>
              <a:buSzPct val="75000"/>
              <a:defRPr/>
            </a:pPr>
            <a:r>
              <a:rPr lang="sv-SE" sz="1400" dirty="0">
                <a:solidFill>
                  <a:schemeClr val="bg1"/>
                </a:solidFill>
                <a:effectLst>
                  <a:outerShdw blurRad="38100" dist="38100" dir="2700000" algn="tl">
                    <a:srgbClr val="000000"/>
                  </a:outerShdw>
                </a:effectLst>
              </a:rPr>
              <a:t>MDT 2010</a:t>
            </a:r>
          </a:p>
          <a:p>
            <a:pPr marL="351282" indent="-264354">
              <a:lnSpc>
                <a:spcPct val="90000"/>
              </a:lnSpc>
              <a:spcBef>
                <a:spcPct val="30000"/>
              </a:spcBef>
              <a:buClr>
                <a:schemeClr val="tx2"/>
              </a:buClr>
              <a:buSzPct val="75000"/>
              <a:defRPr/>
            </a:pPr>
            <a:r>
              <a:rPr lang="sv-SE" sz="1400" dirty="0">
                <a:solidFill>
                  <a:schemeClr val="bg1"/>
                </a:solidFill>
                <a:effectLst>
                  <a:outerShdw blurRad="38100" dist="38100" dir="2700000" algn="tl">
                    <a:srgbClr val="000000"/>
                  </a:outerShdw>
                </a:effectLst>
              </a:rPr>
              <a:t>WDS, WSUS</a:t>
            </a:r>
            <a:r>
              <a:rPr lang="en-US" sz="1400" dirty="0">
                <a:solidFill>
                  <a:schemeClr val="bg1"/>
                </a:solidFill>
                <a:effectLst>
                  <a:outerShdw blurRad="38100" dist="38100" dir="2700000" algn="tl">
                    <a:srgbClr val="000000"/>
                  </a:outerShdw>
                </a:effectLst>
              </a:rPr>
              <a:t> and DHCP</a:t>
            </a:r>
          </a:p>
          <a:p>
            <a:pPr marL="351282" indent="-264354">
              <a:lnSpc>
                <a:spcPct val="90000"/>
              </a:lnSpc>
              <a:spcBef>
                <a:spcPct val="30000"/>
              </a:spcBef>
              <a:buClr>
                <a:schemeClr val="tx2"/>
              </a:buClr>
              <a:buSzPct val="75000"/>
              <a:defRPr/>
            </a:pPr>
            <a:r>
              <a:rPr lang="sv-SE" sz="1400" dirty="0">
                <a:solidFill>
                  <a:schemeClr val="bg1"/>
                </a:solidFill>
                <a:effectLst>
                  <a:outerShdw blurRad="38100" dist="38100" dir="2700000" algn="tl">
                    <a:srgbClr val="000000"/>
                  </a:outerShdw>
                </a:effectLst>
              </a:rPr>
              <a:t>SQL 2008 Express SP1 </a:t>
            </a:r>
          </a:p>
        </p:txBody>
      </p:sp>
      <p:sp>
        <p:nvSpPr>
          <p:cNvPr id="24" name="Rectangle 23"/>
          <p:cNvSpPr/>
          <p:nvPr/>
        </p:nvSpPr>
        <p:spPr>
          <a:xfrm>
            <a:off x="6286512" y="2285994"/>
            <a:ext cx="2357454" cy="521691"/>
          </a:xfrm>
          <a:prstGeom prst="rect">
            <a:avLst/>
          </a:prstGeom>
        </p:spPr>
        <p:txBody>
          <a:bodyPr wrap="square" lIns="68589" tIns="34295" rIns="68589" bIns="34295">
            <a:spAutoFit/>
          </a:bodyPr>
          <a:lstStyle/>
          <a:p>
            <a:pPr marL="351282" indent="-264354">
              <a:lnSpc>
                <a:spcPct val="90000"/>
              </a:lnSpc>
              <a:spcBef>
                <a:spcPct val="30000"/>
              </a:spcBef>
              <a:buClr>
                <a:schemeClr val="tx2"/>
              </a:buClr>
              <a:buSzPct val="75000"/>
              <a:defRPr/>
            </a:pPr>
            <a:r>
              <a:rPr lang="en-US" sz="1400" dirty="0">
                <a:solidFill>
                  <a:schemeClr val="bg1"/>
                </a:solidFill>
                <a:effectLst>
                  <a:outerShdw blurRad="38100" dist="38100" dir="2700000" algn="tl">
                    <a:srgbClr val="000000"/>
                  </a:outerShdw>
                </a:effectLst>
              </a:rPr>
              <a:t>DC02</a:t>
            </a:r>
          </a:p>
          <a:p>
            <a:pPr marL="351282" indent="-264354">
              <a:lnSpc>
                <a:spcPct val="90000"/>
              </a:lnSpc>
              <a:spcBef>
                <a:spcPct val="30000"/>
              </a:spcBef>
              <a:buClr>
                <a:schemeClr val="tx2"/>
              </a:buClr>
              <a:buSzPct val="75000"/>
              <a:defRPr/>
            </a:pPr>
            <a:r>
              <a:rPr lang="en-US" sz="1400" dirty="0">
                <a:solidFill>
                  <a:schemeClr val="bg1"/>
                </a:solidFill>
                <a:effectLst>
                  <a:outerShdw blurRad="38100" dist="38100" dir="2700000" algn="tl">
                    <a:srgbClr val="000000"/>
                  </a:outerShdw>
                </a:effectLst>
              </a:rPr>
              <a:t>DC and DNS</a:t>
            </a:r>
          </a:p>
        </p:txBody>
      </p:sp>
      <p:sp>
        <p:nvSpPr>
          <p:cNvPr id="25" name="Rectangle 5"/>
          <p:cNvSpPr>
            <a:spLocks noChangeArrowheads="1"/>
          </p:cNvSpPr>
          <p:nvPr/>
        </p:nvSpPr>
        <p:spPr bwMode="auto">
          <a:xfrm>
            <a:off x="5000628" y="4971843"/>
            <a:ext cx="3286148" cy="1297769"/>
          </a:xfrm>
          <a:prstGeom prst="rect">
            <a:avLst/>
          </a:prstGeom>
          <a:noFill/>
          <a:ln w="9525">
            <a:noFill/>
            <a:miter lim="800000"/>
            <a:headEnd/>
            <a:tailEnd/>
          </a:ln>
          <a:effectLst/>
        </p:spPr>
        <p:txBody>
          <a:bodyPr wrap="square" lIns="69065" tIns="34533" rIns="69065" bIns="34533">
            <a:spAutoFit/>
          </a:bodyPr>
          <a:lstStyle/>
          <a:p>
            <a:pPr marL="351282" indent="-264354">
              <a:lnSpc>
                <a:spcPct val="90000"/>
              </a:lnSpc>
              <a:spcBef>
                <a:spcPct val="30000"/>
              </a:spcBef>
              <a:buClr>
                <a:schemeClr val="tx2"/>
              </a:buClr>
              <a:buSzPct val="75000"/>
              <a:defRPr/>
            </a:pPr>
            <a:r>
              <a:rPr lang="en-US" sz="1400" dirty="0">
                <a:solidFill>
                  <a:schemeClr val="bg1"/>
                </a:solidFill>
                <a:effectLst>
                  <a:outerShdw blurRad="38100" dist="38100" dir="2700000" algn="tl">
                    <a:srgbClr val="000000"/>
                  </a:outerShdw>
                </a:effectLst>
              </a:rPr>
              <a:t>CM01</a:t>
            </a:r>
          </a:p>
          <a:p>
            <a:pPr marL="351282" indent="-264354">
              <a:lnSpc>
                <a:spcPct val="90000"/>
              </a:lnSpc>
              <a:spcBef>
                <a:spcPct val="30000"/>
              </a:spcBef>
              <a:buClr>
                <a:schemeClr val="tx2"/>
              </a:buClr>
              <a:buSzPct val="75000"/>
              <a:defRPr/>
            </a:pPr>
            <a:r>
              <a:rPr lang="sv-SE" sz="1400" dirty="0">
                <a:solidFill>
                  <a:schemeClr val="bg1"/>
                </a:solidFill>
                <a:effectLst>
                  <a:outerShdw blurRad="38100" dist="38100" dir="2700000" algn="tl">
                    <a:srgbClr val="000000"/>
                  </a:outerShdw>
                </a:effectLst>
              </a:rPr>
              <a:t>MDT 2010</a:t>
            </a:r>
          </a:p>
          <a:p>
            <a:pPr marL="351282" indent="-264354">
              <a:lnSpc>
                <a:spcPct val="90000"/>
              </a:lnSpc>
              <a:spcBef>
                <a:spcPct val="30000"/>
              </a:spcBef>
              <a:buClr>
                <a:schemeClr val="tx2"/>
              </a:buClr>
              <a:buSzPct val="75000"/>
              <a:defRPr/>
            </a:pPr>
            <a:r>
              <a:rPr lang="sv-SE" sz="1400" dirty="0">
                <a:solidFill>
                  <a:schemeClr val="bg1"/>
                </a:solidFill>
                <a:effectLst>
                  <a:outerShdw blurRad="38100" dist="38100" dir="2700000" algn="tl">
                    <a:srgbClr val="000000"/>
                  </a:outerShdw>
                </a:effectLst>
              </a:rPr>
              <a:t>SQL 2008 SP1 </a:t>
            </a:r>
          </a:p>
          <a:p>
            <a:pPr marL="351282" indent="-264354">
              <a:lnSpc>
                <a:spcPct val="90000"/>
              </a:lnSpc>
              <a:spcBef>
                <a:spcPct val="30000"/>
              </a:spcBef>
              <a:buClr>
                <a:schemeClr val="tx2"/>
              </a:buClr>
              <a:buSzPct val="75000"/>
              <a:defRPr/>
            </a:pPr>
            <a:r>
              <a:rPr lang="sv-SE" sz="1400" dirty="0">
                <a:solidFill>
                  <a:schemeClr val="bg1"/>
                </a:solidFill>
                <a:effectLst>
                  <a:outerShdw blurRad="38100" dist="38100" dir="2700000" algn="tl">
                    <a:srgbClr val="000000"/>
                  </a:outerShdw>
                </a:effectLst>
              </a:rPr>
              <a:t>WDS, WSUS</a:t>
            </a:r>
            <a:r>
              <a:rPr lang="en-US" sz="1400" dirty="0">
                <a:solidFill>
                  <a:schemeClr val="bg1"/>
                </a:solidFill>
                <a:effectLst>
                  <a:outerShdw blurRad="38100" dist="38100" dir="2700000" algn="tl">
                    <a:srgbClr val="000000"/>
                  </a:outerShdw>
                </a:effectLst>
              </a:rPr>
              <a:t> and DHCP</a:t>
            </a:r>
          </a:p>
          <a:p>
            <a:pPr marL="351282" indent="-264354">
              <a:lnSpc>
                <a:spcPct val="90000"/>
              </a:lnSpc>
              <a:spcBef>
                <a:spcPct val="30000"/>
              </a:spcBef>
              <a:buClr>
                <a:schemeClr val="tx2"/>
              </a:buClr>
              <a:buSzPct val="75000"/>
              <a:defRPr/>
            </a:pPr>
            <a:r>
              <a:rPr lang="en-US" sz="1400" dirty="0">
                <a:solidFill>
                  <a:schemeClr val="bg1"/>
                </a:solidFill>
                <a:effectLst>
                  <a:outerShdw blurRad="38100" dist="38100" dir="2700000" algn="tl">
                    <a:srgbClr val="000000"/>
                  </a:outerShdw>
                </a:effectLst>
              </a:rPr>
              <a:t>ConfigMgr 2007 SP2</a:t>
            </a:r>
          </a:p>
        </p:txBody>
      </p:sp>
    </p:spTree>
    <p:extLst>
      <p:ext uri="{BB962C8B-B14F-4D97-AF65-F5344CB8AC3E}">
        <p14:creationId xmlns:p14="http://schemas.microsoft.com/office/powerpoint/2010/main" val="265891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Windows 7 Setup</a:t>
            </a:r>
            <a:endParaRPr lang="sv-SE" dirty="0"/>
          </a:p>
        </p:txBody>
      </p:sp>
      <p:sp>
        <p:nvSpPr>
          <p:cNvPr id="3" name="Content Placeholder 2"/>
          <p:cNvSpPr>
            <a:spLocks noGrp="1"/>
          </p:cNvSpPr>
          <p:nvPr>
            <p:ph idx="1"/>
          </p:nvPr>
        </p:nvSpPr>
        <p:spPr/>
        <p:txBody>
          <a:bodyPr/>
          <a:lstStyle/>
          <a:p>
            <a:r>
              <a:rPr lang="en-US" smtClean="0"/>
              <a:t>WinPE 3.x drives the Deployment</a:t>
            </a:r>
          </a:p>
          <a:p>
            <a:pPr lvl="1"/>
            <a:r>
              <a:rPr lang="en-US" smtClean="0"/>
              <a:t>Using Setup or Imaging Utility</a:t>
            </a:r>
          </a:p>
          <a:p>
            <a:r>
              <a:rPr lang="en-US" smtClean="0"/>
              <a:t>Setup is exclusively image-based</a:t>
            </a:r>
          </a:p>
          <a:p>
            <a:pPr lvl="1"/>
            <a:r>
              <a:rPr lang="en-US" smtClean="0"/>
              <a:t>32- or 64-bit executable</a:t>
            </a:r>
          </a:p>
          <a:p>
            <a:pPr lvl="1"/>
            <a:r>
              <a:rPr lang="en-US" smtClean="0"/>
              <a:t>Automated via unattend.xml</a:t>
            </a:r>
          </a:p>
          <a:p>
            <a:pPr lvl="1"/>
            <a:r>
              <a:rPr lang="sv-SE" smtClean="0"/>
              <a:t>New boot from VHD option</a:t>
            </a:r>
            <a:endParaRPr lang="en-US" dirty="0" smtClean="0"/>
          </a:p>
        </p:txBody>
      </p:sp>
    </p:spTree>
    <p:extLst>
      <p:ext uri="{BB962C8B-B14F-4D97-AF65-F5344CB8AC3E}">
        <p14:creationId xmlns:p14="http://schemas.microsoft.com/office/powerpoint/2010/main" val="104917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sv-SE" smtClean="0"/>
              <a:t>Windows PE 3.1</a:t>
            </a:r>
            <a:endParaRPr lang="sv-SE" dirty="0"/>
          </a:p>
        </p:txBody>
      </p:sp>
      <p:sp>
        <p:nvSpPr>
          <p:cNvPr id="349187" name="Rectangle 3"/>
          <p:cNvSpPr>
            <a:spLocks noGrp="1" noChangeArrowheads="1"/>
          </p:cNvSpPr>
          <p:nvPr>
            <p:ph idx="1"/>
          </p:nvPr>
        </p:nvSpPr>
        <p:spPr/>
        <p:txBody>
          <a:bodyPr/>
          <a:lstStyle/>
          <a:p>
            <a:r>
              <a:rPr lang="sv-SE" smtClean="0"/>
              <a:t>New Features in WinPE 3.1</a:t>
            </a:r>
          </a:p>
          <a:p>
            <a:pPr lvl="1"/>
            <a:r>
              <a:rPr lang="sv-SE" smtClean="0"/>
              <a:t>802.1x</a:t>
            </a:r>
          </a:p>
          <a:p>
            <a:pPr lvl="1"/>
            <a:r>
              <a:rPr lang="sv-SE" smtClean="0"/>
              <a:t>Advanced Format Hard Drives (</a:t>
            </a:r>
            <a:r>
              <a:rPr lang="en-US" smtClean="0"/>
              <a:t>4k/512e)</a:t>
            </a:r>
          </a:p>
          <a:p>
            <a:pPr lvl="1"/>
            <a:r>
              <a:rPr lang="sv-SE" smtClean="0"/>
              <a:t>Windows 7 SP1 bug fixes</a:t>
            </a:r>
            <a:endParaRPr lang="en-US" smtClean="0"/>
          </a:p>
          <a:p>
            <a:r>
              <a:rPr lang="en-US" smtClean="0"/>
              <a:t>“Old” tools</a:t>
            </a:r>
          </a:p>
          <a:p>
            <a:pPr lvl="1"/>
            <a:r>
              <a:rPr lang="en-US" smtClean="0"/>
              <a:t>Drvload, DISM, BCDEdit, BootSect, WPEUtil</a:t>
            </a:r>
          </a:p>
          <a:p>
            <a:r>
              <a:rPr lang="en-US" smtClean="0"/>
              <a:t>Still Default 32 MB Scratch Space</a:t>
            </a:r>
            <a:endParaRPr lang="en-US" dirty="0"/>
          </a:p>
        </p:txBody>
      </p:sp>
    </p:spTree>
    <p:extLst>
      <p:ext uri="{BB962C8B-B14F-4D97-AF65-F5344CB8AC3E}">
        <p14:creationId xmlns:p14="http://schemas.microsoft.com/office/powerpoint/2010/main" val="200976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Following a Windows 7 setup…</a:t>
            </a:r>
            <a:endParaRPr lang="en-US" dirty="0"/>
          </a:p>
        </p:txBody>
      </p:sp>
      <p:sp>
        <p:nvSpPr>
          <p:cNvPr id="3" name="Subtitle 2"/>
          <p:cNvSpPr>
            <a:spLocks noGrp="1"/>
          </p:cNvSpPr>
          <p:nvPr>
            <p:ph type="subTitle" idx="1"/>
          </p:nvPr>
        </p:nvSpPr>
        <p:spPr/>
        <p:txBody>
          <a:bodyPr/>
          <a:lstStyle/>
          <a:p>
            <a:r>
              <a:rPr lang="en-US" dirty="0" smtClean="0">
                <a:solidFill>
                  <a:schemeClr val="bg1"/>
                </a:solidFill>
              </a:rPr>
              <a:t>Johan Arwidmark</a:t>
            </a:r>
          </a:p>
          <a:p>
            <a:r>
              <a:rPr lang="en-US" dirty="0" smtClean="0">
                <a:solidFill>
                  <a:schemeClr val="bg1"/>
                </a:solidFill>
              </a:rPr>
              <a:t>Chief Technical Architect</a:t>
            </a:r>
          </a:p>
          <a:p>
            <a:r>
              <a:rPr lang="en-US" dirty="0" smtClean="0">
                <a:solidFill>
                  <a:schemeClr val="bg1"/>
                </a:solidFill>
              </a:rPr>
              <a:t>Knowledge Factory</a:t>
            </a:r>
            <a:endParaRPr lang="en-US" dirty="0">
              <a:solidFill>
                <a:schemeClr val="bg1"/>
              </a:solidFill>
            </a:endParaRPr>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9277735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On-screen Show (4:3)</PresentationFormat>
  <Paragraphs>146</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Creating Custom WinPE 3.0 boot images</vt:lpstr>
      <vt:lpstr>PowerPoint Presentation</vt:lpstr>
      <vt:lpstr>Agenda</vt:lpstr>
      <vt:lpstr>Deployment Challenges</vt:lpstr>
      <vt:lpstr>Demo Environment</vt:lpstr>
      <vt:lpstr>Windows 7 Setup</vt:lpstr>
      <vt:lpstr>Windows PE 3.1</vt:lpstr>
      <vt:lpstr>Following a Windows 7 setup…</vt:lpstr>
      <vt:lpstr>Deployment Solutions</vt:lpstr>
      <vt:lpstr>MDT 2010 and ConfigMgr boot media internals</vt:lpstr>
      <vt:lpstr>Creating Custom Boot Images #1</vt:lpstr>
      <vt:lpstr>Creating Custom WinPE Images #1</vt:lpstr>
      <vt:lpstr>Creating Custom Boot Images #2</vt:lpstr>
      <vt:lpstr>Creating Custom WinPE Images #2</vt:lpstr>
      <vt:lpstr>Troubleshooting WinPE</vt:lpstr>
      <vt:lpstr>Troubleshooting WinPE</vt:lpstr>
      <vt:lpstr>Summary</vt:lpstr>
      <vt:lpstr>Session resources</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2011-08-31T06:09:14Z</dcterms:created>
  <dcterms:modified xsi:type="dcterms:W3CDTF">2011-08-31T06:09:22Z</dcterms:modified>
</cp:coreProperties>
</file>