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3.xml" ContentType="application/vnd.openxmlformats-officedocument.drawingml.chart+xml"/>
  <Override PartName="/ppt/theme/themeOverride1.xml" ContentType="application/vnd.openxmlformats-officedocument.themeOverride+xml"/>
  <Override PartName="/ppt/charts/chart4.xml" ContentType="application/vnd.openxmlformats-officedocument.drawingml.chart+xml"/>
  <Override PartName="/ppt/charts/chart5.xml" ContentType="application/vnd.openxmlformats-officedocument.drawingml.chart+xml"/>
  <Override PartName="/ppt/theme/themeOverride2.xml" ContentType="application/vnd.openxmlformats-officedocument.themeOverride+xml"/>
  <Override PartName="/ppt/charts/chart6.xml" ContentType="application/vnd.openxmlformats-officedocument.drawingml.chart+xml"/>
  <Override PartName="/ppt/theme/themeOverride3.xml" ContentType="application/vnd.openxmlformats-officedocument.themeOverride+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theme/themeOverride4.xml" ContentType="application/vnd.openxmlformats-officedocument.themeOverride+xml"/>
  <Override PartName="/ppt/charts/chart10.xml" ContentType="application/vnd.openxmlformats-officedocument.drawingml.chart+xml"/>
  <Override PartName="/ppt/notesSlides/notesSlide5.xml" ContentType="application/vnd.openxmlformats-officedocument.presentationml.notesSlide+xml"/>
  <Override PartName="/ppt/charts/chart11.xml" ContentType="application/vnd.openxmlformats-officedocument.drawingml.chart+xml"/>
  <Override PartName="/ppt/theme/themeOverride5.xml" ContentType="application/vnd.openxmlformats-officedocument.themeOverride+xml"/>
  <Override PartName="/ppt/notesSlides/notesSlide6.xml" ContentType="application/vnd.openxmlformats-officedocument.presentationml.notesSlide+xml"/>
  <Override PartName="/ppt/charts/chart12.xml" ContentType="application/vnd.openxmlformats-officedocument.drawingml.chart+xml"/>
  <Override PartName="/ppt/theme/themeOverride6.xml" ContentType="application/vnd.openxmlformats-officedocument.themeOverr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48" r:id="rId1"/>
  </p:sldMasterIdLst>
  <p:notesMasterIdLst>
    <p:notesMasterId r:id="rId42"/>
  </p:notesMasterIdLst>
  <p:sldIdLst>
    <p:sldId id="279" r:id="rId2"/>
    <p:sldId id="280" r:id="rId3"/>
    <p:sldId id="260" r:id="rId4"/>
    <p:sldId id="286" r:id="rId5"/>
    <p:sldId id="287" r:id="rId6"/>
    <p:sldId id="288" r:id="rId7"/>
    <p:sldId id="289" r:id="rId8"/>
    <p:sldId id="301" r:id="rId9"/>
    <p:sldId id="302" r:id="rId10"/>
    <p:sldId id="303" r:id="rId11"/>
    <p:sldId id="305" r:id="rId12"/>
    <p:sldId id="304" r:id="rId13"/>
    <p:sldId id="322" r:id="rId14"/>
    <p:sldId id="306" r:id="rId15"/>
    <p:sldId id="325" r:id="rId16"/>
    <p:sldId id="307" r:id="rId17"/>
    <p:sldId id="308" r:id="rId18"/>
    <p:sldId id="323" r:id="rId19"/>
    <p:sldId id="309" r:id="rId20"/>
    <p:sldId id="310" r:id="rId21"/>
    <p:sldId id="312" r:id="rId22"/>
    <p:sldId id="313" r:id="rId23"/>
    <p:sldId id="321" r:id="rId24"/>
    <p:sldId id="326" r:id="rId25"/>
    <p:sldId id="332" r:id="rId26"/>
    <p:sldId id="331" r:id="rId27"/>
    <p:sldId id="335" r:id="rId28"/>
    <p:sldId id="327" r:id="rId29"/>
    <p:sldId id="330" r:id="rId30"/>
    <p:sldId id="329" r:id="rId31"/>
    <p:sldId id="336" r:id="rId32"/>
    <p:sldId id="328" r:id="rId33"/>
    <p:sldId id="333" r:id="rId34"/>
    <p:sldId id="282" r:id="rId35"/>
    <p:sldId id="316" r:id="rId36"/>
    <p:sldId id="317" r:id="rId37"/>
    <p:sldId id="283" r:id="rId38"/>
    <p:sldId id="285" r:id="rId39"/>
    <p:sldId id="337" r:id="rId40"/>
    <p:sldId id="270"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C2F1"/>
    <a:srgbClr val="00C2F1"/>
    <a:srgbClr val="F15C4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41" autoAdjust="0"/>
    <p:restoredTop sz="93783" autoAdjust="0"/>
  </p:normalViewPr>
  <p:slideViewPr>
    <p:cSldViewPr>
      <p:cViewPr>
        <p:scale>
          <a:sx n="70" d="100"/>
          <a:sy n="70" d="100"/>
        </p:scale>
        <p:origin x="-18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NULL" TargetMode="External"/></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11.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5.xml"/></Relationships>
</file>

<file path=ppt/charts/_rels/chart12.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6.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1.xm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2.xml"/></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3.xml"/></Relationships>
</file>

<file path=ppt/charts/_rels/chart7.xml.rels><?xml version="1.0" encoding="UTF-8" standalone="yes"?>
<Relationships xmlns="http://schemas.openxmlformats.org/package/2006/relationships"><Relationship Id="rId1" Type="http://schemas.openxmlformats.org/officeDocument/2006/relationships/oleObject" Target="NULL"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NULL" TargetMode="External"/></Relationships>
</file>

<file path=ppt/charts/_rels/chart9.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4.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AU"/>
  <c:roundedCorners val="0"/>
  <mc:AlternateContent xmlns:mc="http://schemas.openxmlformats.org/markup-compatibility/2006">
    <mc:Choice xmlns:c14="http://schemas.microsoft.com/office/drawing/2007/8/2/chart" Requires="c14">
      <c14:style val="129"/>
    </mc:Choice>
    <mc:Fallback>
      <c:style val="29"/>
    </mc:Fallback>
  </mc:AlternateContent>
  <c:chart>
    <c:autoTitleDeleted val="1"/>
    <c:plotArea>
      <c:layout/>
      <c:pieChart>
        <c:varyColors val="1"/>
        <c:ser>
          <c:idx val="0"/>
          <c:order val="0"/>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accent3">
                  <a:shade val="25000"/>
                  <a:satMod val="150000"/>
                </a:schemeClr>
              </a:contourClr>
            </a:sp3d>
          </c:spPr>
          <c:dPt>
            <c:idx val="0"/>
            <c:bubble3D val="0"/>
            <c:spPr>
              <a:gradFill rotWithShape="1">
                <a:gsLst>
                  <a:gs pos="0">
                    <a:srgbClr val="C00000"/>
                  </a:gs>
                  <a:gs pos="80000">
                    <a:srgbClr val="FF0000"/>
                  </a:gs>
                  <a:gs pos="100000">
                    <a:srgbClr val="A32F23"/>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accent3">
                    <a:shade val="25000"/>
                    <a:satMod val="150000"/>
                  </a:schemeClr>
                </a:contourClr>
              </a:sp3d>
            </c:spPr>
          </c:dPt>
          <c:dPt>
            <c:idx val="1"/>
            <c:bubble3D val="0"/>
            <c:spPr>
              <a:gradFill>
                <a:gsLst>
                  <a:gs pos="0">
                    <a:srgbClr val="FFC000"/>
                  </a:gs>
                  <a:gs pos="80000">
                    <a:srgbClr val="FFFF00"/>
                  </a:gs>
                  <a:gs pos="100000">
                    <a:schemeClr val="tx2">
                      <a:lumMod val="60000"/>
                      <a:lumOff val="4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accent3">
                    <a:shade val="25000"/>
                    <a:satMod val="150000"/>
                  </a:schemeClr>
                </a:contourClr>
              </a:sp3d>
            </c:spPr>
          </c:dPt>
          <c:dPt>
            <c:idx val="2"/>
            <c:bubble3D val="0"/>
          </c:dPt>
          <c:dLbls>
            <c:delete val="1"/>
          </c:dLbls>
          <c:cat>
            <c:strRef>
              <c:f>'PG04 - est v2'!$E$28:$E$31</c:f>
              <c:strCache>
                <c:ptCount val="4"/>
                <c:pt idx="0">
                  <c:v>R</c:v>
                </c:pt>
                <c:pt idx="1">
                  <c:v>A</c:v>
                </c:pt>
                <c:pt idx="2">
                  <c:v>G</c:v>
                </c:pt>
                <c:pt idx="3">
                  <c:v>U</c:v>
                </c:pt>
              </c:strCache>
            </c:strRef>
          </c:cat>
          <c:val>
            <c:numRef>
              <c:f>'PG04 - est v2'!$F$28:$F$31</c:f>
              <c:numCache>
                <c:formatCode>0</c:formatCode>
                <c:ptCount val="4"/>
                <c:pt idx="0">
                  <c:v>12</c:v>
                </c:pt>
                <c:pt idx="1">
                  <c:v>32</c:v>
                </c:pt>
                <c:pt idx="2">
                  <c:v>71</c:v>
                </c:pt>
                <c:pt idx="3" formatCode="General">
                  <c:v>0</c:v>
                </c:pt>
              </c:numCache>
            </c:numRef>
          </c:val>
        </c:ser>
        <c:dLbls>
          <c:showLegendKey val="0"/>
          <c:showVal val="0"/>
          <c:showCatName val="0"/>
          <c:showSerName val="0"/>
          <c:showPercent val="1"/>
          <c:showBubbleSize val="0"/>
          <c:showLeaderLines val="1"/>
        </c:dLbls>
        <c:firstSliceAng val="0"/>
      </c:pieChart>
    </c:plotArea>
    <c:plotVisOnly val="1"/>
    <c:dispBlanksAs val="zero"/>
    <c:showDLblsOverMax val="0"/>
  </c:chart>
  <c:txPr>
    <a:bodyPr/>
    <a:lstStyle/>
    <a:p>
      <a:pPr>
        <a:defRPr sz="18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A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dPt>
            <c:idx val="1"/>
            <c:bubble3D val="0"/>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cat>
            <c:strRef>
              <c:f>Sheet1!$A$2:$A$5</c:f>
              <c:strCache>
                <c:ptCount val="2"/>
                <c:pt idx="0">
                  <c:v>1st Qtr</c:v>
                </c:pt>
                <c:pt idx="1">
                  <c:v>2nd Qtr</c:v>
                </c:pt>
              </c:strCache>
            </c:strRef>
          </c:cat>
          <c:val>
            <c:numRef>
              <c:f>Sheet1!$B$2:$B$5</c:f>
              <c:numCache>
                <c:formatCode>General</c:formatCode>
                <c:ptCount val="4"/>
                <c:pt idx="0">
                  <c:v>95</c:v>
                </c:pt>
                <c:pt idx="1">
                  <c:v>5</c:v>
                </c:pt>
              </c:numCache>
            </c:numRef>
          </c:val>
        </c:ser>
        <c:dLbls>
          <c:showLegendKey val="0"/>
          <c:showVal val="0"/>
          <c:showCatName val="0"/>
          <c:showSerName val="0"/>
          <c:showPercent val="0"/>
          <c:showBubbleSize val="0"/>
          <c:showLeaderLines val="1"/>
        </c:dLbls>
        <c:firstSliceAng val="150"/>
      </c:pieChart>
    </c:plotArea>
    <c:plotVisOnly val="1"/>
    <c:dispBlanksAs val="gap"/>
    <c:showDLblsOverMax val="0"/>
  </c:chart>
  <c:txPr>
    <a:bodyPr/>
    <a:lstStyle/>
    <a:p>
      <a:pPr>
        <a:defRPr sz="18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A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Sheet1!$B$1</c:f>
              <c:strCache>
                <c:ptCount val="1"/>
                <c:pt idx="0">
                  <c:v>Sales</c:v>
                </c:pt>
              </c:strCache>
            </c:strRef>
          </c:tx>
          <c:dPt>
            <c:idx val="0"/>
            <c:bubble3D val="0"/>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dPt>
            <c:idx val="1"/>
            <c:bubble3D val="0"/>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cat>
            <c:strRef>
              <c:f>Sheet1!$A$2:$A$5</c:f>
              <c:strCache>
                <c:ptCount val="2"/>
                <c:pt idx="0">
                  <c:v>1st Qtr</c:v>
                </c:pt>
                <c:pt idx="1">
                  <c:v>2nd Qtr</c:v>
                </c:pt>
              </c:strCache>
            </c:strRef>
          </c:cat>
          <c:val>
            <c:numRef>
              <c:f>Sheet1!$B$2:$B$5</c:f>
              <c:numCache>
                <c:formatCode>General</c:formatCode>
                <c:ptCount val="4"/>
                <c:pt idx="0">
                  <c:v>95</c:v>
                </c:pt>
                <c:pt idx="1">
                  <c:v>5</c:v>
                </c:pt>
              </c:numCache>
            </c:numRef>
          </c:val>
        </c:ser>
        <c:dLbls>
          <c:showLegendKey val="0"/>
          <c:showVal val="0"/>
          <c:showCatName val="0"/>
          <c:showSerName val="0"/>
          <c:showPercent val="0"/>
          <c:showBubbleSize val="0"/>
          <c:showLeaderLines val="1"/>
        </c:dLbls>
        <c:firstSliceAng val="150"/>
      </c:pieChart>
    </c:plotArea>
    <c:plotVisOnly val="1"/>
    <c:dispBlanksAs val="gap"/>
    <c:showDLblsOverMax val="0"/>
  </c:chart>
  <c:txPr>
    <a:bodyPr/>
    <a:lstStyle/>
    <a:p>
      <a:pPr>
        <a:defRPr sz="1800"/>
      </a:pPr>
      <a:endParaRPr lang="en-US"/>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A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Sheet1!$B$1</c:f>
              <c:strCache>
                <c:ptCount val="1"/>
                <c:pt idx="0">
                  <c:v>Sales</c:v>
                </c:pt>
              </c:strCache>
            </c:strRef>
          </c:tx>
          <c:dPt>
            <c:idx val="0"/>
            <c:bubble3D val="0"/>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dPt>
            <c:idx val="1"/>
            <c:bubble3D val="0"/>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cat>
            <c:strRef>
              <c:f>Sheet1!$A$2:$A$5</c:f>
              <c:strCache>
                <c:ptCount val="2"/>
                <c:pt idx="0">
                  <c:v>1st Qtr</c:v>
                </c:pt>
                <c:pt idx="1">
                  <c:v>2nd Qtr</c:v>
                </c:pt>
              </c:strCache>
            </c:strRef>
          </c:cat>
          <c:val>
            <c:numRef>
              <c:f>Sheet1!$B$2:$B$5</c:f>
              <c:numCache>
                <c:formatCode>General</c:formatCode>
                <c:ptCount val="4"/>
                <c:pt idx="0">
                  <c:v>95</c:v>
                </c:pt>
                <c:pt idx="1">
                  <c:v>5</c:v>
                </c:pt>
              </c:numCache>
            </c:numRef>
          </c:val>
        </c:ser>
        <c:dLbls>
          <c:showLegendKey val="0"/>
          <c:showVal val="0"/>
          <c:showCatName val="0"/>
          <c:showSerName val="0"/>
          <c:showPercent val="0"/>
          <c:showBubbleSize val="0"/>
          <c:showLeaderLines val="1"/>
        </c:dLbls>
        <c:firstSliceAng val="150"/>
      </c:pieChart>
    </c:plotArea>
    <c:plotVisOnly val="1"/>
    <c:dispBlanksAs val="gap"/>
    <c:showDLblsOverMax val="0"/>
  </c:chart>
  <c:txPr>
    <a:bodyPr/>
    <a:lstStyle/>
    <a:p>
      <a:pPr>
        <a:defRPr sz="1800"/>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A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dPt>
            <c:idx val="1"/>
            <c:bubble3D val="0"/>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cat>
            <c:strRef>
              <c:f>Sheet1!$A$2:$A$5</c:f>
              <c:strCache>
                <c:ptCount val="2"/>
                <c:pt idx="0">
                  <c:v>1st Qtr</c:v>
                </c:pt>
                <c:pt idx="1">
                  <c:v>2nd Qtr</c:v>
                </c:pt>
              </c:strCache>
            </c:strRef>
          </c:cat>
          <c:val>
            <c:numRef>
              <c:f>Sheet1!$B$2:$B$5</c:f>
              <c:numCache>
                <c:formatCode>General</c:formatCode>
                <c:ptCount val="4"/>
                <c:pt idx="0">
                  <c:v>95</c:v>
                </c:pt>
                <c:pt idx="1">
                  <c:v>5</c:v>
                </c:pt>
              </c:numCache>
            </c:numRef>
          </c:val>
        </c:ser>
        <c:dLbls>
          <c:showLegendKey val="0"/>
          <c:showVal val="0"/>
          <c:showCatName val="0"/>
          <c:showSerName val="0"/>
          <c:showPercent val="0"/>
          <c:showBubbleSize val="0"/>
          <c:showLeaderLines val="1"/>
        </c:dLbls>
        <c:firstSliceAng val="150"/>
      </c:pieChart>
    </c:plotArea>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AU"/>
  <c:roundedCorners val="0"/>
  <mc:AlternateContent xmlns:mc="http://schemas.openxmlformats.org/markup-compatibility/2006">
    <mc:Choice xmlns:c14="http://schemas.microsoft.com/office/drawing/2007/8/2/chart" Requires="c14">
      <c14:style val="126"/>
    </mc:Choice>
    <mc:Fallback>
      <c:style val="26"/>
    </mc:Fallback>
  </mc:AlternateContent>
  <c:clrMapOvr bg1="lt1" tx1="dk1" bg2="lt2" tx2="dk2" accent1="accent1" accent2="accent2" accent3="accent3" accent4="accent4" accent5="accent5" accent6="accent6" hlink="hlink" folHlink="folHlink"/>
  <c:chart>
    <c:autoTitleDeleted val="1"/>
    <c:plotArea>
      <c:layout/>
      <c:pieChart>
        <c:varyColors val="1"/>
        <c:dLbls>
          <c:showLegendKey val="0"/>
          <c:showVal val="0"/>
          <c:showCatName val="0"/>
          <c:showSerName val="0"/>
          <c:showPercent val="1"/>
          <c:showBubbleSize val="0"/>
          <c:showLeaderLines val="1"/>
        </c:dLbls>
        <c:firstSliceAng val="0"/>
      </c:pieChart>
    </c:plotArea>
    <c:plotVisOnly val="1"/>
    <c:dispBlanksAs val="gap"/>
    <c:showDLblsOverMax val="0"/>
  </c:chart>
  <c:txPr>
    <a:bodyPr/>
    <a:lstStyle/>
    <a:p>
      <a:pPr>
        <a:defRPr sz="1800"/>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A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dPt>
            <c:idx val="1"/>
            <c:bubble3D val="0"/>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cat>
            <c:strRef>
              <c:f>Sheet1!$A$2:$A$5</c:f>
              <c:strCache>
                <c:ptCount val="2"/>
                <c:pt idx="0">
                  <c:v>1st Qtr</c:v>
                </c:pt>
                <c:pt idx="1">
                  <c:v>2nd Qtr</c:v>
                </c:pt>
              </c:strCache>
            </c:strRef>
          </c:cat>
          <c:val>
            <c:numRef>
              <c:f>Sheet1!$B$2:$B$5</c:f>
              <c:numCache>
                <c:formatCode>General</c:formatCode>
                <c:ptCount val="4"/>
                <c:pt idx="0">
                  <c:v>95</c:v>
                </c:pt>
                <c:pt idx="1">
                  <c:v>5</c:v>
                </c:pt>
              </c:numCache>
            </c:numRef>
          </c:val>
        </c:ser>
        <c:dLbls>
          <c:showLegendKey val="0"/>
          <c:showVal val="0"/>
          <c:showCatName val="0"/>
          <c:showSerName val="0"/>
          <c:showPercent val="0"/>
          <c:showBubbleSize val="0"/>
          <c:showLeaderLines val="1"/>
        </c:dLbls>
        <c:firstSliceAng val="150"/>
      </c:pieChart>
    </c:plotArea>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A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Sheet1!$B$1</c:f>
              <c:strCache>
                <c:ptCount val="1"/>
                <c:pt idx="0">
                  <c:v>Sales</c:v>
                </c:pt>
              </c:strCache>
            </c:strRef>
          </c:tx>
          <c:dPt>
            <c:idx val="0"/>
            <c:bubble3D val="0"/>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dPt>
            <c:idx val="1"/>
            <c:bubble3D val="0"/>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cat>
            <c:strRef>
              <c:f>Sheet1!$A$2:$A$5</c:f>
              <c:strCache>
                <c:ptCount val="2"/>
                <c:pt idx="0">
                  <c:v>1st Qtr</c:v>
                </c:pt>
                <c:pt idx="1">
                  <c:v>2nd Qtr</c:v>
                </c:pt>
              </c:strCache>
            </c:strRef>
          </c:cat>
          <c:val>
            <c:numRef>
              <c:f>Sheet1!$B$2:$B$5</c:f>
              <c:numCache>
                <c:formatCode>General</c:formatCode>
                <c:ptCount val="4"/>
                <c:pt idx="0">
                  <c:v>95</c:v>
                </c:pt>
                <c:pt idx="1">
                  <c:v>5</c:v>
                </c:pt>
              </c:numCache>
            </c:numRef>
          </c:val>
        </c:ser>
        <c:dLbls>
          <c:showLegendKey val="0"/>
          <c:showVal val="0"/>
          <c:showCatName val="0"/>
          <c:showSerName val="0"/>
          <c:showPercent val="0"/>
          <c:showBubbleSize val="0"/>
          <c:showLeaderLines val="1"/>
        </c:dLbls>
        <c:firstSliceAng val="150"/>
      </c:pieChart>
    </c:plotArea>
    <c:plotVisOnly val="1"/>
    <c:dispBlanksAs val="gap"/>
    <c:showDLblsOverMax val="0"/>
  </c:chart>
  <c:txPr>
    <a:bodyPr/>
    <a:lstStyle/>
    <a:p>
      <a:pPr>
        <a:defRPr sz="1800"/>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A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Sheet1!$B$1</c:f>
              <c:strCache>
                <c:ptCount val="1"/>
                <c:pt idx="0">
                  <c:v>Sales</c:v>
                </c:pt>
              </c:strCache>
            </c:strRef>
          </c:tx>
          <c:dPt>
            <c:idx val="0"/>
            <c:bubble3D val="0"/>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dPt>
            <c:idx val="1"/>
            <c:bubble3D val="0"/>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cat>
            <c:strRef>
              <c:f>Sheet1!$A$2:$A$5</c:f>
              <c:strCache>
                <c:ptCount val="2"/>
                <c:pt idx="0">
                  <c:v>1st Qtr</c:v>
                </c:pt>
                <c:pt idx="1">
                  <c:v>2nd Qtr</c:v>
                </c:pt>
              </c:strCache>
            </c:strRef>
          </c:cat>
          <c:val>
            <c:numRef>
              <c:f>Sheet1!$B$2:$B$5</c:f>
              <c:numCache>
                <c:formatCode>General</c:formatCode>
                <c:ptCount val="4"/>
                <c:pt idx="0">
                  <c:v>95</c:v>
                </c:pt>
                <c:pt idx="1">
                  <c:v>5</c:v>
                </c:pt>
              </c:numCache>
            </c:numRef>
          </c:val>
        </c:ser>
        <c:dLbls>
          <c:showLegendKey val="0"/>
          <c:showVal val="0"/>
          <c:showCatName val="0"/>
          <c:showSerName val="0"/>
          <c:showPercent val="0"/>
          <c:showBubbleSize val="0"/>
          <c:showLeaderLines val="1"/>
        </c:dLbls>
        <c:firstSliceAng val="150"/>
      </c:pieChart>
    </c:plotArea>
    <c:plotVisOnly val="1"/>
    <c:dispBlanksAs val="gap"/>
    <c:showDLblsOverMax val="0"/>
  </c:chart>
  <c:txPr>
    <a:bodyPr/>
    <a:lstStyle/>
    <a:p>
      <a:pPr>
        <a:defRPr sz="1800"/>
      </a:pPr>
      <a:endParaRPr lang="en-US"/>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AU"/>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pieChart>
        <c:varyColors val="1"/>
        <c:ser>
          <c:idx val="0"/>
          <c:order val="0"/>
          <c:spPr>
            <a:solidFill>
              <a:srgbClr val="92D050"/>
            </a:solidFill>
            <a:effectLst/>
          </c:spPr>
          <c:dPt>
            <c:idx val="0"/>
            <c:bubble3D val="0"/>
          </c:dPt>
          <c:dPt>
            <c:idx val="1"/>
            <c:bubble3D val="0"/>
          </c:dPt>
          <c:dPt>
            <c:idx val="2"/>
            <c:bubble3D val="0"/>
          </c:dPt>
          <c:dPt>
            <c:idx val="3"/>
            <c:bubble3D val="0"/>
          </c:dPt>
          <c:dLbls>
            <c:delete val="1"/>
          </c:dLbls>
          <c:cat>
            <c:strRef>
              <c:f>'PG04 - est v2'!$N$28:$N$31</c:f>
              <c:strCache>
                <c:ptCount val="4"/>
                <c:pt idx="0">
                  <c:v>R</c:v>
                </c:pt>
                <c:pt idx="1">
                  <c:v>A</c:v>
                </c:pt>
                <c:pt idx="2">
                  <c:v>G</c:v>
                </c:pt>
                <c:pt idx="3">
                  <c:v>U</c:v>
                </c:pt>
              </c:strCache>
            </c:strRef>
          </c:cat>
          <c:val>
            <c:numRef>
              <c:f>'PG04 - est v2'!$O$28:$O$31</c:f>
              <c:numCache>
                <c:formatCode>0</c:formatCode>
                <c:ptCount val="4"/>
                <c:pt idx="0">
                  <c:v>0</c:v>
                </c:pt>
                <c:pt idx="1">
                  <c:v>0</c:v>
                </c:pt>
                <c:pt idx="2">
                  <c:v>99</c:v>
                </c:pt>
                <c:pt idx="3" formatCode="General">
                  <c:v>0</c:v>
                </c:pt>
              </c:numCache>
            </c:numRef>
          </c:val>
        </c:ser>
        <c:dLbls>
          <c:showLegendKey val="0"/>
          <c:showVal val="0"/>
          <c:showCatName val="0"/>
          <c:showSerName val="0"/>
          <c:showPercent val="1"/>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AU"/>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pieChart>
        <c:varyColors val="1"/>
        <c:ser>
          <c:idx val="0"/>
          <c:order val="0"/>
          <c:spPr>
            <a:solidFill>
              <a:srgbClr val="FF0000"/>
            </a:solidFill>
          </c:spPr>
          <c:dPt>
            <c:idx val="0"/>
            <c:bubble3D val="0"/>
            <c:spPr>
              <a:solidFill>
                <a:srgbClr val="FF4B4B"/>
              </a:solidFill>
              <a:effectLst/>
            </c:spPr>
          </c:dPt>
          <c:dPt>
            <c:idx val="1"/>
            <c:bubble3D val="0"/>
            <c:spPr>
              <a:solidFill>
                <a:srgbClr val="FFC000"/>
              </a:solidFill>
              <a:effectLst/>
            </c:spPr>
          </c:dPt>
          <c:dPt>
            <c:idx val="2"/>
            <c:bubble3D val="0"/>
            <c:spPr>
              <a:solidFill>
                <a:srgbClr val="92D050"/>
              </a:solidFill>
              <a:effectLst/>
            </c:spPr>
          </c:dPt>
          <c:dPt>
            <c:idx val="3"/>
            <c:bubble3D val="0"/>
          </c:dPt>
          <c:dLbls>
            <c:delete val="1"/>
          </c:dLbls>
          <c:cat>
            <c:strRef>
              <c:f>'PG04 - est v2'!$E$28:$E$31</c:f>
              <c:strCache>
                <c:ptCount val="4"/>
                <c:pt idx="0">
                  <c:v>R</c:v>
                </c:pt>
                <c:pt idx="1">
                  <c:v>A</c:v>
                </c:pt>
                <c:pt idx="2">
                  <c:v>G</c:v>
                </c:pt>
                <c:pt idx="3">
                  <c:v>U</c:v>
                </c:pt>
              </c:strCache>
            </c:strRef>
          </c:cat>
          <c:val>
            <c:numRef>
              <c:f>'PG04 - est v2'!$F$28:$F$31</c:f>
              <c:numCache>
                <c:formatCode>0</c:formatCode>
                <c:ptCount val="4"/>
                <c:pt idx="0">
                  <c:v>12</c:v>
                </c:pt>
                <c:pt idx="1">
                  <c:v>32</c:v>
                </c:pt>
                <c:pt idx="2">
                  <c:v>71</c:v>
                </c:pt>
                <c:pt idx="3" formatCode="General">
                  <c:v>0</c:v>
                </c:pt>
              </c:numCache>
            </c:numRef>
          </c:val>
        </c:ser>
        <c:dLbls>
          <c:showLegendKey val="0"/>
          <c:showVal val="0"/>
          <c:showCatName val="0"/>
          <c:showSerName val="0"/>
          <c:showPercent val="1"/>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AU"/>
  <c:roundedCorners val="0"/>
  <mc:AlternateContent xmlns:mc="http://schemas.openxmlformats.org/markup-compatibility/2006">
    <mc:Choice xmlns:c14="http://schemas.microsoft.com/office/drawing/2007/8/2/chart" Requires="c14">
      <c14:style val="126"/>
    </mc:Choice>
    <mc:Fallback>
      <c:style val="26"/>
    </mc:Fallback>
  </mc:AlternateContent>
  <c:clrMapOvr bg1="lt1" tx1="dk1" bg2="lt2" tx2="dk2" accent1="accent1" accent2="accent2" accent3="accent3" accent4="accent4" accent5="accent5" accent6="accent6" hlink="hlink" folHlink="folHlink"/>
  <c:chart>
    <c:autoTitleDeleted val="1"/>
    <c:plotArea>
      <c:layout/>
      <c:pieChart>
        <c:varyColors val="1"/>
        <c:dLbls>
          <c:showLegendKey val="0"/>
          <c:showVal val="0"/>
          <c:showCatName val="0"/>
          <c:showSerName val="0"/>
          <c:showPercent val="1"/>
          <c:showBubbleSize val="0"/>
          <c:showLeaderLines val="1"/>
        </c:dLbls>
        <c:firstSliceAng val="0"/>
      </c:pieChart>
    </c:plotArea>
    <c:plotVisOnly val="1"/>
    <c:dispBlanksAs val="gap"/>
    <c:showDLblsOverMax val="0"/>
  </c:chart>
  <c:txPr>
    <a:bodyPr/>
    <a:lstStyle/>
    <a:p>
      <a:pPr>
        <a:defRPr sz="1800"/>
      </a:pPr>
      <a:endParaRPr lang="en-US"/>
    </a:p>
  </c:txPr>
  <c:externalData r:id="rId2">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1E9884B-99BA-4499-A051-6AC577537B21}" type="doc">
      <dgm:prSet loTypeId="urn:microsoft.com/office/officeart/2005/8/layout/process1" loCatId="process" qsTypeId="urn:microsoft.com/office/officeart/2005/8/quickstyle/simple5" qsCatId="simple" csTypeId="urn:microsoft.com/office/officeart/2005/8/colors/colorful5" csCatId="colorful" phldr="1"/>
      <dgm:spPr/>
      <dgm:t>
        <a:bodyPr/>
        <a:lstStyle/>
        <a:p>
          <a:endParaRPr lang="en-GB"/>
        </a:p>
      </dgm:t>
    </dgm:pt>
    <dgm:pt modelId="{DFD01373-AA9C-4164-8C54-6B29BDA2CD72}">
      <dgm:prSet phldrT="[Text]" custT="1">
        <dgm:style>
          <a:lnRef idx="0">
            <a:schemeClr val="accent1"/>
          </a:lnRef>
          <a:fillRef idx="3">
            <a:schemeClr val="accent1"/>
          </a:fillRef>
          <a:effectRef idx="3">
            <a:schemeClr val="accent1"/>
          </a:effectRef>
          <a:fontRef idx="minor">
            <a:schemeClr val="lt1"/>
          </a:fontRef>
        </dgm:style>
      </dgm:prSet>
      <dgm:spPr/>
      <dgm:t>
        <a:bodyPr/>
        <a:lstStyle/>
        <a:p>
          <a:r>
            <a:rPr lang="en-GB" sz="1600" b="1" dirty="0" smtClean="0"/>
            <a:t>Import</a:t>
          </a:r>
          <a:endParaRPr lang="en-GB" sz="1600" b="1" dirty="0"/>
        </a:p>
      </dgm:t>
    </dgm:pt>
    <dgm:pt modelId="{9DC20DCF-4B0E-4DA5-B1FC-114B02E65F5F}" type="parTrans" cxnId="{3EB6A325-0B5D-4712-886A-488EE6C70F38}">
      <dgm:prSet/>
      <dgm:spPr/>
      <dgm:t>
        <a:bodyPr/>
        <a:lstStyle/>
        <a:p>
          <a:endParaRPr lang="en-GB" sz="1400"/>
        </a:p>
      </dgm:t>
    </dgm:pt>
    <dgm:pt modelId="{B3533DBE-EB08-4652-AD37-00ADFA6B7E63}" type="sibTrans" cxnId="{3EB6A325-0B5D-4712-886A-488EE6C70F38}">
      <dgm:prSet custT="1">
        <dgm:style>
          <a:lnRef idx="0">
            <a:schemeClr val="accent1"/>
          </a:lnRef>
          <a:fillRef idx="3">
            <a:schemeClr val="accent1"/>
          </a:fillRef>
          <a:effectRef idx="3">
            <a:schemeClr val="accent1"/>
          </a:effectRef>
          <a:fontRef idx="minor">
            <a:schemeClr val="lt1"/>
          </a:fontRef>
        </dgm:style>
      </dgm:prSet>
      <dgm:spPr/>
      <dgm:t>
        <a:bodyPr/>
        <a:lstStyle/>
        <a:p>
          <a:endParaRPr lang="en-GB" sz="1100" dirty="0"/>
        </a:p>
      </dgm:t>
    </dgm:pt>
    <dgm:pt modelId="{D37C8E62-343A-4113-BC82-12B976B26F35}">
      <dgm:prSet phldrT="[Text]" custT="1">
        <dgm:style>
          <a:lnRef idx="0">
            <a:schemeClr val="accent6"/>
          </a:lnRef>
          <a:fillRef idx="3">
            <a:schemeClr val="accent6"/>
          </a:fillRef>
          <a:effectRef idx="3">
            <a:schemeClr val="accent6"/>
          </a:effectRef>
          <a:fontRef idx="minor">
            <a:schemeClr val="lt1"/>
          </a:fontRef>
        </dgm:style>
      </dgm:prSet>
      <dgm:spPr/>
      <dgm:t>
        <a:bodyPr/>
        <a:lstStyle/>
        <a:p>
          <a:r>
            <a:rPr lang="en-GB" sz="1600" b="1" dirty="0" smtClean="0"/>
            <a:t>Analyse</a:t>
          </a:r>
          <a:endParaRPr lang="en-GB" sz="1600" b="1" dirty="0"/>
        </a:p>
      </dgm:t>
    </dgm:pt>
    <dgm:pt modelId="{4EA1C048-BB27-4E9D-B63E-87A06A28F8CF}" type="parTrans" cxnId="{DAC89F6B-2B40-4472-94B8-29486CA70D9D}">
      <dgm:prSet/>
      <dgm:spPr/>
      <dgm:t>
        <a:bodyPr/>
        <a:lstStyle/>
        <a:p>
          <a:endParaRPr lang="en-GB" sz="1400"/>
        </a:p>
      </dgm:t>
    </dgm:pt>
    <dgm:pt modelId="{5EC80753-312F-41E3-B272-3B550CFA7AC0}" type="sibTrans" cxnId="{DAC89F6B-2B40-4472-94B8-29486CA70D9D}">
      <dgm:prSet custT="1">
        <dgm:style>
          <a:lnRef idx="0">
            <a:schemeClr val="accent1"/>
          </a:lnRef>
          <a:fillRef idx="3">
            <a:schemeClr val="accent1"/>
          </a:fillRef>
          <a:effectRef idx="3">
            <a:schemeClr val="accent1"/>
          </a:effectRef>
          <a:fontRef idx="minor">
            <a:schemeClr val="lt1"/>
          </a:fontRef>
        </dgm:style>
      </dgm:prSet>
      <dgm:spPr/>
      <dgm:t>
        <a:bodyPr/>
        <a:lstStyle/>
        <a:p>
          <a:endParaRPr lang="en-GB" sz="1100" dirty="0"/>
        </a:p>
      </dgm:t>
    </dgm:pt>
    <dgm:pt modelId="{B355D545-C34C-4077-A8B7-75C07AD6D0C4}">
      <dgm:prSet phldrT="[Text]" custT="1">
        <dgm:style>
          <a:lnRef idx="0">
            <a:schemeClr val="accent3"/>
          </a:lnRef>
          <a:fillRef idx="3">
            <a:schemeClr val="accent3"/>
          </a:fillRef>
          <a:effectRef idx="3">
            <a:schemeClr val="accent3"/>
          </a:effectRef>
          <a:fontRef idx="minor">
            <a:schemeClr val="lt1"/>
          </a:fontRef>
        </dgm:style>
      </dgm:prSet>
      <dgm:spPr/>
      <dgm:t>
        <a:bodyPr/>
        <a:lstStyle/>
        <a:p>
          <a:r>
            <a:rPr lang="en-GB" sz="1600" b="1" dirty="0" smtClean="0"/>
            <a:t>Report</a:t>
          </a:r>
          <a:endParaRPr lang="en-GB" sz="1600" b="1" dirty="0"/>
        </a:p>
      </dgm:t>
    </dgm:pt>
    <dgm:pt modelId="{5EC0BA5F-49FF-43EB-930C-15F5605DFBCA}" type="parTrans" cxnId="{EC41ABD2-924F-4ABC-91FF-C095F56FD8E3}">
      <dgm:prSet/>
      <dgm:spPr/>
      <dgm:t>
        <a:bodyPr/>
        <a:lstStyle/>
        <a:p>
          <a:endParaRPr lang="en-GB" sz="1400"/>
        </a:p>
      </dgm:t>
    </dgm:pt>
    <dgm:pt modelId="{E3D92FB7-1535-49E1-A7E9-7107ECAF8149}" type="sibTrans" cxnId="{EC41ABD2-924F-4ABC-91FF-C095F56FD8E3}">
      <dgm:prSet/>
      <dgm:spPr/>
      <dgm:t>
        <a:bodyPr/>
        <a:lstStyle/>
        <a:p>
          <a:endParaRPr lang="en-GB" sz="1400" dirty="0"/>
        </a:p>
      </dgm:t>
    </dgm:pt>
    <dgm:pt modelId="{7434CA25-E3F3-4B40-80C9-6346FA79638B}" type="pres">
      <dgm:prSet presAssocID="{21E9884B-99BA-4499-A051-6AC577537B21}" presName="Name0" presStyleCnt="0">
        <dgm:presLayoutVars>
          <dgm:dir/>
          <dgm:resizeHandles val="exact"/>
        </dgm:presLayoutVars>
      </dgm:prSet>
      <dgm:spPr/>
      <dgm:t>
        <a:bodyPr/>
        <a:lstStyle/>
        <a:p>
          <a:endParaRPr lang="en-GB"/>
        </a:p>
      </dgm:t>
    </dgm:pt>
    <dgm:pt modelId="{5AAD283A-0DA4-4E20-A5F4-3DEC5D36D54F}" type="pres">
      <dgm:prSet presAssocID="{DFD01373-AA9C-4164-8C54-6B29BDA2CD72}" presName="node" presStyleLbl="node1" presStyleIdx="0" presStyleCnt="3" custScaleY="67407">
        <dgm:presLayoutVars>
          <dgm:bulletEnabled val="1"/>
        </dgm:presLayoutVars>
      </dgm:prSet>
      <dgm:spPr/>
      <dgm:t>
        <a:bodyPr/>
        <a:lstStyle/>
        <a:p>
          <a:endParaRPr lang="en-GB"/>
        </a:p>
      </dgm:t>
    </dgm:pt>
    <dgm:pt modelId="{AA5F5C02-C19D-4D36-A549-78985EF0725A}" type="pres">
      <dgm:prSet presAssocID="{B3533DBE-EB08-4652-AD37-00ADFA6B7E63}" presName="sibTrans" presStyleLbl="sibTrans2D1" presStyleIdx="0" presStyleCnt="2"/>
      <dgm:spPr/>
      <dgm:t>
        <a:bodyPr/>
        <a:lstStyle/>
        <a:p>
          <a:endParaRPr lang="en-GB"/>
        </a:p>
      </dgm:t>
    </dgm:pt>
    <dgm:pt modelId="{309B146C-B44F-48C2-8076-B8925033A004}" type="pres">
      <dgm:prSet presAssocID="{B3533DBE-EB08-4652-AD37-00ADFA6B7E63}" presName="connectorText" presStyleLbl="sibTrans2D1" presStyleIdx="0" presStyleCnt="2"/>
      <dgm:spPr/>
      <dgm:t>
        <a:bodyPr/>
        <a:lstStyle/>
        <a:p>
          <a:endParaRPr lang="en-GB"/>
        </a:p>
      </dgm:t>
    </dgm:pt>
    <dgm:pt modelId="{B97FAD4C-CD87-4CBF-B98D-840D33476D00}" type="pres">
      <dgm:prSet presAssocID="{D37C8E62-343A-4113-BC82-12B976B26F35}" presName="node" presStyleLbl="node1" presStyleIdx="1" presStyleCnt="3" custScaleY="67407">
        <dgm:presLayoutVars>
          <dgm:bulletEnabled val="1"/>
        </dgm:presLayoutVars>
      </dgm:prSet>
      <dgm:spPr/>
      <dgm:t>
        <a:bodyPr/>
        <a:lstStyle/>
        <a:p>
          <a:endParaRPr lang="en-GB"/>
        </a:p>
      </dgm:t>
    </dgm:pt>
    <dgm:pt modelId="{A3E916E3-E5CF-451F-B612-75D68736F2B2}" type="pres">
      <dgm:prSet presAssocID="{5EC80753-312F-41E3-B272-3B550CFA7AC0}" presName="sibTrans" presStyleLbl="sibTrans2D1" presStyleIdx="1" presStyleCnt="2"/>
      <dgm:spPr/>
      <dgm:t>
        <a:bodyPr/>
        <a:lstStyle/>
        <a:p>
          <a:endParaRPr lang="en-GB"/>
        </a:p>
      </dgm:t>
    </dgm:pt>
    <dgm:pt modelId="{17B5ADD4-2578-4E06-B458-56B2D53CA445}" type="pres">
      <dgm:prSet presAssocID="{5EC80753-312F-41E3-B272-3B550CFA7AC0}" presName="connectorText" presStyleLbl="sibTrans2D1" presStyleIdx="1" presStyleCnt="2"/>
      <dgm:spPr/>
      <dgm:t>
        <a:bodyPr/>
        <a:lstStyle/>
        <a:p>
          <a:endParaRPr lang="en-GB"/>
        </a:p>
      </dgm:t>
    </dgm:pt>
    <dgm:pt modelId="{BF9FFBFE-35E2-4D26-8481-66F6FED3F453}" type="pres">
      <dgm:prSet presAssocID="{B355D545-C34C-4077-A8B7-75C07AD6D0C4}" presName="node" presStyleLbl="node1" presStyleIdx="2" presStyleCnt="3" custScaleY="67407">
        <dgm:presLayoutVars>
          <dgm:bulletEnabled val="1"/>
        </dgm:presLayoutVars>
      </dgm:prSet>
      <dgm:spPr/>
      <dgm:t>
        <a:bodyPr/>
        <a:lstStyle/>
        <a:p>
          <a:endParaRPr lang="en-GB"/>
        </a:p>
      </dgm:t>
    </dgm:pt>
  </dgm:ptLst>
  <dgm:cxnLst>
    <dgm:cxn modelId="{739FD649-CD39-4B8E-9503-8EA87B879EF5}" type="presOf" srcId="{D37C8E62-343A-4113-BC82-12B976B26F35}" destId="{B97FAD4C-CD87-4CBF-B98D-840D33476D00}" srcOrd="0" destOrd="0" presId="urn:microsoft.com/office/officeart/2005/8/layout/process1"/>
    <dgm:cxn modelId="{DAC89F6B-2B40-4472-94B8-29486CA70D9D}" srcId="{21E9884B-99BA-4499-A051-6AC577537B21}" destId="{D37C8E62-343A-4113-BC82-12B976B26F35}" srcOrd="1" destOrd="0" parTransId="{4EA1C048-BB27-4E9D-B63E-87A06A28F8CF}" sibTransId="{5EC80753-312F-41E3-B272-3B550CFA7AC0}"/>
    <dgm:cxn modelId="{0AC5BE22-E32F-4DB4-B712-3509F695A8E1}" type="presOf" srcId="{21E9884B-99BA-4499-A051-6AC577537B21}" destId="{7434CA25-E3F3-4B40-80C9-6346FA79638B}" srcOrd="0" destOrd="0" presId="urn:microsoft.com/office/officeart/2005/8/layout/process1"/>
    <dgm:cxn modelId="{1E80F8CF-E95E-46C0-9AA5-343B54769D9F}" type="presOf" srcId="{5EC80753-312F-41E3-B272-3B550CFA7AC0}" destId="{17B5ADD4-2578-4E06-B458-56B2D53CA445}" srcOrd="1" destOrd="0" presId="urn:microsoft.com/office/officeart/2005/8/layout/process1"/>
    <dgm:cxn modelId="{F3FE6834-5E97-4FC0-BBAD-F361D68FA21A}" type="presOf" srcId="{5EC80753-312F-41E3-B272-3B550CFA7AC0}" destId="{A3E916E3-E5CF-451F-B612-75D68736F2B2}" srcOrd="0" destOrd="0" presId="urn:microsoft.com/office/officeart/2005/8/layout/process1"/>
    <dgm:cxn modelId="{EC41ABD2-924F-4ABC-91FF-C095F56FD8E3}" srcId="{21E9884B-99BA-4499-A051-6AC577537B21}" destId="{B355D545-C34C-4077-A8B7-75C07AD6D0C4}" srcOrd="2" destOrd="0" parTransId="{5EC0BA5F-49FF-43EB-930C-15F5605DFBCA}" sibTransId="{E3D92FB7-1535-49E1-A7E9-7107ECAF8149}"/>
    <dgm:cxn modelId="{CC1F3958-3C6E-4B3A-B09D-FFB20ECDABD5}" type="presOf" srcId="{DFD01373-AA9C-4164-8C54-6B29BDA2CD72}" destId="{5AAD283A-0DA4-4E20-A5F4-3DEC5D36D54F}" srcOrd="0" destOrd="0" presId="urn:microsoft.com/office/officeart/2005/8/layout/process1"/>
    <dgm:cxn modelId="{443DDF6A-DF9D-4F1E-A96C-319E2BBFD78A}" type="presOf" srcId="{B3533DBE-EB08-4652-AD37-00ADFA6B7E63}" destId="{309B146C-B44F-48C2-8076-B8925033A004}" srcOrd="1" destOrd="0" presId="urn:microsoft.com/office/officeart/2005/8/layout/process1"/>
    <dgm:cxn modelId="{5A4B9DEA-557C-49DE-9AF1-B239D4386958}" type="presOf" srcId="{B3533DBE-EB08-4652-AD37-00ADFA6B7E63}" destId="{AA5F5C02-C19D-4D36-A549-78985EF0725A}" srcOrd="0" destOrd="0" presId="urn:microsoft.com/office/officeart/2005/8/layout/process1"/>
    <dgm:cxn modelId="{3EB6A325-0B5D-4712-886A-488EE6C70F38}" srcId="{21E9884B-99BA-4499-A051-6AC577537B21}" destId="{DFD01373-AA9C-4164-8C54-6B29BDA2CD72}" srcOrd="0" destOrd="0" parTransId="{9DC20DCF-4B0E-4DA5-B1FC-114B02E65F5F}" sibTransId="{B3533DBE-EB08-4652-AD37-00ADFA6B7E63}"/>
    <dgm:cxn modelId="{08B65183-8877-4F44-9B0A-58D367DF72EF}" type="presOf" srcId="{B355D545-C34C-4077-A8B7-75C07AD6D0C4}" destId="{BF9FFBFE-35E2-4D26-8481-66F6FED3F453}" srcOrd="0" destOrd="0" presId="urn:microsoft.com/office/officeart/2005/8/layout/process1"/>
    <dgm:cxn modelId="{B7EDD018-26E3-4C60-892D-B8CCFB13F14A}" type="presParOf" srcId="{7434CA25-E3F3-4B40-80C9-6346FA79638B}" destId="{5AAD283A-0DA4-4E20-A5F4-3DEC5D36D54F}" srcOrd="0" destOrd="0" presId="urn:microsoft.com/office/officeart/2005/8/layout/process1"/>
    <dgm:cxn modelId="{F7246CF9-121B-46A9-83F9-9C657E6BDBFC}" type="presParOf" srcId="{7434CA25-E3F3-4B40-80C9-6346FA79638B}" destId="{AA5F5C02-C19D-4D36-A549-78985EF0725A}" srcOrd="1" destOrd="0" presId="urn:microsoft.com/office/officeart/2005/8/layout/process1"/>
    <dgm:cxn modelId="{9CFFC30A-CEC5-4EB7-8499-9B4713EB86C1}" type="presParOf" srcId="{AA5F5C02-C19D-4D36-A549-78985EF0725A}" destId="{309B146C-B44F-48C2-8076-B8925033A004}" srcOrd="0" destOrd="0" presId="urn:microsoft.com/office/officeart/2005/8/layout/process1"/>
    <dgm:cxn modelId="{58331B73-3937-43DC-B8B6-67AD4F838CEE}" type="presParOf" srcId="{7434CA25-E3F3-4B40-80C9-6346FA79638B}" destId="{B97FAD4C-CD87-4CBF-B98D-840D33476D00}" srcOrd="2" destOrd="0" presId="urn:microsoft.com/office/officeart/2005/8/layout/process1"/>
    <dgm:cxn modelId="{3AAF2B15-456A-4179-93AB-D495ECE9D9D3}" type="presParOf" srcId="{7434CA25-E3F3-4B40-80C9-6346FA79638B}" destId="{A3E916E3-E5CF-451F-B612-75D68736F2B2}" srcOrd="3" destOrd="0" presId="urn:microsoft.com/office/officeart/2005/8/layout/process1"/>
    <dgm:cxn modelId="{63048BCF-9921-4456-AB36-A00C84C882BE}" type="presParOf" srcId="{A3E916E3-E5CF-451F-B612-75D68736F2B2}" destId="{17B5ADD4-2578-4E06-B458-56B2D53CA445}" srcOrd="0" destOrd="0" presId="urn:microsoft.com/office/officeart/2005/8/layout/process1"/>
    <dgm:cxn modelId="{EFAE8BA6-DC8D-4330-9BD1-E681D3B65F9B}" type="presParOf" srcId="{7434CA25-E3F3-4B40-80C9-6346FA79638B}" destId="{BF9FFBFE-35E2-4D26-8481-66F6FED3F453}"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AD283A-0DA4-4E20-A5F4-3DEC5D36D54F}">
      <dsp:nvSpPr>
        <dsp:cNvPr id="0" name=""/>
        <dsp:cNvSpPr/>
      </dsp:nvSpPr>
      <dsp:spPr>
        <a:xfrm>
          <a:off x="4074" y="503839"/>
          <a:ext cx="1217775" cy="492519"/>
        </a:xfrm>
        <a:prstGeom prst="roundRect">
          <a:avLst>
            <a:gd name="adj" fmla="val 10000"/>
          </a:avLst>
        </a:prstGeom>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1"/>
        </a:lnRef>
        <a:fillRef idx="3">
          <a:schemeClr val="accent1"/>
        </a:fillRef>
        <a:effectRef idx="3">
          <a:schemeClr val="accent1"/>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GB" sz="1600" b="1" kern="1200" dirty="0" smtClean="0"/>
            <a:t>Import</a:t>
          </a:r>
          <a:endParaRPr lang="en-GB" sz="1600" b="1" kern="1200" dirty="0"/>
        </a:p>
      </dsp:txBody>
      <dsp:txXfrm>
        <a:off x="18499" y="518264"/>
        <a:ext cx="1188925" cy="463669"/>
      </dsp:txXfrm>
    </dsp:sp>
    <dsp:sp modelId="{AA5F5C02-C19D-4D36-A549-78985EF0725A}">
      <dsp:nvSpPr>
        <dsp:cNvPr id="0" name=""/>
        <dsp:cNvSpPr/>
      </dsp:nvSpPr>
      <dsp:spPr>
        <a:xfrm>
          <a:off x="1343627" y="599094"/>
          <a:ext cx="258168" cy="302008"/>
        </a:xfrm>
        <a:prstGeom prst="rightArrow">
          <a:avLst>
            <a:gd name="adj1" fmla="val 60000"/>
            <a:gd name="adj2" fmla="val 50000"/>
          </a:avLst>
        </a:prstGeom>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1"/>
        </a:lnRef>
        <a:fillRef idx="3">
          <a:schemeClr val="accent1"/>
        </a:fillRef>
        <a:effectRef idx="3">
          <a:schemeClr val="accent1"/>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GB" sz="1100" kern="1200" dirty="0"/>
        </a:p>
      </dsp:txBody>
      <dsp:txXfrm>
        <a:off x="1343627" y="659496"/>
        <a:ext cx="180718" cy="181204"/>
      </dsp:txXfrm>
    </dsp:sp>
    <dsp:sp modelId="{B97FAD4C-CD87-4CBF-B98D-840D33476D00}">
      <dsp:nvSpPr>
        <dsp:cNvPr id="0" name=""/>
        <dsp:cNvSpPr/>
      </dsp:nvSpPr>
      <dsp:spPr>
        <a:xfrm>
          <a:off x="1708959" y="503839"/>
          <a:ext cx="1217775" cy="492519"/>
        </a:xfrm>
        <a:prstGeom prst="roundRect">
          <a:avLst>
            <a:gd name="adj" fmla="val 10000"/>
          </a:avLst>
        </a:prstGeom>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6"/>
        </a:lnRef>
        <a:fillRef idx="3">
          <a:schemeClr val="accent6"/>
        </a:fillRef>
        <a:effectRef idx="3">
          <a:schemeClr val="accent6"/>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GB" sz="1600" b="1" kern="1200" dirty="0" smtClean="0"/>
            <a:t>Analyse</a:t>
          </a:r>
          <a:endParaRPr lang="en-GB" sz="1600" b="1" kern="1200" dirty="0"/>
        </a:p>
      </dsp:txBody>
      <dsp:txXfrm>
        <a:off x="1723384" y="518264"/>
        <a:ext cx="1188925" cy="463669"/>
      </dsp:txXfrm>
    </dsp:sp>
    <dsp:sp modelId="{A3E916E3-E5CF-451F-B612-75D68736F2B2}">
      <dsp:nvSpPr>
        <dsp:cNvPr id="0" name=""/>
        <dsp:cNvSpPr/>
      </dsp:nvSpPr>
      <dsp:spPr>
        <a:xfrm>
          <a:off x="3048512" y="599094"/>
          <a:ext cx="258168" cy="302008"/>
        </a:xfrm>
        <a:prstGeom prst="rightArrow">
          <a:avLst>
            <a:gd name="adj1" fmla="val 60000"/>
            <a:gd name="adj2" fmla="val 50000"/>
          </a:avLst>
        </a:prstGeom>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1"/>
        </a:lnRef>
        <a:fillRef idx="3">
          <a:schemeClr val="accent1"/>
        </a:fillRef>
        <a:effectRef idx="3">
          <a:schemeClr val="accent1"/>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GB" sz="1100" kern="1200" dirty="0"/>
        </a:p>
      </dsp:txBody>
      <dsp:txXfrm>
        <a:off x="3048512" y="659496"/>
        <a:ext cx="180718" cy="181204"/>
      </dsp:txXfrm>
    </dsp:sp>
    <dsp:sp modelId="{BF9FFBFE-35E2-4D26-8481-66F6FED3F453}">
      <dsp:nvSpPr>
        <dsp:cNvPr id="0" name=""/>
        <dsp:cNvSpPr/>
      </dsp:nvSpPr>
      <dsp:spPr>
        <a:xfrm>
          <a:off x="3413845" y="503839"/>
          <a:ext cx="1217775" cy="492519"/>
        </a:xfrm>
        <a:prstGeom prst="roundRect">
          <a:avLst>
            <a:gd name="adj" fmla="val 10000"/>
          </a:avLst>
        </a:prstGeom>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3"/>
        </a:lnRef>
        <a:fillRef idx="3">
          <a:schemeClr val="accent3"/>
        </a:fillRef>
        <a:effectRef idx="3">
          <a:schemeClr val="accent3"/>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GB" sz="1600" b="1" kern="1200" dirty="0" smtClean="0"/>
            <a:t>Report</a:t>
          </a:r>
          <a:endParaRPr lang="en-GB" sz="1600" b="1" kern="1200" dirty="0"/>
        </a:p>
      </dsp:txBody>
      <dsp:txXfrm>
        <a:off x="3428270" y="518264"/>
        <a:ext cx="1188925" cy="463669"/>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6B19BB0-C51C-4C9A-8C99-63F45BC88E63}" type="datetimeFigureOut">
              <a:rPr lang="en-AU" smtClean="0"/>
              <a:pPr/>
              <a:t>31/08/2011</a:t>
            </a:fld>
            <a:endParaRPr lang="en-AU"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AU"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34AC48C-614D-46D0-90EB-1AE9301A1F8C}" type="slidenum">
              <a:rPr lang="en-AU" smtClean="0"/>
              <a:pPr/>
              <a:t>‹#›</a:t>
            </a:fld>
            <a:endParaRPr lang="en-AU" dirty="0"/>
          </a:p>
        </p:txBody>
      </p:sp>
    </p:spTree>
    <p:extLst>
      <p:ext uri="{BB962C8B-B14F-4D97-AF65-F5344CB8AC3E}">
        <p14:creationId xmlns:p14="http://schemas.microsoft.com/office/powerpoint/2010/main" val="42646893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434AC48C-614D-46D0-90EB-1AE9301A1F8C}" type="slidenum">
              <a:rPr lang="en-AU" smtClean="0"/>
              <a:pPr/>
              <a:t>2</a:t>
            </a:fld>
            <a:endParaRPr lang="en-AU" dirty="0"/>
          </a:p>
        </p:txBody>
      </p:sp>
    </p:spTree>
    <p:extLst>
      <p:ext uri="{BB962C8B-B14F-4D97-AF65-F5344CB8AC3E}">
        <p14:creationId xmlns:p14="http://schemas.microsoft.com/office/powerpoint/2010/main" val="24131847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8/31/2011 4:07 PM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3</a:t>
            </a:fld>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34AC48C-614D-46D0-90EB-1AE9301A1F8C}" type="slidenum">
              <a:rPr lang="en-AU" smtClean="0"/>
              <a:pPr/>
              <a:t>4</a:t>
            </a:fld>
            <a:endParaRPr lang="en-AU" dirty="0"/>
          </a:p>
        </p:txBody>
      </p:sp>
    </p:spTree>
    <p:extLst>
      <p:ext uri="{BB962C8B-B14F-4D97-AF65-F5344CB8AC3E}">
        <p14:creationId xmlns:p14="http://schemas.microsoft.com/office/powerpoint/2010/main" val="26082611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4C4CAC8-DBD8-4767-A23E-119DE1B7CB5A}" type="slidenum">
              <a:rPr lang="en-GB" smtClean="0"/>
              <a:t>8</a:t>
            </a:fld>
            <a:endParaRPr lang="en-GB"/>
          </a:p>
        </p:txBody>
      </p:sp>
    </p:spTree>
    <p:extLst>
      <p:ext uri="{BB962C8B-B14F-4D97-AF65-F5344CB8AC3E}">
        <p14:creationId xmlns:p14="http://schemas.microsoft.com/office/powerpoint/2010/main" val="17869977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4C4CAC8-DBD8-4767-A23E-119DE1B7CB5A}" type="slidenum">
              <a:rPr lang="en-GB" smtClean="0"/>
              <a:t>29</a:t>
            </a:fld>
            <a:endParaRPr lang="en-GB"/>
          </a:p>
        </p:txBody>
      </p:sp>
    </p:spTree>
    <p:extLst>
      <p:ext uri="{BB962C8B-B14F-4D97-AF65-F5344CB8AC3E}">
        <p14:creationId xmlns:p14="http://schemas.microsoft.com/office/powerpoint/2010/main" val="6317040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4C4CAC8-DBD8-4767-A23E-119DE1B7CB5A}" type="slidenum">
              <a:rPr lang="en-GB" smtClean="0"/>
              <a:t>30</a:t>
            </a:fld>
            <a:endParaRPr lang="en-GB"/>
          </a:p>
        </p:txBody>
      </p:sp>
    </p:spTree>
    <p:extLst>
      <p:ext uri="{BB962C8B-B14F-4D97-AF65-F5344CB8AC3E}">
        <p14:creationId xmlns:p14="http://schemas.microsoft.com/office/powerpoint/2010/main" val="26965704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38</a:t>
            </a:fld>
            <a:endParaRPr lang="en-US" dirty="0"/>
          </a:p>
        </p:txBody>
      </p:sp>
    </p:spTree>
    <p:extLst>
      <p:ext uri="{BB962C8B-B14F-4D97-AF65-F5344CB8AC3E}">
        <p14:creationId xmlns:p14="http://schemas.microsoft.com/office/powerpoint/2010/main" val="29138371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8/31/2011 4:07 PM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40</a:t>
            </a:fld>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098" name="Picture 2" descr="O:\Wunderman\CLIENTS\Microsoft\_SMIC_FY11\SMIC1062 TechEd 2011\Creative\Digital\2_concept\powerpoint\teched11_powerpoint_page1.jpg"/>
          <p:cNvPicPr>
            <a:picLocks noChangeAspect="1" noChangeArrowheads="1"/>
          </p:cNvPicPr>
          <p:nvPr userDrawn="1"/>
        </p:nvPicPr>
        <p:blipFill>
          <a:blip r:embed="rId2" cstate="email"/>
          <a:srcRect/>
          <a:stretch>
            <a:fillRect/>
          </a:stretch>
        </p:blipFill>
        <p:spPr bwMode="auto">
          <a:xfrm>
            <a:off x="0" y="0"/>
            <a:ext cx="9144000" cy="6858000"/>
          </a:xfrm>
          <a:prstGeom prst="rect">
            <a:avLst/>
          </a:prstGeom>
          <a:noFill/>
        </p:spPr>
      </p:pic>
      <p:sp>
        <p:nvSpPr>
          <p:cNvPr id="2" name="Title 1"/>
          <p:cNvSpPr>
            <a:spLocks noGrp="1"/>
          </p:cNvSpPr>
          <p:nvPr>
            <p:ph type="ctrTitle"/>
          </p:nvPr>
        </p:nvSpPr>
        <p:spPr>
          <a:xfrm>
            <a:off x="683568" y="2348880"/>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A41769C1-C44B-4111-B818-7C3DFAA6F123}" type="datetime1">
              <a:rPr lang="en-AU" smtClean="0"/>
              <a:t>31/08/2011</a:t>
            </a:fld>
            <a:endParaRPr lang="en-AU" dirty="0"/>
          </a:p>
        </p:txBody>
      </p:sp>
      <p:sp>
        <p:nvSpPr>
          <p:cNvPr id="5" name="Footer Placeholder 4"/>
          <p:cNvSpPr>
            <a:spLocks noGrp="1"/>
          </p:cNvSpPr>
          <p:nvPr>
            <p:ph type="ftr" sz="quarter" idx="11"/>
          </p:nvPr>
        </p:nvSpPr>
        <p:spPr/>
        <p:txBody>
          <a:bodyPr/>
          <a:lstStyle/>
          <a:p>
            <a:r>
              <a:rPr lang="en-AU" smtClean="0"/>
              <a:t>(c) 2011 Microsoft. All rights reserved.</a:t>
            </a:r>
            <a:endParaRPr lang="en-AU" dirty="0"/>
          </a:p>
        </p:txBody>
      </p:sp>
      <p:sp>
        <p:nvSpPr>
          <p:cNvPr id="6" name="Slide Number Placeholder 5"/>
          <p:cNvSpPr>
            <a:spLocks noGrp="1"/>
          </p:cNvSpPr>
          <p:nvPr>
            <p:ph type="sldNum" sz="quarter" idx="12"/>
          </p:nvPr>
        </p:nvSpPr>
        <p:spPr/>
        <p:txBody>
          <a:bodyPr/>
          <a:lstStyle/>
          <a:p>
            <a:fld id="{2721943D-A7F9-4474-AC48-B5E8E9B2DDB3}" type="slidenum">
              <a:rPr lang="en-AU" smtClean="0"/>
              <a:pPr/>
              <a:t>‹#›</a:t>
            </a:fld>
            <a:endParaRPr lang="en-AU"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0B4B5A0-1906-4542-BC83-16D10A91ABE1}" type="datetime1">
              <a:rPr lang="en-AU" smtClean="0"/>
              <a:t>31/08/2011</a:t>
            </a:fld>
            <a:endParaRPr lang="en-AU" dirty="0"/>
          </a:p>
        </p:txBody>
      </p:sp>
      <p:sp>
        <p:nvSpPr>
          <p:cNvPr id="6" name="Footer Placeholder 5"/>
          <p:cNvSpPr>
            <a:spLocks noGrp="1"/>
          </p:cNvSpPr>
          <p:nvPr>
            <p:ph type="ftr" sz="quarter" idx="11"/>
          </p:nvPr>
        </p:nvSpPr>
        <p:spPr/>
        <p:txBody>
          <a:bodyPr/>
          <a:lstStyle/>
          <a:p>
            <a:r>
              <a:rPr lang="en-AU" smtClean="0"/>
              <a:t>(c) 2011 Microsoft. All rights reserved.</a:t>
            </a:r>
            <a:endParaRPr lang="en-AU" dirty="0"/>
          </a:p>
        </p:txBody>
      </p:sp>
      <p:sp>
        <p:nvSpPr>
          <p:cNvPr id="7" name="Slide Number Placeholder 6"/>
          <p:cNvSpPr>
            <a:spLocks noGrp="1"/>
          </p:cNvSpPr>
          <p:nvPr>
            <p:ph type="sldNum" sz="quarter" idx="12"/>
          </p:nvPr>
        </p:nvSpPr>
        <p:spPr/>
        <p:txBody>
          <a:bodyPr/>
          <a:lstStyle/>
          <a:p>
            <a:fld id="{2721943D-A7F9-4474-AC48-B5E8E9B2DDB3}" type="slidenum">
              <a:rPr lang="en-AU" smtClean="0"/>
              <a:pPr/>
              <a:t>‹#›</a:t>
            </a:fld>
            <a:endParaRPr lang="en-AU" dirty="0"/>
          </a:p>
        </p:txBody>
      </p:sp>
      <p:pic>
        <p:nvPicPr>
          <p:cNvPr id="8"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a:off x="323528" y="6021288"/>
            <a:ext cx="1475656" cy="671279"/>
          </a:xfrm>
          <a:prstGeom prst="rect">
            <a:avLst/>
          </a:prstGeom>
          <a:noFill/>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E4451492-C1FE-4A82-A1FB-7BD5AD2C295C}" type="datetime1">
              <a:rPr lang="en-AU" smtClean="0"/>
              <a:t>31/08/2011</a:t>
            </a:fld>
            <a:endParaRPr lang="en-AU" dirty="0"/>
          </a:p>
        </p:txBody>
      </p:sp>
      <p:sp>
        <p:nvSpPr>
          <p:cNvPr id="5" name="Footer Placeholder 4"/>
          <p:cNvSpPr>
            <a:spLocks noGrp="1"/>
          </p:cNvSpPr>
          <p:nvPr>
            <p:ph type="ftr" sz="quarter" idx="11"/>
          </p:nvPr>
        </p:nvSpPr>
        <p:spPr/>
        <p:txBody>
          <a:bodyPr/>
          <a:lstStyle/>
          <a:p>
            <a:r>
              <a:rPr lang="en-AU" smtClean="0"/>
              <a:t>(c) 2011 Microsoft. All rights reserved.</a:t>
            </a:r>
            <a:endParaRPr lang="en-AU" dirty="0"/>
          </a:p>
        </p:txBody>
      </p:sp>
      <p:sp>
        <p:nvSpPr>
          <p:cNvPr id="6" name="Slide Number Placeholder 5"/>
          <p:cNvSpPr>
            <a:spLocks noGrp="1"/>
          </p:cNvSpPr>
          <p:nvPr>
            <p:ph type="sldNum" sz="quarter" idx="12"/>
          </p:nvPr>
        </p:nvSpPr>
        <p:spPr/>
        <p:txBody>
          <a:bodyPr/>
          <a:lstStyle/>
          <a:p>
            <a:fld id="{2721943D-A7F9-4474-AC48-B5E8E9B2DDB3}" type="slidenum">
              <a:rPr lang="en-AU" smtClean="0"/>
              <a:pPr/>
              <a:t>‹#›</a:t>
            </a:fld>
            <a:endParaRPr lang="en-AU" dirty="0"/>
          </a:p>
        </p:txBody>
      </p:sp>
      <p:pic>
        <p:nvPicPr>
          <p:cNvPr id="7"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a:off x="323528" y="6021288"/>
            <a:ext cx="1475656" cy="671279"/>
          </a:xfrm>
          <a:prstGeom prst="rect">
            <a:avLst/>
          </a:prstGeom>
          <a:noFill/>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Date Placeholder 3"/>
          <p:cNvSpPr>
            <a:spLocks noGrp="1"/>
          </p:cNvSpPr>
          <p:nvPr>
            <p:ph type="dt" sz="half" idx="10"/>
          </p:nvPr>
        </p:nvSpPr>
        <p:spPr/>
        <p:txBody>
          <a:bodyPr/>
          <a:lstStyle/>
          <a:p>
            <a:fld id="{391866D6-AF08-492B-9311-8437E0D459A8}" type="datetime1">
              <a:rPr lang="en-AU" smtClean="0"/>
              <a:t>31/08/2011</a:t>
            </a:fld>
            <a:endParaRPr lang="en-AU" dirty="0"/>
          </a:p>
        </p:txBody>
      </p:sp>
      <p:sp>
        <p:nvSpPr>
          <p:cNvPr id="5" name="Footer Placeholder 4"/>
          <p:cNvSpPr>
            <a:spLocks noGrp="1"/>
          </p:cNvSpPr>
          <p:nvPr>
            <p:ph type="ftr" sz="quarter" idx="11"/>
          </p:nvPr>
        </p:nvSpPr>
        <p:spPr/>
        <p:txBody>
          <a:bodyPr/>
          <a:lstStyle/>
          <a:p>
            <a:r>
              <a:rPr lang="en-AU" smtClean="0"/>
              <a:t>(c) 2011 Microsoft. All rights reserved.</a:t>
            </a:r>
            <a:endParaRPr lang="en-AU" dirty="0"/>
          </a:p>
        </p:txBody>
      </p:sp>
      <p:sp>
        <p:nvSpPr>
          <p:cNvPr id="6" name="Slide Number Placeholder 5"/>
          <p:cNvSpPr>
            <a:spLocks noGrp="1"/>
          </p:cNvSpPr>
          <p:nvPr>
            <p:ph type="sldNum" sz="quarter" idx="12"/>
          </p:nvPr>
        </p:nvSpPr>
        <p:spPr/>
        <p:txBody>
          <a:bodyPr/>
          <a:lstStyle/>
          <a:p>
            <a:fld id="{2721943D-A7F9-4474-AC48-B5E8E9B2DDB3}" type="slidenum">
              <a:rPr lang="en-AU" smtClean="0"/>
              <a:pPr/>
              <a:t>‹#›</a:t>
            </a:fld>
            <a:endParaRPr lang="en-AU" dirty="0"/>
          </a:p>
        </p:txBody>
      </p:sp>
      <p:pic>
        <p:nvPicPr>
          <p:cNvPr id="7"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rot="5400000">
            <a:off x="281379" y="662836"/>
            <a:ext cx="1475656" cy="671279"/>
          </a:xfrm>
          <a:prstGeom prst="rect">
            <a:avLst/>
          </a:prstGeom>
          <a:noFill/>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3074" name="Picture 2" descr="O:\Wunderman\CLIENTS\Microsoft\_SMIC_FY11\SMIC1062 TechEd 2011\Creative\Digital\2_concept\powerpoint\teched11_powerpoint_page0.jpg"/>
          <p:cNvPicPr>
            <a:picLocks noChangeAspect="1" noChangeArrowheads="1"/>
          </p:cNvPicPr>
          <p:nvPr userDrawn="1"/>
        </p:nvPicPr>
        <p:blipFill>
          <a:blip r:embed="rId2" cstate="email"/>
          <a:srcRect/>
          <a:stretch>
            <a:fillRect/>
          </a:stretch>
        </p:blipFill>
        <p:spPr bwMode="auto">
          <a:xfrm>
            <a:off x="0" y="0"/>
            <a:ext cx="9144000" cy="6858000"/>
          </a:xfrm>
          <a:prstGeom prst="rect">
            <a:avLst/>
          </a:prstGeom>
          <a:noFill/>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32656"/>
            <a:ext cx="8229600" cy="1143000"/>
          </a:xfrm>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Date Placeholder 3"/>
          <p:cNvSpPr>
            <a:spLocks noGrp="1"/>
          </p:cNvSpPr>
          <p:nvPr>
            <p:ph type="dt" sz="half" idx="10"/>
          </p:nvPr>
        </p:nvSpPr>
        <p:spPr/>
        <p:txBody>
          <a:bodyPr/>
          <a:lstStyle/>
          <a:p>
            <a:fld id="{0C7B273F-C4BF-4147-B9F5-29804690D322}" type="datetime1">
              <a:rPr lang="en-AU" smtClean="0"/>
              <a:t>31/08/2011</a:t>
            </a:fld>
            <a:endParaRPr lang="en-AU" dirty="0"/>
          </a:p>
        </p:txBody>
      </p:sp>
      <p:sp>
        <p:nvSpPr>
          <p:cNvPr id="5" name="Footer Placeholder 4"/>
          <p:cNvSpPr>
            <a:spLocks noGrp="1"/>
          </p:cNvSpPr>
          <p:nvPr>
            <p:ph type="ftr" sz="quarter" idx="11"/>
          </p:nvPr>
        </p:nvSpPr>
        <p:spPr/>
        <p:txBody>
          <a:bodyPr/>
          <a:lstStyle/>
          <a:p>
            <a:r>
              <a:rPr lang="en-AU" smtClean="0"/>
              <a:t>(c) 2011 Microsoft. All rights reserved.</a:t>
            </a:r>
            <a:endParaRPr lang="en-AU" dirty="0"/>
          </a:p>
        </p:txBody>
      </p:sp>
      <p:sp>
        <p:nvSpPr>
          <p:cNvPr id="6" name="Slide Number Placeholder 5"/>
          <p:cNvSpPr>
            <a:spLocks noGrp="1"/>
          </p:cNvSpPr>
          <p:nvPr>
            <p:ph type="sldNum" sz="quarter" idx="12"/>
          </p:nvPr>
        </p:nvSpPr>
        <p:spPr/>
        <p:txBody>
          <a:bodyPr/>
          <a:lstStyle/>
          <a:p>
            <a:fld id="{2721943D-A7F9-4474-AC48-B5E8E9B2DDB3}" type="slidenum">
              <a:rPr lang="en-AU" smtClean="0"/>
              <a:pPr/>
              <a:t>‹#›</a:t>
            </a:fld>
            <a:endParaRPr lang="en-AU" dirty="0"/>
          </a:p>
        </p:txBody>
      </p:sp>
      <p:pic>
        <p:nvPicPr>
          <p:cNvPr id="7"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a:off x="323528" y="6021288"/>
            <a:ext cx="1475656" cy="671279"/>
          </a:xfrm>
          <a:prstGeom prst="rect">
            <a:avLst/>
          </a:prstGeom>
          <a:noFill/>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8" name="Picture 4" descr="O:\Wunderman\CLIENTS\Microsoft\_SMIC_FY11\SMIC1062 TechEd 2011\Creative\Digital\2_concept\powerpoint\teched11_powerpoint_page2.jpg"/>
          <p:cNvPicPr>
            <a:picLocks noChangeAspect="1" noChangeArrowheads="1"/>
          </p:cNvPicPr>
          <p:nvPr userDrawn="1"/>
        </p:nvPicPr>
        <p:blipFill>
          <a:blip r:embed="rId2" cstate="email"/>
          <a:srcRect t="10101" b="66799"/>
          <a:stretch>
            <a:fillRect/>
          </a:stretch>
        </p:blipFill>
        <p:spPr bwMode="auto">
          <a:xfrm>
            <a:off x="0" y="0"/>
            <a:ext cx="9144000" cy="1584176"/>
          </a:xfrm>
          <a:prstGeom prst="rect">
            <a:avLst/>
          </a:prstGeom>
          <a:noFill/>
        </p:spPr>
      </p:pic>
      <p:sp>
        <p:nvSpPr>
          <p:cNvPr id="7" name="Rectangle 6"/>
          <p:cNvSpPr/>
          <p:nvPr userDrawn="1"/>
        </p:nvSpPr>
        <p:spPr>
          <a:xfrm>
            <a:off x="0" y="1556792"/>
            <a:ext cx="9144000" cy="5301208"/>
          </a:xfrm>
          <a:prstGeom prst="rect">
            <a:avLst/>
          </a:prstGeom>
          <a:ln>
            <a:no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AU" dirty="0">
              <a:ln>
                <a:noFill/>
              </a:ln>
            </a:endParaRPr>
          </a:p>
        </p:txBody>
      </p:sp>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a:xfrm>
            <a:off x="457200" y="2276872"/>
            <a:ext cx="8229600" cy="3849291"/>
          </a:xfrm>
        </p:spPr>
        <p:txBody>
          <a:bodyPr/>
          <a:lstStyle>
            <a:lvl1pPr>
              <a:defRPr>
                <a:solidFill>
                  <a:schemeClr val="tx1">
                    <a:lumMod val="50000"/>
                    <a:lumOff val="50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Date Placeholder 3"/>
          <p:cNvSpPr>
            <a:spLocks noGrp="1"/>
          </p:cNvSpPr>
          <p:nvPr>
            <p:ph type="dt" sz="half" idx="10"/>
          </p:nvPr>
        </p:nvSpPr>
        <p:spPr/>
        <p:txBody>
          <a:bodyPr/>
          <a:lstStyle>
            <a:lvl1pPr>
              <a:defRPr>
                <a:solidFill>
                  <a:schemeClr val="tx1">
                    <a:lumMod val="50000"/>
                    <a:lumOff val="50000"/>
                  </a:schemeClr>
                </a:solidFill>
              </a:defRPr>
            </a:lvl1pPr>
          </a:lstStyle>
          <a:p>
            <a:fld id="{EC9DB49B-EC1F-4860-8E6D-E2D24D557912}" type="datetime1">
              <a:rPr lang="en-AU" smtClean="0"/>
              <a:t>31/08/2011</a:t>
            </a:fld>
            <a:endParaRPr lang="en-AU" dirty="0"/>
          </a:p>
        </p:txBody>
      </p:sp>
      <p:sp>
        <p:nvSpPr>
          <p:cNvPr id="5" name="Footer Placeholder 4"/>
          <p:cNvSpPr>
            <a:spLocks noGrp="1"/>
          </p:cNvSpPr>
          <p:nvPr>
            <p:ph type="ftr" sz="quarter" idx="11"/>
          </p:nvPr>
        </p:nvSpPr>
        <p:spPr/>
        <p:txBody>
          <a:bodyPr/>
          <a:lstStyle>
            <a:lvl1pPr>
              <a:defRPr>
                <a:solidFill>
                  <a:schemeClr val="tx1">
                    <a:lumMod val="50000"/>
                    <a:lumOff val="50000"/>
                  </a:schemeClr>
                </a:solidFill>
              </a:defRPr>
            </a:lvl1pPr>
          </a:lstStyle>
          <a:p>
            <a:r>
              <a:rPr lang="en-AU" smtClean="0"/>
              <a:t>(c) 2011 Microsoft. All rights reserved.</a:t>
            </a:r>
            <a:endParaRPr lang="en-AU" dirty="0"/>
          </a:p>
        </p:txBody>
      </p:sp>
      <p:sp>
        <p:nvSpPr>
          <p:cNvPr id="6" name="Slide Number Placeholder 5"/>
          <p:cNvSpPr>
            <a:spLocks noGrp="1"/>
          </p:cNvSpPr>
          <p:nvPr>
            <p:ph type="sldNum" sz="quarter" idx="12"/>
          </p:nvPr>
        </p:nvSpPr>
        <p:spPr/>
        <p:txBody>
          <a:bodyPr/>
          <a:lstStyle>
            <a:lvl1pPr>
              <a:defRPr>
                <a:solidFill>
                  <a:schemeClr val="tx1">
                    <a:lumMod val="50000"/>
                    <a:lumOff val="50000"/>
                  </a:schemeClr>
                </a:solidFill>
              </a:defRPr>
            </a:lvl1pPr>
          </a:lstStyle>
          <a:p>
            <a:fld id="{2721943D-A7F9-4474-AC48-B5E8E9B2DDB3}" type="slidenum">
              <a:rPr lang="en-AU" smtClean="0"/>
              <a:pPr/>
              <a:t>‹#›</a:t>
            </a:fld>
            <a:endParaRPr lang="en-AU"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2051" name="Picture 3" descr="O:\Wunderman\CLIENTS\Microsoft\_SMIC_FY11\SMIC1062 TechEd 2011\Creative\Digital\2_concept\powerpoint\teched11_powerpoint_page1.jpg"/>
          <p:cNvPicPr>
            <a:picLocks noChangeAspect="1" noChangeArrowheads="1"/>
          </p:cNvPicPr>
          <p:nvPr userDrawn="1"/>
        </p:nvPicPr>
        <p:blipFill>
          <a:blip r:embed="rId2" cstate="email"/>
          <a:srcRect/>
          <a:stretch>
            <a:fillRect/>
          </a:stretch>
        </p:blipFill>
        <p:spPr bwMode="auto">
          <a:xfrm>
            <a:off x="0" y="0"/>
            <a:ext cx="9144000" cy="6858000"/>
          </a:xfrm>
          <a:prstGeom prst="rect">
            <a:avLst/>
          </a:prstGeom>
          <a:noFill/>
        </p:spPr>
      </p:pic>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5EFB78B-AC37-4A6C-AE40-2C54E3E06B06}" type="datetime1">
              <a:rPr lang="en-AU" smtClean="0"/>
              <a:t>31/08/2011</a:t>
            </a:fld>
            <a:endParaRPr lang="en-AU" dirty="0"/>
          </a:p>
        </p:txBody>
      </p:sp>
      <p:sp>
        <p:nvSpPr>
          <p:cNvPr id="5" name="Footer Placeholder 4"/>
          <p:cNvSpPr>
            <a:spLocks noGrp="1"/>
          </p:cNvSpPr>
          <p:nvPr>
            <p:ph type="ftr" sz="quarter" idx="11"/>
          </p:nvPr>
        </p:nvSpPr>
        <p:spPr/>
        <p:txBody>
          <a:bodyPr/>
          <a:lstStyle/>
          <a:p>
            <a:r>
              <a:rPr lang="en-AU" smtClean="0"/>
              <a:t>(c) 2011 Microsoft. All rights reserved.</a:t>
            </a:r>
            <a:endParaRPr lang="en-AU" dirty="0"/>
          </a:p>
        </p:txBody>
      </p:sp>
      <p:sp>
        <p:nvSpPr>
          <p:cNvPr id="6" name="Slide Number Placeholder 5"/>
          <p:cNvSpPr>
            <a:spLocks noGrp="1"/>
          </p:cNvSpPr>
          <p:nvPr>
            <p:ph type="sldNum" sz="quarter" idx="12"/>
          </p:nvPr>
        </p:nvSpPr>
        <p:spPr/>
        <p:txBody>
          <a:bodyPr/>
          <a:lstStyle/>
          <a:p>
            <a:fld id="{2721943D-A7F9-4474-AC48-B5E8E9B2DDB3}" type="slidenum">
              <a:rPr lang="en-AU" smtClean="0"/>
              <a:pPr/>
              <a:t>‹#›</a:t>
            </a:fld>
            <a:endParaRPr lang="en-A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13792"/>
            <a:ext cx="8229600" cy="1143000"/>
          </a:xfrm>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B97118CD-8F63-4C97-ADEB-D66F39072D80}" type="datetime1">
              <a:rPr lang="en-AU" smtClean="0"/>
              <a:t>31/08/2011</a:t>
            </a:fld>
            <a:endParaRPr lang="en-AU" dirty="0"/>
          </a:p>
        </p:txBody>
      </p:sp>
      <p:sp>
        <p:nvSpPr>
          <p:cNvPr id="6" name="Footer Placeholder 5"/>
          <p:cNvSpPr>
            <a:spLocks noGrp="1"/>
          </p:cNvSpPr>
          <p:nvPr>
            <p:ph type="ftr" sz="quarter" idx="11"/>
          </p:nvPr>
        </p:nvSpPr>
        <p:spPr/>
        <p:txBody>
          <a:bodyPr/>
          <a:lstStyle/>
          <a:p>
            <a:r>
              <a:rPr lang="en-AU" smtClean="0"/>
              <a:t>(c) 2011 Microsoft. All rights reserved.</a:t>
            </a:r>
            <a:endParaRPr lang="en-AU" dirty="0"/>
          </a:p>
        </p:txBody>
      </p:sp>
      <p:sp>
        <p:nvSpPr>
          <p:cNvPr id="7" name="Slide Number Placeholder 6"/>
          <p:cNvSpPr>
            <a:spLocks noGrp="1"/>
          </p:cNvSpPr>
          <p:nvPr>
            <p:ph type="sldNum" sz="quarter" idx="12"/>
          </p:nvPr>
        </p:nvSpPr>
        <p:spPr/>
        <p:txBody>
          <a:bodyPr/>
          <a:lstStyle/>
          <a:p>
            <a:fld id="{2721943D-A7F9-4474-AC48-B5E8E9B2DDB3}" type="slidenum">
              <a:rPr lang="en-AU" smtClean="0"/>
              <a:pPr/>
              <a:t>‹#›</a:t>
            </a:fld>
            <a:endParaRPr lang="en-AU" dirty="0"/>
          </a:p>
        </p:txBody>
      </p:sp>
      <p:pic>
        <p:nvPicPr>
          <p:cNvPr id="8"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a:off x="323528" y="6021288"/>
            <a:ext cx="1475656" cy="671279"/>
          </a:xfrm>
          <a:prstGeom prst="rect">
            <a:avLst/>
          </a:prstGeom>
          <a:noFill/>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413792"/>
            <a:ext cx="8229600" cy="1143000"/>
          </a:xfrm>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a:solidFill>
            <a:schemeClr val="bg1"/>
          </a:solidFill>
        </p:spPr>
        <p:txBody>
          <a:bodyPr anchor="b">
            <a:normAutofit/>
          </a:bodyPr>
          <a:lstStyle>
            <a:lvl1pPr marL="0" indent="0">
              <a:buNone/>
              <a:defRPr sz="2000" b="1">
                <a:solidFill>
                  <a:schemeClr val="tx1">
                    <a:lumMod val="50000"/>
                    <a:lumOff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a:solidFill>
            <a:schemeClr val="bg1"/>
          </a:solidFill>
        </p:spPr>
        <p:txBody>
          <a:bodyPr/>
          <a:lstStyle>
            <a:lvl1pPr>
              <a:defRPr sz="2400">
                <a:solidFill>
                  <a:schemeClr val="tx1">
                    <a:lumMod val="50000"/>
                    <a:lumOff val="50000"/>
                  </a:schemeClr>
                </a:solidFill>
              </a:defRPr>
            </a:lvl1pPr>
            <a:lvl2pPr>
              <a:defRPr sz="2000">
                <a:solidFill>
                  <a:schemeClr val="tx1">
                    <a:lumMod val="50000"/>
                    <a:lumOff val="50000"/>
                  </a:schemeClr>
                </a:solidFill>
              </a:defRPr>
            </a:lvl2pPr>
            <a:lvl3pPr>
              <a:defRPr sz="1800">
                <a:solidFill>
                  <a:schemeClr val="tx1">
                    <a:lumMod val="50000"/>
                    <a:lumOff val="50000"/>
                  </a:schemeClr>
                </a:solidFill>
              </a:defRPr>
            </a:lvl3pPr>
            <a:lvl4pPr>
              <a:defRPr sz="1600">
                <a:solidFill>
                  <a:schemeClr val="tx1">
                    <a:lumMod val="50000"/>
                    <a:lumOff val="50000"/>
                  </a:schemeClr>
                </a:solidFill>
              </a:defRPr>
            </a:lvl4pPr>
            <a:lvl5pPr>
              <a:defRPr sz="1600">
                <a:solidFill>
                  <a:schemeClr val="tx1">
                    <a:lumMod val="50000"/>
                    <a:lumOff val="50000"/>
                  </a:schemeClr>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7" name="Date Placeholder 6"/>
          <p:cNvSpPr>
            <a:spLocks noGrp="1"/>
          </p:cNvSpPr>
          <p:nvPr>
            <p:ph type="dt" sz="half" idx="10"/>
          </p:nvPr>
        </p:nvSpPr>
        <p:spPr/>
        <p:txBody>
          <a:bodyPr/>
          <a:lstStyle/>
          <a:p>
            <a:fld id="{6B4F00E4-E128-49DC-A031-34EAD9C2E422}" type="datetime1">
              <a:rPr lang="en-AU" smtClean="0"/>
              <a:t>31/08/2011</a:t>
            </a:fld>
            <a:endParaRPr lang="en-AU" dirty="0"/>
          </a:p>
        </p:txBody>
      </p:sp>
      <p:sp>
        <p:nvSpPr>
          <p:cNvPr id="8" name="Footer Placeholder 7"/>
          <p:cNvSpPr>
            <a:spLocks noGrp="1"/>
          </p:cNvSpPr>
          <p:nvPr>
            <p:ph type="ftr" sz="quarter" idx="11"/>
          </p:nvPr>
        </p:nvSpPr>
        <p:spPr/>
        <p:txBody>
          <a:bodyPr/>
          <a:lstStyle/>
          <a:p>
            <a:r>
              <a:rPr lang="en-AU" smtClean="0"/>
              <a:t>(c) 2011 Microsoft. All rights reserved.</a:t>
            </a:r>
            <a:endParaRPr lang="en-AU" dirty="0"/>
          </a:p>
        </p:txBody>
      </p:sp>
      <p:sp>
        <p:nvSpPr>
          <p:cNvPr id="9" name="Slide Number Placeholder 8"/>
          <p:cNvSpPr>
            <a:spLocks noGrp="1"/>
          </p:cNvSpPr>
          <p:nvPr>
            <p:ph type="sldNum" sz="quarter" idx="12"/>
          </p:nvPr>
        </p:nvSpPr>
        <p:spPr/>
        <p:txBody>
          <a:bodyPr/>
          <a:lstStyle/>
          <a:p>
            <a:fld id="{2721943D-A7F9-4474-AC48-B5E8E9B2DDB3}" type="slidenum">
              <a:rPr lang="en-AU" smtClean="0"/>
              <a:pPr/>
              <a:t>‹#›</a:t>
            </a:fld>
            <a:endParaRPr lang="en-AU" dirty="0"/>
          </a:p>
        </p:txBody>
      </p:sp>
      <p:pic>
        <p:nvPicPr>
          <p:cNvPr id="11"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a:off x="323528" y="6021288"/>
            <a:ext cx="1475656" cy="671279"/>
          </a:xfrm>
          <a:prstGeom prst="rect">
            <a:avLst/>
          </a:prstGeom>
          <a:noFill/>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32656"/>
            <a:ext cx="8229600" cy="1143000"/>
          </a:xfrm>
        </p:spPr>
        <p:txBody>
          <a:bodyPr/>
          <a:lstStyle/>
          <a:p>
            <a:r>
              <a:rPr lang="en-US" smtClean="0"/>
              <a:t>Click to edit Master title style</a:t>
            </a:r>
            <a:endParaRPr lang="en-AU"/>
          </a:p>
        </p:txBody>
      </p:sp>
      <p:sp>
        <p:nvSpPr>
          <p:cNvPr id="4" name="Footer Placeholder 3"/>
          <p:cNvSpPr>
            <a:spLocks noGrp="1"/>
          </p:cNvSpPr>
          <p:nvPr>
            <p:ph type="ftr" sz="quarter" idx="11"/>
          </p:nvPr>
        </p:nvSpPr>
        <p:spPr/>
        <p:txBody>
          <a:bodyPr/>
          <a:lstStyle/>
          <a:p>
            <a:r>
              <a:rPr lang="en-AU" smtClean="0"/>
              <a:t>(c) 2011 Microsoft. All rights reserved.</a:t>
            </a:r>
            <a:endParaRPr lang="en-AU" dirty="0"/>
          </a:p>
        </p:txBody>
      </p:sp>
      <p:sp>
        <p:nvSpPr>
          <p:cNvPr id="5" name="Slide Number Placeholder 4"/>
          <p:cNvSpPr>
            <a:spLocks noGrp="1"/>
          </p:cNvSpPr>
          <p:nvPr>
            <p:ph type="sldNum" sz="quarter" idx="12"/>
          </p:nvPr>
        </p:nvSpPr>
        <p:spPr/>
        <p:txBody>
          <a:bodyPr/>
          <a:lstStyle/>
          <a:p>
            <a:fld id="{2721943D-A7F9-4474-AC48-B5E8E9B2DDB3}" type="slidenum">
              <a:rPr lang="en-AU" smtClean="0"/>
              <a:pPr/>
              <a:t>‹#›</a:t>
            </a:fld>
            <a:endParaRPr lang="en-AU" dirty="0"/>
          </a:p>
        </p:txBody>
      </p:sp>
      <p:pic>
        <p:nvPicPr>
          <p:cNvPr id="6146"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a:off x="323528" y="6021288"/>
            <a:ext cx="1475656" cy="671279"/>
          </a:xfrm>
          <a:prstGeom prst="rect">
            <a:avLst/>
          </a:prstGeom>
          <a:noFill/>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AU" smtClean="0"/>
              <a:t>(c) 2011 Microsoft. All rights reserved.</a:t>
            </a:r>
            <a:endParaRPr lang="en-AU" dirty="0"/>
          </a:p>
        </p:txBody>
      </p:sp>
      <p:sp>
        <p:nvSpPr>
          <p:cNvPr id="4" name="Slide Number Placeholder 3"/>
          <p:cNvSpPr>
            <a:spLocks noGrp="1"/>
          </p:cNvSpPr>
          <p:nvPr>
            <p:ph type="sldNum" sz="quarter" idx="12"/>
          </p:nvPr>
        </p:nvSpPr>
        <p:spPr/>
        <p:txBody>
          <a:bodyPr/>
          <a:lstStyle/>
          <a:p>
            <a:fld id="{2721943D-A7F9-4474-AC48-B5E8E9B2DDB3}" type="slidenum">
              <a:rPr lang="en-AU" smtClean="0"/>
              <a:pPr/>
              <a:t>‹#›</a:t>
            </a:fld>
            <a:endParaRPr lang="en-AU" dirty="0"/>
          </a:p>
        </p:txBody>
      </p:sp>
      <p:pic>
        <p:nvPicPr>
          <p:cNvPr id="5"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a:off x="323528" y="6021288"/>
            <a:ext cx="1475656" cy="671279"/>
          </a:xfrm>
          <a:prstGeom prst="rect">
            <a:avLst/>
          </a:prstGeom>
          <a:noFill/>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B8A66D8-1CAC-4C59-BD22-220102F538C0}" type="datetime1">
              <a:rPr lang="en-AU" smtClean="0"/>
              <a:t>31/08/2011</a:t>
            </a:fld>
            <a:endParaRPr lang="en-AU" dirty="0"/>
          </a:p>
        </p:txBody>
      </p:sp>
      <p:sp>
        <p:nvSpPr>
          <p:cNvPr id="6" name="Footer Placeholder 5"/>
          <p:cNvSpPr>
            <a:spLocks noGrp="1"/>
          </p:cNvSpPr>
          <p:nvPr>
            <p:ph type="ftr" sz="quarter" idx="11"/>
          </p:nvPr>
        </p:nvSpPr>
        <p:spPr/>
        <p:txBody>
          <a:bodyPr/>
          <a:lstStyle/>
          <a:p>
            <a:r>
              <a:rPr lang="en-AU" smtClean="0"/>
              <a:t>(c) 2011 Microsoft. All rights reserved.</a:t>
            </a:r>
            <a:endParaRPr lang="en-AU" dirty="0"/>
          </a:p>
        </p:txBody>
      </p:sp>
      <p:sp>
        <p:nvSpPr>
          <p:cNvPr id="7" name="Slide Number Placeholder 6"/>
          <p:cNvSpPr>
            <a:spLocks noGrp="1"/>
          </p:cNvSpPr>
          <p:nvPr>
            <p:ph type="sldNum" sz="quarter" idx="12"/>
          </p:nvPr>
        </p:nvSpPr>
        <p:spPr/>
        <p:txBody>
          <a:bodyPr/>
          <a:lstStyle/>
          <a:p>
            <a:fld id="{2721943D-A7F9-4474-AC48-B5E8E9B2DDB3}" type="slidenum">
              <a:rPr lang="en-AU" smtClean="0"/>
              <a:pPr/>
              <a:t>‹#›</a:t>
            </a:fld>
            <a:endParaRPr lang="en-AU" dirty="0"/>
          </a:p>
        </p:txBody>
      </p:sp>
      <p:pic>
        <p:nvPicPr>
          <p:cNvPr id="8"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a:off x="323528" y="6021288"/>
            <a:ext cx="1475656" cy="671279"/>
          </a:xfrm>
          <a:prstGeom prst="rect">
            <a:avLst/>
          </a:prstGeom>
          <a:noFill/>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8" name="Picture 4" descr="O:\Wunderman\CLIENTS\Microsoft\_SMIC_FY11\SMIC1062 TechEd 2011\Creative\Digital\2_concept\powerpoint\teched11_powerpoint_page2.jpg"/>
          <p:cNvPicPr>
            <a:picLocks noChangeAspect="1" noChangeArrowheads="1"/>
          </p:cNvPicPr>
          <p:nvPr/>
        </p:nvPicPr>
        <p:blipFill>
          <a:blip r:embed="rId15" cstate="email"/>
          <a:srcRect/>
          <a:stretch>
            <a:fillRect/>
          </a:stretch>
        </p:blipFill>
        <p:spPr bwMode="auto">
          <a:xfrm>
            <a:off x="0" y="0"/>
            <a:ext cx="9144000" cy="6858000"/>
          </a:xfrm>
          <a:prstGeom prst="rect">
            <a:avLst/>
          </a:prstGeom>
          <a:noFill/>
        </p:spPr>
      </p:pic>
      <p:sp>
        <p:nvSpPr>
          <p:cNvPr id="2" name="Title Placeholder 1"/>
          <p:cNvSpPr>
            <a:spLocks noGrp="1"/>
          </p:cNvSpPr>
          <p:nvPr>
            <p:ph type="title"/>
          </p:nvPr>
        </p:nvSpPr>
        <p:spPr>
          <a:xfrm>
            <a:off x="457200" y="341784"/>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AU"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bg1"/>
                </a:solidFill>
                <a:latin typeface="Segoe UI" pitchFamily="34" charset="0"/>
                <a:ea typeface="Segoe UI" pitchFamily="34" charset="0"/>
                <a:cs typeface="Segoe UI" pitchFamily="34" charset="0"/>
              </a:defRPr>
            </a:lvl1pPr>
          </a:lstStyle>
          <a:p>
            <a:fld id="{1434DAEF-ADEF-4314-AB1F-69B7FB6E84BE}" type="datetime1">
              <a:rPr lang="en-AU" smtClean="0"/>
              <a:t>31/08/2011</a:t>
            </a:fld>
            <a:endParaRPr lang="en-AU"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bg1"/>
                </a:solidFill>
                <a:latin typeface="Segoe UI" pitchFamily="34" charset="0"/>
                <a:ea typeface="Segoe UI" pitchFamily="34" charset="0"/>
                <a:cs typeface="Segoe UI" pitchFamily="34" charset="0"/>
              </a:defRPr>
            </a:lvl1pPr>
          </a:lstStyle>
          <a:p>
            <a:r>
              <a:rPr lang="en-AU" smtClean="0"/>
              <a:t>(c) 2011 Microsoft. All rights reserved.</a:t>
            </a:r>
            <a:endParaRPr lang="en-AU"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bg1"/>
                </a:solidFill>
                <a:latin typeface="Segoe UI" pitchFamily="34" charset="0"/>
                <a:ea typeface="Segoe UI" pitchFamily="34" charset="0"/>
                <a:cs typeface="Segoe UI" pitchFamily="34" charset="0"/>
              </a:defRPr>
            </a:lvl1pPr>
          </a:lstStyle>
          <a:p>
            <a:fld id="{2721943D-A7F9-4474-AC48-B5E8E9B2DDB3}" type="slidenum">
              <a:rPr lang="en-AU" smtClean="0"/>
              <a:pPr/>
              <a:t>‹#›</a:t>
            </a:fld>
            <a:endParaRPr lang="en-AU"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62"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sldNum="0" hdr="0" dt="0"/>
  <p:txStyles>
    <p:titleStyle>
      <a:lvl1pPr algn="l" defTabSz="914400" rtl="0" eaLnBrk="1" latinLnBrk="0" hangingPunct="1">
        <a:spcBef>
          <a:spcPct val="0"/>
        </a:spcBef>
        <a:buNone/>
        <a:defRPr sz="3600" kern="1200" baseline="0">
          <a:solidFill>
            <a:srgbClr val="03C2F1"/>
          </a:solidFill>
          <a:latin typeface="Segoe UI" pitchFamily="34" charset="0"/>
          <a:ea typeface="Segoe UI" pitchFamily="34" charset="0"/>
          <a:cs typeface="Segoe UI" pitchFamily="34" charset="0"/>
        </a:defRPr>
      </a:lvl1pPr>
    </p:titleStyle>
    <p:bodyStyle>
      <a:lvl1pPr marL="342900" indent="-342900" algn="l" defTabSz="914400" rtl="0" eaLnBrk="1" latinLnBrk="0" hangingPunct="1">
        <a:spcBef>
          <a:spcPct val="20000"/>
        </a:spcBef>
        <a:buClr>
          <a:srgbClr val="03C2F1"/>
        </a:buClr>
        <a:buFont typeface="Segoe UI" pitchFamily="34" charset="0"/>
        <a:buChar char="►"/>
        <a:defRPr sz="2800" kern="1200">
          <a:solidFill>
            <a:schemeClr val="bg1"/>
          </a:solidFill>
          <a:latin typeface="Segoe UI" pitchFamily="34" charset="0"/>
          <a:ea typeface="Segoe UI" pitchFamily="34" charset="0"/>
          <a:cs typeface="Segoe UI" pitchFamily="34" charset="0"/>
        </a:defRPr>
      </a:lvl1pPr>
      <a:lvl2pPr marL="742950" indent="-285750" algn="l" defTabSz="914400" rtl="0" eaLnBrk="1" latinLnBrk="0" hangingPunct="1">
        <a:spcBef>
          <a:spcPct val="20000"/>
        </a:spcBef>
        <a:buClr>
          <a:srgbClr val="03C2F1"/>
        </a:buClr>
        <a:buFont typeface="Arial" pitchFamily="34" charset="0"/>
        <a:buChar char="–"/>
        <a:defRPr sz="2400" kern="1200">
          <a:solidFill>
            <a:schemeClr val="bg1"/>
          </a:solidFill>
          <a:latin typeface="Segoe UI" pitchFamily="34" charset="0"/>
          <a:ea typeface="Segoe UI" pitchFamily="34" charset="0"/>
          <a:cs typeface="Segoe UI" pitchFamily="34" charset="0"/>
        </a:defRPr>
      </a:lvl2pPr>
      <a:lvl3pPr marL="1143000" indent="-228600" algn="l" defTabSz="914400" rtl="0" eaLnBrk="1" latinLnBrk="0" hangingPunct="1">
        <a:spcBef>
          <a:spcPct val="20000"/>
        </a:spcBef>
        <a:buClr>
          <a:srgbClr val="03C2F1"/>
        </a:buClr>
        <a:buFont typeface="Arial" pitchFamily="34" charset="0"/>
        <a:buChar char="•"/>
        <a:defRPr sz="2000" kern="1200">
          <a:solidFill>
            <a:schemeClr val="bg1"/>
          </a:solidFill>
          <a:latin typeface="Segoe UI" pitchFamily="34" charset="0"/>
          <a:ea typeface="Segoe UI" pitchFamily="34" charset="0"/>
          <a:cs typeface="Segoe UI" pitchFamily="34" charset="0"/>
        </a:defRPr>
      </a:lvl3pPr>
      <a:lvl4pPr marL="1600200" indent="-228600" algn="l" defTabSz="914400" rtl="0" eaLnBrk="1" latinLnBrk="0" hangingPunct="1">
        <a:spcBef>
          <a:spcPct val="20000"/>
        </a:spcBef>
        <a:buClr>
          <a:srgbClr val="03C2F1"/>
        </a:buClr>
        <a:buFont typeface="Arial" pitchFamily="34" charset="0"/>
        <a:buChar char="–"/>
        <a:defRPr sz="1800" kern="1200">
          <a:solidFill>
            <a:schemeClr val="bg1"/>
          </a:solidFill>
          <a:latin typeface="Segoe UI" pitchFamily="34" charset="0"/>
          <a:ea typeface="Segoe UI" pitchFamily="34" charset="0"/>
          <a:cs typeface="Segoe UI" pitchFamily="34" charset="0"/>
        </a:defRPr>
      </a:lvl4pPr>
      <a:lvl5pPr marL="2057400" indent="-228600" algn="l" defTabSz="914400" rtl="0" eaLnBrk="1" latinLnBrk="0" hangingPunct="1">
        <a:spcBef>
          <a:spcPct val="20000"/>
        </a:spcBef>
        <a:buClr>
          <a:srgbClr val="03C2F1"/>
        </a:buClr>
        <a:buFont typeface="Arial" pitchFamily="34" charset="0"/>
        <a:buChar char="»"/>
        <a:defRPr sz="1800" kern="1200">
          <a:solidFill>
            <a:schemeClr val="bg1"/>
          </a:solidFill>
          <a:latin typeface="Segoe UI" pitchFamily="34" charset="0"/>
          <a:ea typeface="Segoe UI" pitchFamily="34" charset="0"/>
          <a:cs typeface="Segoe U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8" Type="http://schemas.openxmlformats.org/officeDocument/2006/relationships/image" Target="../media/image65.png"/><Relationship Id="rId3" Type="http://schemas.openxmlformats.org/officeDocument/2006/relationships/image" Target="../media/image59.png"/><Relationship Id="rId7" Type="http://schemas.openxmlformats.org/officeDocument/2006/relationships/image" Target="../media/image64.png"/><Relationship Id="rId2" Type="http://schemas.openxmlformats.org/officeDocument/2006/relationships/image" Target="../media/image62.jpeg"/><Relationship Id="rId1" Type="http://schemas.openxmlformats.org/officeDocument/2006/relationships/slideLayout" Target="../slideLayouts/slideLayout2.xml"/><Relationship Id="rId6" Type="http://schemas.openxmlformats.org/officeDocument/2006/relationships/image" Target="../media/image63.png"/><Relationship Id="rId5" Type="http://schemas.openxmlformats.org/officeDocument/2006/relationships/image" Target="../media/image61.png"/><Relationship Id="rId4" Type="http://schemas.openxmlformats.org/officeDocument/2006/relationships/image" Target="../media/image60.png"/><Relationship Id="rId9" Type="http://schemas.openxmlformats.org/officeDocument/2006/relationships/image" Target="../media/image66.png"/></Relationships>
</file>

<file path=ppt/slides/_rels/slide11.xml.rels><?xml version="1.0" encoding="UTF-8" standalone="yes"?>
<Relationships xmlns="http://schemas.openxmlformats.org/package/2006/relationships"><Relationship Id="rId8" Type="http://schemas.openxmlformats.org/officeDocument/2006/relationships/image" Target="../media/image71.png"/><Relationship Id="rId3" Type="http://schemas.openxmlformats.org/officeDocument/2006/relationships/image" Target="../media/image55.png"/><Relationship Id="rId7" Type="http://schemas.openxmlformats.org/officeDocument/2006/relationships/image" Target="../media/image70.png"/><Relationship Id="rId2" Type="http://schemas.openxmlformats.org/officeDocument/2006/relationships/image" Target="../media/image54.png"/><Relationship Id="rId1" Type="http://schemas.openxmlformats.org/officeDocument/2006/relationships/slideLayout" Target="../slideLayouts/slideLayout3.xml"/><Relationship Id="rId6" Type="http://schemas.openxmlformats.org/officeDocument/2006/relationships/image" Target="../media/image69.png"/><Relationship Id="rId5" Type="http://schemas.openxmlformats.org/officeDocument/2006/relationships/image" Target="../media/image68.png"/><Relationship Id="rId10" Type="http://schemas.openxmlformats.org/officeDocument/2006/relationships/image" Target="../media/image73.png"/><Relationship Id="rId4" Type="http://schemas.openxmlformats.org/officeDocument/2006/relationships/image" Target="../media/image67.png"/><Relationship Id="rId9" Type="http://schemas.openxmlformats.org/officeDocument/2006/relationships/image" Target="../media/image72.png"/></Relationships>
</file>

<file path=ppt/slides/_rels/slide12.xml.rels><?xml version="1.0" encoding="UTF-8" standalone="yes"?>
<Relationships xmlns="http://schemas.openxmlformats.org/package/2006/relationships"><Relationship Id="rId8" Type="http://schemas.openxmlformats.org/officeDocument/2006/relationships/image" Target="../media/image75.png"/><Relationship Id="rId3" Type="http://schemas.openxmlformats.org/officeDocument/2006/relationships/chart" Target="../charts/chart1.xml"/><Relationship Id="rId7" Type="http://schemas.openxmlformats.org/officeDocument/2006/relationships/image" Target="../media/image68.png"/><Relationship Id="rId2" Type="http://schemas.openxmlformats.org/officeDocument/2006/relationships/image" Target="../media/image70.png"/><Relationship Id="rId1" Type="http://schemas.openxmlformats.org/officeDocument/2006/relationships/slideLayout" Target="../slideLayouts/slideLayout3.xml"/><Relationship Id="rId6" Type="http://schemas.openxmlformats.org/officeDocument/2006/relationships/image" Target="../media/image74.png"/><Relationship Id="rId5" Type="http://schemas.openxmlformats.org/officeDocument/2006/relationships/image" Target="../media/image55.png"/><Relationship Id="rId4" Type="http://schemas.openxmlformats.org/officeDocument/2006/relationships/image" Target="../media/image54.png"/><Relationship Id="rId9" Type="http://schemas.openxmlformats.org/officeDocument/2006/relationships/image" Target="../media/image73.png"/></Relationships>
</file>

<file path=ppt/slides/_rels/slide13.xml.rels><?xml version="1.0" encoding="UTF-8" standalone="yes"?>
<Relationships xmlns="http://schemas.openxmlformats.org/package/2006/relationships"><Relationship Id="rId8" Type="http://schemas.openxmlformats.org/officeDocument/2006/relationships/image" Target="../media/image80.png"/><Relationship Id="rId3" Type="http://schemas.openxmlformats.org/officeDocument/2006/relationships/image" Target="../media/image61.png"/><Relationship Id="rId7" Type="http://schemas.openxmlformats.org/officeDocument/2006/relationships/image" Target="../media/image79.gif"/><Relationship Id="rId2" Type="http://schemas.openxmlformats.org/officeDocument/2006/relationships/image" Target="../media/image76.png"/><Relationship Id="rId1" Type="http://schemas.openxmlformats.org/officeDocument/2006/relationships/slideLayout" Target="../slideLayouts/slideLayout3.xml"/><Relationship Id="rId6" Type="http://schemas.openxmlformats.org/officeDocument/2006/relationships/image" Target="../media/image78.png"/><Relationship Id="rId11" Type="http://schemas.openxmlformats.org/officeDocument/2006/relationships/image" Target="../media/image83.png"/><Relationship Id="rId5" Type="http://schemas.openxmlformats.org/officeDocument/2006/relationships/image" Target="../media/image64.png"/><Relationship Id="rId10" Type="http://schemas.openxmlformats.org/officeDocument/2006/relationships/image" Target="../media/image82.jpeg"/><Relationship Id="rId4" Type="http://schemas.openxmlformats.org/officeDocument/2006/relationships/image" Target="../media/image77.png"/><Relationship Id="rId9" Type="http://schemas.openxmlformats.org/officeDocument/2006/relationships/image" Target="../media/image81.png"/></Relationships>
</file>

<file path=ppt/slides/_rels/slide14.xml.rels><?xml version="1.0" encoding="UTF-8" standalone="yes"?>
<Relationships xmlns="http://schemas.openxmlformats.org/package/2006/relationships"><Relationship Id="rId8" Type="http://schemas.openxmlformats.org/officeDocument/2006/relationships/image" Target="../media/image89.png"/><Relationship Id="rId3" Type="http://schemas.openxmlformats.org/officeDocument/2006/relationships/image" Target="../media/image85.png"/><Relationship Id="rId7" Type="http://schemas.openxmlformats.org/officeDocument/2006/relationships/image" Target="../media/image88.png"/><Relationship Id="rId2" Type="http://schemas.openxmlformats.org/officeDocument/2006/relationships/image" Target="../media/image84.png"/><Relationship Id="rId1" Type="http://schemas.openxmlformats.org/officeDocument/2006/relationships/slideLayout" Target="../slideLayouts/slideLayout3.xml"/><Relationship Id="rId6" Type="http://schemas.openxmlformats.org/officeDocument/2006/relationships/image" Target="../media/image87.jpeg"/><Relationship Id="rId5" Type="http://schemas.openxmlformats.org/officeDocument/2006/relationships/image" Target="../media/image86.png"/><Relationship Id="rId4" Type="http://schemas.openxmlformats.org/officeDocument/2006/relationships/chart" Target="../charts/chart2.xml"/></Relationships>
</file>

<file path=ppt/slides/_rels/slide15.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image" Target="../media/image8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71.png"/><Relationship Id="rId3" Type="http://schemas.openxmlformats.org/officeDocument/2006/relationships/diagramLayout" Target="../diagrams/layout1.xml"/><Relationship Id="rId7" Type="http://schemas.openxmlformats.org/officeDocument/2006/relationships/image" Target="../media/image72.png"/><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11" Type="http://schemas.openxmlformats.org/officeDocument/2006/relationships/image" Target="../media/image92.png"/><Relationship Id="rId5" Type="http://schemas.openxmlformats.org/officeDocument/2006/relationships/diagramColors" Target="../diagrams/colors1.xml"/><Relationship Id="rId10" Type="http://schemas.openxmlformats.org/officeDocument/2006/relationships/image" Target="../media/image91.png"/><Relationship Id="rId4" Type="http://schemas.openxmlformats.org/officeDocument/2006/relationships/diagramQuickStyle" Target="../diagrams/quickStyle1.xml"/><Relationship Id="rId9" Type="http://schemas.openxmlformats.org/officeDocument/2006/relationships/image" Target="../media/image90.png"/></Relationships>
</file>

<file path=ppt/slides/_rels/slide17.xml.rels><?xml version="1.0" encoding="UTF-8" standalone="yes"?>
<Relationships xmlns="http://schemas.openxmlformats.org/package/2006/relationships"><Relationship Id="rId8" Type="http://schemas.openxmlformats.org/officeDocument/2006/relationships/image" Target="../media/image98.png"/><Relationship Id="rId13" Type="http://schemas.openxmlformats.org/officeDocument/2006/relationships/image" Target="../media/image92.png"/><Relationship Id="rId3" Type="http://schemas.openxmlformats.org/officeDocument/2006/relationships/image" Target="../media/image93.png"/><Relationship Id="rId7" Type="http://schemas.openxmlformats.org/officeDocument/2006/relationships/image" Target="../media/image97.png"/><Relationship Id="rId12" Type="http://schemas.openxmlformats.org/officeDocument/2006/relationships/image" Target="../media/image91.png"/><Relationship Id="rId2" Type="http://schemas.openxmlformats.org/officeDocument/2006/relationships/image" Target="../media/image44.png"/><Relationship Id="rId1" Type="http://schemas.openxmlformats.org/officeDocument/2006/relationships/slideLayout" Target="../slideLayouts/slideLayout3.xml"/><Relationship Id="rId6" Type="http://schemas.openxmlformats.org/officeDocument/2006/relationships/image" Target="../media/image96.png"/><Relationship Id="rId11" Type="http://schemas.openxmlformats.org/officeDocument/2006/relationships/image" Target="../media/image82.jpeg"/><Relationship Id="rId5" Type="http://schemas.openxmlformats.org/officeDocument/2006/relationships/image" Target="../media/image95.png"/><Relationship Id="rId10" Type="http://schemas.openxmlformats.org/officeDocument/2006/relationships/image" Target="../media/image100.png"/><Relationship Id="rId4" Type="http://schemas.openxmlformats.org/officeDocument/2006/relationships/image" Target="../media/image94.png"/><Relationship Id="rId9" Type="http://schemas.openxmlformats.org/officeDocument/2006/relationships/image" Target="../media/image99.png"/></Relationships>
</file>

<file path=ppt/slides/_rels/slide18.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image" Target="../media/image91.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8" Type="http://schemas.openxmlformats.org/officeDocument/2006/relationships/image" Target="../media/image93.png"/><Relationship Id="rId3" Type="http://schemas.openxmlformats.org/officeDocument/2006/relationships/image" Target="../media/image101.png"/><Relationship Id="rId7" Type="http://schemas.openxmlformats.org/officeDocument/2006/relationships/image" Target="../media/image105.png"/><Relationship Id="rId2" Type="http://schemas.openxmlformats.org/officeDocument/2006/relationships/image" Target="../media/image71.png"/><Relationship Id="rId1" Type="http://schemas.openxmlformats.org/officeDocument/2006/relationships/slideLayout" Target="../slideLayouts/slideLayout3.xml"/><Relationship Id="rId6" Type="http://schemas.openxmlformats.org/officeDocument/2006/relationships/image" Target="../media/image104.png"/><Relationship Id="rId5" Type="http://schemas.openxmlformats.org/officeDocument/2006/relationships/image" Target="../media/image103.png"/><Relationship Id="rId10" Type="http://schemas.openxmlformats.org/officeDocument/2006/relationships/image" Target="../media/image92.png"/><Relationship Id="rId4" Type="http://schemas.openxmlformats.org/officeDocument/2006/relationships/image" Target="../media/image102.png"/><Relationship Id="rId9" Type="http://schemas.openxmlformats.org/officeDocument/2006/relationships/image" Target="../media/image9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8" Type="http://schemas.openxmlformats.org/officeDocument/2006/relationships/image" Target="../media/image91.png"/><Relationship Id="rId3" Type="http://schemas.openxmlformats.org/officeDocument/2006/relationships/image" Target="../media/image104.png"/><Relationship Id="rId7" Type="http://schemas.openxmlformats.org/officeDocument/2006/relationships/image" Target="../media/image95.png"/><Relationship Id="rId2" Type="http://schemas.openxmlformats.org/officeDocument/2006/relationships/image" Target="../media/image71.png"/><Relationship Id="rId1" Type="http://schemas.openxmlformats.org/officeDocument/2006/relationships/slideLayout" Target="../slideLayouts/slideLayout3.xml"/><Relationship Id="rId6" Type="http://schemas.openxmlformats.org/officeDocument/2006/relationships/image" Target="../media/image102.png"/><Relationship Id="rId5" Type="http://schemas.openxmlformats.org/officeDocument/2006/relationships/image" Target="../media/image101.png"/><Relationship Id="rId4" Type="http://schemas.openxmlformats.org/officeDocument/2006/relationships/image" Target="../media/image106.png"/><Relationship Id="rId9" Type="http://schemas.openxmlformats.org/officeDocument/2006/relationships/image" Target="../media/image92.png"/></Relationships>
</file>

<file path=ppt/slides/_rels/slide21.xml.rels><?xml version="1.0" encoding="UTF-8" standalone="yes"?>
<Relationships xmlns="http://schemas.openxmlformats.org/package/2006/relationships"><Relationship Id="rId8" Type="http://schemas.openxmlformats.org/officeDocument/2006/relationships/image" Target="../media/image92.png"/><Relationship Id="rId3" Type="http://schemas.openxmlformats.org/officeDocument/2006/relationships/image" Target="../media/image107.png"/><Relationship Id="rId7" Type="http://schemas.openxmlformats.org/officeDocument/2006/relationships/image" Target="../media/image91.png"/><Relationship Id="rId2" Type="http://schemas.openxmlformats.org/officeDocument/2006/relationships/image" Target="../media/image71.png"/><Relationship Id="rId1" Type="http://schemas.openxmlformats.org/officeDocument/2006/relationships/slideLayout" Target="../slideLayouts/slideLayout3.xml"/><Relationship Id="rId6" Type="http://schemas.openxmlformats.org/officeDocument/2006/relationships/image" Target="../media/image95.png"/><Relationship Id="rId5" Type="http://schemas.openxmlformats.org/officeDocument/2006/relationships/image" Target="../media/image109.png"/><Relationship Id="rId4" Type="http://schemas.openxmlformats.org/officeDocument/2006/relationships/image" Target="../media/image108.jpeg"/></Relationships>
</file>

<file path=ppt/slides/_rels/slide22.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2.png"/><Relationship Id="rId1" Type="http://schemas.openxmlformats.org/officeDocument/2006/relationships/slideLayout" Target="../slideLayouts/slideLayout7.xml"/><Relationship Id="rId6" Type="http://schemas.openxmlformats.org/officeDocument/2006/relationships/image" Target="../media/image92.png"/><Relationship Id="rId5" Type="http://schemas.openxmlformats.org/officeDocument/2006/relationships/image" Target="../media/image91.png"/><Relationship Id="rId4" Type="http://schemas.openxmlformats.org/officeDocument/2006/relationships/image" Target="../media/image90.png"/></Relationships>
</file>

<file path=ppt/slides/_rels/slide23.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image" Target="../media/image110.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2.xml"/><Relationship Id="rId4" Type="http://schemas.openxmlformats.org/officeDocument/2006/relationships/image" Target="../media/image86.png"/></Relationships>
</file>

<file path=ppt/slides/_rels/slide25.xml.rels><?xml version="1.0" encoding="UTF-8" standalone="yes"?>
<Relationships xmlns="http://schemas.openxmlformats.org/package/2006/relationships"><Relationship Id="rId3" Type="http://schemas.openxmlformats.org/officeDocument/2006/relationships/image" Target="../media/image112.png"/><Relationship Id="rId2" Type="http://schemas.openxmlformats.org/officeDocument/2006/relationships/image" Target="../media/image111.png"/><Relationship Id="rId1" Type="http://schemas.openxmlformats.org/officeDocument/2006/relationships/slideLayout" Target="../slideLayouts/slideLayout3.xml"/><Relationship Id="rId5" Type="http://schemas.openxmlformats.org/officeDocument/2006/relationships/chart" Target="../charts/chart5.xml"/><Relationship Id="rId4" Type="http://schemas.openxmlformats.org/officeDocument/2006/relationships/image" Target="../media/image113.png"/></Relationships>
</file>

<file path=ppt/slides/_rels/slide26.xml.rels><?xml version="1.0" encoding="UTF-8" standalone="yes"?>
<Relationships xmlns="http://schemas.openxmlformats.org/package/2006/relationships"><Relationship Id="rId8" Type="http://schemas.openxmlformats.org/officeDocument/2006/relationships/chart" Target="../charts/chart7.xml"/><Relationship Id="rId13" Type="http://schemas.openxmlformats.org/officeDocument/2006/relationships/image" Target="../media/image90.png"/><Relationship Id="rId3" Type="http://schemas.openxmlformats.org/officeDocument/2006/relationships/image" Target="../media/image111.png"/><Relationship Id="rId7" Type="http://schemas.openxmlformats.org/officeDocument/2006/relationships/image" Target="../media/image113.png"/><Relationship Id="rId12" Type="http://schemas.openxmlformats.org/officeDocument/2006/relationships/image" Target="../media/image72.png"/><Relationship Id="rId2" Type="http://schemas.openxmlformats.org/officeDocument/2006/relationships/chart" Target="../charts/chart6.xml"/><Relationship Id="rId16" Type="http://schemas.openxmlformats.org/officeDocument/2006/relationships/image" Target="../media/image119.png"/><Relationship Id="rId1" Type="http://schemas.openxmlformats.org/officeDocument/2006/relationships/slideLayout" Target="../slideLayouts/slideLayout3.xml"/><Relationship Id="rId6" Type="http://schemas.openxmlformats.org/officeDocument/2006/relationships/image" Target="../media/image115.png"/><Relationship Id="rId11" Type="http://schemas.openxmlformats.org/officeDocument/2006/relationships/image" Target="../media/image71.png"/><Relationship Id="rId5" Type="http://schemas.openxmlformats.org/officeDocument/2006/relationships/image" Target="../media/image114.png"/><Relationship Id="rId15" Type="http://schemas.openxmlformats.org/officeDocument/2006/relationships/image" Target="../media/image118.png"/><Relationship Id="rId10" Type="http://schemas.openxmlformats.org/officeDocument/2006/relationships/image" Target="../media/image116.png"/><Relationship Id="rId4" Type="http://schemas.openxmlformats.org/officeDocument/2006/relationships/image" Target="../media/image112.png"/><Relationship Id="rId9" Type="http://schemas.openxmlformats.org/officeDocument/2006/relationships/chart" Target="../charts/chart8.xml"/><Relationship Id="rId14" Type="http://schemas.openxmlformats.org/officeDocument/2006/relationships/image" Target="../media/image117.png"/></Relationships>
</file>

<file path=ppt/slides/_rels/slide27.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7.xml"/><Relationship Id="rId4" Type="http://schemas.openxmlformats.org/officeDocument/2006/relationships/image" Target="../media/image86.png"/></Relationships>
</file>

<file path=ppt/slides/_rels/slide28.xml.rels><?xml version="1.0" encoding="UTF-8" standalone="yes"?>
<Relationships xmlns="http://schemas.openxmlformats.org/package/2006/relationships"><Relationship Id="rId2" Type="http://schemas.openxmlformats.org/officeDocument/2006/relationships/image" Target="../media/image8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image" Target="../media/image125.jpeg"/><Relationship Id="rId13" Type="http://schemas.openxmlformats.org/officeDocument/2006/relationships/image" Target="../media/image129.png"/><Relationship Id="rId3" Type="http://schemas.openxmlformats.org/officeDocument/2006/relationships/image" Target="../media/image120.jpeg"/><Relationship Id="rId7" Type="http://schemas.openxmlformats.org/officeDocument/2006/relationships/image" Target="../media/image124.jpeg"/><Relationship Id="rId12" Type="http://schemas.openxmlformats.org/officeDocument/2006/relationships/image" Target="../media/image70.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123.jpeg"/><Relationship Id="rId11" Type="http://schemas.openxmlformats.org/officeDocument/2006/relationships/image" Target="../media/image128.png"/><Relationship Id="rId5" Type="http://schemas.openxmlformats.org/officeDocument/2006/relationships/image" Target="../media/image122.png"/><Relationship Id="rId15" Type="http://schemas.openxmlformats.org/officeDocument/2006/relationships/chart" Target="../charts/chart11.xml"/><Relationship Id="rId10" Type="http://schemas.openxmlformats.org/officeDocument/2006/relationships/image" Target="../media/image127.png"/><Relationship Id="rId4" Type="http://schemas.openxmlformats.org/officeDocument/2006/relationships/image" Target="../media/image121.jpeg"/><Relationship Id="rId9" Type="http://schemas.openxmlformats.org/officeDocument/2006/relationships/image" Target="../media/image126.png"/><Relationship Id="rId14" Type="http://schemas.openxmlformats.org/officeDocument/2006/relationships/image" Target="../media/image130.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8" Type="http://schemas.openxmlformats.org/officeDocument/2006/relationships/image" Target="../media/image132.png"/><Relationship Id="rId13" Type="http://schemas.openxmlformats.org/officeDocument/2006/relationships/image" Target="../media/image90.png"/><Relationship Id="rId3" Type="http://schemas.openxmlformats.org/officeDocument/2006/relationships/image" Target="../media/image72.png"/><Relationship Id="rId7" Type="http://schemas.openxmlformats.org/officeDocument/2006/relationships/image" Target="../media/image131.png"/><Relationship Id="rId12" Type="http://schemas.openxmlformats.org/officeDocument/2006/relationships/image" Target="../media/image71.png"/><Relationship Id="rId17" Type="http://schemas.openxmlformats.org/officeDocument/2006/relationships/chart" Target="../charts/chart12.xml"/><Relationship Id="rId2" Type="http://schemas.openxmlformats.org/officeDocument/2006/relationships/notesSlide" Target="../notesSlides/notesSlide6.xml"/><Relationship Id="rId16" Type="http://schemas.openxmlformats.org/officeDocument/2006/relationships/image" Target="../media/image130.png"/><Relationship Id="rId1" Type="http://schemas.openxmlformats.org/officeDocument/2006/relationships/slideLayout" Target="../slideLayouts/slideLayout3.xml"/><Relationship Id="rId6" Type="http://schemas.openxmlformats.org/officeDocument/2006/relationships/image" Target="../media/image61.png"/><Relationship Id="rId11" Type="http://schemas.openxmlformats.org/officeDocument/2006/relationships/image" Target="../media/image113.png"/><Relationship Id="rId5" Type="http://schemas.openxmlformats.org/officeDocument/2006/relationships/image" Target="../media/image77.png"/><Relationship Id="rId15" Type="http://schemas.openxmlformats.org/officeDocument/2006/relationships/image" Target="../media/image135.png"/><Relationship Id="rId10" Type="http://schemas.openxmlformats.org/officeDocument/2006/relationships/image" Target="../media/image133.png"/><Relationship Id="rId4" Type="http://schemas.openxmlformats.org/officeDocument/2006/relationships/image" Target="../media/image62.jpeg"/><Relationship Id="rId9" Type="http://schemas.openxmlformats.org/officeDocument/2006/relationships/image" Target="../media/image70.png"/><Relationship Id="rId14" Type="http://schemas.openxmlformats.org/officeDocument/2006/relationships/image" Target="../media/image134.gif"/></Relationships>
</file>

<file path=ppt/slides/_rels/slide31.xml.rels><?xml version="1.0" encoding="UTF-8" standalone="yes"?>
<Relationships xmlns="http://schemas.openxmlformats.org/package/2006/relationships"><Relationship Id="rId2" Type="http://schemas.openxmlformats.org/officeDocument/2006/relationships/image" Target="../media/image136.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87.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image" Target="../media/image143.jpeg"/><Relationship Id="rId3" Type="http://schemas.openxmlformats.org/officeDocument/2006/relationships/image" Target="../media/image138.png"/><Relationship Id="rId7" Type="http://schemas.openxmlformats.org/officeDocument/2006/relationships/image" Target="../media/image142.jpeg"/><Relationship Id="rId2" Type="http://schemas.openxmlformats.org/officeDocument/2006/relationships/image" Target="../media/image137.jpeg"/><Relationship Id="rId1" Type="http://schemas.openxmlformats.org/officeDocument/2006/relationships/slideLayout" Target="../slideLayouts/slideLayout3.xml"/><Relationship Id="rId6" Type="http://schemas.openxmlformats.org/officeDocument/2006/relationships/image" Target="../media/image141.jpeg"/><Relationship Id="rId11" Type="http://schemas.openxmlformats.org/officeDocument/2006/relationships/image" Target="../media/image70.png"/><Relationship Id="rId5" Type="http://schemas.openxmlformats.org/officeDocument/2006/relationships/image" Target="../media/image140.png"/><Relationship Id="rId10" Type="http://schemas.openxmlformats.org/officeDocument/2006/relationships/image" Target="../media/image118.png"/><Relationship Id="rId4" Type="http://schemas.openxmlformats.org/officeDocument/2006/relationships/image" Target="../media/image139.png"/><Relationship Id="rId9" Type="http://schemas.openxmlformats.org/officeDocument/2006/relationships/image" Target="../media/image144.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14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4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paul-schnell"/><Relationship Id="rId2" Type="http://schemas.openxmlformats.org/officeDocument/2006/relationships/image" Target="../media/image147.jpeg"/><Relationship Id="rId1" Type="http://schemas.openxmlformats.org/officeDocument/2006/relationships/slideLayout" Target="../slideLayouts/slideLayout4.xml"/><Relationship Id="rId4" Type="http://schemas.openxmlformats.org/officeDocument/2006/relationships/image" Target="../media/image148.jpeg"/></Relationships>
</file>

<file path=ppt/slides/_rels/slide38.xml.rels><?xml version="1.0" encoding="UTF-8" standalone="yes"?>
<Relationships xmlns="http://schemas.openxmlformats.org/package/2006/relationships"><Relationship Id="rId8" Type="http://schemas.openxmlformats.org/officeDocument/2006/relationships/image" Target="../media/image150.png"/><Relationship Id="rId3" Type="http://schemas.openxmlformats.org/officeDocument/2006/relationships/hyperlink" Target="http://www.app-dna.com/" TargetMode="External"/><Relationship Id="rId7" Type="http://schemas.openxmlformats.org/officeDocument/2006/relationships/image" Target="../media/image149.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fishbowl.app-dna.com" TargetMode="External"/><Relationship Id="rId5" Type="http://schemas.openxmlformats.org/officeDocument/2006/relationships/hyperlink" Target="mailto:info@app-dna.com" TargetMode="External"/><Relationship Id="rId4" Type="http://schemas.openxmlformats.org/officeDocument/2006/relationships/hyperlink" Target="http://www.app-dna.com/jumpstart"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151.jpeg"/><Relationship Id="rId2" Type="http://schemas.openxmlformats.org/officeDocument/2006/relationships/hyperlink" Target="http://www.microsoftvirtualacademy.com/Home.aspx?WT.mc_id=otc-n-au-jtc-DPR-40787"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hyperlink" Target="http://ask.barclays.co.uk/contact/" TargetMode="External"/><Relationship Id="rId18" Type="http://schemas.openxmlformats.org/officeDocument/2006/relationships/image" Target="../media/image19.gif"/><Relationship Id="rId26" Type="http://schemas.openxmlformats.org/officeDocument/2006/relationships/image" Target="../media/image26.png"/><Relationship Id="rId39" Type="http://schemas.openxmlformats.org/officeDocument/2006/relationships/image" Target="../media/image39.png"/><Relationship Id="rId3" Type="http://schemas.openxmlformats.org/officeDocument/2006/relationships/image" Target="../media/image5.gif"/><Relationship Id="rId21" Type="http://schemas.openxmlformats.org/officeDocument/2006/relationships/image" Target="../media/image21.gif"/><Relationship Id="rId34" Type="http://schemas.openxmlformats.org/officeDocument/2006/relationships/image" Target="../media/image34.png"/><Relationship Id="rId7" Type="http://schemas.openxmlformats.org/officeDocument/2006/relationships/image" Target="../media/image9.jpeg"/><Relationship Id="rId12" Type="http://schemas.openxmlformats.org/officeDocument/2006/relationships/image" Target="../media/image14.gif"/><Relationship Id="rId17" Type="http://schemas.openxmlformats.org/officeDocument/2006/relationships/image" Target="../media/image18.gif"/><Relationship Id="rId25" Type="http://schemas.openxmlformats.org/officeDocument/2006/relationships/image" Target="../media/image25.png"/><Relationship Id="rId33" Type="http://schemas.openxmlformats.org/officeDocument/2006/relationships/image" Target="../media/image33.gif"/><Relationship Id="rId38" Type="http://schemas.openxmlformats.org/officeDocument/2006/relationships/image" Target="../media/image38.png"/><Relationship Id="rId2" Type="http://schemas.openxmlformats.org/officeDocument/2006/relationships/notesSlide" Target="../notesSlides/notesSlide3.xml"/><Relationship Id="rId16" Type="http://schemas.openxmlformats.org/officeDocument/2006/relationships/image" Target="../media/image17.jpeg"/><Relationship Id="rId20" Type="http://schemas.openxmlformats.org/officeDocument/2006/relationships/image" Target="../media/image20.jpeg"/><Relationship Id="rId29" Type="http://schemas.openxmlformats.org/officeDocument/2006/relationships/image" Target="../media/image29.png"/><Relationship Id="rId41" Type="http://schemas.openxmlformats.org/officeDocument/2006/relationships/image" Target="../media/image41.png"/><Relationship Id="rId1" Type="http://schemas.openxmlformats.org/officeDocument/2006/relationships/slideLayout" Target="../slideLayouts/slideLayout3.xml"/><Relationship Id="rId6" Type="http://schemas.openxmlformats.org/officeDocument/2006/relationships/image" Target="../media/image8.png"/><Relationship Id="rId11" Type="http://schemas.openxmlformats.org/officeDocument/2006/relationships/image" Target="../media/image13.jpeg"/><Relationship Id="rId24" Type="http://schemas.openxmlformats.org/officeDocument/2006/relationships/image" Target="../media/image24.png"/><Relationship Id="rId32" Type="http://schemas.openxmlformats.org/officeDocument/2006/relationships/image" Target="../media/image32.jpeg"/><Relationship Id="rId37" Type="http://schemas.openxmlformats.org/officeDocument/2006/relationships/image" Target="../media/image37.png"/><Relationship Id="rId40" Type="http://schemas.openxmlformats.org/officeDocument/2006/relationships/image" Target="../media/image40.png"/><Relationship Id="rId5" Type="http://schemas.openxmlformats.org/officeDocument/2006/relationships/image" Target="../media/image7.png"/><Relationship Id="rId15" Type="http://schemas.openxmlformats.org/officeDocument/2006/relationships/image" Target="../media/image16.gif"/><Relationship Id="rId23" Type="http://schemas.openxmlformats.org/officeDocument/2006/relationships/image" Target="../media/image23.jpeg"/><Relationship Id="rId28" Type="http://schemas.openxmlformats.org/officeDocument/2006/relationships/image" Target="../media/image28.png"/><Relationship Id="rId36" Type="http://schemas.openxmlformats.org/officeDocument/2006/relationships/image" Target="../media/image36.jpeg"/><Relationship Id="rId10" Type="http://schemas.openxmlformats.org/officeDocument/2006/relationships/image" Target="../media/image12.png"/><Relationship Id="rId19" Type="http://schemas.openxmlformats.org/officeDocument/2006/relationships/hyperlink" Target="http://images.google.com/imgres?imgurl=http://www.grumpyoldeafies.com/logo-bbc.jpg&amp;imgrefurl=http://www.grumpyoldeafies.com/2008/05/bbc_vision_celebrates_100_subt.html&amp;usg=__xLS3rI1GzlfHCG50DFRuqbSzceQ=&amp;h=580&amp;w=2035&amp;sz=19&amp;hl=en&amp;start=2&amp;sig2=yj_2fK3hVCyrX1BGg4hsAg&amp;um=1&amp;itbs=1&amp;tbnid=WYARvoAcOljzeM:&amp;tbnh=43&amp;tbnw=150&amp;prev=/images?q=bbc&amp;um=1&amp;hl=en&amp;sa=N&amp;rls=com.microsoft:en-gb:IE-SearchBox&amp;tbs=isch:1&amp;ei=gaOWS-TSOI3atAOknYnCAQ" TargetMode="External"/><Relationship Id="rId31" Type="http://schemas.openxmlformats.org/officeDocument/2006/relationships/image" Target="../media/image31.png"/><Relationship Id="rId4" Type="http://schemas.openxmlformats.org/officeDocument/2006/relationships/image" Target="../media/image6.jpeg"/><Relationship Id="rId9" Type="http://schemas.openxmlformats.org/officeDocument/2006/relationships/image" Target="../media/image11.png"/><Relationship Id="rId14" Type="http://schemas.openxmlformats.org/officeDocument/2006/relationships/image" Target="../media/image15.gif"/><Relationship Id="rId22" Type="http://schemas.openxmlformats.org/officeDocument/2006/relationships/image" Target="../media/image22.png"/><Relationship Id="rId27" Type="http://schemas.openxmlformats.org/officeDocument/2006/relationships/image" Target="../media/image27.png"/><Relationship Id="rId30" Type="http://schemas.openxmlformats.org/officeDocument/2006/relationships/image" Target="../media/image30.png"/><Relationship Id="rId35" Type="http://schemas.openxmlformats.org/officeDocument/2006/relationships/image" Target="../media/image35.gif"/></Relationships>
</file>

<file path=ppt/slides/_rels/slide40.xml.rels><?xml version="1.0" encoding="UTF-8" standalone="yes"?>
<Relationships xmlns="http://schemas.openxmlformats.org/package/2006/relationships"><Relationship Id="rId3" Type="http://schemas.openxmlformats.org/officeDocument/2006/relationships/image" Target="../media/image152.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43.jpeg"/><Relationship Id="rId7" Type="http://schemas.openxmlformats.org/officeDocument/2006/relationships/image" Target="../media/image47.png"/><Relationship Id="rId2" Type="http://schemas.openxmlformats.org/officeDocument/2006/relationships/hyperlink" Target="http://i1-news.softpedia-static.com/images/news2/Search-Server-2008-Express-SP2-for-Windows-Server-2008-R2-2.jpg" TargetMode="External"/><Relationship Id="rId1" Type="http://schemas.openxmlformats.org/officeDocument/2006/relationships/slideLayout" Target="../slideLayouts/slideLayout3.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 Id="rId9" Type="http://schemas.openxmlformats.org/officeDocument/2006/relationships/image" Target="../media/image49.jpg"/></Relationships>
</file>

<file path=ppt/slides/_rels/slide7.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3.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image" Target="../media/image52.png"/><Relationship Id="rId7" Type="http://schemas.openxmlformats.org/officeDocument/2006/relationships/image" Target="../media/image55.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54.png"/><Relationship Id="rId5" Type="http://schemas.openxmlformats.org/officeDocument/2006/relationships/image" Target="../media/image53.png"/><Relationship Id="rId10" Type="http://schemas.openxmlformats.org/officeDocument/2006/relationships/image" Target="../media/image58.png"/><Relationship Id="rId4" Type="http://schemas.openxmlformats.org/officeDocument/2006/relationships/image" Target="../media/image44.png"/><Relationship Id="rId9" Type="http://schemas.openxmlformats.org/officeDocument/2006/relationships/image" Target="../media/image57.jpeg"/></Relationships>
</file>

<file path=ppt/slides/_rels/slide9.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2.xml"/><Relationship Id="rId6" Type="http://schemas.openxmlformats.org/officeDocument/2006/relationships/image" Target="../media/image62.jpeg"/><Relationship Id="rId5" Type="http://schemas.openxmlformats.org/officeDocument/2006/relationships/image" Target="../media/image61.png"/><Relationship Id="rId4" Type="http://schemas.openxmlformats.org/officeDocument/2006/relationships/image" Target="../media/image6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bwMode="auto">
          <a:xfrm>
            <a:off x="309553" y="3469803"/>
            <a:ext cx="539894" cy="519351"/>
          </a:xfrm>
          <a:prstGeom prst="ellipse">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tIns="0" bIns="0">
            <a:noAutofit/>
          </a:bodyPr>
          <a:lstStyle/>
          <a:p>
            <a:pPr algn="ctr" eaLnBrk="0" hangingPunct="0">
              <a:spcBef>
                <a:spcPct val="50000"/>
              </a:spcBef>
              <a:defRPr/>
            </a:pPr>
            <a:r>
              <a:rPr lang="en-GB" sz="2800" b="1" dirty="0" smtClean="0">
                <a:solidFill>
                  <a:schemeClr val="bg1"/>
                </a:solidFill>
              </a:rPr>
              <a:t>?</a:t>
            </a:r>
            <a:endParaRPr lang="en-GB" b="1" dirty="0">
              <a:solidFill>
                <a:schemeClr val="bg1"/>
              </a:solidFill>
            </a:endParaRPr>
          </a:p>
        </p:txBody>
      </p:sp>
      <p:sp>
        <p:nvSpPr>
          <p:cNvPr id="31" name="Title 1"/>
          <p:cNvSpPr>
            <a:spLocks noGrp="1"/>
          </p:cNvSpPr>
          <p:nvPr>
            <p:ph type="title"/>
          </p:nvPr>
        </p:nvSpPr>
        <p:spPr>
          <a:xfrm>
            <a:off x="579500" y="260648"/>
            <a:ext cx="7802500" cy="792088"/>
          </a:xfrm>
        </p:spPr>
        <p:txBody>
          <a:bodyPr/>
          <a:lstStyle/>
          <a:p>
            <a:r>
              <a:rPr lang="en-GB" dirty="0" smtClean="0"/>
              <a:t>Why do the apps complicate things?</a:t>
            </a:r>
            <a:endParaRPr lang="en-GB" dirty="0"/>
          </a:p>
        </p:txBody>
      </p:sp>
      <p:grpSp>
        <p:nvGrpSpPr>
          <p:cNvPr id="2056" name="Group 2055"/>
          <p:cNvGrpSpPr/>
          <p:nvPr/>
        </p:nvGrpSpPr>
        <p:grpSpPr>
          <a:xfrm>
            <a:off x="849447" y="1340768"/>
            <a:ext cx="4042937" cy="2388711"/>
            <a:chOff x="849447" y="1340768"/>
            <a:chExt cx="4042937" cy="2388711"/>
          </a:xfrm>
        </p:grpSpPr>
        <p:sp>
          <p:nvSpPr>
            <p:cNvPr id="30" name="Rectangle 29"/>
            <p:cNvSpPr/>
            <p:nvPr/>
          </p:nvSpPr>
          <p:spPr>
            <a:xfrm>
              <a:off x="3580935" y="1576813"/>
              <a:ext cx="1311449" cy="369332"/>
            </a:xfrm>
            <a:prstGeom prst="rect">
              <a:avLst/>
            </a:prstGeom>
          </p:spPr>
          <p:txBody>
            <a:bodyPr wrap="none">
              <a:spAutoFit/>
            </a:bodyPr>
            <a:lstStyle/>
            <a:p>
              <a:r>
                <a:rPr lang="en-GB" b="1" dirty="0" smtClean="0">
                  <a:solidFill>
                    <a:schemeClr val="bg1"/>
                  </a:solidFill>
                  <a:latin typeface="+mj-lt"/>
                </a:rPr>
                <a:t>App Format</a:t>
              </a:r>
              <a:endParaRPr lang="en-GB" b="1" dirty="0">
                <a:solidFill>
                  <a:schemeClr val="bg1"/>
                </a:solidFill>
                <a:latin typeface="+mj-lt"/>
              </a:endParaRPr>
            </a:p>
          </p:txBody>
        </p:sp>
        <p:grpSp>
          <p:nvGrpSpPr>
            <p:cNvPr id="2051" name="Group 2050"/>
            <p:cNvGrpSpPr/>
            <p:nvPr/>
          </p:nvGrpSpPr>
          <p:grpSpPr>
            <a:xfrm>
              <a:off x="849447" y="1340768"/>
              <a:ext cx="2539536" cy="2388711"/>
              <a:chOff x="849447" y="1340768"/>
              <a:chExt cx="2539536" cy="2388711"/>
            </a:xfrm>
          </p:grpSpPr>
          <p:grpSp>
            <p:nvGrpSpPr>
              <p:cNvPr id="61" name="Group 60"/>
              <p:cNvGrpSpPr/>
              <p:nvPr/>
            </p:nvGrpSpPr>
            <p:grpSpPr>
              <a:xfrm>
                <a:off x="1660983" y="1340768"/>
                <a:ext cx="1728000" cy="864000"/>
                <a:chOff x="1660983" y="1340768"/>
                <a:chExt cx="1728000" cy="864000"/>
              </a:xfrm>
            </p:grpSpPr>
            <p:sp>
              <p:nvSpPr>
                <p:cNvPr id="6" name="Rounded Rectangle 5"/>
                <p:cNvSpPr/>
                <p:nvPr/>
              </p:nvSpPr>
              <p:spPr>
                <a:xfrm>
                  <a:off x="1660983" y="1340768"/>
                  <a:ext cx="1728000" cy="864000"/>
                </a:xfrm>
                <a:prstGeom prst="roundRect">
                  <a:avLst>
                    <a:gd name="adj" fmla="val 5223"/>
                  </a:avLst>
                </a:prstGeom>
                <a:gradFill flip="none" rotWithShape="1">
                  <a:gsLst>
                    <a:gs pos="13000">
                      <a:schemeClr val="accent6"/>
                    </a:gs>
                    <a:gs pos="100000">
                      <a:schemeClr val="accent6">
                        <a:lumMod val="75000"/>
                        <a:tint val="23500"/>
                        <a:satMod val="160000"/>
                        <a:alpha val="7000"/>
                      </a:schemeClr>
                    </a:gs>
                  </a:gsLst>
                  <a:lin ang="0" scaled="1"/>
                  <a:tileRect/>
                </a:gradFill>
                <a:ln w="12700">
                  <a:solidFill>
                    <a:srgbClr val="00C2F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dirty="0"/>
                </a:p>
              </p:txBody>
            </p:sp>
            <p:sp>
              <p:nvSpPr>
                <p:cNvPr id="7" name="Oval 6"/>
                <p:cNvSpPr/>
                <p:nvPr/>
              </p:nvSpPr>
              <p:spPr bwMode="auto">
                <a:xfrm>
                  <a:off x="1876975" y="1455672"/>
                  <a:ext cx="445688" cy="397461"/>
                </a:xfrm>
                <a:prstGeom prst="ellipse">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wrap="square">
                  <a:spAutoFit/>
                </a:bodyPr>
                <a:lstStyle/>
                <a:p>
                  <a:pPr eaLnBrk="0" hangingPunct="0">
                    <a:spcBef>
                      <a:spcPct val="50000"/>
                    </a:spcBef>
                    <a:defRPr/>
                  </a:pPr>
                  <a:endParaRPr lang="en-GB">
                    <a:solidFill>
                      <a:schemeClr val="tx1"/>
                    </a:solidFill>
                  </a:endParaRPr>
                </a:p>
              </p:txBody>
            </p:sp>
            <p:grpSp>
              <p:nvGrpSpPr>
                <p:cNvPr id="8" name="Group 7"/>
                <p:cNvGrpSpPr/>
                <p:nvPr/>
              </p:nvGrpSpPr>
              <p:grpSpPr>
                <a:xfrm>
                  <a:off x="2719084" y="1454711"/>
                  <a:ext cx="476086" cy="399383"/>
                  <a:chOff x="4647768" y="4005063"/>
                  <a:chExt cx="576064" cy="483253"/>
                </a:xfrm>
              </p:grpSpPr>
              <p:sp>
                <p:nvSpPr>
                  <p:cNvPr id="9" name="Oval 8"/>
                  <p:cNvSpPr/>
                  <p:nvPr/>
                </p:nvSpPr>
                <p:spPr bwMode="auto">
                  <a:xfrm>
                    <a:off x="4662398" y="4005064"/>
                    <a:ext cx="539283" cy="480928"/>
                  </a:xfrm>
                  <a:prstGeom prst="ellipse">
                    <a:avLst/>
                  </a:prstGeom>
                  <a:gradFill>
                    <a:gsLst>
                      <a:gs pos="0">
                        <a:srgbClr val="00C2F1">
                          <a:lumMod val="81000"/>
                          <a:lumOff val="19000"/>
                        </a:srgbClr>
                      </a:gs>
                      <a:gs pos="80000">
                        <a:schemeClr val="accent5">
                          <a:shade val="93000"/>
                          <a:satMod val="130000"/>
                          <a:alpha val="25000"/>
                          <a:lumMod val="11000"/>
                          <a:lumOff val="89000"/>
                        </a:schemeClr>
                      </a:gs>
                      <a:gs pos="100000">
                        <a:srgbClr val="00C2F1"/>
                      </a:gs>
                    </a:gsLst>
                  </a:gradFill>
                  <a:ln w="19050">
                    <a:noFill/>
                    <a:prstDash val="sysDash"/>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wrap="square">
                    <a:spAutoFit/>
                  </a:bodyPr>
                  <a:lstStyle/>
                  <a:p>
                    <a:pPr eaLnBrk="0" hangingPunct="0">
                      <a:spcBef>
                        <a:spcPct val="50000"/>
                      </a:spcBef>
                      <a:defRPr/>
                    </a:pPr>
                    <a:endParaRPr lang="en-GB">
                      <a:solidFill>
                        <a:schemeClr val="tx1"/>
                      </a:solidFill>
                    </a:endParaRPr>
                  </a:p>
                </p:txBody>
              </p:sp>
              <p:sp>
                <p:nvSpPr>
                  <p:cNvPr id="10" name="Oval 9"/>
                  <p:cNvSpPr/>
                  <p:nvPr/>
                </p:nvSpPr>
                <p:spPr>
                  <a:xfrm>
                    <a:off x="4647768" y="4005063"/>
                    <a:ext cx="576064" cy="483253"/>
                  </a:xfrm>
                  <a:prstGeom prst="ellipse">
                    <a:avLst/>
                  </a:prstGeom>
                  <a:noFill/>
                  <a:ln>
                    <a:solidFill>
                      <a:schemeClr val="bg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45" name="TextBox 44"/>
                <p:cNvSpPr txBox="1"/>
                <p:nvPr/>
              </p:nvSpPr>
              <p:spPr>
                <a:xfrm>
                  <a:off x="1767988" y="1924755"/>
                  <a:ext cx="639919" cy="261610"/>
                </a:xfrm>
                <a:prstGeom prst="rect">
                  <a:avLst/>
                </a:prstGeom>
                <a:noFill/>
              </p:spPr>
              <p:txBody>
                <a:bodyPr wrap="none" rtlCol="0">
                  <a:spAutoFit/>
                </a:bodyPr>
                <a:lstStyle/>
                <a:p>
                  <a:r>
                    <a:rPr lang="en-GB" sz="1100" dirty="0" smtClean="0">
                      <a:solidFill>
                        <a:srgbClr val="03C2F1"/>
                      </a:solidFill>
                      <a:latin typeface="+mj-lt"/>
                    </a:rPr>
                    <a:t>Physical</a:t>
                  </a:r>
                </a:p>
              </p:txBody>
            </p:sp>
            <p:sp>
              <p:nvSpPr>
                <p:cNvPr id="46" name="TextBox 45"/>
                <p:cNvSpPr txBox="1"/>
                <p:nvPr/>
              </p:nvSpPr>
              <p:spPr>
                <a:xfrm>
                  <a:off x="2678978" y="1934587"/>
                  <a:ext cx="566181" cy="261610"/>
                </a:xfrm>
                <a:prstGeom prst="rect">
                  <a:avLst/>
                </a:prstGeom>
                <a:noFill/>
              </p:spPr>
              <p:txBody>
                <a:bodyPr wrap="none" rtlCol="0">
                  <a:spAutoFit/>
                </a:bodyPr>
                <a:lstStyle/>
                <a:p>
                  <a:r>
                    <a:rPr lang="en-GB" sz="1100" dirty="0" smtClean="0">
                      <a:solidFill>
                        <a:srgbClr val="03C2F1"/>
                      </a:solidFill>
                      <a:latin typeface="+mj-lt"/>
                    </a:rPr>
                    <a:t>Virtual</a:t>
                  </a:r>
                </a:p>
              </p:txBody>
            </p:sp>
          </p:grpSp>
          <p:cxnSp>
            <p:nvCxnSpPr>
              <p:cNvPr id="3" name="Straight Arrow Connector 2"/>
              <p:cNvCxnSpPr>
                <a:stCxn id="4" idx="6"/>
                <a:endCxn id="6" idx="1"/>
              </p:cNvCxnSpPr>
              <p:nvPr/>
            </p:nvCxnSpPr>
            <p:spPr bwMode="auto">
              <a:xfrm flipV="1">
                <a:off x="849447" y="1772768"/>
                <a:ext cx="811536" cy="1956711"/>
              </a:xfrm>
              <a:prstGeom prst="straightConnector1">
                <a:avLst/>
              </a:prstGeom>
              <a:solidFill>
                <a:schemeClr val="accent1"/>
              </a:solidFill>
              <a:ln w="34925" cap="flat" cmpd="sng" algn="ctr">
                <a:solidFill>
                  <a:srgbClr val="00C2F1"/>
                </a:solidFill>
                <a:prstDash val="solid"/>
                <a:round/>
                <a:headEnd type="none" w="med" len="med"/>
                <a:tailEnd type="oval"/>
              </a:ln>
              <a:effectLst/>
            </p:spPr>
          </p:cxnSp>
        </p:grpSp>
      </p:grpSp>
      <p:grpSp>
        <p:nvGrpSpPr>
          <p:cNvPr id="2057" name="Group 2056"/>
          <p:cNvGrpSpPr/>
          <p:nvPr/>
        </p:nvGrpSpPr>
        <p:grpSpPr>
          <a:xfrm>
            <a:off x="849447" y="2312259"/>
            <a:ext cx="4522876" cy="1417220"/>
            <a:chOff x="849447" y="2312259"/>
            <a:chExt cx="4522876" cy="1417220"/>
          </a:xfrm>
        </p:grpSpPr>
        <p:sp>
          <p:nvSpPr>
            <p:cNvPr id="40" name="Rectangle 39"/>
            <p:cNvSpPr/>
            <p:nvPr/>
          </p:nvSpPr>
          <p:spPr>
            <a:xfrm>
              <a:off x="3580935" y="2530330"/>
              <a:ext cx="1791388" cy="369332"/>
            </a:xfrm>
            <a:prstGeom prst="rect">
              <a:avLst/>
            </a:prstGeom>
          </p:spPr>
          <p:txBody>
            <a:bodyPr wrap="none">
              <a:spAutoFit/>
            </a:bodyPr>
            <a:lstStyle/>
            <a:p>
              <a:r>
                <a:rPr lang="en-GB" b="1" dirty="0" smtClean="0">
                  <a:solidFill>
                    <a:schemeClr val="bg1"/>
                  </a:solidFill>
                  <a:latin typeface="+mj-lt"/>
                </a:rPr>
                <a:t>Delivery Method</a:t>
              </a:r>
              <a:endParaRPr lang="en-GB" b="1" dirty="0">
                <a:solidFill>
                  <a:schemeClr val="bg1"/>
                </a:solidFill>
                <a:latin typeface="+mj-lt"/>
              </a:endParaRPr>
            </a:p>
          </p:txBody>
        </p:sp>
        <p:grpSp>
          <p:nvGrpSpPr>
            <p:cNvPr id="2052" name="Group 2051"/>
            <p:cNvGrpSpPr/>
            <p:nvPr/>
          </p:nvGrpSpPr>
          <p:grpSpPr>
            <a:xfrm>
              <a:off x="849447" y="2312259"/>
              <a:ext cx="2539536" cy="1417220"/>
              <a:chOff x="849447" y="2312259"/>
              <a:chExt cx="2539536" cy="1417220"/>
            </a:xfrm>
          </p:grpSpPr>
          <p:grpSp>
            <p:nvGrpSpPr>
              <p:cNvPr id="62" name="Group 61"/>
              <p:cNvGrpSpPr/>
              <p:nvPr/>
            </p:nvGrpSpPr>
            <p:grpSpPr>
              <a:xfrm>
                <a:off x="1660983" y="2312259"/>
                <a:ext cx="1728000" cy="864000"/>
                <a:chOff x="1660983" y="2312259"/>
                <a:chExt cx="1728000" cy="864000"/>
              </a:xfrm>
            </p:grpSpPr>
            <p:sp>
              <p:nvSpPr>
                <p:cNvPr id="47" name="Rounded Rectangle 46"/>
                <p:cNvSpPr/>
                <p:nvPr/>
              </p:nvSpPr>
              <p:spPr>
                <a:xfrm>
                  <a:off x="1660983" y="2312259"/>
                  <a:ext cx="1728000" cy="864000"/>
                </a:xfrm>
                <a:prstGeom prst="roundRect">
                  <a:avLst>
                    <a:gd name="adj" fmla="val 5223"/>
                  </a:avLst>
                </a:prstGeom>
                <a:gradFill flip="none" rotWithShape="1">
                  <a:gsLst>
                    <a:gs pos="13000">
                      <a:schemeClr val="accent6"/>
                    </a:gs>
                    <a:gs pos="100000">
                      <a:schemeClr val="accent6">
                        <a:lumMod val="75000"/>
                        <a:tint val="23500"/>
                        <a:satMod val="160000"/>
                        <a:alpha val="7000"/>
                      </a:schemeClr>
                    </a:gs>
                  </a:gsLst>
                  <a:lin ang="0" scaled="1"/>
                  <a:tileRect/>
                </a:gradFill>
                <a:ln w="12700">
                  <a:solidFill>
                    <a:srgbClr val="00C2F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dirty="0"/>
                </a:p>
              </p:txBody>
            </p:sp>
            <p:sp>
              <p:nvSpPr>
                <p:cNvPr id="48" name="TextBox 47"/>
                <p:cNvSpPr txBox="1"/>
                <p:nvPr/>
              </p:nvSpPr>
              <p:spPr>
                <a:xfrm>
                  <a:off x="1789583" y="2908854"/>
                  <a:ext cx="591829" cy="261610"/>
                </a:xfrm>
                <a:prstGeom prst="rect">
                  <a:avLst/>
                </a:prstGeom>
                <a:noFill/>
              </p:spPr>
              <p:txBody>
                <a:bodyPr wrap="none" rtlCol="0">
                  <a:spAutoFit/>
                </a:bodyPr>
                <a:lstStyle/>
                <a:p>
                  <a:r>
                    <a:rPr lang="en-GB" sz="1100" dirty="0" smtClean="0">
                      <a:solidFill>
                        <a:srgbClr val="03C2F1"/>
                      </a:solidFill>
                      <a:latin typeface="+mj-lt"/>
                    </a:rPr>
                    <a:t>Hosted</a:t>
                  </a:r>
                </a:p>
              </p:txBody>
            </p:sp>
            <p:sp>
              <p:nvSpPr>
                <p:cNvPr id="49" name="TextBox 48"/>
                <p:cNvSpPr txBox="1"/>
                <p:nvPr/>
              </p:nvSpPr>
              <p:spPr>
                <a:xfrm>
                  <a:off x="2636263" y="2908854"/>
                  <a:ext cx="739305" cy="261610"/>
                </a:xfrm>
                <a:prstGeom prst="rect">
                  <a:avLst/>
                </a:prstGeom>
                <a:noFill/>
              </p:spPr>
              <p:txBody>
                <a:bodyPr wrap="none" rtlCol="0">
                  <a:spAutoFit/>
                </a:bodyPr>
                <a:lstStyle/>
                <a:p>
                  <a:r>
                    <a:rPr lang="en-GB" sz="1100" dirty="0" smtClean="0">
                      <a:solidFill>
                        <a:srgbClr val="03C2F1"/>
                      </a:solidFill>
                      <a:latin typeface="+mj-lt"/>
                    </a:rPr>
                    <a:t>Streamed</a:t>
                  </a:r>
                </a:p>
              </p:txBody>
            </p:sp>
            <p:sp>
              <p:nvSpPr>
                <p:cNvPr id="18" name="Oval 17"/>
                <p:cNvSpPr/>
                <p:nvPr/>
              </p:nvSpPr>
              <p:spPr bwMode="auto">
                <a:xfrm>
                  <a:off x="1844808" y="2443238"/>
                  <a:ext cx="445688" cy="397461"/>
                </a:xfrm>
                <a:prstGeom prst="ellipse">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wrap="square">
                  <a:spAutoFit/>
                </a:bodyPr>
                <a:lstStyle/>
                <a:p>
                  <a:pPr eaLnBrk="0" hangingPunct="0">
                    <a:spcBef>
                      <a:spcPct val="50000"/>
                    </a:spcBef>
                    <a:defRPr/>
                  </a:pPr>
                  <a:endParaRPr lang="en-GB">
                    <a:solidFill>
                      <a:schemeClr val="tx1"/>
                    </a:solidFill>
                  </a:endParaRPr>
                </a:p>
              </p:txBody>
            </p:sp>
            <p:grpSp>
              <p:nvGrpSpPr>
                <p:cNvPr id="19" name="Group 18"/>
                <p:cNvGrpSpPr/>
                <p:nvPr/>
              </p:nvGrpSpPr>
              <p:grpSpPr>
                <a:xfrm>
                  <a:off x="2719084" y="2424307"/>
                  <a:ext cx="476086" cy="399383"/>
                  <a:chOff x="4647768" y="4005063"/>
                  <a:chExt cx="576064" cy="483253"/>
                </a:xfrm>
              </p:grpSpPr>
              <p:sp>
                <p:nvSpPr>
                  <p:cNvPr id="20" name="Oval 19"/>
                  <p:cNvSpPr/>
                  <p:nvPr/>
                </p:nvSpPr>
                <p:spPr bwMode="auto">
                  <a:xfrm>
                    <a:off x="4662398" y="4005064"/>
                    <a:ext cx="539283" cy="480928"/>
                  </a:xfrm>
                  <a:prstGeom prst="ellipse">
                    <a:avLst/>
                  </a:prstGeom>
                  <a:gradFill>
                    <a:gsLst>
                      <a:gs pos="0">
                        <a:schemeClr val="accent6">
                          <a:lumMod val="65000"/>
                          <a:lumOff val="35000"/>
                        </a:schemeClr>
                      </a:gs>
                      <a:gs pos="80000">
                        <a:schemeClr val="accent5">
                          <a:shade val="93000"/>
                          <a:satMod val="130000"/>
                          <a:alpha val="25000"/>
                          <a:lumMod val="11000"/>
                          <a:lumOff val="89000"/>
                        </a:schemeClr>
                      </a:gs>
                      <a:gs pos="100000">
                        <a:schemeClr val="accent6">
                          <a:lumMod val="40000"/>
                          <a:lumOff val="60000"/>
                        </a:schemeClr>
                      </a:gs>
                    </a:gsLst>
                  </a:gradFill>
                  <a:ln w="19050">
                    <a:noFill/>
                    <a:prstDash val="sysDash"/>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wrap="square">
                    <a:spAutoFit/>
                  </a:bodyPr>
                  <a:lstStyle/>
                  <a:p>
                    <a:pPr eaLnBrk="0" hangingPunct="0">
                      <a:spcBef>
                        <a:spcPct val="50000"/>
                      </a:spcBef>
                      <a:defRPr/>
                    </a:pPr>
                    <a:endParaRPr lang="en-GB">
                      <a:solidFill>
                        <a:schemeClr val="tx1"/>
                      </a:solidFill>
                    </a:endParaRPr>
                  </a:p>
                </p:txBody>
              </p:sp>
              <p:sp>
                <p:nvSpPr>
                  <p:cNvPr id="21" name="Oval 20"/>
                  <p:cNvSpPr/>
                  <p:nvPr/>
                </p:nvSpPr>
                <p:spPr>
                  <a:xfrm>
                    <a:off x="4647768" y="4005063"/>
                    <a:ext cx="576064" cy="483253"/>
                  </a:xfrm>
                  <a:prstGeom prst="ellipse">
                    <a:avLst/>
                  </a:prstGeom>
                  <a:noFill/>
                  <a:ln>
                    <a:solidFill>
                      <a:schemeClr val="bg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cxnSp>
            <p:nvCxnSpPr>
              <p:cNvPr id="51" name="Straight Arrow Connector 50"/>
              <p:cNvCxnSpPr>
                <a:stCxn id="4" idx="6"/>
                <a:endCxn id="47" idx="1"/>
              </p:cNvCxnSpPr>
              <p:nvPr/>
            </p:nvCxnSpPr>
            <p:spPr bwMode="auto">
              <a:xfrm flipV="1">
                <a:off x="849447" y="2744259"/>
                <a:ext cx="811536" cy="985220"/>
              </a:xfrm>
              <a:prstGeom prst="straightConnector1">
                <a:avLst/>
              </a:prstGeom>
              <a:solidFill>
                <a:schemeClr val="accent1"/>
              </a:solidFill>
              <a:ln w="34925" cap="flat" cmpd="sng" algn="ctr">
                <a:solidFill>
                  <a:srgbClr val="00C2F1"/>
                </a:solidFill>
                <a:prstDash val="solid"/>
                <a:round/>
                <a:headEnd type="none" w="med" len="med"/>
                <a:tailEnd type="oval"/>
              </a:ln>
              <a:effectLst/>
            </p:spPr>
          </p:cxnSp>
        </p:grpSp>
      </p:grpSp>
      <p:grpSp>
        <p:nvGrpSpPr>
          <p:cNvPr id="2058" name="Group 2057"/>
          <p:cNvGrpSpPr/>
          <p:nvPr/>
        </p:nvGrpSpPr>
        <p:grpSpPr>
          <a:xfrm>
            <a:off x="849447" y="3314650"/>
            <a:ext cx="4518644" cy="864000"/>
            <a:chOff x="849447" y="3314650"/>
            <a:chExt cx="4518644" cy="864000"/>
          </a:xfrm>
        </p:grpSpPr>
        <p:sp>
          <p:nvSpPr>
            <p:cNvPr id="41" name="Rectangle 40"/>
            <p:cNvSpPr/>
            <p:nvPr/>
          </p:nvSpPr>
          <p:spPr>
            <a:xfrm>
              <a:off x="3580935" y="3483847"/>
              <a:ext cx="1787156" cy="369332"/>
            </a:xfrm>
            <a:prstGeom prst="rect">
              <a:avLst/>
            </a:prstGeom>
          </p:spPr>
          <p:txBody>
            <a:bodyPr wrap="none">
              <a:spAutoFit/>
            </a:bodyPr>
            <a:lstStyle/>
            <a:p>
              <a:r>
                <a:rPr lang="en-GB" b="1" dirty="0" smtClean="0">
                  <a:solidFill>
                    <a:schemeClr val="bg1"/>
                  </a:solidFill>
                  <a:latin typeface="+mj-lt"/>
                </a:rPr>
                <a:t>OS Compatibility</a:t>
              </a:r>
              <a:endParaRPr lang="en-GB" b="1" dirty="0">
                <a:solidFill>
                  <a:schemeClr val="bg1"/>
                </a:solidFill>
                <a:latin typeface="+mj-lt"/>
              </a:endParaRPr>
            </a:p>
          </p:txBody>
        </p:sp>
        <p:grpSp>
          <p:nvGrpSpPr>
            <p:cNvPr id="2053" name="Group 2052"/>
            <p:cNvGrpSpPr/>
            <p:nvPr/>
          </p:nvGrpSpPr>
          <p:grpSpPr>
            <a:xfrm>
              <a:off x="849447" y="3314650"/>
              <a:ext cx="2553194" cy="864000"/>
              <a:chOff x="849447" y="3314650"/>
              <a:chExt cx="2553194" cy="864000"/>
            </a:xfrm>
          </p:grpSpPr>
          <p:grpSp>
            <p:nvGrpSpPr>
              <p:cNvPr id="63" name="Group 62"/>
              <p:cNvGrpSpPr/>
              <p:nvPr/>
            </p:nvGrpSpPr>
            <p:grpSpPr>
              <a:xfrm>
                <a:off x="1674641" y="3314650"/>
                <a:ext cx="1728000" cy="864000"/>
                <a:chOff x="1674641" y="3314650"/>
                <a:chExt cx="1728000" cy="864000"/>
              </a:xfrm>
            </p:grpSpPr>
            <p:sp>
              <p:nvSpPr>
                <p:cNvPr id="22" name="Rounded Rectangle 21"/>
                <p:cNvSpPr/>
                <p:nvPr/>
              </p:nvSpPr>
              <p:spPr>
                <a:xfrm>
                  <a:off x="1674641" y="3314650"/>
                  <a:ext cx="1728000" cy="864000"/>
                </a:xfrm>
                <a:prstGeom prst="roundRect">
                  <a:avLst>
                    <a:gd name="adj" fmla="val 5223"/>
                  </a:avLst>
                </a:prstGeom>
                <a:gradFill flip="none" rotWithShape="1">
                  <a:gsLst>
                    <a:gs pos="13000">
                      <a:schemeClr val="accent6"/>
                    </a:gs>
                    <a:gs pos="100000">
                      <a:schemeClr val="accent6">
                        <a:lumMod val="75000"/>
                        <a:tint val="23500"/>
                        <a:satMod val="160000"/>
                        <a:alpha val="7000"/>
                      </a:schemeClr>
                    </a:gs>
                  </a:gsLst>
                  <a:lin ang="0" scaled="1"/>
                  <a:tileRect/>
                </a:gradFill>
                <a:ln w="12700">
                  <a:solidFill>
                    <a:srgbClr val="00C2F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dirty="0"/>
                </a:p>
              </p:txBody>
            </p:sp>
            <p:pic>
              <p:nvPicPr>
                <p:cNvPr id="23" name="Picture 2" descr="http://cdn3.afterdawn.com/v3/news/windows-7-logo.jpg"/>
                <p:cNvPicPr>
                  <a:picLocks noChangeAspect="1" noChangeArrowheads="1"/>
                </p:cNvPicPr>
                <p:nvPr/>
              </p:nvPicPr>
              <p:blipFill rotWithShape="1">
                <a:blip r:embed="rId2" cstate="print">
                  <a:clrChange>
                    <a:clrFrom>
                      <a:srgbClr val="FFFFFF"/>
                    </a:clrFrom>
                    <a:clrTo>
                      <a:srgbClr val="FFFFFF">
                        <a:alpha val="0"/>
                      </a:srgbClr>
                    </a:clrTo>
                  </a:clrChange>
                </a:blip>
                <a:srcRect b="23101"/>
                <a:stretch/>
              </p:blipFill>
              <p:spPr bwMode="auto">
                <a:xfrm>
                  <a:off x="1918529" y="3818227"/>
                  <a:ext cx="468414" cy="298173"/>
                </a:xfrm>
                <a:prstGeom prst="rect">
                  <a:avLst/>
                </a:prstGeom>
                <a:noFill/>
              </p:spPr>
            </p:pic>
            <p:pic>
              <p:nvPicPr>
                <p:cNvPr id="24" name="Picture 23" descr="64.png"/>
                <p:cNvPicPr>
                  <a:picLocks noChangeAspect="1"/>
                </p:cNvPicPr>
                <p:nvPr/>
              </p:nvPicPr>
              <p:blipFill>
                <a:blip r:embed="rId3" cstate="print"/>
                <a:stretch>
                  <a:fillRect/>
                </a:stretch>
              </p:blipFill>
              <p:spPr>
                <a:xfrm>
                  <a:off x="2819556" y="3386951"/>
                  <a:ext cx="398609" cy="398609"/>
                </a:xfrm>
                <a:prstGeom prst="rect">
                  <a:avLst/>
                </a:prstGeom>
                <a:noFill/>
                <a:effectLst/>
              </p:spPr>
            </p:pic>
            <p:pic>
              <p:nvPicPr>
                <p:cNvPr id="25" name="Picture 2" descr="http://cdn3.afterdawn.com/v3/news/windows-7-logo.jpg"/>
                <p:cNvPicPr>
                  <a:picLocks noChangeAspect="1" noChangeArrowheads="1"/>
                </p:cNvPicPr>
                <p:nvPr/>
              </p:nvPicPr>
              <p:blipFill rotWithShape="1">
                <a:blip r:embed="rId2" cstate="print">
                  <a:clrChange>
                    <a:clrFrom>
                      <a:srgbClr val="FFFFFF"/>
                    </a:clrFrom>
                    <a:clrTo>
                      <a:srgbClr val="FFFFFF">
                        <a:alpha val="0"/>
                      </a:srgbClr>
                    </a:clrTo>
                  </a:clrChange>
                </a:blip>
                <a:srcRect b="23101"/>
                <a:stretch/>
              </p:blipFill>
              <p:spPr bwMode="auto">
                <a:xfrm>
                  <a:off x="1759097" y="3458187"/>
                  <a:ext cx="468414" cy="298173"/>
                </a:xfrm>
                <a:prstGeom prst="rect">
                  <a:avLst/>
                </a:prstGeom>
                <a:noFill/>
              </p:spPr>
            </p:pic>
            <p:sp>
              <p:nvSpPr>
                <p:cNvPr id="26" name="Rectangle 25"/>
                <p:cNvSpPr/>
                <p:nvPr/>
              </p:nvSpPr>
              <p:spPr>
                <a:xfrm>
                  <a:off x="2133215" y="3485846"/>
                  <a:ext cx="550151" cy="276999"/>
                </a:xfrm>
                <a:prstGeom prst="rect">
                  <a:avLst/>
                </a:prstGeom>
              </p:spPr>
              <p:txBody>
                <a:bodyPr wrap="none">
                  <a:spAutoFit/>
                </a:bodyPr>
                <a:lstStyle/>
                <a:p>
                  <a:r>
                    <a:rPr lang="en-GB" sz="1200" dirty="0" smtClean="0">
                      <a:solidFill>
                        <a:srgbClr val="03C2F1"/>
                      </a:solidFill>
                    </a:rPr>
                    <a:t>Win 7</a:t>
                  </a:r>
                  <a:endParaRPr lang="en-GB" sz="1200" dirty="0">
                    <a:solidFill>
                      <a:srgbClr val="03C2F1"/>
                    </a:solidFill>
                  </a:endParaRPr>
                </a:p>
              </p:txBody>
            </p:sp>
            <p:sp>
              <p:nvSpPr>
                <p:cNvPr id="27" name="Rectangle 26"/>
                <p:cNvSpPr/>
                <p:nvPr/>
              </p:nvSpPr>
              <p:spPr>
                <a:xfrm>
                  <a:off x="2278569" y="3829260"/>
                  <a:ext cx="933204" cy="276999"/>
                </a:xfrm>
                <a:prstGeom prst="rect">
                  <a:avLst/>
                </a:prstGeom>
              </p:spPr>
              <p:txBody>
                <a:bodyPr wrap="none">
                  <a:spAutoFit/>
                </a:bodyPr>
                <a:lstStyle/>
                <a:p>
                  <a:r>
                    <a:rPr lang="en-GB" sz="1200" dirty="0" smtClean="0">
                      <a:solidFill>
                        <a:srgbClr val="03C2F1"/>
                      </a:solidFill>
                    </a:rPr>
                    <a:t>Server 2008</a:t>
                  </a:r>
                  <a:endParaRPr lang="en-GB" sz="1200" dirty="0">
                    <a:solidFill>
                      <a:srgbClr val="03C2F1"/>
                    </a:solidFill>
                  </a:endParaRPr>
                </a:p>
              </p:txBody>
            </p:sp>
          </p:grpSp>
          <p:cxnSp>
            <p:nvCxnSpPr>
              <p:cNvPr id="52" name="Straight Arrow Connector 51"/>
              <p:cNvCxnSpPr>
                <a:stCxn id="4" idx="6"/>
                <a:endCxn id="22" idx="1"/>
              </p:cNvCxnSpPr>
              <p:nvPr/>
            </p:nvCxnSpPr>
            <p:spPr bwMode="auto">
              <a:xfrm>
                <a:off x="849447" y="3729479"/>
                <a:ext cx="825194" cy="17171"/>
              </a:xfrm>
              <a:prstGeom prst="straightConnector1">
                <a:avLst/>
              </a:prstGeom>
              <a:solidFill>
                <a:schemeClr val="accent1"/>
              </a:solidFill>
              <a:ln w="34925" cap="flat" cmpd="sng" algn="ctr">
                <a:solidFill>
                  <a:srgbClr val="00C2F1"/>
                </a:solidFill>
                <a:prstDash val="solid"/>
                <a:round/>
                <a:headEnd type="none" w="med" len="med"/>
                <a:tailEnd type="oval"/>
              </a:ln>
              <a:effectLst/>
            </p:spPr>
          </p:cxnSp>
        </p:grpSp>
      </p:grpSp>
      <p:grpSp>
        <p:nvGrpSpPr>
          <p:cNvPr id="2059" name="Group 2058"/>
          <p:cNvGrpSpPr/>
          <p:nvPr/>
        </p:nvGrpSpPr>
        <p:grpSpPr>
          <a:xfrm>
            <a:off x="849447" y="3729479"/>
            <a:ext cx="4203109" cy="1389762"/>
            <a:chOff x="849447" y="3729479"/>
            <a:chExt cx="4203109" cy="1389762"/>
          </a:xfrm>
        </p:grpSpPr>
        <p:sp>
          <p:nvSpPr>
            <p:cNvPr id="42" name="Rectangle 41"/>
            <p:cNvSpPr/>
            <p:nvPr/>
          </p:nvSpPr>
          <p:spPr>
            <a:xfrm>
              <a:off x="3580935" y="4437364"/>
              <a:ext cx="1471621" cy="369332"/>
            </a:xfrm>
            <a:prstGeom prst="rect">
              <a:avLst/>
            </a:prstGeom>
          </p:spPr>
          <p:txBody>
            <a:bodyPr wrap="none">
              <a:spAutoFit/>
            </a:bodyPr>
            <a:lstStyle/>
            <a:p>
              <a:r>
                <a:rPr lang="en-GB" b="1" dirty="0" smtClean="0">
                  <a:solidFill>
                    <a:schemeClr val="bg1"/>
                  </a:solidFill>
                  <a:latin typeface="+mj-lt"/>
                </a:rPr>
                <a:t>Virtualization</a:t>
              </a:r>
              <a:endParaRPr lang="en-GB" b="1" dirty="0">
                <a:solidFill>
                  <a:schemeClr val="bg1"/>
                </a:solidFill>
                <a:latin typeface="+mj-lt"/>
              </a:endParaRPr>
            </a:p>
          </p:txBody>
        </p:sp>
        <p:grpSp>
          <p:nvGrpSpPr>
            <p:cNvPr id="2054" name="Group 2053"/>
            <p:cNvGrpSpPr/>
            <p:nvPr/>
          </p:nvGrpSpPr>
          <p:grpSpPr>
            <a:xfrm>
              <a:off x="849447" y="3729479"/>
              <a:ext cx="2553194" cy="1389762"/>
              <a:chOff x="849447" y="3729479"/>
              <a:chExt cx="2553194" cy="1389762"/>
            </a:xfrm>
          </p:grpSpPr>
          <p:grpSp>
            <p:nvGrpSpPr>
              <p:cNvPr id="2048" name="Group 2047"/>
              <p:cNvGrpSpPr/>
              <p:nvPr/>
            </p:nvGrpSpPr>
            <p:grpSpPr>
              <a:xfrm>
                <a:off x="1674641" y="4255241"/>
                <a:ext cx="1728000" cy="864000"/>
                <a:chOff x="1674641" y="4255241"/>
                <a:chExt cx="1728000" cy="864000"/>
              </a:xfrm>
            </p:grpSpPr>
            <p:sp>
              <p:nvSpPr>
                <p:cNvPr id="28" name="Rounded Rectangle 27"/>
                <p:cNvSpPr/>
                <p:nvPr/>
              </p:nvSpPr>
              <p:spPr>
                <a:xfrm>
                  <a:off x="1674641" y="4255241"/>
                  <a:ext cx="1728000" cy="864000"/>
                </a:xfrm>
                <a:prstGeom prst="roundRect">
                  <a:avLst>
                    <a:gd name="adj" fmla="val 5223"/>
                  </a:avLst>
                </a:prstGeom>
                <a:gradFill flip="none" rotWithShape="1">
                  <a:gsLst>
                    <a:gs pos="13000">
                      <a:schemeClr val="accent6"/>
                    </a:gs>
                    <a:gs pos="100000">
                      <a:schemeClr val="accent6">
                        <a:lumMod val="75000"/>
                        <a:tint val="23500"/>
                        <a:satMod val="160000"/>
                        <a:alpha val="7000"/>
                      </a:schemeClr>
                    </a:gs>
                  </a:gsLst>
                  <a:lin ang="0" scaled="1"/>
                  <a:tileRect/>
                </a:gradFill>
                <a:ln w="12700">
                  <a:solidFill>
                    <a:srgbClr val="00C2F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dirty="0"/>
                </a:p>
              </p:txBody>
            </p:sp>
            <p:sp>
              <p:nvSpPr>
                <p:cNvPr id="11" name="TextBox 10"/>
                <p:cNvSpPr txBox="1"/>
                <p:nvPr/>
              </p:nvSpPr>
              <p:spPr>
                <a:xfrm>
                  <a:off x="2590756" y="4801878"/>
                  <a:ext cx="631904" cy="261610"/>
                </a:xfrm>
                <a:prstGeom prst="rect">
                  <a:avLst/>
                </a:prstGeom>
                <a:noFill/>
              </p:spPr>
              <p:txBody>
                <a:bodyPr wrap="none" rtlCol="0">
                  <a:spAutoFit/>
                </a:bodyPr>
                <a:lstStyle/>
                <a:p>
                  <a:r>
                    <a:rPr lang="en-GB" sz="1100" dirty="0" smtClean="0">
                      <a:solidFill>
                        <a:srgbClr val="03C2F1"/>
                      </a:solidFill>
                      <a:latin typeface="+mj-lt"/>
                    </a:rPr>
                    <a:t>XenApp</a:t>
                  </a:r>
                </a:p>
              </p:txBody>
            </p:sp>
            <p:pic>
              <p:nvPicPr>
                <p:cNvPr id="12" name="Picture 2" descr="http://ihatetuna.files.wordpress.com/2008/04/ctxapp1.png"/>
                <p:cNvPicPr>
                  <a:picLocks noChangeAspect="1" noChangeArrowheads="1"/>
                </p:cNvPicPr>
                <p:nvPr/>
              </p:nvPicPr>
              <p:blipFill>
                <a:blip r:embed="rId4"/>
                <a:srcRect/>
                <a:stretch>
                  <a:fillRect/>
                </a:stretch>
              </p:blipFill>
              <p:spPr bwMode="auto">
                <a:xfrm>
                  <a:off x="2724365" y="4363021"/>
                  <a:ext cx="416486" cy="416489"/>
                </a:xfrm>
                <a:prstGeom prst="rect">
                  <a:avLst/>
                </a:prstGeom>
                <a:noFill/>
                <a:effectLst/>
              </p:spPr>
            </p:pic>
            <p:pic>
              <p:nvPicPr>
                <p:cNvPr id="15" name="Picture 6" descr="C:\inetpub\wwwroot\AppTitude\images\softgrid_64x64.png"/>
                <p:cNvPicPr>
                  <a:picLocks noChangeAspect="1" noChangeArrowheads="1"/>
                </p:cNvPicPr>
                <p:nvPr/>
              </p:nvPicPr>
              <p:blipFill>
                <a:blip r:embed="rId5" cstate="print"/>
                <a:srcRect/>
                <a:stretch>
                  <a:fillRect/>
                </a:stretch>
              </p:blipFill>
              <p:spPr bwMode="auto">
                <a:xfrm>
                  <a:off x="1957921" y="4360753"/>
                  <a:ext cx="463733" cy="463733"/>
                </a:xfrm>
                <a:prstGeom prst="rect">
                  <a:avLst/>
                </a:prstGeom>
                <a:noFill/>
                <a:effectLst/>
              </p:spPr>
            </p:pic>
            <p:sp>
              <p:nvSpPr>
                <p:cNvPr id="29" name="TextBox 28"/>
                <p:cNvSpPr txBox="1"/>
                <p:nvPr/>
              </p:nvSpPr>
              <p:spPr>
                <a:xfrm>
                  <a:off x="1906737" y="4826972"/>
                  <a:ext cx="537327" cy="261610"/>
                </a:xfrm>
                <a:prstGeom prst="rect">
                  <a:avLst/>
                </a:prstGeom>
                <a:noFill/>
              </p:spPr>
              <p:txBody>
                <a:bodyPr wrap="none" rtlCol="0">
                  <a:spAutoFit/>
                </a:bodyPr>
                <a:lstStyle/>
                <a:p>
                  <a:r>
                    <a:rPr lang="en-GB" sz="1100" dirty="0" smtClean="0">
                      <a:solidFill>
                        <a:srgbClr val="03C2F1"/>
                      </a:solidFill>
                      <a:latin typeface="+mj-lt"/>
                    </a:rPr>
                    <a:t>App-V</a:t>
                  </a:r>
                </a:p>
              </p:txBody>
            </p:sp>
          </p:grpSp>
          <p:cxnSp>
            <p:nvCxnSpPr>
              <p:cNvPr id="56" name="Straight Arrow Connector 55"/>
              <p:cNvCxnSpPr>
                <a:stCxn id="4" idx="6"/>
                <a:endCxn id="28" idx="1"/>
              </p:cNvCxnSpPr>
              <p:nvPr/>
            </p:nvCxnSpPr>
            <p:spPr bwMode="auto">
              <a:xfrm>
                <a:off x="849447" y="3729479"/>
                <a:ext cx="825194" cy="957762"/>
              </a:xfrm>
              <a:prstGeom prst="straightConnector1">
                <a:avLst/>
              </a:prstGeom>
              <a:solidFill>
                <a:schemeClr val="accent1"/>
              </a:solidFill>
              <a:ln w="34925" cap="flat" cmpd="sng" algn="ctr">
                <a:solidFill>
                  <a:srgbClr val="00C2F1"/>
                </a:solidFill>
                <a:prstDash val="solid"/>
                <a:round/>
                <a:headEnd type="none" w="med" len="med"/>
                <a:tailEnd type="oval"/>
              </a:ln>
              <a:effectLst/>
            </p:spPr>
          </p:cxnSp>
        </p:grpSp>
      </p:grpSp>
      <p:grpSp>
        <p:nvGrpSpPr>
          <p:cNvPr id="2060" name="Group 2059"/>
          <p:cNvGrpSpPr/>
          <p:nvPr/>
        </p:nvGrpSpPr>
        <p:grpSpPr>
          <a:xfrm>
            <a:off x="849447" y="3729479"/>
            <a:ext cx="4684395" cy="2361251"/>
            <a:chOff x="849447" y="3729479"/>
            <a:chExt cx="4684395" cy="2361251"/>
          </a:xfrm>
        </p:grpSpPr>
        <p:sp>
          <p:nvSpPr>
            <p:cNvPr id="43" name="Rectangle 42"/>
            <p:cNvSpPr/>
            <p:nvPr/>
          </p:nvSpPr>
          <p:spPr>
            <a:xfrm>
              <a:off x="3580935" y="5390881"/>
              <a:ext cx="1952907" cy="369332"/>
            </a:xfrm>
            <a:prstGeom prst="rect">
              <a:avLst/>
            </a:prstGeom>
          </p:spPr>
          <p:txBody>
            <a:bodyPr wrap="none">
              <a:spAutoFit/>
            </a:bodyPr>
            <a:lstStyle/>
            <a:p>
              <a:r>
                <a:rPr lang="en-GB" b="1" dirty="0" smtClean="0">
                  <a:solidFill>
                    <a:schemeClr val="bg1"/>
                  </a:solidFill>
                  <a:latin typeface="+mj-lt"/>
                </a:rPr>
                <a:t>Application profile</a:t>
              </a:r>
              <a:endParaRPr lang="en-GB" b="1" dirty="0">
                <a:solidFill>
                  <a:schemeClr val="bg1"/>
                </a:solidFill>
                <a:latin typeface="+mj-lt"/>
              </a:endParaRPr>
            </a:p>
          </p:txBody>
        </p:sp>
        <p:grpSp>
          <p:nvGrpSpPr>
            <p:cNvPr id="2055" name="Group 2054"/>
            <p:cNvGrpSpPr/>
            <p:nvPr/>
          </p:nvGrpSpPr>
          <p:grpSpPr>
            <a:xfrm>
              <a:off x="849447" y="3729479"/>
              <a:ext cx="2553194" cy="2361251"/>
              <a:chOff x="849447" y="3729479"/>
              <a:chExt cx="2553194" cy="2361251"/>
            </a:xfrm>
          </p:grpSpPr>
          <p:grpSp>
            <p:nvGrpSpPr>
              <p:cNvPr id="2049" name="Group 2048"/>
              <p:cNvGrpSpPr/>
              <p:nvPr/>
            </p:nvGrpSpPr>
            <p:grpSpPr>
              <a:xfrm>
                <a:off x="1674641" y="5226730"/>
                <a:ext cx="1728000" cy="864000"/>
                <a:chOff x="1674641" y="5226730"/>
                <a:chExt cx="1728000" cy="864000"/>
              </a:xfrm>
            </p:grpSpPr>
            <p:sp>
              <p:nvSpPr>
                <p:cNvPr id="33" name="Rounded Rectangle 32"/>
                <p:cNvSpPr/>
                <p:nvPr/>
              </p:nvSpPr>
              <p:spPr>
                <a:xfrm>
                  <a:off x="1674641" y="5226730"/>
                  <a:ext cx="1728000" cy="864000"/>
                </a:xfrm>
                <a:prstGeom prst="roundRect">
                  <a:avLst>
                    <a:gd name="adj" fmla="val 5223"/>
                  </a:avLst>
                </a:prstGeom>
                <a:gradFill flip="none" rotWithShape="1">
                  <a:gsLst>
                    <a:gs pos="13000">
                      <a:schemeClr val="accent6"/>
                    </a:gs>
                    <a:gs pos="100000">
                      <a:schemeClr val="accent6">
                        <a:lumMod val="75000"/>
                        <a:tint val="23500"/>
                        <a:satMod val="160000"/>
                        <a:alpha val="7000"/>
                      </a:schemeClr>
                    </a:gs>
                  </a:gsLst>
                  <a:lin ang="0" scaled="1"/>
                  <a:tileRect/>
                </a:gradFill>
                <a:ln w="12700">
                  <a:solidFill>
                    <a:srgbClr val="00C2F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dirty="0"/>
                </a:p>
              </p:txBody>
            </p:sp>
            <p:pic>
              <p:nvPicPr>
                <p:cNvPr id="34" name="Picture 17" descr="C:\Users\schnpa.CW.000\Documents\App-DNA\PPT\ico_set\48x48\plain\oszillograph.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00823" y="5397597"/>
                  <a:ext cx="297633" cy="297632"/>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35" name="Picture 34" descr="C:\inetpub\wwwroot\AppTitude\images\interop_64x64.png"/>
                <p:cNvPicPr>
                  <a:picLocks noChangeAspect="1" noChangeArrowheads="1"/>
                </p:cNvPicPr>
                <p:nvPr/>
              </p:nvPicPr>
              <p:blipFill>
                <a:blip r:embed="rId7" cstate="print"/>
                <a:srcRect/>
                <a:stretch>
                  <a:fillRect/>
                </a:stretch>
              </p:blipFill>
              <p:spPr bwMode="auto">
                <a:xfrm>
                  <a:off x="2927069" y="5325348"/>
                  <a:ext cx="333382" cy="333382"/>
                </a:xfrm>
                <a:prstGeom prst="rect">
                  <a:avLst/>
                </a:prstGeom>
                <a:noFill/>
                <a:effectLst/>
              </p:spPr>
            </p:pic>
            <p:grpSp>
              <p:nvGrpSpPr>
                <p:cNvPr id="36" name="Group 35"/>
                <p:cNvGrpSpPr/>
                <p:nvPr/>
              </p:nvGrpSpPr>
              <p:grpSpPr>
                <a:xfrm>
                  <a:off x="1785036" y="5317120"/>
                  <a:ext cx="328515" cy="368132"/>
                  <a:chOff x="2298132" y="4053101"/>
                  <a:chExt cx="328515" cy="368132"/>
                </a:xfrm>
              </p:grpSpPr>
              <p:pic>
                <p:nvPicPr>
                  <p:cNvPr id="37" name="Picture 10" descr="C:\Users\schnpa.CW.000\Documents\App-DNA\PPT\ico_set\48x48\plain\folder_lock.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04524" y="4099111"/>
                    <a:ext cx="322123" cy="322122"/>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38" name="Picture 20" descr="C:\Users\schnpa.CW.000\Documents\App-DNA\PPT\ico_set\48x48\plain\users1.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298132" y="4053101"/>
                    <a:ext cx="291017" cy="291016"/>
                  </a:xfrm>
                  <a:prstGeom prst="rect">
                    <a:avLst/>
                  </a:prstGeom>
                  <a:noFill/>
                  <a:effectLst/>
                  <a:extLst>
                    <a:ext uri="{909E8E84-426E-40DD-AFC4-6F175D3DCCD1}">
                      <a14:hiddenFill xmlns:a14="http://schemas.microsoft.com/office/drawing/2010/main">
                        <a:solidFill>
                          <a:srgbClr val="FFFFFF"/>
                        </a:solidFill>
                      </a14:hiddenFill>
                    </a:ext>
                  </a:extLst>
                </p:spPr>
              </p:pic>
            </p:grpSp>
            <p:sp>
              <p:nvSpPr>
                <p:cNvPr id="50" name="TextBox 49"/>
                <p:cNvSpPr txBox="1"/>
                <p:nvPr/>
              </p:nvSpPr>
              <p:spPr>
                <a:xfrm>
                  <a:off x="1732935" y="5749836"/>
                  <a:ext cx="1550424" cy="261610"/>
                </a:xfrm>
                <a:prstGeom prst="rect">
                  <a:avLst/>
                </a:prstGeom>
                <a:noFill/>
              </p:spPr>
              <p:txBody>
                <a:bodyPr wrap="none" rtlCol="0">
                  <a:spAutoFit/>
                </a:bodyPr>
                <a:lstStyle/>
                <a:p>
                  <a:r>
                    <a:rPr lang="en-GB" sz="1100" dirty="0" smtClean="0">
                      <a:solidFill>
                        <a:srgbClr val="03C2F1"/>
                      </a:solidFill>
                      <a:latin typeface="+mj-lt"/>
                    </a:rPr>
                    <a:t>Data        </a:t>
                  </a:r>
                  <a:r>
                    <a:rPr lang="en-GB" sz="1100" dirty="0" err="1" smtClean="0">
                      <a:solidFill>
                        <a:srgbClr val="03C2F1"/>
                      </a:solidFill>
                      <a:latin typeface="+mj-lt"/>
                    </a:rPr>
                    <a:t>Perf</a:t>
                  </a:r>
                  <a:r>
                    <a:rPr lang="en-GB" sz="1100" dirty="0" smtClean="0">
                      <a:solidFill>
                        <a:srgbClr val="03C2F1"/>
                      </a:solidFill>
                      <a:latin typeface="+mj-lt"/>
                    </a:rPr>
                    <a:t>          </a:t>
                  </a:r>
                  <a:r>
                    <a:rPr lang="en-GB" sz="1100" dirty="0" err="1" smtClean="0">
                      <a:solidFill>
                        <a:srgbClr val="03C2F1"/>
                      </a:solidFill>
                      <a:latin typeface="+mj-lt"/>
                    </a:rPr>
                    <a:t>Deps</a:t>
                  </a:r>
                  <a:endParaRPr lang="en-GB" sz="1100" dirty="0" smtClean="0">
                    <a:solidFill>
                      <a:srgbClr val="03C2F1"/>
                    </a:solidFill>
                    <a:latin typeface="+mj-lt"/>
                  </a:endParaRPr>
                </a:p>
              </p:txBody>
            </p:sp>
          </p:grpSp>
          <p:cxnSp>
            <p:nvCxnSpPr>
              <p:cNvPr id="59" name="Straight Arrow Connector 58"/>
              <p:cNvCxnSpPr>
                <a:stCxn id="4" idx="6"/>
                <a:endCxn id="33" idx="1"/>
              </p:cNvCxnSpPr>
              <p:nvPr/>
            </p:nvCxnSpPr>
            <p:spPr bwMode="auto">
              <a:xfrm>
                <a:off x="849447" y="3729479"/>
                <a:ext cx="825194" cy="1929251"/>
              </a:xfrm>
              <a:prstGeom prst="straightConnector1">
                <a:avLst/>
              </a:prstGeom>
              <a:solidFill>
                <a:schemeClr val="accent1"/>
              </a:solidFill>
              <a:ln w="34925" cap="flat" cmpd="sng" algn="ctr">
                <a:solidFill>
                  <a:srgbClr val="00C2F1"/>
                </a:solidFill>
                <a:prstDash val="solid"/>
                <a:round/>
                <a:headEnd type="none" w="med" len="med"/>
                <a:tailEnd type="oval"/>
              </a:ln>
              <a:effectLst/>
            </p:spPr>
          </p:cxnSp>
        </p:grpSp>
      </p:grpSp>
      <p:grpSp>
        <p:nvGrpSpPr>
          <p:cNvPr id="16" name="Group 15"/>
          <p:cNvGrpSpPr/>
          <p:nvPr/>
        </p:nvGrpSpPr>
        <p:grpSpPr>
          <a:xfrm>
            <a:off x="6480212" y="1153902"/>
            <a:ext cx="1980220" cy="5011401"/>
            <a:chOff x="6480212" y="1153902"/>
            <a:chExt cx="1980220" cy="5011401"/>
          </a:xfrm>
        </p:grpSpPr>
        <p:sp>
          <p:nvSpPr>
            <p:cNvPr id="110" name="Rounded Rectangle 109"/>
            <p:cNvSpPr/>
            <p:nvPr/>
          </p:nvSpPr>
          <p:spPr>
            <a:xfrm rot="16200000">
              <a:off x="4964621" y="2669493"/>
              <a:ext cx="5011401" cy="1980220"/>
            </a:xfrm>
            <a:prstGeom prst="roundRect">
              <a:avLst>
                <a:gd name="adj" fmla="val 10070"/>
              </a:avLst>
            </a:prstGeom>
            <a:gradFill flip="none" rotWithShape="1">
              <a:gsLst>
                <a:gs pos="13000">
                  <a:schemeClr val="accent6"/>
                </a:gs>
                <a:gs pos="100000">
                  <a:schemeClr val="accent6">
                    <a:lumMod val="75000"/>
                    <a:tint val="23500"/>
                    <a:satMod val="160000"/>
                    <a:alpha val="7000"/>
                  </a:schemeClr>
                </a:gs>
              </a:gsLst>
              <a:lin ang="0" scaled="1"/>
              <a:tileRect/>
            </a:gradFill>
            <a:ln w="12700">
              <a:solidFill>
                <a:srgbClr val="00C2F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grpSp>
          <p:nvGrpSpPr>
            <p:cNvPr id="14" name="Group 13"/>
            <p:cNvGrpSpPr/>
            <p:nvPr/>
          </p:nvGrpSpPr>
          <p:grpSpPr>
            <a:xfrm>
              <a:off x="6752673" y="1265926"/>
              <a:ext cx="1508059" cy="4755362"/>
              <a:chOff x="6752673" y="994474"/>
              <a:chExt cx="1508059" cy="4755362"/>
            </a:xfrm>
          </p:grpSpPr>
          <p:grpSp>
            <p:nvGrpSpPr>
              <p:cNvPr id="2" name="Group 1"/>
              <p:cNvGrpSpPr/>
              <p:nvPr/>
            </p:nvGrpSpPr>
            <p:grpSpPr>
              <a:xfrm>
                <a:off x="6782429" y="994474"/>
                <a:ext cx="1413872" cy="3797562"/>
                <a:chOff x="6693275" y="1210498"/>
                <a:chExt cx="1413872" cy="3797562"/>
              </a:xfrm>
            </p:grpSpPr>
            <p:sp>
              <p:nvSpPr>
                <p:cNvPr id="64" name="Oval 63"/>
                <p:cNvSpPr/>
                <p:nvPr/>
              </p:nvSpPr>
              <p:spPr bwMode="auto">
                <a:xfrm>
                  <a:off x="6701395" y="1471866"/>
                  <a:ext cx="445688" cy="397461"/>
                </a:xfrm>
                <a:prstGeom prst="ellipse">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wrap="square">
                  <a:spAutoFit/>
                </a:bodyPr>
                <a:lstStyle/>
                <a:p>
                  <a:pPr eaLnBrk="0" hangingPunct="0">
                    <a:spcBef>
                      <a:spcPct val="50000"/>
                    </a:spcBef>
                    <a:defRPr/>
                  </a:pPr>
                  <a:endParaRPr lang="en-GB">
                    <a:solidFill>
                      <a:schemeClr val="tx1"/>
                    </a:solidFill>
                  </a:endParaRPr>
                </a:p>
              </p:txBody>
            </p:sp>
            <p:sp>
              <p:nvSpPr>
                <p:cNvPr id="65" name="Oval 64"/>
                <p:cNvSpPr/>
                <p:nvPr/>
              </p:nvSpPr>
              <p:spPr bwMode="auto">
                <a:xfrm>
                  <a:off x="7034867" y="1691986"/>
                  <a:ext cx="445688" cy="397461"/>
                </a:xfrm>
                <a:prstGeom prst="ellipse">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wrap="square">
                  <a:spAutoFit/>
                </a:bodyPr>
                <a:lstStyle/>
                <a:p>
                  <a:pPr eaLnBrk="0" hangingPunct="0">
                    <a:spcBef>
                      <a:spcPct val="50000"/>
                    </a:spcBef>
                    <a:defRPr/>
                  </a:pPr>
                  <a:endParaRPr lang="en-GB">
                    <a:solidFill>
                      <a:schemeClr val="tx1"/>
                    </a:solidFill>
                  </a:endParaRPr>
                </a:p>
              </p:txBody>
            </p:sp>
            <p:sp>
              <p:nvSpPr>
                <p:cNvPr id="66" name="Oval 65"/>
                <p:cNvSpPr/>
                <p:nvPr/>
              </p:nvSpPr>
              <p:spPr bwMode="auto">
                <a:xfrm>
                  <a:off x="7089280" y="2568570"/>
                  <a:ext cx="446194" cy="406324"/>
                </a:xfrm>
                <a:prstGeom prst="ellipse">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a:noAutofit/>
                </a:bodyPr>
                <a:lstStyle/>
                <a:p>
                  <a:pPr eaLnBrk="0" hangingPunct="0">
                    <a:spcBef>
                      <a:spcPct val="50000"/>
                    </a:spcBef>
                    <a:defRPr/>
                  </a:pPr>
                  <a:endParaRPr lang="en-GB" dirty="0">
                    <a:solidFill>
                      <a:schemeClr val="tx1"/>
                    </a:solidFill>
                  </a:endParaRPr>
                </a:p>
              </p:txBody>
            </p:sp>
            <p:sp>
              <p:nvSpPr>
                <p:cNvPr id="67" name="Oval 66"/>
                <p:cNvSpPr/>
                <p:nvPr/>
              </p:nvSpPr>
              <p:spPr bwMode="auto">
                <a:xfrm>
                  <a:off x="6736459" y="2767073"/>
                  <a:ext cx="446194" cy="406324"/>
                </a:xfrm>
                <a:prstGeom prst="ellipse">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a:noAutofit/>
                </a:bodyPr>
                <a:lstStyle/>
                <a:p>
                  <a:pPr eaLnBrk="0" hangingPunct="0">
                    <a:spcBef>
                      <a:spcPct val="50000"/>
                    </a:spcBef>
                    <a:defRPr/>
                  </a:pPr>
                  <a:endParaRPr lang="en-GB" dirty="0">
                    <a:solidFill>
                      <a:schemeClr val="tx1"/>
                    </a:solidFill>
                  </a:endParaRPr>
                </a:p>
              </p:txBody>
            </p:sp>
            <p:sp>
              <p:nvSpPr>
                <p:cNvPr id="69" name="Oval 68"/>
                <p:cNvSpPr/>
                <p:nvPr/>
              </p:nvSpPr>
              <p:spPr bwMode="auto">
                <a:xfrm>
                  <a:off x="7090848" y="2973857"/>
                  <a:ext cx="446194" cy="406324"/>
                </a:xfrm>
                <a:prstGeom prst="ellipse">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a:noAutofit/>
                </a:bodyPr>
                <a:lstStyle/>
                <a:p>
                  <a:pPr eaLnBrk="0" hangingPunct="0">
                    <a:spcBef>
                      <a:spcPct val="50000"/>
                    </a:spcBef>
                    <a:defRPr/>
                  </a:pPr>
                  <a:endParaRPr lang="en-GB" dirty="0">
                    <a:solidFill>
                      <a:schemeClr val="tx1"/>
                    </a:solidFill>
                  </a:endParaRPr>
                </a:p>
              </p:txBody>
            </p:sp>
            <p:sp>
              <p:nvSpPr>
                <p:cNvPr id="70" name="Oval 69"/>
                <p:cNvSpPr/>
                <p:nvPr/>
              </p:nvSpPr>
              <p:spPr bwMode="auto">
                <a:xfrm>
                  <a:off x="6736459" y="3216898"/>
                  <a:ext cx="446194" cy="406324"/>
                </a:xfrm>
                <a:prstGeom prst="ellipse">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a:noAutofit/>
                </a:bodyPr>
                <a:lstStyle/>
                <a:p>
                  <a:pPr eaLnBrk="0" hangingPunct="0">
                    <a:spcBef>
                      <a:spcPct val="50000"/>
                    </a:spcBef>
                    <a:defRPr/>
                  </a:pPr>
                  <a:endParaRPr lang="en-GB" dirty="0">
                    <a:solidFill>
                      <a:schemeClr val="tx1"/>
                    </a:solidFill>
                  </a:endParaRPr>
                </a:p>
              </p:txBody>
            </p:sp>
            <p:sp>
              <p:nvSpPr>
                <p:cNvPr id="72" name="Oval 71"/>
                <p:cNvSpPr/>
                <p:nvPr/>
              </p:nvSpPr>
              <p:spPr bwMode="auto">
                <a:xfrm>
                  <a:off x="6751700" y="3847563"/>
                  <a:ext cx="446194" cy="406324"/>
                </a:xfrm>
                <a:prstGeom prst="ellipse">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a:noAutofit/>
                </a:bodyPr>
                <a:lstStyle/>
                <a:p>
                  <a:pPr eaLnBrk="0" hangingPunct="0">
                    <a:spcBef>
                      <a:spcPct val="50000"/>
                    </a:spcBef>
                    <a:defRPr/>
                  </a:pPr>
                  <a:endParaRPr lang="en-GB" dirty="0">
                    <a:solidFill>
                      <a:schemeClr val="tx1"/>
                    </a:solidFill>
                  </a:endParaRPr>
                </a:p>
              </p:txBody>
            </p:sp>
            <p:sp>
              <p:nvSpPr>
                <p:cNvPr id="73" name="Oval 72"/>
                <p:cNvSpPr/>
                <p:nvPr/>
              </p:nvSpPr>
              <p:spPr bwMode="auto">
                <a:xfrm>
                  <a:off x="7165087" y="3431212"/>
                  <a:ext cx="446194" cy="406324"/>
                </a:xfrm>
                <a:prstGeom prst="ellipse">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a:noAutofit/>
                </a:bodyPr>
                <a:lstStyle/>
                <a:p>
                  <a:pPr eaLnBrk="0" hangingPunct="0">
                    <a:spcBef>
                      <a:spcPct val="50000"/>
                    </a:spcBef>
                    <a:defRPr/>
                  </a:pPr>
                  <a:endParaRPr lang="en-GB" dirty="0">
                    <a:solidFill>
                      <a:schemeClr val="tx1"/>
                    </a:solidFill>
                  </a:endParaRPr>
                </a:p>
              </p:txBody>
            </p:sp>
            <p:sp>
              <p:nvSpPr>
                <p:cNvPr id="74" name="Oval 73"/>
                <p:cNvSpPr/>
                <p:nvPr/>
              </p:nvSpPr>
              <p:spPr bwMode="auto">
                <a:xfrm>
                  <a:off x="7188858" y="3429308"/>
                  <a:ext cx="446194" cy="406324"/>
                </a:xfrm>
                <a:prstGeom prst="ellipse">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a:noAutofit/>
                </a:bodyPr>
                <a:lstStyle/>
                <a:p>
                  <a:pPr eaLnBrk="0" hangingPunct="0">
                    <a:spcBef>
                      <a:spcPct val="50000"/>
                    </a:spcBef>
                    <a:defRPr/>
                  </a:pPr>
                  <a:endParaRPr lang="en-GB" dirty="0">
                    <a:solidFill>
                      <a:schemeClr val="tx1"/>
                    </a:solidFill>
                  </a:endParaRPr>
                </a:p>
              </p:txBody>
            </p:sp>
            <p:sp>
              <p:nvSpPr>
                <p:cNvPr id="75" name="Oval 74"/>
                <p:cNvSpPr/>
                <p:nvPr/>
              </p:nvSpPr>
              <p:spPr bwMode="auto">
                <a:xfrm>
                  <a:off x="7325529" y="3472638"/>
                  <a:ext cx="446194" cy="406324"/>
                </a:xfrm>
                <a:prstGeom prst="ellipse">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a:noAutofit/>
                </a:bodyPr>
                <a:lstStyle/>
                <a:p>
                  <a:pPr eaLnBrk="0" hangingPunct="0">
                    <a:spcBef>
                      <a:spcPct val="50000"/>
                    </a:spcBef>
                    <a:defRPr/>
                  </a:pPr>
                  <a:endParaRPr lang="en-GB" dirty="0">
                    <a:solidFill>
                      <a:schemeClr val="tx1"/>
                    </a:solidFill>
                  </a:endParaRPr>
                </a:p>
              </p:txBody>
            </p:sp>
            <p:sp>
              <p:nvSpPr>
                <p:cNvPr id="76" name="Oval 75"/>
                <p:cNvSpPr/>
                <p:nvPr/>
              </p:nvSpPr>
              <p:spPr bwMode="auto">
                <a:xfrm>
                  <a:off x="6866183" y="2485452"/>
                  <a:ext cx="446194" cy="406324"/>
                </a:xfrm>
                <a:prstGeom prst="ellipse">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a:noAutofit/>
                </a:bodyPr>
                <a:lstStyle/>
                <a:p>
                  <a:pPr eaLnBrk="0" hangingPunct="0">
                    <a:spcBef>
                      <a:spcPct val="50000"/>
                    </a:spcBef>
                    <a:defRPr/>
                  </a:pPr>
                  <a:endParaRPr lang="en-GB" dirty="0">
                    <a:solidFill>
                      <a:schemeClr val="tx1"/>
                    </a:solidFill>
                  </a:endParaRPr>
                </a:p>
              </p:txBody>
            </p:sp>
            <p:sp>
              <p:nvSpPr>
                <p:cNvPr id="77" name="Oval 76"/>
                <p:cNvSpPr/>
                <p:nvPr/>
              </p:nvSpPr>
              <p:spPr bwMode="auto">
                <a:xfrm>
                  <a:off x="6885244" y="3013736"/>
                  <a:ext cx="446194" cy="406324"/>
                </a:xfrm>
                <a:prstGeom prst="ellipse">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a:noAutofit/>
                </a:bodyPr>
                <a:lstStyle/>
                <a:p>
                  <a:pPr eaLnBrk="0" hangingPunct="0">
                    <a:spcBef>
                      <a:spcPct val="50000"/>
                    </a:spcBef>
                    <a:defRPr/>
                  </a:pPr>
                  <a:endParaRPr lang="en-GB" dirty="0">
                    <a:solidFill>
                      <a:schemeClr val="tx1"/>
                    </a:solidFill>
                  </a:endParaRPr>
                </a:p>
              </p:txBody>
            </p:sp>
            <p:sp>
              <p:nvSpPr>
                <p:cNvPr id="78" name="Oval 77"/>
                <p:cNvSpPr/>
                <p:nvPr/>
              </p:nvSpPr>
              <p:spPr bwMode="auto">
                <a:xfrm>
                  <a:off x="7105920" y="1210498"/>
                  <a:ext cx="445688" cy="397461"/>
                </a:xfrm>
                <a:prstGeom prst="ellipse">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wrap="square">
                  <a:spAutoFit/>
                </a:bodyPr>
                <a:lstStyle/>
                <a:p>
                  <a:pPr eaLnBrk="0" hangingPunct="0">
                    <a:spcBef>
                      <a:spcPct val="50000"/>
                    </a:spcBef>
                    <a:defRPr/>
                  </a:pPr>
                  <a:endParaRPr lang="en-GB">
                    <a:solidFill>
                      <a:schemeClr val="tx1"/>
                    </a:solidFill>
                  </a:endParaRPr>
                </a:p>
              </p:txBody>
            </p:sp>
            <p:sp>
              <p:nvSpPr>
                <p:cNvPr id="79" name="Oval 78"/>
                <p:cNvSpPr/>
                <p:nvPr/>
              </p:nvSpPr>
              <p:spPr bwMode="auto">
                <a:xfrm>
                  <a:off x="7493542" y="1357348"/>
                  <a:ext cx="445688" cy="397461"/>
                </a:xfrm>
                <a:prstGeom prst="ellipse">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wrap="square">
                  <a:spAutoFit/>
                </a:bodyPr>
                <a:lstStyle/>
                <a:p>
                  <a:pPr eaLnBrk="0" hangingPunct="0">
                    <a:spcBef>
                      <a:spcPct val="50000"/>
                    </a:spcBef>
                    <a:defRPr/>
                  </a:pPr>
                  <a:endParaRPr lang="en-GB">
                    <a:solidFill>
                      <a:schemeClr val="tx1"/>
                    </a:solidFill>
                  </a:endParaRPr>
                </a:p>
              </p:txBody>
            </p:sp>
            <p:sp>
              <p:nvSpPr>
                <p:cNvPr id="80" name="Oval 79"/>
                <p:cNvSpPr/>
                <p:nvPr/>
              </p:nvSpPr>
              <p:spPr bwMode="auto">
                <a:xfrm>
                  <a:off x="7228251" y="2140185"/>
                  <a:ext cx="446194" cy="406324"/>
                </a:xfrm>
                <a:prstGeom prst="ellipse">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a:noAutofit/>
                </a:bodyPr>
                <a:lstStyle/>
                <a:p>
                  <a:pPr eaLnBrk="0" hangingPunct="0">
                    <a:spcBef>
                      <a:spcPct val="50000"/>
                    </a:spcBef>
                    <a:defRPr/>
                  </a:pPr>
                  <a:endParaRPr lang="en-GB" dirty="0">
                    <a:solidFill>
                      <a:schemeClr val="tx1"/>
                    </a:solidFill>
                  </a:endParaRPr>
                </a:p>
              </p:txBody>
            </p:sp>
            <p:sp>
              <p:nvSpPr>
                <p:cNvPr id="81" name="Oval 80"/>
                <p:cNvSpPr/>
                <p:nvPr/>
              </p:nvSpPr>
              <p:spPr bwMode="auto">
                <a:xfrm>
                  <a:off x="6829649" y="3507476"/>
                  <a:ext cx="446194" cy="406324"/>
                </a:xfrm>
                <a:prstGeom prst="ellipse">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a:noAutofit/>
                </a:bodyPr>
                <a:lstStyle/>
                <a:p>
                  <a:pPr eaLnBrk="0" hangingPunct="0">
                    <a:spcBef>
                      <a:spcPct val="50000"/>
                    </a:spcBef>
                    <a:defRPr/>
                  </a:pPr>
                  <a:endParaRPr lang="en-GB" dirty="0">
                    <a:solidFill>
                      <a:schemeClr val="tx1"/>
                    </a:solidFill>
                  </a:endParaRPr>
                </a:p>
              </p:txBody>
            </p:sp>
            <p:sp>
              <p:nvSpPr>
                <p:cNvPr id="82" name="Oval 81"/>
                <p:cNvSpPr/>
                <p:nvPr/>
              </p:nvSpPr>
              <p:spPr bwMode="auto">
                <a:xfrm>
                  <a:off x="7437856" y="2435906"/>
                  <a:ext cx="446194" cy="406324"/>
                </a:xfrm>
                <a:prstGeom prst="ellipse">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a:noAutofit/>
                </a:bodyPr>
                <a:lstStyle/>
                <a:p>
                  <a:pPr eaLnBrk="0" hangingPunct="0">
                    <a:spcBef>
                      <a:spcPct val="50000"/>
                    </a:spcBef>
                    <a:defRPr/>
                  </a:pPr>
                  <a:endParaRPr lang="en-GB" dirty="0">
                    <a:solidFill>
                      <a:schemeClr val="tx1"/>
                    </a:solidFill>
                  </a:endParaRPr>
                </a:p>
              </p:txBody>
            </p:sp>
            <p:sp>
              <p:nvSpPr>
                <p:cNvPr id="83" name="Oval 82"/>
                <p:cNvSpPr/>
                <p:nvPr/>
              </p:nvSpPr>
              <p:spPr bwMode="auto">
                <a:xfrm>
                  <a:off x="7417548" y="3173397"/>
                  <a:ext cx="446194" cy="406324"/>
                </a:xfrm>
                <a:prstGeom prst="ellipse">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a:noAutofit/>
                </a:bodyPr>
                <a:lstStyle/>
                <a:p>
                  <a:pPr eaLnBrk="0" hangingPunct="0">
                    <a:spcBef>
                      <a:spcPct val="50000"/>
                    </a:spcBef>
                    <a:defRPr/>
                  </a:pPr>
                  <a:endParaRPr lang="en-GB" dirty="0">
                    <a:solidFill>
                      <a:schemeClr val="tx1"/>
                    </a:solidFill>
                  </a:endParaRPr>
                </a:p>
              </p:txBody>
            </p:sp>
            <p:sp>
              <p:nvSpPr>
                <p:cNvPr id="84" name="Oval 83"/>
                <p:cNvSpPr/>
                <p:nvPr/>
              </p:nvSpPr>
              <p:spPr bwMode="auto">
                <a:xfrm>
                  <a:off x="7152104" y="3293162"/>
                  <a:ext cx="446194" cy="406324"/>
                </a:xfrm>
                <a:prstGeom prst="ellipse">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a:noAutofit/>
                </a:bodyPr>
                <a:lstStyle/>
                <a:p>
                  <a:pPr eaLnBrk="0" hangingPunct="0">
                    <a:spcBef>
                      <a:spcPct val="50000"/>
                    </a:spcBef>
                    <a:defRPr/>
                  </a:pPr>
                  <a:endParaRPr lang="en-GB" dirty="0">
                    <a:solidFill>
                      <a:schemeClr val="tx1"/>
                    </a:solidFill>
                  </a:endParaRPr>
                </a:p>
              </p:txBody>
            </p:sp>
            <p:sp>
              <p:nvSpPr>
                <p:cNvPr id="85" name="Oval 84"/>
                <p:cNvSpPr/>
                <p:nvPr/>
              </p:nvSpPr>
              <p:spPr bwMode="auto">
                <a:xfrm>
                  <a:off x="7294980" y="2780235"/>
                  <a:ext cx="446194" cy="406324"/>
                </a:xfrm>
                <a:prstGeom prst="ellipse">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a:noAutofit/>
                </a:bodyPr>
                <a:lstStyle/>
                <a:p>
                  <a:pPr eaLnBrk="0" hangingPunct="0">
                    <a:spcBef>
                      <a:spcPct val="50000"/>
                    </a:spcBef>
                    <a:defRPr/>
                  </a:pPr>
                  <a:endParaRPr lang="en-GB" dirty="0">
                    <a:solidFill>
                      <a:schemeClr val="tx1"/>
                    </a:solidFill>
                  </a:endParaRPr>
                </a:p>
              </p:txBody>
            </p:sp>
            <p:sp>
              <p:nvSpPr>
                <p:cNvPr id="86" name="Oval 85"/>
                <p:cNvSpPr/>
                <p:nvPr/>
              </p:nvSpPr>
              <p:spPr bwMode="auto">
                <a:xfrm>
                  <a:off x="7277414" y="3864666"/>
                  <a:ext cx="446194" cy="406324"/>
                </a:xfrm>
                <a:prstGeom prst="ellipse">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a:noAutofit/>
                </a:bodyPr>
                <a:lstStyle/>
                <a:p>
                  <a:pPr eaLnBrk="0" hangingPunct="0">
                    <a:spcBef>
                      <a:spcPct val="50000"/>
                    </a:spcBef>
                    <a:defRPr/>
                  </a:pPr>
                  <a:endParaRPr lang="en-GB" dirty="0">
                    <a:solidFill>
                      <a:schemeClr val="tx1"/>
                    </a:solidFill>
                  </a:endParaRPr>
                </a:p>
              </p:txBody>
            </p:sp>
            <p:sp>
              <p:nvSpPr>
                <p:cNvPr id="87" name="Oval 86"/>
                <p:cNvSpPr/>
                <p:nvPr/>
              </p:nvSpPr>
              <p:spPr bwMode="auto">
                <a:xfrm>
                  <a:off x="7580732" y="3507476"/>
                  <a:ext cx="446194" cy="406324"/>
                </a:xfrm>
                <a:prstGeom prst="ellipse">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a:noAutofit/>
                </a:bodyPr>
                <a:lstStyle/>
                <a:p>
                  <a:pPr eaLnBrk="0" hangingPunct="0">
                    <a:spcBef>
                      <a:spcPct val="50000"/>
                    </a:spcBef>
                    <a:defRPr/>
                  </a:pPr>
                  <a:endParaRPr lang="en-GB" dirty="0">
                    <a:solidFill>
                      <a:schemeClr val="tx1"/>
                    </a:solidFill>
                  </a:endParaRPr>
                </a:p>
              </p:txBody>
            </p:sp>
            <p:sp>
              <p:nvSpPr>
                <p:cNvPr id="88" name="Oval 87"/>
                <p:cNvSpPr/>
                <p:nvPr/>
              </p:nvSpPr>
              <p:spPr bwMode="auto">
                <a:xfrm>
                  <a:off x="7152104" y="4066119"/>
                  <a:ext cx="446194" cy="406324"/>
                </a:xfrm>
                <a:prstGeom prst="ellipse">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a:noAutofit/>
                </a:bodyPr>
                <a:lstStyle/>
                <a:p>
                  <a:pPr eaLnBrk="0" hangingPunct="0">
                    <a:spcBef>
                      <a:spcPct val="50000"/>
                    </a:spcBef>
                    <a:defRPr/>
                  </a:pPr>
                  <a:endParaRPr lang="en-GB" dirty="0">
                    <a:solidFill>
                      <a:schemeClr val="tx1"/>
                    </a:solidFill>
                  </a:endParaRPr>
                </a:p>
              </p:txBody>
            </p:sp>
            <p:sp>
              <p:nvSpPr>
                <p:cNvPr id="89" name="Oval 88"/>
                <p:cNvSpPr/>
                <p:nvPr/>
              </p:nvSpPr>
              <p:spPr bwMode="auto">
                <a:xfrm>
                  <a:off x="7054317" y="3623222"/>
                  <a:ext cx="446194" cy="406324"/>
                </a:xfrm>
                <a:prstGeom prst="ellipse">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a:noAutofit/>
                </a:bodyPr>
                <a:lstStyle/>
                <a:p>
                  <a:pPr eaLnBrk="0" hangingPunct="0">
                    <a:spcBef>
                      <a:spcPct val="50000"/>
                    </a:spcBef>
                    <a:defRPr/>
                  </a:pPr>
                  <a:endParaRPr lang="en-GB" dirty="0">
                    <a:solidFill>
                      <a:schemeClr val="tx1"/>
                    </a:solidFill>
                  </a:endParaRPr>
                </a:p>
              </p:txBody>
            </p:sp>
            <p:sp>
              <p:nvSpPr>
                <p:cNvPr id="91" name="Oval 90"/>
                <p:cNvSpPr/>
                <p:nvPr/>
              </p:nvSpPr>
              <p:spPr bwMode="auto">
                <a:xfrm>
                  <a:off x="7660953" y="2552241"/>
                  <a:ext cx="446194" cy="406324"/>
                </a:xfrm>
                <a:prstGeom prst="ellipse">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a:noAutofit/>
                </a:bodyPr>
                <a:lstStyle/>
                <a:p>
                  <a:pPr eaLnBrk="0" hangingPunct="0">
                    <a:spcBef>
                      <a:spcPct val="50000"/>
                    </a:spcBef>
                    <a:defRPr/>
                  </a:pPr>
                  <a:endParaRPr lang="en-GB" dirty="0">
                    <a:solidFill>
                      <a:schemeClr val="tx1"/>
                    </a:solidFill>
                  </a:endParaRPr>
                </a:p>
              </p:txBody>
            </p:sp>
            <p:sp>
              <p:nvSpPr>
                <p:cNvPr id="93" name="Oval 92"/>
                <p:cNvSpPr/>
                <p:nvPr/>
              </p:nvSpPr>
              <p:spPr bwMode="auto">
                <a:xfrm>
                  <a:off x="7544078" y="2022861"/>
                  <a:ext cx="445688" cy="397461"/>
                </a:xfrm>
                <a:prstGeom prst="ellipse">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wrap="square">
                  <a:spAutoFit/>
                </a:bodyPr>
                <a:lstStyle/>
                <a:p>
                  <a:pPr eaLnBrk="0" hangingPunct="0">
                    <a:spcBef>
                      <a:spcPct val="50000"/>
                    </a:spcBef>
                    <a:defRPr/>
                  </a:pPr>
                  <a:endParaRPr lang="en-GB">
                    <a:solidFill>
                      <a:schemeClr val="tx1"/>
                    </a:solidFill>
                  </a:endParaRPr>
                </a:p>
              </p:txBody>
            </p:sp>
            <p:sp>
              <p:nvSpPr>
                <p:cNvPr id="94" name="Oval 93"/>
                <p:cNvSpPr/>
                <p:nvPr/>
              </p:nvSpPr>
              <p:spPr bwMode="auto">
                <a:xfrm>
                  <a:off x="6831220" y="2068578"/>
                  <a:ext cx="446194" cy="406324"/>
                </a:xfrm>
                <a:prstGeom prst="ellipse">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a:noAutofit/>
                </a:bodyPr>
                <a:lstStyle/>
                <a:p>
                  <a:pPr eaLnBrk="0" hangingPunct="0">
                    <a:spcBef>
                      <a:spcPct val="50000"/>
                    </a:spcBef>
                    <a:defRPr/>
                  </a:pPr>
                  <a:endParaRPr lang="en-GB" dirty="0">
                    <a:solidFill>
                      <a:schemeClr val="tx1"/>
                    </a:solidFill>
                  </a:endParaRPr>
                </a:p>
              </p:txBody>
            </p:sp>
            <p:sp>
              <p:nvSpPr>
                <p:cNvPr id="95" name="Oval 94"/>
                <p:cNvSpPr/>
                <p:nvPr/>
              </p:nvSpPr>
              <p:spPr bwMode="auto">
                <a:xfrm>
                  <a:off x="6700133" y="3431212"/>
                  <a:ext cx="446194" cy="406324"/>
                </a:xfrm>
                <a:prstGeom prst="ellipse">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a:noAutofit/>
                </a:bodyPr>
                <a:lstStyle/>
                <a:p>
                  <a:pPr eaLnBrk="0" hangingPunct="0">
                    <a:spcBef>
                      <a:spcPct val="50000"/>
                    </a:spcBef>
                    <a:defRPr/>
                  </a:pPr>
                  <a:endParaRPr lang="en-GB" dirty="0">
                    <a:solidFill>
                      <a:schemeClr val="tx1"/>
                    </a:solidFill>
                  </a:endParaRPr>
                </a:p>
              </p:txBody>
            </p:sp>
            <p:sp>
              <p:nvSpPr>
                <p:cNvPr id="96" name="Oval 95"/>
                <p:cNvSpPr/>
                <p:nvPr/>
              </p:nvSpPr>
              <p:spPr bwMode="auto">
                <a:xfrm>
                  <a:off x="7660953" y="2911121"/>
                  <a:ext cx="446194" cy="406324"/>
                </a:xfrm>
                <a:prstGeom prst="ellipse">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a:noAutofit/>
                </a:bodyPr>
                <a:lstStyle/>
                <a:p>
                  <a:pPr eaLnBrk="0" hangingPunct="0">
                    <a:spcBef>
                      <a:spcPct val="50000"/>
                    </a:spcBef>
                    <a:defRPr/>
                  </a:pPr>
                  <a:endParaRPr lang="en-GB" dirty="0">
                    <a:solidFill>
                      <a:schemeClr val="tx1"/>
                    </a:solidFill>
                  </a:endParaRPr>
                </a:p>
              </p:txBody>
            </p:sp>
            <p:sp>
              <p:nvSpPr>
                <p:cNvPr id="97" name="Oval 96"/>
                <p:cNvSpPr/>
                <p:nvPr/>
              </p:nvSpPr>
              <p:spPr bwMode="auto">
                <a:xfrm>
                  <a:off x="7488927" y="3498159"/>
                  <a:ext cx="446194" cy="406324"/>
                </a:xfrm>
                <a:prstGeom prst="ellipse">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a:noAutofit/>
                </a:bodyPr>
                <a:lstStyle/>
                <a:p>
                  <a:pPr eaLnBrk="0" hangingPunct="0">
                    <a:spcBef>
                      <a:spcPct val="50000"/>
                    </a:spcBef>
                    <a:defRPr/>
                  </a:pPr>
                  <a:endParaRPr lang="en-GB" dirty="0">
                    <a:solidFill>
                      <a:schemeClr val="tx1"/>
                    </a:solidFill>
                  </a:endParaRPr>
                </a:p>
              </p:txBody>
            </p:sp>
            <p:sp>
              <p:nvSpPr>
                <p:cNvPr id="98" name="Oval 97"/>
                <p:cNvSpPr/>
                <p:nvPr/>
              </p:nvSpPr>
              <p:spPr bwMode="auto">
                <a:xfrm>
                  <a:off x="7052746" y="3933726"/>
                  <a:ext cx="446194" cy="406324"/>
                </a:xfrm>
                <a:prstGeom prst="ellipse">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a:noAutofit/>
                </a:bodyPr>
                <a:lstStyle/>
                <a:p>
                  <a:pPr eaLnBrk="0" hangingPunct="0">
                    <a:spcBef>
                      <a:spcPct val="50000"/>
                    </a:spcBef>
                    <a:defRPr/>
                  </a:pPr>
                  <a:endParaRPr lang="en-GB" dirty="0">
                    <a:solidFill>
                      <a:schemeClr val="tx1"/>
                    </a:solidFill>
                  </a:endParaRPr>
                </a:p>
              </p:txBody>
            </p:sp>
            <p:sp>
              <p:nvSpPr>
                <p:cNvPr id="99" name="Oval 98"/>
                <p:cNvSpPr/>
                <p:nvPr/>
              </p:nvSpPr>
              <p:spPr bwMode="auto">
                <a:xfrm>
                  <a:off x="7451348" y="3899552"/>
                  <a:ext cx="446194" cy="406324"/>
                </a:xfrm>
                <a:prstGeom prst="ellipse">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a:noAutofit/>
                </a:bodyPr>
                <a:lstStyle/>
                <a:p>
                  <a:pPr eaLnBrk="0" hangingPunct="0">
                    <a:spcBef>
                      <a:spcPct val="50000"/>
                    </a:spcBef>
                    <a:defRPr/>
                  </a:pPr>
                  <a:endParaRPr lang="en-GB" dirty="0">
                    <a:solidFill>
                      <a:schemeClr val="tx1"/>
                    </a:solidFill>
                  </a:endParaRPr>
                </a:p>
              </p:txBody>
            </p:sp>
            <p:sp>
              <p:nvSpPr>
                <p:cNvPr id="100" name="Oval 99"/>
                <p:cNvSpPr/>
                <p:nvPr/>
              </p:nvSpPr>
              <p:spPr bwMode="auto">
                <a:xfrm>
                  <a:off x="7373380" y="4289007"/>
                  <a:ext cx="446194" cy="406324"/>
                </a:xfrm>
                <a:prstGeom prst="ellipse">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a:noAutofit/>
                </a:bodyPr>
                <a:lstStyle/>
                <a:p>
                  <a:pPr eaLnBrk="0" hangingPunct="0">
                    <a:spcBef>
                      <a:spcPct val="50000"/>
                    </a:spcBef>
                    <a:defRPr/>
                  </a:pPr>
                  <a:endParaRPr lang="en-GB" dirty="0">
                    <a:solidFill>
                      <a:schemeClr val="tx1"/>
                    </a:solidFill>
                  </a:endParaRPr>
                </a:p>
              </p:txBody>
            </p:sp>
            <p:sp>
              <p:nvSpPr>
                <p:cNvPr id="101" name="Oval 100"/>
                <p:cNvSpPr/>
                <p:nvPr/>
              </p:nvSpPr>
              <p:spPr bwMode="auto">
                <a:xfrm>
                  <a:off x="7630023" y="4107833"/>
                  <a:ext cx="446194" cy="406324"/>
                </a:xfrm>
                <a:prstGeom prst="ellipse">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a:noAutofit/>
                </a:bodyPr>
                <a:lstStyle/>
                <a:p>
                  <a:pPr eaLnBrk="0" hangingPunct="0">
                    <a:spcBef>
                      <a:spcPct val="50000"/>
                    </a:spcBef>
                    <a:defRPr/>
                  </a:pPr>
                  <a:endParaRPr lang="en-GB" dirty="0">
                    <a:solidFill>
                      <a:schemeClr val="tx1"/>
                    </a:solidFill>
                  </a:endParaRPr>
                </a:p>
              </p:txBody>
            </p:sp>
            <p:sp>
              <p:nvSpPr>
                <p:cNvPr id="102" name="Oval 101"/>
                <p:cNvSpPr/>
                <p:nvPr/>
              </p:nvSpPr>
              <p:spPr bwMode="auto">
                <a:xfrm>
                  <a:off x="6693275" y="4543288"/>
                  <a:ext cx="446194" cy="406324"/>
                </a:xfrm>
                <a:prstGeom prst="ellipse">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a:noAutofit/>
                </a:bodyPr>
                <a:lstStyle/>
                <a:p>
                  <a:pPr eaLnBrk="0" hangingPunct="0">
                    <a:spcBef>
                      <a:spcPct val="50000"/>
                    </a:spcBef>
                    <a:defRPr/>
                  </a:pPr>
                  <a:endParaRPr lang="en-GB" dirty="0">
                    <a:solidFill>
                      <a:schemeClr val="tx1"/>
                    </a:solidFill>
                  </a:endParaRPr>
                </a:p>
              </p:txBody>
            </p:sp>
            <p:sp>
              <p:nvSpPr>
                <p:cNvPr id="103" name="Oval 102"/>
                <p:cNvSpPr/>
                <p:nvPr/>
              </p:nvSpPr>
              <p:spPr bwMode="auto">
                <a:xfrm>
                  <a:off x="7034361" y="4257283"/>
                  <a:ext cx="446194" cy="406324"/>
                </a:xfrm>
                <a:prstGeom prst="ellipse">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a:noAutofit/>
                </a:bodyPr>
                <a:lstStyle/>
                <a:p>
                  <a:pPr eaLnBrk="0" hangingPunct="0">
                    <a:spcBef>
                      <a:spcPct val="50000"/>
                    </a:spcBef>
                    <a:defRPr/>
                  </a:pPr>
                  <a:endParaRPr lang="en-GB" dirty="0">
                    <a:solidFill>
                      <a:schemeClr val="tx1"/>
                    </a:solidFill>
                  </a:endParaRPr>
                </a:p>
              </p:txBody>
            </p:sp>
            <p:sp>
              <p:nvSpPr>
                <p:cNvPr id="104" name="Oval 103"/>
                <p:cNvSpPr/>
                <p:nvPr/>
              </p:nvSpPr>
              <p:spPr bwMode="auto">
                <a:xfrm>
                  <a:off x="7554364" y="3376559"/>
                  <a:ext cx="446194" cy="406324"/>
                </a:xfrm>
                <a:prstGeom prst="ellipse">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a:noAutofit/>
                </a:bodyPr>
                <a:lstStyle/>
                <a:p>
                  <a:pPr eaLnBrk="0" hangingPunct="0">
                    <a:spcBef>
                      <a:spcPct val="50000"/>
                    </a:spcBef>
                    <a:defRPr/>
                  </a:pPr>
                  <a:endParaRPr lang="en-GB" dirty="0">
                    <a:solidFill>
                      <a:schemeClr val="tx1"/>
                    </a:solidFill>
                  </a:endParaRPr>
                </a:p>
              </p:txBody>
            </p:sp>
            <p:sp>
              <p:nvSpPr>
                <p:cNvPr id="105" name="Oval 104"/>
                <p:cNvSpPr/>
                <p:nvPr/>
              </p:nvSpPr>
              <p:spPr bwMode="auto">
                <a:xfrm>
                  <a:off x="6747579" y="4178774"/>
                  <a:ext cx="446194" cy="406324"/>
                </a:xfrm>
                <a:prstGeom prst="ellipse">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a:noAutofit/>
                </a:bodyPr>
                <a:lstStyle/>
                <a:p>
                  <a:pPr eaLnBrk="0" hangingPunct="0">
                    <a:spcBef>
                      <a:spcPct val="50000"/>
                    </a:spcBef>
                    <a:defRPr/>
                  </a:pPr>
                  <a:endParaRPr lang="en-GB" dirty="0">
                    <a:solidFill>
                      <a:schemeClr val="tx1"/>
                    </a:solidFill>
                  </a:endParaRPr>
                </a:p>
              </p:txBody>
            </p:sp>
            <p:sp>
              <p:nvSpPr>
                <p:cNvPr id="106" name="Oval 105"/>
                <p:cNvSpPr/>
                <p:nvPr/>
              </p:nvSpPr>
              <p:spPr bwMode="auto">
                <a:xfrm>
                  <a:off x="7259848" y="4466343"/>
                  <a:ext cx="446194" cy="406324"/>
                </a:xfrm>
                <a:prstGeom prst="ellipse">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a:noAutofit/>
                </a:bodyPr>
                <a:lstStyle/>
                <a:p>
                  <a:pPr eaLnBrk="0" hangingPunct="0">
                    <a:spcBef>
                      <a:spcPct val="50000"/>
                    </a:spcBef>
                    <a:defRPr/>
                  </a:pPr>
                  <a:endParaRPr lang="en-GB" dirty="0">
                    <a:solidFill>
                      <a:schemeClr val="tx1"/>
                    </a:solidFill>
                  </a:endParaRPr>
                </a:p>
              </p:txBody>
            </p:sp>
            <p:sp>
              <p:nvSpPr>
                <p:cNvPr id="107" name="Oval 106"/>
                <p:cNvSpPr/>
                <p:nvPr/>
              </p:nvSpPr>
              <p:spPr bwMode="auto">
                <a:xfrm>
                  <a:off x="7036751" y="4520844"/>
                  <a:ext cx="446194" cy="406324"/>
                </a:xfrm>
                <a:prstGeom prst="ellipse">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a:noAutofit/>
                </a:bodyPr>
                <a:lstStyle/>
                <a:p>
                  <a:pPr eaLnBrk="0" hangingPunct="0">
                    <a:spcBef>
                      <a:spcPct val="50000"/>
                    </a:spcBef>
                    <a:defRPr/>
                  </a:pPr>
                  <a:endParaRPr lang="en-GB" dirty="0">
                    <a:solidFill>
                      <a:schemeClr val="tx1"/>
                    </a:solidFill>
                  </a:endParaRPr>
                </a:p>
              </p:txBody>
            </p:sp>
            <p:sp>
              <p:nvSpPr>
                <p:cNvPr id="108" name="Oval 107"/>
                <p:cNvSpPr/>
                <p:nvPr/>
              </p:nvSpPr>
              <p:spPr bwMode="auto">
                <a:xfrm>
                  <a:off x="7518077" y="4601736"/>
                  <a:ext cx="446194" cy="406324"/>
                </a:xfrm>
                <a:prstGeom prst="ellipse">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a:noAutofit/>
                </a:bodyPr>
                <a:lstStyle/>
                <a:p>
                  <a:pPr eaLnBrk="0" hangingPunct="0">
                    <a:spcBef>
                      <a:spcPct val="50000"/>
                    </a:spcBef>
                    <a:defRPr/>
                  </a:pPr>
                  <a:endParaRPr lang="en-GB" dirty="0">
                    <a:solidFill>
                      <a:schemeClr val="tx1"/>
                    </a:solidFill>
                  </a:endParaRPr>
                </a:p>
              </p:txBody>
            </p:sp>
          </p:grpSp>
          <p:sp>
            <p:nvSpPr>
              <p:cNvPr id="5" name="Rectangle 4"/>
              <p:cNvSpPr/>
              <p:nvPr/>
            </p:nvSpPr>
            <p:spPr>
              <a:xfrm>
                <a:off x="6987595" y="5288171"/>
                <a:ext cx="1164229" cy="461665"/>
              </a:xfrm>
              <a:prstGeom prst="rect">
                <a:avLst/>
              </a:prstGeom>
              <a:noFill/>
            </p:spPr>
            <p:style>
              <a:lnRef idx="0">
                <a:schemeClr val="accent1"/>
              </a:lnRef>
              <a:fillRef idx="3">
                <a:schemeClr val="accent1"/>
              </a:fillRef>
              <a:effectRef idx="3">
                <a:schemeClr val="accent1"/>
              </a:effectRef>
              <a:fontRef idx="minor">
                <a:schemeClr val="lt1"/>
              </a:fontRef>
            </p:style>
            <p:txBody>
              <a:bodyPr wrap="none">
                <a:spAutoFit/>
              </a:bodyPr>
              <a:lstStyle/>
              <a:p>
                <a:r>
                  <a:rPr lang="en-GB" sz="2400" b="1" dirty="0" smtClean="0">
                    <a:latin typeface="+mj-lt"/>
                  </a:rPr>
                  <a:t>Volume</a:t>
                </a:r>
                <a:endParaRPr lang="en-GB" sz="2400" b="1" dirty="0"/>
              </a:p>
            </p:txBody>
          </p:sp>
          <p:sp>
            <p:nvSpPr>
              <p:cNvPr id="13" name="Left Brace 12"/>
              <p:cNvSpPr/>
              <p:nvPr/>
            </p:nvSpPr>
            <p:spPr bwMode="auto">
              <a:xfrm rot="16200000">
                <a:off x="7372226" y="4338223"/>
                <a:ext cx="268953" cy="1508059"/>
              </a:xfrm>
              <a:prstGeom prst="leftBrace">
                <a:avLst>
                  <a:gd name="adj1" fmla="val 37914"/>
                  <a:gd name="adj2" fmla="val 50000"/>
                </a:avLst>
              </a:prstGeom>
              <a:noFill/>
              <a:ln w="34925" cap="flat" cmpd="sng" algn="ctr">
                <a:solidFill>
                  <a:schemeClr val="accent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a typeface="ＭＳ Ｐゴシック" pitchFamily="1" charset="-128"/>
                </a:endParaRPr>
              </a:p>
            </p:txBody>
          </p:sp>
        </p:grpSp>
      </p:grpSp>
    </p:spTree>
    <p:extLst>
      <p:ext uri="{BB962C8B-B14F-4D97-AF65-F5344CB8AC3E}">
        <p14:creationId xmlns:p14="http://schemas.microsoft.com/office/powerpoint/2010/main" val="7832152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056"/>
                                        </p:tgtEl>
                                        <p:attrNameLst>
                                          <p:attrName>style.visibility</p:attrName>
                                        </p:attrNameLst>
                                      </p:cBhvr>
                                      <p:to>
                                        <p:strVal val="visible"/>
                                      </p:to>
                                    </p:set>
                                    <p:animEffect transition="in" filter="wipe(down)">
                                      <p:cBhvr>
                                        <p:cTn id="7" dur="500"/>
                                        <p:tgtEl>
                                          <p:spTgt spid="2056"/>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2057"/>
                                        </p:tgtEl>
                                        <p:attrNameLst>
                                          <p:attrName>style.visibility</p:attrName>
                                        </p:attrNameLst>
                                      </p:cBhvr>
                                      <p:to>
                                        <p:strVal val="visible"/>
                                      </p:to>
                                    </p:set>
                                    <p:animEffect transition="in" filter="wipe(down)">
                                      <p:cBhvr>
                                        <p:cTn id="11" dur="500"/>
                                        <p:tgtEl>
                                          <p:spTgt spid="2057"/>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2058"/>
                                        </p:tgtEl>
                                        <p:attrNameLst>
                                          <p:attrName>style.visibility</p:attrName>
                                        </p:attrNameLst>
                                      </p:cBhvr>
                                      <p:to>
                                        <p:strVal val="visible"/>
                                      </p:to>
                                    </p:set>
                                    <p:animEffect transition="in" filter="wipe(down)">
                                      <p:cBhvr>
                                        <p:cTn id="15" dur="500"/>
                                        <p:tgtEl>
                                          <p:spTgt spid="2058"/>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2059"/>
                                        </p:tgtEl>
                                        <p:attrNameLst>
                                          <p:attrName>style.visibility</p:attrName>
                                        </p:attrNameLst>
                                      </p:cBhvr>
                                      <p:to>
                                        <p:strVal val="visible"/>
                                      </p:to>
                                    </p:set>
                                    <p:animEffect transition="in" filter="wipe(down)">
                                      <p:cBhvr>
                                        <p:cTn id="19" dur="500"/>
                                        <p:tgtEl>
                                          <p:spTgt spid="2059"/>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2060"/>
                                        </p:tgtEl>
                                        <p:attrNameLst>
                                          <p:attrName>style.visibility</p:attrName>
                                        </p:attrNameLst>
                                      </p:cBhvr>
                                      <p:to>
                                        <p:strVal val="visible"/>
                                      </p:to>
                                    </p:set>
                                    <p:animEffect transition="in" filter="wipe(down)">
                                      <p:cBhvr>
                                        <p:cTn id="23" dur="500"/>
                                        <p:tgtEl>
                                          <p:spTgt spid="2060"/>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ipe(down)">
                                      <p:cBhvr>
                                        <p:cTn id="2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4" name="Group 43"/>
          <p:cNvGrpSpPr/>
          <p:nvPr/>
        </p:nvGrpSpPr>
        <p:grpSpPr>
          <a:xfrm>
            <a:off x="4295352" y="1909939"/>
            <a:ext cx="2086483" cy="1447053"/>
            <a:chOff x="4717766" y="692696"/>
            <a:chExt cx="2086483" cy="1447053"/>
          </a:xfrm>
        </p:grpSpPr>
        <p:sp>
          <p:nvSpPr>
            <p:cNvPr id="42" name="Rounded Rectangle 41"/>
            <p:cNvSpPr/>
            <p:nvPr/>
          </p:nvSpPr>
          <p:spPr>
            <a:xfrm>
              <a:off x="4717766" y="692696"/>
              <a:ext cx="2086483" cy="1447053"/>
            </a:xfrm>
            <a:prstGeom prst="roundRect">
              <a:avLst>
                <a:gd name="adj" fmla="val 10070"/>
              </a:avLst>
            </a:prstGeom>
            <a:gradFill flip="none" rotWithShape="1">
              <a:gsLst>
                <a:gs pos="0">
                  <a:schemeClr val="accent6">
                    <a:lumMod val="75000"/>
                    <a:tint val="66000"/>
                    <a:satMod val="160000"/>
                    <a:alpha val="29000"/>
                  </a:schemeClr>
                </a:gs>
                <a:gs pos="100000">
                  <a:schemeClr val="accent6">
                    <a:lumMod val="75000"/>
                    <a:tint val="23500"/>
                    <a:satMod val="160000"/>
                  </a:schemeClr>
                </a:gs>
              </a:gsLst>
              <a:lin ang="0" scaled="1"/>
              <a:tileRect/>
            </a:gradFill>
            <a:ln w="12700">
              <a:solidFill>
                <a:srgbClr val="00C2F1"/>
              </a:solidFill>
            </a:ln>
          </p:spPr>
          <p:style>
            <a:lnRef idx="2">
              <a:schemeClr val="accent6">
                <a:shade val="50000"/>
              </a:schemeClr>
            </a:lnRef>
            <a:fillRef idx="1">
              <a:schemeClr val="accent6"/>
            </a:fillRef>
            <a:effectRef idx="0">
              <a:schemeClr val="accent6"/>
            </a:effectRef>
            <a:fontRef idx="minor">
              <a:schemeClr val="lt1"/>
            </a:fontRef>
          </p:style>
          <p:txBody>
            <a:bodyPr rtlCol="0" anchor="t"/>
            <a:lstStyle/>
            <a:p>
              <a:r>
                <a:rPr lang="en-US" sz="3600" b="1" dirty="0" smtClean="0">
                  <a:solidFill>
                    <a:schemeClr val="accent6">
                      <a:lumMod val="75000"/>
                    </a:schemeClr>
                  </a:solidFill>
                </a:rPr>
                <a:t>?</a:t>
              </a:r>
              <a:endParaRPr lang="en-GB" sz="3600" b="1" dirty="0">
                <a:solidFill>
                  <a:schemeClr val="accent6">
                    <a:lumMod val="75000"/>
                  </a:schemeClr>
                </a:solidFill>
              </a:endParaRPr>
            </a:p>
          </p:txBody>
        </p:sp>
        <p:pic>
          <p:nvPicPr>
            <p:cNvPr id="36" name="Picture 35"/>
            <p:cNvPicPr>
              <a:picLocks noChangeAspect="1"/>
            </p:cNvPicPr>
            <p:nvPr/>
          </p:nvPicPr>
          <p:blipFill>
            <a:blip r:embed="rId2" cstate="print">
              <a:grayscl/>
              <a:extLst>
                <a:ext uri="{28A0092B-C50C-407E-A947-70E740481C1C}">
                  <a14:useLocalDpi xmlns:a14="http://schemas.microsoft.com/office/drawing/2010/main" val="0"/>
                </a:ext>
              </a:extLst>
            </a:blip>
            <a:stretch>
              <a:fillRect/>
            </a:stretch>
          </p:blipFill>
          <p:spPr>
            <a:xfrm>
              <a:off x="5020702" y="1429494"/>
              <a:ext cx="387214" cy="387214"/>
            </a:xfrm>
            <a:prstGeom prst="rect">
              <a:avLst/>
            </a:prstGeom>
            <a:effectLst>
              <a:outerShdw blurRad="63500" algn="ctr" rotWithShape="0">
                <a:prstClr val="black">
                  <a:alpha val="40000"/>
                </a:prstClr>
              </a:outerShdw>
            </a:effectLst>
          </p:spPr>
        </p:pic>
        <p:pic>
          <p:nvPicPr>
            <p:cNvPr id="37" name="Picture 2" descr="C:\Users\schnpa.CW.000\Documents\App-DNA\PPT\ico\xenapp.png"/>
            <p:cNvPicPr>
              <a:picLocks noChangeAspect="1" noChangeArrowheads="1"/>
            </p:cNvPicPr>
            <p:nvPr/>
          </p:nvPicPr>
          <p:blipFill>
            <a:blip r:embed="rId3" cstate="print">
              <a:grayscl/>
              <a:extLst>
                <a:ext uri="{28A0092B-C50C-407E-A947-70E740481C1C}">
                  <a14:useLocalDpi xmlns:a14="http://schemas.microsoft.com/office/drawing/2010/main" val="0"/>
                </a:ext>
              </a:extLst>
            </a:blip>
            <a:srcRect/>
            <a:stretch>
              <a:fillRect/>
            </a:stretch>
          </p:blipFill>
          <p:spPr bwMode="auto">
            <a:xfrm>
              <a:off x="6059468" y="836712"/>
              <a:ext cx="447114" cy="447114"/>
            </a:xfrm>
            <a:prstGeom prst="rect">
              <a:avLst/>
            </a:prstGeom>
            <a:noFill/>
            <a:effectLst>
              <a:outerShdw blurRad="635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38" name="Picture 3" descr="C:\Users\schnpa.CW.000\Documents\App-DNA\PPT\ico\winServer2008.png"/>
            <p:cNvPicPr>
              <a:picLocks noChangeAspect="1" noChangeArrowheads="1"/>
            </p:cNvPicPr>
            <p:nvPr/>
          </p:nvPicPr>
          <p:blipFill>
            <a:blip r:embed="rId4" cstate="print">
              <a:grayscl/>
              <a:extLst>
                <a:ext uri="{28A0092B-C50C-407E-A947-70E740481C1C}">
                  <a14:useLocalDpi xmlns:a14="http://schemas.microsoft.com/office/drawing/2010/main" val="0"/>
                </a:ext>
              </a:extLst>
            </a:blip>
            <a:srcRect/>
            <a:stretch>
              <a:fillRect/>
            </a:stretch>
          </p:blipFill>
          <p:spPr bwMode="auto">
            <a:xfrm>
              <a:off x="5337663" y="1606626"/>
              <a:ext cx="1278740" cy="428912"/>
            </a:xfrm>
            <a:prstGeom prst="rect">
              <a:avLst/>
            </a:prstGeom>
            <a:noFill/>
            <a:effectLst>
              <a:outerShdw blurRad="635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39" name="explorer" descr="C:\Users\Michaela.DUARTE\Desktop\explorer.png"/>
            <p:cNvPicPr>
              <a:picLocks noChangeAspect="1" noChangeArrowheads="1"/>
            </p:cNvPicPr>
            <p:nvPr/>
          </p:nvPicPr>
          <p:blipFill>
            <a:blip r:embed="rId5" cstate="print">
              <a:grayscl/>
              <a:extLst>
                <a:ext uri="{28A0092B-C50C-407E-A947-70E740481C1C}">
                  <a14:useLocalDpi xmlns:a14="http://schemas.microsoft.com/office/drawing/2010/main" val="0"/>
                </a:ext>
              </a:extLst>
            </a:blip>
            <a:srcRect/>
            <a:stretch>
              <a:fillRect/>
            </a:stretch>
          </p:blipFill>
          <p:spPr bwMode="auto">
            <a:xfrm>
              <a:off x="5274656" y="826008"/>
              <a:ext cx="583854" cy="583854"/>
            </a:xfrm>
            <a:prstGeom prst="rect">
              <a:avLst/>
            </a:prstGeom>
            <a:noFill/>
            <a:effectLst>
              <a:outerShdw blurRad="635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40" name="Picture 39"/>
            <p:cNvPicPr>
              <a:picLocks noChangeAspect="1"/>
            </p:cNvPicPr>
            <p:nvPr/>
          </p:nvPicPr>
          <p:blipFill rotWithShape="1">
            <a:blip r:embed="rId6" cstate="print">
              <a:grayscl/>
              <a:extLst>
                <a:ext uri="{28A0092B-C50C-407E-A947-70E740481C1C}">
                  <a14:useLocalDpi xmlns:a14="http://schemas.microsoft.com/office/drawing/2010/main" val="0"/>
                </a:ext>
              </a:extLst>
            </a:blip>
            <a:srcRect/>
            <a:stretch/>
          </p:blipFill>
          <p:spPr>
            <a:xfrm>
              <a:off x="6113112" y="1429494"/>
              <a:ext cx="354265" cy="354265"/>
            </a:xfrm>
            <a:prstGeom prst="ellipse">
              <a:avLst/>
            </a:prstGeom>
            <a:effectLst>
              <a:outerShdw blurRad="63500" algn="ctr" rotWithShape="0">
                <a:prstClr val="black">
                  <a:alpha val="40000"/>
                </a:prstClr>
              </a:outerShdw>
            </a:effectLst>
          </p:spPr>
        </p:pic>
      </p:grpSp>
      <p:sp>
        <p:nvSpPr>
          <p:cNvPr id="33" name="Rounded Rectangle 32"/>
          <p:cNvSpPr/>
          <p:nvPr/>
        </p:nvSpPr>
        <p:spPr>
          <a:xfrm>
            <a:off x="3247872" y="3698980"/>
            <a:ext cx="1152032" cy="714050"/>
          </a:xfrm>
          <a:prstGeom prst="roundRect">
            <a:avLst>
              <a:gd name="adj" fmla="val 5223"/>
            </a:avLst>
          </a:prstGeom>
          <a:gradFill flip="none" rotWithShape="1">
            <a:gsLst>
              <a:gs pos="13000">
                <a:schemeClr val="accent6"/>
              </a:gs>
              <a:gs pos="100000">
                <a:schemeClr val="accent6">
                  <a:lumMod val="75000"/>
                  <a:tint val="23500"/>
                  <a:satMod val="160000"/>
                  <a:alpha val="7000"/>
                </a:schemeClr>
              </a:gs>
            </a:gsLst>
            <a:lin ang="0" scaled="1"/>
            <a:tileRect/>
          </a:gradFill>
          <a:ln w="12700">
            <a:solidFill>
              <a:srgbClr val="00C2F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dirty="0"/>
          </a:p>
        </p:txBody>
      </p:sp>
      <p:sp>
        <p:nvSpPr>
          <p:cNvPr id="34" name="Rounded Rectangle 33"/>
          <p:cNvSpPr/>
          <p:nvPr/>
        </p:nvSpPr>
        <p:spPr>
          <a:xfrm>
            <a:off x="3244792" y="4475527"/>
            <a:ext cx="1152032" cy="714050"/>
          </a:xfrm>
          <a:prstGeom prst="roundRect">
            <a:avLst>
              <a:gd name="adj" fmla="val 5223"/>
            </a:avLst>
          </a:prstGeom>
          <a:gradFill flip="none" rotWithShape="1">
            <a:gsLst>
              <a:gs pos="13000">
                <a:schemeClr val="accent6"/>
              </a:gs>
              <a:gs pos="100000">
                <a:schemeClr val="accent6">
                  <a:lumMod val="75000"/>
                  <a:tint val="23500"/>
                  <a:satMod val="160000"/>
                  <a:alpha val="7000"/>
                </a:schemeClr>
              </a:gs>
            </a:gsLst>
            <a:lin ang="0" scaled="1"/>
            <a:tileRect/>
          </a:gradFill>
          <a:ln w="12700">
            <a:solidFill>
              <a:srgbClr val="00C2F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dirty="0"/>
          </a:p>
        </p:txBody>
      </p:sp>
      <p:sp>
        <p:nvSpPr>
          <p:cNvPr id="4" name="Footer Placeholder 3"/>
          <p:cNvSpPr>
            <a:spLocks noGrp="1"/>
          </p:cNvSpPr>
          <p:nvPr>
            <p:ph type="ftr" sz="quarter" idx="11"/>
          </p:nvPr>
        </p:nvSpPr>
        <p:spPr/>
        <p:txBody>
          <a:bodyPr/>
          <a:lstStyle/>
          <a:p>
            <a:r>
              <a:rPr lang="en-AU" smtClean="0"/>
              <a:t>(c) 2011 Microsoft. All rights reserved.</a:t>
            </a:r>
            <a:endParaRPr lang="en-AU" dirty="0"/>
          </a:p>
        </p:txBody>
      </p:sp>
      <p:sp>
        <p:nvSpPr>
          <p:cNvPr id="5" name="Oval 4"/>
          <p:cNvSpPr/>
          <p:nvPr/>
        </p:nvSpPr>
        <p:spPr bwMode="auto">
          <a:xfrm>
            <a:off x="1003706" y="3227476"/>
            <a:ext cx="490813" cy="445229"/>
          </a:xfrm>
          <a:prstGeom prst="ellipse">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a:spAutoFit/>
          </a:bodyPr>
          <a:lstStyle/>
          <a:p>
            <a:pPr eaLnBrk="0" hangingPunct="0">
              <a:spcBef>
                <a:spcPct val="50000"/>
              </a:spcBef>
              <a:defRPr/>
            </a:pPr>
            <a:endParaRPr lang="en-GB" dirty="0">
              <a:solidFill>
                <a:schemeClr val="tx1"/>
              </a:solidFill>
            </a:endParaRPr>
          </a:p>
        </p:txBody>
      </p:sp>
      <p:sp>
        <p:nvSpPr>
          <p:cNvPr id="6" name="Oval 5"/>
          <p:cNvSpPr/>
          <p:nvPr/>
        </p:nvSpPr>
        <p:spPr bwMode="auto">
          <a:xfrm>
            <a:off x="910502" y="3849221"/>
            <a:ext cx="490813" cy="445229"/>
          </a:xfrm>
          <a:prstGeom prst="ellipse">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a:spAutoFit/>
          </a:bodyPr>
          <a:lstStyle/>
          <a:p>
            <a:pPr eaLnBrk="0" hangingPunct="0">
              <a:spcBef>
                <a:spcPct val="50000"/>
              </a:spcBef>
              <a:defRPr/>
            </a:pPr>
            <a:endParaRPr lang="en-GB" dirty="0">
              <a:solidFill>
                <a:schemeClr val="tx1"/>
              </a:solidFill>
            </a:endParaRPr>
          </a:p>
        </p:txBody>
      </p:sp>
      <p:sp>
        <p:nvSpPr>
          <p:cNvPr id="7" name="Oval 6"/>
          <p:cNvSpPr/>
          <p:nvPr/>
        </p:nvSpPr>
        <p:spPr bwMode="auto">
          <a:xfrm>
            <a:off x="1196254" y="3441790"/>
            <a:ext cx="490813" cy="445229"/>
          </a:xfrm>
          <a:prstGeom prst="ellipse">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a:spAutoFit/>
          </a:bodyPr>
          <a:lstStyle/>
          <a:p>
            <a:pPr eaLnBrk="0" hangingPunct="0">
              <a:spcBef>
                <a:spcPct val="50000"/>
              </a:spcBef>
              <a:defRPr/>
            </a:pPr>
            <a:endParaRPr lang="en-GB" dirty="0">
              <a:solidFill>
                <a:schemeClr val="tx1"/>
              </a:solidFill>
            </a:endParaRPr>
          </a:p>
        </p:txBody>
      </p:sp>
      <p:sp>
        <p:nvSpPr>
          <p:cNvPr id="8" name="Oval 7"/>
          <p:cNvSpPr/>
          <p:nvPr/>
        </p:nvSpPr>
        <p:spPr bwMode="auto">
          <a:xfrm>
            <a:off x="1264891" y="4056005"/>
            <a:ext cx="490813" cy="445229"/>
          </a:xfrm>
          <a:prstGeom prst="ellipse">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a:spAutoFit/>
          </a:bodyPr>
          <a:lstStyle/>
          <a:p>
            <a:pPr eaLnBrk="0" hangingPunct="0">
              <a:spcBef>
                <a:spcPct val="50000"/>
              </a:spcBef>
              <a:defRPr/>
            </a:pPr>
            <a:endParaRPr lang="en-GB" dirty="0">
              <a:solidFill>
                <a:schemeClr val="tx1"/>
              </a:solidFill>
            </a:endParaRPr>
          </a:p>
        </p:txBody>
      </p:sp>
      <p:sp>
        <p:nvSpPr>
          <p:cNvPr id="9" name="Oval 8"/>
          <p:cNvSpPr/>
          <p:nvPr/>
        </p:nvSpPr>
        <p:spPr bwMode="auto">
          <a:xfrm>
            <a:off x="910502" y="4299046"/>
            <a:ext cx="490813" cy="445229"/>
          </a:xfrm>
          <a:prstGeom prst="ellipse">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a:spAutoFit/>
          </a:bodyPr>
          <a:lstStyle/>
          <a:p>
            <a:pPr eaLnBrk="0" hangingPunct="0">
              <a:spcBef>
                <a:spcPct val="50000"/>
              </a:spcBef>
              <a:defRPr/>
            </a:pPr>
            <a:endParaRPr lang="en-GB" dirty="0">
              <a:solidFill>
                <a:schemeClr val="tx1"/>
              </a:solidFill>
            </a:endParaRPr>
          </a:p>
        </p:txBody>
      </p:sp>
      <p:sp>
        <p:nvSpPr>
          <p:cNvPr id="10" name="Oval 9"/>
          <p:cNvSpPr/>
          <p:nvPr/>
        </p:nvSpPr>
        <p:spPr bwMode="auto">
          <a:xfrm>
            <a:off x="1053378" y="3786119"/>
            <a:ext cx="490813" cy="445229"/>
          </a:xfrm>
          <a:prstGeom prst="ellipse">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a:spAutoFit/>
          </a:bodyPr>
          <a:lstStyle/>
          <a:p>
            <a:pPr eaLnBrk="0" hangingPunct="0">
              <a:spcBef>
                <a:spcPct val="50000"/>
              </a:spcBef>
              <a:defRPr/>
            </a:pPr>
            <a:endParaRPr lang="en-GB" dirty="0">
              <a:solidFill>
                <a:schemeClr val="tx1"/>
              </a:solidFill>
            </a:endParaRPr>
          </a:p>
        </p:txBody>
      </p:sp>
      <p:sp>
        <p:nvSpPr>
          <p:cNvPr id="11" name="Oval 10"/>
          <p:cNvSpPr/>
          <p:nvPr/>
        </p:nvSpPr>
        <p:spPr bwMode="auto">
          <a:xfrm>
            <a:off x="1035812" y="4870550"/>
            <a:ext cx="490813" cy="445229"/>
          </a:xfrm>
          <a:prstGeom prst="ellipse">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a:spAutoFit/>
          </a:bodyPr>
          <a:lstStyle/>
          <a:p>
            <a:pPr eaLnBrk="0" hangingPunct="0">
              <a:spcBef>
                <a:spcPct val="50000"/>
              </a:spcBef>
              <a:defRPr/>
            </a:pPr>
            <a:endParaRPr lang="en-GB" dirty="0">
              <a:solidFill>
                <a:schemeClr val="tx1"/>
              </a:solidFill>
            </a:endParaRPr>
          </a:p>
        </p:txBody>
      </p:sp>
      <p:sp>
        <p:nvSpPr>
          <p:cNvPr id="12" name="Oval 11"/>
          <p:cNvSpPr/>
          <p:nvPr/>
        </p:nvSpPr>
        <p:spPr bwMode="auto">
          <a:xfrm>
            <a:off x="1339130" y="4513360"/>
            <a:ext cx="490813" cy="445229"/>
          </a:xfrm>
          <a:prstGeom prst="ellipse">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a:spAutoFit/>
          </a:bodyPr>
          <a:lstStyle/>
          <a:p>
            <a:pPr eaLnBrk="0" hangingPunct="0">
              <a:spcBef>
                <a:spcPct val="50000"/>
              </a:spcBef>
              <a:defRPr/>
            </a:pPr>
            <a:endParaRPr lang="en-GB" dirty="0">
              <a:solidFill>
                <a:schemeClr val="tx1"/>
              </a:solidFill>
            </a:endParaRPr>
          </a:p>
        </p:txBody>
      </p:sp>
      <p:sp>
        <p:nvSpPr>
          <p:cNvPr id="13" name="Oval 12"/>
          <p:cNvSpPr/>
          <p:nvPr/>
        </p:nvSpPr>
        <p:spPr bwMode="auto">
          <a:xfrm>
            <a:off x="910502" y="5072003"/>
            <a:ext cx="490813" cy="445229"/>
          </a:xfrm>
          <a:prstGeom prst="ellipse">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a:spAutoFit/>
          </a:bodyPr>
          <a:lstStyle/>
          <a:p>
            <a:pPr eaLnBrk="0" hangingPunct="0">
              <a:spcBef>
                <a:spcPct val="50000"/>
              </a:spcBef>
              <a:defRPr/>
            </a:pPr>
            <a:endParaRPr lang="en-GB" dirty="0">
              <a:solidFill>
                <a:schemeClr val="tx1"/>
              </a:solidFill>
            </a:endParaRPr>
          </a:p>
        </p:txBody>
      </p:sp>
      <p:sp>
        <p:nvSpPr>
          <p:cNvPr id="14" name="Oval 13"/>
          <p:cNvSpPr/>
          <p:nvPr/>
        </p:nvSpPr>
        <p:spPr bwMode="auto">
          <a:xfrm>
            <a:off x="910502" y="4543922"/>
            <a:ext cx="490813" cy="445229"/>
          </a:xfrm>
          <a:prstGeom prst="ellipse">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a:spAutoFit/>
          </a:bodyPr>
          <a:lstStyle/>
          <a:p>
            <a:pPr eaLnBrk="0" hangingPunct="0">
              <a:spcBef>
                <a:spcPct val="50000"/>
              </a:spcBef>
              <a:defRPr/>
            </a:pPr>
            <a:endParaRPr lang="en-GB" dirty="0">
              <a:solidFill>
                <a:schemeClr val="tx1"/>
              </a:solidFill>
            </a:endParaRPr>
          </a:p>
        </p:txBody>
      </p:sp>
      <p:sp>
        <p:nvSpPr>
          <p:cNvPr id="15" name="Oval 14"/>
          <p:cNvSpPr/>
          <p:nvPr/>
        </p:nvSpPr>
        <p:spPr bwMode="auto">
          <a:xfrm>
            <a:off x="833769" y="3510681"/>
            <a:ext cx="490813" cy="445229"/>
          </a:xfrm>
          <a:prstGeom prst="ellipse">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a:spAutoFit/>
          </a:bodyPr>
          <a:lstStyle/>
          <a:p>
            <a:pPr eaLnBrk="0" hangingPunct="0">
              <a:spcBef>
                <a:spcPct val="50000"/>
              </a:spcBef>
              <a:defRPr/>
            </a:pPr>
            <a:endParaRPr lang="en-GB" dirty="0">
              <a:solidFill>
                <a:schemeClr val="tx1"/>
              </a:solidFill>
            </a:endParaRPr>
          </a:p>
        </p:txBody>
      </p:sp>
      <p:sp>
        <p:nvSpPr>
          <p:cNvPr id="16" name="Oval 15"/>
          <p:cNvSpPr/>
          <p:nvPr/>
        </p:nvSpPr>
        <p:spPr bwMode="auto">
          <a:xfrm>
            <a:off x="827584" y="3931542"/>
            <a:ext cx="490813" cy="445229"/>
          </a:xfrm>
          <a:prstGeom prst="ellipse">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a:spAutoFit/>
          </a:bodyPr>
          <a:lstStyle/>
          <a:p>
            <a:pPr eaLnBrk="0" hangingPunct="0">
              <a:spcBef>
                <a:spcPct val="50000"/>
              </a:spcBef>
              <a:defRPr/>
            </a:pPr>
            <a:endParaRPr lang="en-GB" dirty="0">
              <a:solidFill>
                <a:schemeClr val="tx1"/>
              </a:solidFill>
            </a:endParaRPr>
          </a:p>
        </p:txBody>
      </p:sp>
      <p:pic>
        <p:nvPicPr>
          <p:cNvPr id="17" name="Picture 2" descr="C:\Users\schnpa\Documents\App-DNA\PPT\ico_set\48x48\plain\user1.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50815" y="3412905"/>
            <a:ext cx="503802" cy="503802"/>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C:\Users\schnpa\Documents\App-DNA\PPT\ico_set\48x48\plain\user1.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50815" y="3917046"/>
            <a:ext cx="503802" cy="503802"/>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064862" y="3738746"/>
            <a:ext cx="304762" cy="304762"/>
          </a:xfrm>
          <a:prstGeom prst="rect">
            <a:avLst/>
          </a:prstGeom>
        </p:spPr>
      </p:pic>
      <p:pic>
        <p:nvPicPr>
          <p:cNvPr id="21" name="Picture 2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064862" y="4514895"/>
            <a:ext cx="304762" cy="304762"/>
          </a:xfrm>
          <a:prstGeom prst="rect">
            <a:avLst/>
          </a:prstGeom>
        </p:spPr>
      </p:pic>
      <p:sp>
        <p:nvSpPr>
          <p:cNvPr id="23" name="Rectangle 22"/>
          <p:cNvSpPr/>
          <p:nvPr/>
        </p:nvSpPr>
        <p:spPr>
          <a:xfrm>
            <a:off x="5005248" y="3750374"/>
            <a:ext cx="2218128" cy="38337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p:cNvSpPr/>
          <p:nvPr/>
        </p:nvSpPr>
        <p:spPr>
          <a:xfrm>
            <a:off x="5020702" y="3767589"/>
            <a:ext cx="2071578" cy="357576"/>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25" name="Rectangle 24"/>
          <p:cNvSpPr/>
          <p:nvPr/>
        </p:nvSpPr>
        <p:spPr>
          <a:xfrm>
            <a:off x="7312672" y="3687289"/>
            <a:ext cx="817853" cy="461665"/>
          </a:xfrm>
          <a:prstGeom prst="rect">
            <a:avLst/>
          </a:prstGeom>
        </p:spPr>
        <p:txBody>
          <a:bodyPr wrap="none">
            <a:spAutoFit/>
          </a:bodyPr>
          <a:lstStyle/>
          <a:p>
            <a:r>
              <a:rPr lang="en-US" sz="2400" b="1" dirty="0" smtClean="0">
                <a:solidFill>
                  <a:schemeClr val="accent6">
                    <a:lumMod val="75000"/>
                  </a:schemeClr>
                </a:solidFill>
              </a:rPr>
              <a:t>Time</a:t>
            </a:r>
            <a:endParaRPr lang="en-GB" sz="2400" b="1" dirty="0">
              <a:solidFill>
                <a:schemeClr val="accent6">
                  <a:lumMod val="75000"/>
                </a:schemeClr>
              </a:solidFill>
            </a:endParaRPr>
          </a:p>
        </p:txBody>
      </p:sp>
      <p:sp>
        <p:nvSpPr>
          <p:cNvPr id="26" name="Rectangle 25"/>
          <p:cNvSpPr/>
          <p:nvPr/>
        </p:nvSpPr>
        <p:spPr>
          <a:xfrm>
            <a:off x="5004648" y="4219457"/>
            <a:ext cx="2218128" cy="38337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p:cNvSpPr/>
          <p:nvPr/>
        </p:nvSpPr>
        <p:spPr>
          <a:xfrm>
            <a:off x="5020102" y="4236672"/>
            <a:ext cx="1924285" cy="357576"/>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28" name="Rectangle 27"/>
          <p:cNvSpPr/>
          <p:nvPr/>
        </p:nvSpPr>
        <p:spPr>
          <a:xfrm>
            <a:off x="7312072" y="4156372"/>
            <a:ext cx="740652" cy="461665"/>
          </a:xfrm>
          <a:prstGeom prst="rect">
            <a:avLst/>
          </a:prstGeom>
        </p:spPr>
        <p:txBody>
          <a:bodyPr wrap="none">
            <a:spAutoFit/>
          </a:bodyPr>
          <a:lstStyle/>
          <a:p>
            <a:r>
              <a:rPr lang="en-US" sz="2400" b="1" dirty="0" smtClean="0">
                <a:solidFill>
                  <a:schemeClr val="accent6">
                    <a:lumMod val="75000"/>
                  </a:schemeClr>
                </a:solidFill>
              </a:rPr>
              <a:t>Cost</a:t>
            </a:r>
            <a:endParaRPr lang="en-GB" sz="2400" b="1" dirty="0">
              <a:solidFill>
                <a:schemeClr val="accent6">
                  <a:lumMod val="75000"/>
                </a:schemeClr>
              </a:solidFill>
            </a:endParaRPr>
          </a:p>
        </p:txBody>
      </p:sp>
      <p:sp>
        <p:nvSpPr>
          <p:cNvPr id="29" name="Rectangle 28"/>
          <p:cNvSpPr/>
          <p:nvPr/>
        </p:nvSpPr>
        <p:spPr>
          <a:xfrm>
            <a:off x="5004048" y="4688540"/>
            <a:ext cx="2218128" cy="38337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29"/>
          <p:cNvSpPr/>
          <p:nvPr/>
        </p:nvSpPr>
        <p:spPr>
          <a:xfrm>
            <a:off x="5019503" y="4705755"/>
            <a:ext cx="1784746" cy="357576"/>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31" name="Rectangle 30"/>
          <p:cNvSpPr/>
          <p:nvPr/>
        </p:nvSpPr>
        <p:spPr>
          <a:xfrm>
            <a:off x="7311472" y="4625455"/>
            <a:ext cx="704039" cy="461665"/>
          </a:xfrm>
          <a:prstGeom prst="rect">
            <a:avLst/>
          </a:prstGeom>
        </p:spPr>
        <p:txBody>
          <a:bodyPr wrap="none">
            <a:spAutoFit/>
          </a:bodyPr>
          <a:lstStyle/>
          <a:p>
            <a:r>
              <a:rPr lang="en-US" sz="2400" b="1" dirty="0" smtClean="0">
                <a:solidFill>
                  <a:schemeClr val="accent6">
                    <a:lumMod val="75000"/>
                  </a:schemeClr>
                </a:solidFill>
              </a:rPr>
              <a:t>Risk</a:t>
            </a:r>
            <a:endParaRPr lang="en-GB" sz="2400" b="1" dirty="0">
              <a:solidFill>
                <a:schemeClr val="accent6">
                  <a:lumMod val="75000"/>
                </a:schemeClr>
              </a:solidFill>
            </a:endParaRPr>
          </a:p>
        </p:txBody>
      </p:sp>
      <p:pic>
        <p:nvPicPr>
          <p:cNvPr id="32" name="Picture 2" descr="C:\Users\schnpa\Documents\App-DNA\PPT\ico_set\48x48\plain\user1.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50815" y="4421187"/>
            <a:ext cx="503802" cy="503802"/>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C:\Users\schnpa\Documents\App-DNA\PPT\ico_set\48x48\plain\user1.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50815" y="4925327"/>
            <a:ext cx="503802" cy="503802"/>
          </a:xfrm>
          <a:prstGeom prst="rect">
            <a:avLst/>
          </a:prstGeom>
          <a:noFill/>
          <a:extLst>
            <a:ext uri="{909E8E84-426E-40DD-AFC4-6F175D3DCCD1}">
              <a14:hiddenFill xmlns:a14="http://schemas.microsoft.com/office/drawing/2010/main">
                <a:solidFill>
                  <a:srgbClr val="FFFFFF"/>
                </a:solidFill>
              </a14:hiddenFill>
            </a:ext>
          </a:extLst>
        </p:spPr>
      </p:pic>
      <p:grpSp>
        <p:nvGrpSpPr>
          <p:cNvPr id="43" name="Group 42"/>
          <p:cNvGrpSpPr/>
          <p:nvPr/>
        </p:nvGrpSpPr>
        <p:grpSpPr>
          <a:xfrm>
            <a:off x="3224624" y="2873008"/>
            <a:ext cx="1198526" cy="601273"/>
            <a:chOff x="3224624" y="1750623"/>
            <a:chExt cx="1198526" cy="601273"/>
          </a:xfrm>
        </p:grpSpPr>
        <p:sp>
          <p:nvSpPr>
            <p:cNvPr id="41" name="Rounded Rectangle 40"/>
            <p:cNvSpPr/>
            <p:nvPr/>
          </p:nvSpPr>
          <p:spPr>
            <a:xfrm>
              <a:off x="3224624" y="1750623"/>
              <a:ext cx="1198526" cy="601273"/>
            </a:xfrm>
            <a:prstGeom prst="roundRect">
              <a:avLst>
                <a:gd name="adj" fmla="val 10070"/>
              </a:avLst>
            </a:prstGeom>
            <a:gradFill flip="none" rotWithShape="1">
              <a:gsLst>
                <a:gs pos="0">
                  <a:schemeClr val="accent6">
                    <a:lumMod val="75000"/>
                    <a:tint val="66000"/>
                    <a:satMod val="160000"/>
                    <a:alpha val="29000"/>
                  </a:schemeClr>
                </a:gs>
                <a:gs pos="100000">
                  <a:schemeClr val="accent6">
                    <a:lumMod val="75000"/>
                    <a:tint val="23500"/>
                    <a:satMod val="160000"/>
                  </a:schemeClr>
                </a:gs>
              </a:gsLst>
              <a:lin ang="0" scaled="1"/>
              <a:tileRect/>
            </a:gradFill>
            <a:ln w="12700">
              <a:solidFill>
                <a:srgbClr val="00C2F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pic>
          <p:nvPicPr>
            <p:cNvPr id="35" name="Windows7" descr="\\MV-FS\Projects\App-DNA\11-1017 Corporate Story and Sales Deck\Art\PNG\windows7.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416597" y="1772340"/>
              <a:ext cx="762164" cy="567681"/>
            </a:xfrm>
            <a:prstGeom prst="rect">
              <a:avLst/>
            </a:prstGeom>
            <a:noFill/>
            <a:effectLst>
              <a:outerShdw blurRad="635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sp>
        <p:nvSpPr>
          <p:cNvPr id="47" name="Title 1"/>
          <p:cNvSpPr>
            <a:spLocks noGrp="1"/>
          </p:cNvSpPr>
          <p:nvPr>
            <p:ph type="title"/>
          </p:nvPr>
        </p:nvSpPr>
        <p:spPr>
          <a:xfrm>
            <a:off x="457200" y="341784"/>
            <a:ext cx="8229600" cy="1143000"/>
          </a:xfrm>
        </p:spPr>
        <p:txBody>
          <a:bodyPr>
            <a:normAutofit/>
          </a:bodyPr>
          <a:lstStyle/>
          <a:p>
            <a:r>
              <a:rPr lang="en-US" dirty="0" smtClean="0"/>
              <a:t>The ‘old way’</a:t>
            </a:r>
            <a:br>
              <a:rPr lang="en-US" dirty="0" smtClean="0"/>
            </a:br>
            <a:r>
              <a:rPr lang="en-US" sz="2700" dirty="0" smtClean="0">
                <a:solidFill>
                  <a:schemeClr val="accent2"/>
                </a:solidFill>
              </a:rPr>
              <a:t>Manual effort</a:t>
            </a:r>
            <a:endParaRPr lang="en-GB" sz="2700" dirty="0">
              <a:solidFill>
                <a:schemeClr val="accent2"/>
              </a:solidFill>
            </a:endParaRPr>
          </a:p>
        </p:txBody>
      </p:sp>
    </p:spTree>
    <p:extLst>
      <p:ext uri="{BB962C8B-B14F-4D97-AF65-F5344CB8AC3E}">
        <p14:creationId xmlns:p14="http://schemas.microsoft.com/office/powerpoint/2010/main" val="982085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path" presetSubtype="0" accel="50000" decel="50000" fill="hold" grpId="0" nodeType="clickEffect">
                                  <p:stCondLst>
                                    <p:cond delay="0"/>
                                  </p:stCondLst>
                                  <p:childTnLst>
                                    <p:animMotion origin="layout" path="M -3.88889E-6 -4.47734E-6 L 0.06702 0.04233 C 0.08108 0.05181 0.10209 0.05713 0.12396 0.05713 C 0.14896 0.05713 0.16893 0.05181 0.18299 0.04233 L 0.25 -4.47734E-6 " pathEditMode="relative" rAng="0" ptsTypes="FffFF">
                                      <p:cBhvr>
                                        <p:cTn id="6" dur="1000" fill="hold"/>
                                        <p:tgtEl>
                                          <p:spTgt spid="12"/>
                                        </p:tgtEl>
                                        <p:attrNameLst>
                                          <p:attrName>ppt_x</p:attrName>
                                          <p:attrName>ppt_y</p:attrName>
                                        </p:attrNameLst>
                                      </p:cBhvr>
                                      <p:rCtr x="12500" y="2845"/>
                                    </p:animMotion>
                                  </p:childTnLst>
                                </p:cTn>
                              </p:par>
                              <p:par>
                                <p:cTn id="7" presetID="44" presetClass="path" presetSubtype="0" accel="50000" decel="50000" fill="hold" grpId="0" nodeType="withEffect">
                                  <p:stCondLst>
                                    <p:cond delay="0"/>
                                  </p:stCondLst>
                                  <p:childTnLst>
                                    <p:animMotion origin="layout" path="M 0.00122 -0.00671 L 0.06684 -0.06383 C 0.08039 -0.07655 0.10191 -0.08279 0.125 -0.0858 C 0.1507 -0.08904 0.17153 -0.08834 0.18698 -0.07933 L 0.26007 -0.03793 " pathEditMode="relative" rAng="-327367" ptsTypes="FffFF">
                                      <p:cBhvr>
                                        <p:cTn id="8" dur="1000" fill="hold"/>
                                        <p:tgtEl>
                                          <p:spTgt spid="8"/>
                                        </p:tgtEl>
                                        <p:attrNameLst>
                                          <p:attrName>ppt_x</p:attrName>
                                          <p:attrName>ppt_y</p:attrName>
                                        </p:attrNameLst>
                                      </p:cBhvr>
                                      <p:rCtr x="12708" y="-4695"/>
                                    </p:animMotion>
                                  </p:childTnLst>
                                </p:cTn>
                              </p:par>
                              <p:par>
                                <p:cTn id="9" presetID="63" presetClass="path" presetSubtype="0" accel="50000" decel="50000" fill="hold" grpId="0" nodeType="withEffect">
                                  <p:stCondLst>
                                    <p:cond delay="0"/>
                                  </p:stCondLst>
                                  <p:childTnLst>
                                    <p:animMotion origin="layout" path="M 1.11111E-6 -3.38575E-6 L 0.28698 0.03585 " pathEditMode="relative" rAng="0" ptsTypes="AA">
                                      <p:cBhvr>
                                        <p:cTn id="10" dur="1000" fill="hold"/>
                                        <p:tgtEl>
                                          <p:spTgt spid="9"/>
                                        </p:tgtEl>
                                        <p:attrNameLst>
                                          <p:attrName>ppt_x</p:attrName>
                                          <p:attrName>ppt_y</p:attrName>
                                        </p:attrNameLst>
                                      </p:cBhvr>
                                      <p:rCtr x="14340" y="1781"/>
                                    </p:animMotion>
                                  </p:childTnLst>
                                </p:cTn>
                              </p:par>
                              <p:par>
                                <p:cTn id="11" presetID="63" presetClass="path" presetSubtype="0" accel="50000" decel="50000" fill="hold" grpId="0" nodeType="withEffect">
                                  <p:stCondLst>
                                    <p:cond delay="0"/>
                                  </p:stCondLst>
                                  <p:childTnLst>
                                    <p:animMotion origin="layout" path="M 0 0 L 0.25 0 E" pathEditMode="relative" ptsTypes="">
                                      <p:cBhvr>
                                        <p:cTn id="12" dur="1000" fill="hold"/>
                                        <p:tgtEl>
                                          <p:spTgt spid="10"/>
                                        </p:tgtEl>
                                        <p:attrNameLst>
                                          <p:attrName>ppt_x</p:attrName>
                                          <p:attrName>ppt_y</p:attrName>
                                        </p:attrNameLst>
                                      </p:cBhvr>
                                    </p:animMotion>
                                  </p:childTnLst>
                                </p:cTn>
                              </p:par>
                            </p:childTnLst>
                          </p:cTn>
                        </p:par>
                        <p:par>
                          <p:cTn id="13" fill="hold">
                            <p:stCondLst>
                              <p:cond delay="1000"/>
                            </p:stCondLst>
                            <p:childTnLst>
                              <p:par>
                                <p:cTn id="14" presetID="37" presetClass="path" presetSubtype="0" accel="50000" decel="50000" fill="hold" grpId="0" nodeType="afterEffect">
                                  <p:stCondLst>
                                    <p:cond delay="0"/>
                                  </p:stCondLst>
                                  <p:childTnLst>
                                    <p:animMotion origin="layout" path="M 0.00538 0.01202 L 0.05104 0.08881 C 0.06042 0.10546 0.0776 0.12257 0.09722 0.13622 C 0.11944 0.15125 0.13837 0.15934 0.15399 0.1598 L 0.22726 0.16559 " pathEditMode="relative" rAng="1646384" ptsTypes="FffFF">
                                      <p:cBhvr>
                                        <p:cTn id="15" dur="1000" fill="hold"/>
                                        <p:tgtEl>
                                          <p:spTgt spid="7"/>
                                        </p:tgtEl>
                                        <p:attrNameLst>
                                          <p:attrName>ppt_x</p:attrName>
                                          <p:attrName>ppt_y</p:attrName>
                                        </p:attrNameLst>
                                      </p:cBhvr>
                                      <p:rCtr x="10174" y="10060"/>
                                    </p:animMotion>
                                  </p:childTnLst>
                                </p:cTn>
                              </p:par>
                              <p:par>
                                <p:cTn id="16" presetID="37" presetClass="path" presetSubtype="0" accel="50000" decel="50000" fill="hold" grpId="0" nodeType="withEffect">
                                  <p:stCondLst>
                                    <p:cond delay="0"/>
                                  </p:stCondLst>
                                  <p:childTnLst>
                                    <p:animMotion origin="layout" path="M 3.33333E-6 2.21092E-6 L 0.05277 0.11841 C 0.06267 0.14454 0.0835 0.16859 0.10868 0.18547 C 0.13767 0.20467 0.16319 0.21045 0.18541 0.20559 L 0.2875 0.18848 " pathEditMode="relative" rAng="1577568" ptsTypes="FffFF">
                                      <p:cBhvr>
                                        <p:cTn id="17" dur="1000" fill="hold"/>
                                        <p:tgtEl>
                                          <p:spTgt spid="15"/>
                                        </p:tgtEl>
                                        <p:attrNameLst>
                                          <p:attrName>ppt_x</p:attrName>
                                          <p:attrName>ppt_y</p:attrName>
                                        </p:attrNameLst>
                                      </p:cBhvr>
                                      <p:rCtr x="12674" y="14015"/>
                                    </p:animMotion>
                                  </p:childTnLst>
                                </p:cTn>
                              </p:par>
                              <p:par>
                                <p:cTn id="18" presetID="22" presetClass="entr" presetSubtype="8" fill="hold" grpId="0" nodeType="withEffect">
                                  <p:stCondLst>
                                    <p:cond delay="0"/>
                                  </p:stCondLst>
                                  <p:childTnLst>
                                    <p:set>
                                      <p:cBhvr>
                                        <p:cTn id="19" dur="1" fill="hold">
                                          <p:stCondLst>
                                            <p:cond delay="0"/>
                                          </p:stCondLst>
                                        </p:cTn>
                                        <p:tgtEl>
                                          <p:spTgt spid="30"/>
                                        </p:tgtEl>
                                        <p:attrNameLst>
                                          <p:attrName>style.visibility</p:attrName>
                                        </p:attrNameLst>
                                      </p:cBhvr>
                                      <p:to>
                                        <p:strVal val="visible"/>
                                      </p:to>
                                    </p:set>
                                    <p:animEffect transition="in" filter="wipe(left)">
                                      <p:cBhvr>
                                        <p:cTn id="20" dur="2500"/>
                                        <p:tgtEl>
                                          <p:spTgt spid="30"/>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left)">
                                      <p:cBhvr>
                                        <p:cTn id="23" dur="2500"/>
                                        <p:tgtEl>
                                          <p:spTgt spid="2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wipe(left)">
                                      <p:cBhvr>
                                        <p:cTn id="26" dur="2500"/>
                                        <p:tgtEl>
                                          <p:spTgt spid="24"/>
                                        </p:tgtEl>
                                      </p:cBhvr>
                                    </p:animEffect>
                                  </p:childTnLst>
                                </p:cTn>
                              </p:par>
                              <p:par>
                                <p:cTn id="27" presetID="37" presetClass="path" presetSubtype="0" accel="50000" decel="50000" fill="hold" grpId="0" nodeType="withEffect">
                                  <p:stCondLst>
                                    <p:cond delay="0"/>
                                  </p:stCondLst>
                                  <p:childTnLst>
                                    <p:animMotion origin="layout" path="M 0.00087 0.00115 L 0.05417 0.09621 C 0.06493 0.11656 0.08507 0.13806 0.10798 0.15564 C 0.13455 0.1753 0.15781 0.18547 0.17673 0.18732 L 0.26493 0.19773 " pathEditMode="relative" rAng="1751849" ptsTypes="FffFF">
                                      <p:cBhvr>
                                        <p:cTn id="28" dur="1000" fill="hold"/>
                                        <p:tgtEl>
                                          <p:spTgt spid="5"/>
                                        </p:tgtEl>
                                        <p:attrNameLst>
                                          <p:attrName>ppt_x</p:attrName>
                                          <p:attrName>ppt_y</p:attrName>
                                        </p:attrNameLst>
                                      </p:cBhvr>
                                      <p:rCtr x="12014" y="12673"/>
                                    </p:animMotion>
                                  </p:childTnLst>
                                </p:cTn>
                              </p:par>
                              <p:par>
                                <p:cTn id="29" presetID="63" presetClass="path" presetSubtype="0" accel="50000" decel="50000" fill="hold" grpId="0" nodeType="withEffect">
                                  <p:stCondLst>
                                    <p:cond delay="0"/>
                                  </p:stCondLst>
                                  <p:childTnLst>
                                    <p:animMotion origin="layout" path="M 1.11111E-6 1.44311E-6 L 0.27917 -0.11517 " pathEditMode="relative" rAng="0" ptsTypes="AA">
                                      <p:cBhvr>
                                        <p:cTn id="30" dur="1000" fill="hold"/>
                                        <p:tgtEl>
                                          <p:spTgt spid="14"/>
                                        </p:tgtEl>
                                        <p:attrNameLst>
                                          <p:attrName>ppt_x</p:attrName>
                                          <p:attrName>ppt_y</p:attrName>
                                        </p:attrNameLst>
                                      </p:cBhvr>
                                      <p:rCtr x="13958" y="-5759"/>
                                    </p:animMotion>
                                  </p:childTnLst>
                                </p:cTn>
                              </p:par>
                            </p:childTnLst>
                          </p:cTn>
                        </p:par>
                        <p:par>
                          <p:cTn id="31" fill="hold">
                            <p:stCondLst>
                              <p:cond delay="3500"/>
                            </p:stCondLst>
                            <p:childTnLst>
                              <p:par>
                                <p:cTn id="32" presetID="63" presetClass="path" presetSubtype="0" accel="50000" decel="50000" fill="hold" grpId="0" nodeType="afterEffect">
                                  <p:stCondLst>
                                    <p:cond delay="0"/>
                                  </p:stCondLst>
                                  <p:childTnLst>
                                    <p:animMotion origin="layout" path="M -4.16667E-6 3.70028E-7 L 0.26546 -0.04741 " pathEditMode="relative" rAng="0" ptsTypes="AA">
                                      <p:cBhvr>
                                        <p:cTn id="33" dur="1000" fill="hold"/>
                                        <p:tgtEl>
                                          <p:spTgt spid="11"/>
                                        </p:tgtEl>
                                        <p:attrNameLst>
                                          <p:attrName>ppt_x</p:attrName>
                                          <p:attrName>ppt_y</p:attrName>
                                        </p:attrNameLst>
                                      </p:cBhvr>
                                      <p:rCtr x="13264" y="-2382"/>
                                    </p:animMotion>
                                  </p:childTnLst>
                                </p:cTn>
                              </p:par>
                              <p:par>
                                <p:cTn id="34" presetID="63" presetClass="path" presetSubtype="0" accel="50000" decel="50000" fill="hold" grpId="0" nodeType="withEffect">
                                  <p:stCondLst>
                                    <p:cond delay="0"/>
                                  </p:stCondLst>
                                  <p:childTnLst>
                                    <p:animMotion origin="layout" path="M 1.11111E-6 -5.82794E-7 L 0.26337 -0.05573 " pathEditMode="relative" rAng="0" ptsTypes="AA">
                                      <p:cBhvr>
                                        <p:cTn id="35" dur="1000" fill="hold"/>
                                        <p:tgtEl>
                                          <p:spTgt spid="13"/>
                                        </p:tgtEl>
                                        <p:attrNameLst>
                                          <p:attrName>ppt_x</p:attrName>
                                          <p:attrName>ppt_y</p:attrName>
                                        </p:attrNameLst>
                                      </p:cBhvr>
                                      <p:rCtr x="13160" y="-2798"/>
                                    </p:animMotion>
                                  </p:childTnLst>
                                </p:cTn>
                              </p:par>
                              <p:par>
                                <p:cTn id="36" presetID="63" presetClass="path" presetSubtype="0" accel="50000" decel="50000" fill="hold" grpId="0" nodeType="withEffect">
                                  <p:stCondLst>
                                    <p:cond delay="0"/>
                                  </p:stCondLst>
                                  <p:childTnLst>
                                    <p:animMotion origin="layout" path="M 0 0 L 0.25 0 E" pathEditMode="relative" ptsTypes="">
                                      <p:cBhvr>
                                        <p:cTn id="37" dur="1000" fill="hold"/>
                                        <p:tgtEl>
                                          <p:spTgt spid="6"/>
                                        </p:tgtEl>
                                        <p:attrNameLst>
                                          <p:attrName>ppt_x</p:attrName>
                                          <p:attrName>ppt_y</p:attrName>
                                        </p:attrNameLst>
                                      </p:cBhvr>
                                    </p:animMotion>
                                  </p:childTnLst>
                                </p:cTn>
                              </p:par>
                              <p:par>
                                <p:cTn id="38" presetID="63" presetClass="path" presetSubtype="0" accel="50000" decel="50000" fill="hold" grpId="0" nodeType="withEffect">
                                  <p:stCondLst>
                                    <p:cond delay="0"/>
                                  </p:stCondLst>
                                  <p:childTnLst>
                                    <p:animMotion origin="layout" path="M 2.5E-6 3.7037E-7 L 0.27257 0.09977 " pathEditMode="relative" rAng="0" ptsTypes="AA">
                                      <p:cBhvr>
                                        <p:cTn id="39" dur="1000" fill="hold"/>
                                        <p:tgtEl>
                                          <p:spTgt spid="16"/>
                                        </p:tgtEl>
                                        <p:attrNameLst>
                                          <p:attrName>ppt_x</p:attrName>
                                          <p:attrName>ppt_y</p:attrName>
                                        </p:attrNameLst>
                                      </p:cBhvr>
                                      <p:rCtr x="13628" y="4977"/>
                                    </p:animMotion>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43"/>
                                        </p:tgtEl>
                                        <p:attrNameLst>
                                          <p:attrName>style.visibility</p:attrName>
                                        </p:attrNameLst>
                                      </p:cBhvr>
                                      <p:to>
                                        <p:strVal val="visible"/>
                                      </p:to>
                                    </p:set>
                                    <p:animEffect transition="in" filter="fade">
                                      <p:cBhvr>
                                        <p:cTn id="44" dur="500"/>
                                        <p:tgtEl>
                                          <p:spTgt spid="43"/>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44"/>
                                        </p:tgtEl>
                                        <p:attrNameLst>
                                          <p:attrName>style.visibility</p:attrName>
                                        </p:attrNameLst>
                                      </p:cBhvr>
                                      <p:to>
                                        <p:strVal val="visible"/>
                                      </p:to>
                                    </p:set>
                                    <p:animEffect transition="in" filter="fade">
                                      <p:cBhvr>
                                        <p:cTn id="49"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24" grpId="0" animBg="1"/>
      <p:bldP spid="27" grpId="0" animBg="1"/>
      <p:bldP spid="3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AU" smtClean="0"/>
              <a:t>(c) 2011 Microsoft. All rights reserved.</a:t>
            </a:r>
            <a:endParaRPr lang="en-AU" dirty="0"/>
          </a:p>
        </p:txBody>
      </p:sp>
      <p:sp>
        <p:nvSpPr>
          <p:cNvPr id="17" name="Oval 16"/>
          <p:cNvSpPr/>
          <p:nvPr/>
        </p:nvSpPr>
        <p:spPr bwMode="auto">
          <a:xfrm>
            <a:off x="1003706" y="3227476"/>
            <a:ext cx="490813" cy="445229"/>
          </a:xfrm>
          <a:prstGeom prst="ellipse">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a:spAutoFit/>
          </a:bodyPr>
          <a:lstStyle/>
          <a:p>
            <a:pPr eaLnBrk="0" hangingPunct="0">
              <a:spcBef>
                <a:spcPct val="50000"/>
              </a:spcBef>
              <a:defRPr/>
            </a:pPr>
            <a:endParaRPr lang="en-GB" dirty="0">
              <a:solidFill>
                <a:schemeClr val="tx1"/>
              </a:solidFill>
            </a:endParaRPr>
          </a:p>
        </p:txBody>
      </p:sp>
      <p:sp>
        <p:nvSpPr>
          <p:cNvPr id="18" name="Oval 17"/>
          <p:cNvSpPr/>
          <p:nvPr/>
        </p:nvSpPr>
        <p:spPr bwMode="auto">
          <a:xfrm>
            <a:off x="910502" y="3849221"/>
            <a:ext cx="490813" cy="445229"/>
          </a:xfrm>
          <a:prstGeom prst="ellipse">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a:spAutoFit/>
          </a:bodyPr>
          <a:lstStyle/>
          <a:p>
            <a:pPr eaLnBrk="0" hangingPunct="0">
              <a:spcBef>
                <a:spcPct val="50000"/>
              </a:spcBef>
              <a:defRPr/>
            </a:pPr>
            <a:endParaRPr lang="en-GB" dirty="0">
              <a:solidFill>
                <a:schemeClr val="tx1"/>
              </a:solidFill>
            </a:endParaRPr>
          </a:p>
        </p:txBody>
      </p:sp>
      <p:sp>
        <p:nvSpPr>
          <p:cNvPr id="19" name="Oval 18"/>
          <p:cNvSpPr/>
          <p:nvPr/>
        </p:nvSpPr>
        <p:spPr bwMode="auto">
          <a:xfrm>
            <a:off x="1196254" y="3441790"/>
            <a:ext cx="490813" cy="445229"/>
          </a:xfrm>
          <a:prstGeom prst="ellipse">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a:spAutoFit/>
          </a:bodyPr>
          <a:lstStyle/>
          <a:p>
            <a:pPr eaLnBrk="0" hangingPunct="0">
              <a:spcBef>
                <a:spcPct val="50000"/>
              </a:spcBef>
              <a:defRPr/>
            </a:pPr>
            <a:endParaRPr lang="en-GB" dirty="0">
              <a:solidFill>
                <a:schemeClr val="tx1"/>
              </a:solidFill>
            </a:endParaRPr>
          </a:p>
        </p:txBody>
      </p:sp>
      <p:sp>
        <p:nvSpPr>
          <p:cNvPr id="20" name="Oval 19"/>
          <p:cNvSpPr/>
          <p:nvPr/>
        </p:nvSpPr>
        <p:spPr bwMode="auto">
          <a:xfrm>
            <a:off x="1264891" y="4056005"/>
            <a:ext cx="490813" cy="445229"/>
          </a:xfrm>
          <a:prstGeom prst="ellipse">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a:spAutoFit/>
          </a:bodyPr>
          <a:lstStyle/>
          <a:p>
            <a:pPr eaLnBrk="0" hangingPunct="0">
              <a:spcBef>
                <a:spcPct val="50000"/>
              </a:spcBef>
              <a:defRPr/>
            </a:pPr>
            <a:endParaRPr lang="en-GB" dirty="0">
              <a:solidFill>
                <a:schemeClr val="tx1"/>
              </a:solidFill>
            </a:endParaRPr>
          </a:p>
        </p:txBody>
      </p:sp>
      <p:sp>
        <p:nvSpPr>
          <p:cNvPr id="21" name="Oval 20"/>
          <p:cNvSpPr/>
          <p:nvPr/>
        </p:nvSpPr>
        <p:spPr bwMode="auto">
          <a:xfrm>
            <a:off x="910502" y="4299046"/>
            <a:ext cx="490813" cy="445229"/>
          </a:xfrm>
          <a:prstGeom prst="ellipse">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a:spAutoFit/>
          </a:bodyPr>
          <a:lstStyle/>
          <a:p>
            <a:pPr eaLnBrk="0" hangingPunct="0">
              <a:spcBef>
                <a:spcPct val="50000"/>
              </a:spcBef>
              <a:defRPr/>
            </a:pPr>
            <a:endParaRPr lang="en-GB" dirty="0">
              <a:solidFill>
                <a:schemeClr val="tx1"/>
              </a:solidFill>
            </a:endParaRPr>
          </a:p>
        </p:txBody>
      </p:sp>
      <p:sp>
        <p:nvSpPr>
          <p:cNvPr id="22" name="Oval 21"/>
          <p:cNvSpPr/>
          <p:nvPr/>
        </p:nvSpPr>
        <p:spPr bwMode="auto">
          <a:xfrm>
            <a:off x="1053378" y="3786119"/>
            <a:ext cx="490813" cy="445229"/>
          </a:xfrm>
          <a:prstGeom prst="ellipse">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a:spAutoFit/>
          </a:bodyPr>
          <a:lstStyle/>
          <a:p>
            <a:pPr eaLnBrk="0" hangingPunct="0">
              <a:spcBef>
                <a:spcPct val="50000"/>
              </a:spcBef>
              <a:defRPr/>
            </a:pPr>
            <a:endParaRPr lang="en-GB" dirty="0">
              <a:solidFill>
                <a:schemeClr val="tx1"/>
              </a:solidFill>
            </a:endParaRPr>
          </a:p>
        </p:txBody>
      </p:sp>
      <p:sp>
        <p:nvSpPr>
          <p:cNvPr id="23" name="Oval 22"/>
          <p:cNvSpPr/>
          <p:nvPr/>
        </p:nvSpPr>
        <p:spPr bwMode="auto">
          <a:xfrm>
            <a:off x="1035812" y="4870550"/>
            <a:ext cx="490813" cy="445229"/>
          </a:xfrm>
          <a:prstGeom prst="ellipse">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a:spAutoFit/>
          </a:bodyPr>
          <a:lstStyle/>
          <a:p>
            <a:pPr eaLnBrk="0" hangingPunct="0">
              <a:spcBef>
                <a:spcPct val="50000"/>
              </a:spcBef>
              <a:defRPr/>
            </a:pPr>
            <a:endParaRPr lang="en-GB" dirty="0">
              <a:solidFill>
                <a:schemeClr val="tx1"/>
              </a:solidFill>
            </a:endParaRPr>
          </a:p>
        </p:txBody>
      </p:sp>
      <p:sp>
        <p:nvSpPr>
          <p:cNvPr id="24" name="Oval 23"/>
          <p:cNvSpPr/>
          <p:nvPr/>
        </p:nvSpPr>
        <p:spPr bwMode="auto">
          <a:xfrm>
            <a:off x="1339130" y="4513360"/>
            <a:ext cx="490813" cy="445229"/>
          </a:xfrm>
          <a:prstGeom prst="ellipse">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a:spAutoFit/>
          </a:bodyPr>
          <a:lstStyle/>
          <a:p>
            <a:pPr eaLnBrk="0" hangingPunct="0">
              <a:spcBef>
                <a:spcPct val="50000"/>
              </a:spcBef>
              <a:defRPr/>
            </a:pPr>
            <a:endParaRPr lang="en-GB" dirty="0">
              <a:solidFill>
                <a:schemeClr val="tx1"/>
              </a:solidFill>
            </a:endParaRPr>
          </a:p>
        </p:txBody>
      </p:sp>
      <p:sp>
        <p:nvSpPr>
          <p:cNvPr id="25" name="Oval 24"/>
          <p:cNvSpPr/>
          <p:nvPr/>
        </p:nvSpPr>
        <p:spPr bwMode="auto">
          <a:xfrm>
            <a:off x="910502" y="5072003"/>
            <a:ext cx="490813" cy="445229"/>
          </a:xfrm>
          <a:prstGeom prst="ellipse">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a:spAutoFit/>
          </a:bodyPr>
          <a:lstStyle/>
          <a:p>
            <a:pPr eaLnBrk="0" hangingPunct="0">
              <a:spcBef>
                <a:spcPct val="50000"/>
              </a:spcBef>
              <a:defRPr/>
            </a:pPr>
            <a:endParaRPr lang="en-GB" dirty="0">
              <a:solidFill>
                <a:schemeClr val="tx1"/>
              </a:solidFill>
            </a:endParaRPr>
          </a:p>
        </p:txBody>
      </p:sp>
      <p:sp>
        <p:nvSpPr>
          <p:cNvPr id="26" name="Oval 25"/>
          <p:cNvSpPr/>
          <p:nvPr/>
        </p:nvSpPr>
        <p:spPr bwMode="auto">
          <a:xfrm>
            <a:off x="910502" y="4543922"/>
            <a:ext cx="490813" cy="445229"/>
          </a:xfrm>
          <a:prstGeom prst="ellipse">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a:spAutoFit/>
          </a:bodyPr>
          <a:lstStyle/>
          <a:p>
            <a:pPr eaLnBrk="0" hangingPunct="0">
              <a:spcBef>
                <a:spcPct val="50000"/>
              </a:spcBef>
              <a:defRPr/>
            </a:pPr>
            <a:endParaRPr lang="en-GB" dirty="0">
              <a:solidFill>
                <a:schemeClr val="tx1"/>
              </a:solidFill>
            </a:endParaRPr>
          </a:p>
        </p:txBody>
      </p:sp>
      <p:sp>
        <p:nvSpPr>
          <p:cNvPr id="27" name="Oval 26"/>
          <p:cNvSpPr/>
          <p:nvPr/>
        </p:nvSpPr>
        <p:spPr bwMode="auto">
          <a:xfrm>
            <a:off x="833769" y="3510681"/>
            <a:ext cx="490813" cy="445229"/>
          </a:xfrm>
          <a:prstGeom prst="ellipse">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a:spAutoFit/>
          </a:bodyPr>
          <a:lstStyle/>
          <a:p>
            <a:pPr eaLnBrk="0" hangingPunct="0">
              <a:spcBef>
                <a:spcPct val="50000"/>
              </a:spcBef>
              <a:defRPr/>
            </a:pPr>
            <a:endParaRPr lang="en-GB" dirty="0">
              <a:solidFill>
                <a:schemeClr val="tx1"/>
              </a:solidFill>
            </a:endParaRPr>
          </a:p>
        </p:txBody>
      </p:sp>
      <p:sp>
        <p:nvSpPr>
          <p:cNvPr id="28" name="Oval 27"/>
          <p:cNvSpPr/>
          <p:nvPr/>
        </p:nvSpPr>
        <p:spPr bwMode="auto">
          <a:xfrm>
            <a:off x="827584" y="3931542"/>
            <a:ext cx="490813" cy="445229"/>
          </a:xfrm>
          <a:prstGeom prst="ellipse">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a:spAutoFit/>
          </a:bodyPr>
          <a:lstStyle/>
          <a:p>
            <a:pPr eaLnBrk="0" hangingPunct="0">
              <a:spcBef>
                <a:spcPct val="50000"/>
              </a:spcBef>
              <a:defRPr/>
            </a:pPr>
            <a:endParaRPr lang="en-GB" dirty="0">
              <a:solidFill>
                <a:schemeClr val="tx1"/>
              </a:solidFill>
            </a:endParaRPr>
          </a:p>
        </p:txBody>
      </p:sp>
      <p:pic>
        <p:nvPicPr>
          <p:cNvPr id="30" name="Picture 2" descr="C:\Users\schnpa\Documents\App-DNA\PPT\ico_set\48x48\plain\user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36150" y="4790815"/>
            <a:ext cx="503802" cy="503802"/>
          </a:xfrm>
          <a:prstGeom prst="rect">
            <a:avLst/>
          </a:prstGeom>
          <a:noFill/>
          <a:extLst>
            <a:ext uri="{909E8E84-426E-40DD-AFC4-6F175D3DCCD1}">
              <a14:hiddenFill xmlns:a14="http://schemas.microsoft.com/office/drawing/2010/main">
                <a:solidFill>
                  <a:srgbClr val="FFFFFF"/>
                </a:solidFill>
              </a14:hiddenFill>
            </a:ext>
          </a:extLst>
        </p:spPr>
      </p:pic>
      <p:sp>
        <p:nvSpPr>
          <p:cNvPr id="32" name="Rectangle 31"/>
          <p:cNvSpPr/>
          <p:nvPr/>
        </p:nvSpPr>
        <p:spPr>
          <a:xfrm>
            <a:off x="5005248" y="3750374"/>
            <a:ext cx="2218128" cy="38337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32"/>
          <p:cNvSpPr/>
          <p:nvPr/>
        </p:nvSpPr>
        <p:spPr>
          <a:xfrm>
            <a:off x="5020702" y="3753941"/>
            <a:ext cx="343386" cy="357576"/>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34" name="Rectangle 33"/>
          <p:cNvSpPr/>
          <p:nvPr/>
        </p:nvSpPr>
        <p:spPr>
          <a:xfrm>
            <a:off x="7312672" y="3687289"/>
            <a:ext cx="817853" cy="461665"/>
          </a:xfrm>
          <a:prstGeom prst="rect">
            <a:avLst/>
          </a:prstGeom>
        </p:spPr>
        <p:txBody>
          <a:bodyPr wrap="none">
            <a:spAutoFit/>
          </a:bodyPr>
          <a:lstStyle/>
          <a:p>
            <a:r>
              <a:rPr lang="en-US" sz="2400" b="1" dirty="0" smtClean="0">
                <a:solidFill>
                  <a:schemeClr val="accent6">
                    <a:lumMod val="75000"/>
                  </a:schemeClr>
                </a:solidFill>
              </a:rPr>
              <a:t>Time</a:t>
            </a:r>
            <a:endParaRPr lang="en-GB" sz="2400" b="1" dirty="0">
              <a:solidFill>
                <a:schemeClr val="accent6">
                  <a:lumMod val="75000"/>
                </a:schemeClr>
              </a:solidFill>
            </a:endParaRPr>
          </a:p>
        </p:txBody>
      </p:sp>
      <p:sp>
        <p:nvSpPr>
          <p:cNvPr id="35" name="Rectangle 34"/>
          <p:cNvSpPr/>
          <p:nvPr/>
        </p:nvSpPr>
        <p:spPr>
          <a:xfrm>
            <a:off x="5004648" y="4219457"/>
            <a:ext cx="2218128" cy="38337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p:cNvSpPr/>
          <p:nvPr/>
        </p:nvSpPr>
        <p:spPr>
          <a:xfrm>
            <a:off x="5020103" y="4223024"/>
            <a:ext cx="488002" cy="357576"/>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37" name="Rectangle 36"/>
          <p:cNvSpPr/>
          <p:nvPr/>
        </p:nvSpPr>
        <p:spPr>
          <a:xfrm>
            <a:off x="7312072" y="4156372"/>
            <a:ext cx="740652" cy="461665"/>
          </a:xfrm>
          <a:prstGeom prst="rect">
            <a:avLst/>
          </a:prstGeom>
        </p:spPr>
        <p:txBody>
          <a:bodyPr wrap="none">
            <a:spAutoFit/>
          </a:bodyPr>
          <a:lstStyle/>
          <a:p>
            <a:r>
              <a:rPr lang="en-US" sz="2400" b="1" dirty="0" smtClean="0">
                <a:solidFill>
                  <a:schemeClr val="accent6">
                    <a:lumMod val="75000"/>
                  </a:schemeClr>
                </a:solidFill>
              </a:rPr>
              <a:t>Cost</a:t>
            </a:r>
            <a:endParaRPr lang="en-GB" sz="2400" b="1" dirty="0">
              <a:solidFill>
                <a:schemeClr val="accent6">
                  <a:lumMod val="75000"/>
                </a:schemeClr>
              </a:solidFill>
            </a:endParaRPr>
          </a:p>
        </p:txBody>
      </p:sp>
      <p:sp>
        <p:nvSpPr>
          <p:cNvPr id="38" name="Rectangle 37"/>
          <p:cNvSpPr/>
          <p:nvPr/>
        </p:nvSpPr>
        <p:spPr>
          <a:xfrm>
            <a:off x="5004048" y="4688540"/>
            <a:ext cx="2218128" cy="38337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Rectangle 38"/>
          <p:cNvSpPr/>
          <p:nvPr/>
        </p:nvSpPr>
        <p:spPr>
          <a:xfrm>
            <a:off x="5019503" y="4692107"/>
            <a:ext cx="344585" cy="357576"/>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40" name="Rectangle 39"/>
          <p:cNvSpPr/>
          <p:nvPr/>
        </p:nvSpPr>
        <p:spPr>
          <a:xfrm>
            <a:off x="7311472" y="4625455"/>
            <a:ext cx="704039" cy="461665"/>
          </a:xfrm>
          <a:prstGeom prst="rect">
            <a:avLst/>
          </a:prstGeom>
        </p:spPr>
        <p:txBody>
          <a:bodyPr wrap="none">
            <a:spAutoFit/>
          </a:bodyPr>
          <a:lstStyle/>
          <a:p>
            <a:r>
              <a:rPr lang="en-US" sz="2400" b="1" dirty="0" smtClean="0">
                <a:solidFill>
                  <a:schemeClr val="accent6">
                    <a:lumMod val="75000"/>
                  </a:schemeClr>
                </a:solidFill>
              </a:rPr>
              <a:t>Risk</a:t>
            </a:r>
            <a:endParaRPr lang="en-GB" sz="2400" b="1" dirty="0">
              <a:solidFill>
                <a:schemeClr val="accent6">
                  <a:lumMod val="75000"/>
                </a:schemeClr>
              </a:solidFill>
            </a:endParaRPr>
          </a:p>
        </p:txBody>
      </p:sp>
      <p:graphicFrame>
        <p:nvGraphicFramePr>
          <p:cNvPr id="41" name="Chart 40"/>
          <p:cNvGraphicFramePr/>
          <p:nvPr>
            <p:extLst>
              <p:ext uri="{D42A27DB-BD31-4B8C-83A1-F6EECF244321}">
                <p14:modId xmlns:p14="http://schemas.microsoft.com/office/powerpoint/2010/main" val="657960683"/>
              </p:ext>
            </p:extLst>
          </p:nvPr>
        </p:nvGraphicFramePr>
        <p:xfrm>
          <a:off x="3061685" y="3541312"/>
          <a:ext cx="1587104" cy="1169753"/>
        </p:xfrm>
        <a:graphic>
          <a:graphicData uri="http://schemas.openxmlformats.org/drawingml/2006/chart">
            <c:chart xmlns:c="http://schemas.openxmlformats.org/drawingml/2006/chart" xmlns:r="http://schemas.openxmlformats.org/officeDocument/2006/relationships" r:id="rId3"/>
          </a:graphicData>
        </a:graphic>
      </p:graphicFrame>
      <p:sp>
        <p:nvSpPr>
          <p:cNvPr id="29" name="Flowchart: Magnetic Disk 3"/>
          <p:cNvSpPr>
            <a:spLocks noChangeArrowheads="1"/>
          </p:cNvSpPr>
          <p:nvPr/>
        </p:nvSpPr>
        <p:spPr bwMode="auto">
          <a:xfrm>
            <a:off x="2164672" y="3768443"/>
            <a:ext cx="949782" cy="1209195"/>
          </a:xfrm>
          <a:prstGeom prst="flowChartMagneticDisk">
            <a:avLst/>
          </a:prstGeom>
          <a:ln>
            <a:solidFill>
              <a:schemeClr val="bg1"/>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pPr algn="ctr"/>
            <a:endParaRPr lang="en-GB" sz="1400" b="1" dirty="0">
              <a:solidFill>
                <a:schemeClr val="bg1"/>
              </a:solidFill>
              <a:latin typeface="+mj-lt"/>
            </a:endParaRPr>
          </a:p>
        </p:txBody>
      </p:sp>
      <p:grpSp>
        <p:nvGrpSpPr>
          <p:cNvPr id="52" name="Group 51"/>
          <p:cNvGrpSpPr/>
          <p:nvPr/>
        </p:nvGrpSpPr>
        <p:grpSpPr>
          <a:xfrm>
            <a:off x="1187624" y="2683711"/>
            <a:ext cx="4562362" cy="601273"/>
            <a:chOff x="1187624" y="1987095"/>
            <a:chExt cx="4562362" cy="601273"/>
          </a:xfrm>
        </p:grpSpPr>
        <p:sp>
          <p:nvSpPr>
            <p:cNvPr id="50" name="Rounded Rectangle 49"/>
            <p:cNvSpPr/>
            <p:nvPr/>
          </p:nvSpPr>
          <p:spPr>
            <a:xfrm>
              <a:off x="1187624" y="1987095"/>
              <a:ext cx="4562362" cy="601273"/>
            </a:xfrm>
            <a:prstGeom prst="roundRect">
              <a:avLst>
                <a:gd name="adj" fmla="val 10070"/>
              </a:avLst>
            </a:prstGeom>
            <a:gradFill flip="none" rotWithShape="1">
              <a:gsLst>
                <a:gs pos="0">
                  <a:schemeClr val="bg1">
                    <a:alpha val="52000"/>
                  </a:schemeClr>
                </a:gs>
                <a:gs pos="100000">
                  <a:schemeClr val="bg1"/>
                </a:gs>
              </a:gsLst>
              <a:lin ang="0" scaled="1"/>
              <a:tileRect/>
            </a:gradFill>
            <a:ln w="12700">
              <a:solidFill>
                <a:srgbClr val="00C2F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pic>
          <p:nvPicPr>
            <p:cNvPr id="44" name="Picture 4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08425" y="2099045"/>
              <a:ext cx="387214" cy="387214"/>
            </a:xfrm>
            <a:prstGeom prst="rect">
              <a:avLst/>
            </a:prstGeom>
            <a:effectLst>
              <a:outerShdw blurRad="63500" algn="ctr" rotWithShape="0">
                <a:prstClr val="black">
                  <a:alpha val="40000"/>
                </a:prstClr>
              </a:outerShdw>
            </a:effectLst>
          </p:spPr>
        </p:pic>
        <p:pic>
          <p:nvPicPr>
            <p:cNvPr id="45" name="Picture 2" descr="C:\Users\schnpa.CW.000\Documents\App-DNA\PPT\ico\xenapp.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45883" y="2069095"/>
              <a:ext cx="447114" cy="447114"/>
            </a:xfrm>
            <a:prstGeom prst="rect">
              <a:avLst/>
            </a:prstGeom>
            <a:noFill/>
            <a:effectLst>
              <a:outerShdw blurRad="635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46" name="Picture 3" descr="C:\Users\schnpa.CW.000\Documents\App-DNA\PPT\ico\winServer2008.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266790" y="2092771"/>
              <a:ext cx="1162491" cy="389920"/>
            </a:xfrm>
            <a:prstGeom prst="rect">
              <a:avLst/>
            </a:prstGeom>
            <a:noFill/>
            <a:effectLst>
              <a:outerShdw blurRad="635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47" name="explorer" descr="C:\Users\Michaela.DUARTE\Desktop\explorer.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511021" y="2000725"/>
              <a:ext cx="583854" cy="583854"/>
            </a:xfrm>
            <a:prstGeom prst="rect">
              <a:avLst/>
            </a:prstGeom>
            <a:noFill/>
            <a:effectLst>
              <a:outerShdw blurRad="635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48" name="Picture 47"/>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3632101" y="2097806"/>
              <a:ext cx="389692" cy="389692"/>
            </a:xfrm>
            <a:prstGeom prst="ellipse">
              <a:avLst/>
            </a:prstGeom>
            <a:effectLst>
              <a:outerShdw blurRad="63500" algn="ctr" rotWithShape="0">
                <a:prstClr val="black">
                  <a:alpha val="40000"/>
                </a:prstClr>
              </a:outerShdw>
            </a:effectLst>
          </p:spPr>
        </p:pic>
        <p:pic>
          <p:nvPicPr>
            <p:cNvPr id="51" name="Windows7" descr="\\MV-FS\Projects\App-DNA\11-1017 Corporate Story and Sales Deck\Art\PNG\windows7.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379597" y="2008812"/>
              <a:ext cx="762164" cy="567681"/>
            </a:xfrm>
            <a:prstGeom prst="rect">
              <a:avLst/>
            </a:prstGeom>
            <a:noFill/>
            <a:effectLst>
              <a:outerShdw blurRad="635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sp>
        <p:nvSpPr>
          <p:cNvPr id="54" name="TextBox 53"/>
          <p:cNvSpPr txBox="1"/>
          <p:nvPr/>
        </p:nvSpPr>
        <p:spPr>
          <a:xfrm>
            <a:off x="1937893" y="4044606"/>
            <a:ext cx="1427387" cy="954107"/>
          </a:xfrm>
          <a:prstGeom prst="rect">
            <a:avLst/>
          </a:prstGeom>
          <a:noFill/>
        </p:spPr>
        <p:txBody>
          <a:bodyPr wrap="square" rtlCol="0">
            <a:spAutoFit/>
          </a:bodyPr>
          <a:lstStyle/>
          <a:p>
            <a:pPr algn="ctr"/>
            <a:endParaRPr lang="en-GB" sz="1400" b="1" dirty="0">
              <a:solidFill>
                <a:schemeClr val="accent6">
                  <a:lumMod val="75000"/>
                </a:schemeClr>
              </a:solidFill>
            </a:endParaRPr>
          </a:p>
          <a:p>
            <a:pPr algn="ctr"/>
            <a:r>
              <a:rPr lang="en-GB" sz="1400" b="1" dirty="0">
                <a:solidFill>
                  <a:schemeClr val="accent6">
                    <a:lumMod val="75000"/>
                  </a:schemeClr>
                </a:solidFill>
              </a:rPr>
              <a:t>Application</a:t>
            </a:r>
          </a:p>
          <a:p>
            <a:pPr algn="ctr"/>
            <a:r>
              <a:rPr lang="en-GB" sz="1400" b="1" dirty="0">
                <a:solidFill>
                  <a:schemeClr val="accent6">
                    <a:lumMod val="75000"/>
                  </a:schemeClr>
                </a:solidFill>
              </a:rPr>
              <a:t>“DNA”</a:t>
            </a:r>
          </a:p>
          <a:p>
            <a:endParaRPr lang="en-GB" sz="1400" dirty="0">
              <a:solidFill>
                <a:schemeClr val="accent6">
                  <a:lumMod val="75000"/>
                </a:schemeClr>
              </a:solidFill>
            </a:endParaRPr>
          </a:p>
        </p:txBody>
      </p:sp>
      <p:sp>
        <p:nvSpPr>
          <p:cNvPr id="56" name="Title 1"/>
          <p:cNvSpPr>
            <a:spLocks noGrp="1"/>
          </p:cNvSpPr>
          <p:nvPr>
            <p:ph type="title"/>
          </p:nvPr>
        </p:nvSpPr>
        <p:spPr>
          <a:xfrm>
            <a:off x="457200" y="341784"/>
            <a:ext cx="8229600" cy="1143000"/>
          </a:xfrm>
        </p:spPr>
        <p:txBody>
          <a:bodyPr>
            <a:normAutofit/>
          </a:bodyPr>
          <a:lstStyle/>
          <a:p>
            <a:r>
              <a:rPr lang="en-US" dirty="0" smtClean="0"/>
              <a:t>The ‘new way’</a:t>
            </a:r>
            <a:br>
              <a:rPr lang="en-US" dirty="0" smtClean="0"/>
            </a:br>
            <a:r>
              <a:rPr lang="en-US" sz="2700" dirty="0" smtClean="0">
                <a:solidFill>
                  <a:schemeClr val="accent2"/>
                </a:solidFill>
              </a:rPr>
              <a:t>Automation</a:t>
            </a:r>
            <a:endParaRPr lang="en-GB" sz="2700" dirty="0">
              <a:solidFill>
                <a:schemeClr val="accent2"/>
              </a:solidFill>
            </a:endParaRPr>
          </a:p>
        </p:txBody>
      </p:sp>
    </p:spTree>
    <p:extLst>
      <p:ext uri="{BB962C8B-B14F-4D97-AF65-F5344CB8AC3E}">
        <p14:creationId xmlns:p14="http://schemas.microsoft.com/office/powerpoint/2010/main" val="2374126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grpId="0" nodeType="clickEffect">
                                  <p:stCondLst>
                                    <p:cond delay="0"/>
                                  </p:stCondLst>
                                  <p:childTnLst>
                                    <p:animMotion origin="layout" path="M 1.66667E-6 -2.19241E-6 L 0.15087 0.13321 " pathEditMode="relative" rAng="0" ptsTypes="AA">
                                      <p:cBhvr>
                                        <p:cTn id="6" dur="750" fill="hold"/>
                                        <p:tgtEl>
                                          <p:spTgt spid="17"/>
                                        </p:tgtEl>
                                        <p:attrNameLst>
                                          <p:attrName>ppt_x</p:attrName>
                                          <p:attrName>ppt_y</p:attrName>
                                        </p:attrNameLst>
                                      </p:cBhvr>
                                      <p:rCtr x="7535" y="6660"/>
                                    </p:animMotion>
                                  </p:childTnLst>
                                </p:cTn>
                              </p:par>
                              <p:par>
                                <p:cTn id="7" presetID="63" presetClass="path" presetSubtype="0" accel="50000" decel="50000" fill="hold" grpId="0" nodeType="withEffect">
                                  <p:stCondLst>
                                    <p:cond delay="0"/>
                                  </p:stCondLst>
                                  <p:childTnLst>
                                    <p:animMotion origin="layout" path="M 1.11111E-6 2.27567E-6 L 0.16094 0.06383 " pathEditMode="relative" rAng="0" ptsTypes="AA">
                                      <p:cBhvr>
                                        <p:cTn id="8" dur="750" fill="hold"/>
                                        <p:tgtEl>
                                          <p:spTgt spid="18"/>
                                        </p:tgtEl>
                                        <p:attrNameLst>
                                          <p:attrName>ppt_x</p:attrName>
                                          <p:attrName>ppt_y</p:attrName>
                                        </p:attrNameLst>
                                      </p:cBhvr>
                                      <p:rCtr x="8038" y="3191"/>
                                    </p:animMotion>
                                  </p:childTnLst>
                                </p:cTn>
                              </p:par>
                              <p:par>
                                <p:cTn id="9" presetID="63" presetClass="path" presetSubtype="0" accel="50000" decel="50000" fill="hold" grpId="0" nodeType="withEffect">
                                  <p:stCondLst>
                                    <p:cond delay="0"/>
                                  </p:stCondLst>
                                  <p:childTnLst>
                                    <p:animMotion origin="layout" path="M 1.11111E-6 -3.284E-6 L 0.13767 0.11263 " pathEditMode="relative" rAng="0" ptsTypes="AA">
                                      <p:cBhvr>
                                        <p:cTn id="10" dur="750" fill="hold"/>
                                        <p:tgtEl>
                                          <p:spTgt spid="19"/>
                                        </p:tgtEl>
                                        <p:attrNameLst>
                                          <p:attrName>ppt_x</p:attrName>
                                          <p:attrName>ppt_y</p:attrName>
                                        </p:attrNameLst>
                                      </p:cBhvr>
                                      <p:rCtr x="6875" y="5620"/>
                                    </p:animMotion>
                                  </p:childTnLst>
                                </p:cTn>
                              </p:par>
                              <p:par>
                                <p:cTn id="11" presetID="63" presetClass="path" presetSubtype="0" accel="50000" decel="50000" fill="hold" grpId="0" nodeType="withEffect">
                                  <p:stCondLst>
                                    <p:cond delay="0"/>
                                  </p:stCondLst>
                                  <p:childTnLst>
                                    <p:animMotion origin="layout" path="M -4.16667E-6 -2.47919E-6 L 0.12223 0.03377 " pathEditMode="relative" rAng="0" ptsTypes="AA">
                                      <p:cBhvr>
                                        <p:cTn id="12" dur="750" fill="hold"/>
                                        <p:tgtEl>
                                          <p:spTgt spid="20"/>
                                        </p:tgtEl>
                                        <p:attrNameLst>
                                          <p:attrName>ppt_x</p:attrName>
                                          <p:attrName>ppt_y</p:attrName>
                                        </p:attrNameLst>
                                      </p:cBhvr>
                                      <p:rCtr x="6111" y="1688"/>
                                    </p:animMotion>
                                  </p:childTnLst>
                                </p:cTn>
                              </p:par>
                              <p:par>
                                <p:cTn id="13" presetID="63" presetClass="path" presetSubtype="0" accel="50000" decel="50000" fill="hold" grpId="0" nodeType="withEffect">
                                  <p:stCondLst>
                                    <p:cond delay="0"/>
                                  </p:stCondLst>
                                  <p:childTnLst>
                                    <p:animMotion origin="layout" path="M 1.11111E-6 2.34968E-6 L 0.16094 0.00855 " pathEditMode="relative" rAng="0" ptsTypes="AA">
                                      <p:cBhvr>
                                        <p:cTn id="14" dur="750" fill="hold"/>
                                        <p:tgtEl>
                                          <p:spTgt spid="21"/>
                                        </p:tgtEl>
                                        <p:attrNameLst>
                                          <p:attrName>ppt_x</p:attrName>
                                          <p:attrName>ppt_y</p:attrName>
                                        </p:attrNameLst>
                                      </p:cBhvr>
                                      <p:rCtr x="8038" y="416"/>
                                    </p:animMotion>
                                  </p:childTnLst>
                                </p:cTn>
                              </p:par>
                              <p:par>
                                <p:cTn id="15" presetID="63" presetClass="path" presetSubtype="0" accel="50000" decel="50000" fill="hold" grpId="0" nodeType="withEffect">
                                  <p:stCondLst>
                                    <p:cond delay="0"/>
                                  </p:stCondLst>
                                  <p:childTnLst>
                                    <p:animMotion origin="layout" path="M -3.88889E-6 2.96947E-6 L 0.1533 0.06267 " pathEditMode="relative" rAng="0" ptsTypes="AA">
                                      <p:cBhvr>
                                        <p:cTn id="16" dur="750" fill="hold"/>
                                        <p:tgtEl>
                                          <p:spTgt spid="22"/>
                                        </p:tgtEl>
                                        <p:attrNameLst>
                                          <p:attrName>ppt_x</p:attrName>
                                          <p:attrName>ppt_y</p:attrName>
                                        </p:attrNameLst>
                                      </p:cBhvr>
                                      <p:rCtr x="7656" y="3122"/>
                                    </p:animMotion>
                                  </p:childTnLst>
                                </p:cTn>
                              </p:par>
                              <p:par>
                                <p:cTn id="17" presetID="63" presetClass="path" presetSubtype="0" accel="50000" decel="50000" fill="hold" grpId="0" nodeType="withEffect">
                                  <p:stCondLst>
                                    <p:cond delay="0"/>
                                  </p:stCondLst>
                                  <p:childTnLst>
                                    <p:animMotion origin="layout" path="M -4.16667E-6 -3.89454E-6 L 0.14723 -0.0747 " pathEditMode="relative" rAng="0" ptsTypes="AA">
                                      <p:cBhvr>
                                        <p:cTn id="18" dur="750" fill="hold"/>
                                        <p:tgtEl>
                                          <p:spTgt spid="23"/>
                                        </p:tgtEl>
                                        <p:attrNameLst>
                                          <p:attrName>ppt_x</p:attrName>
                                          <p:attrName>ppt_y</p:attrName>
                                        </p:attrNameLst>
                                      </p:cBhvr>
                                      <p:rCtr x="7361" y="-3747"/>
                                    </p:animMotion>
                                  </p:childTnLst>
                                </p:cTn>
                              </p:par>
                              <p:par>
                                <p:cTn id="19" presetID="63" presetClass="path" presetSubtype="0" accel="50000" decel="50000" fill="hold" grpId="0" nodeType="withEffect">
                                  <p:stCondLst>
                                    <p:cond delay="0"/>
                                  </p:stCondLst>
                                  <p:childTnLst>
                                    <p:animMotion origin="layout" path="M -3.88889E-6 1.25809E-6 L 0.11407 -0.02267 " pathEditMode="relative" rAng="0" ptsTypes="AA">
                                      <p:cBhvr>
                                        <p:cTn id="20" dur="750" fill="hold"/>
                                        <p:tgtEl>
                                          <p:spTgt spid="24"/>
                                        </p:tgtEl>
                                        <p:attrNameLst>
                                          <p:attrName>ppt_x</p:attrName>
                                          <p:attrName>ppt_y</p:attrName>
                                        </p:attrNameLst>
                                      </p:cBhvr>
                                      <p:rCtr x="5694" y="-1133"/>
                                    </p:animMotion>
                                  </p:childTnLst>
                                </p:cTn>
                              </p:par>
                              <p:par>
                                <p:cTn id="21" presetID="63" presetClass="path" presetSubtype="0" accel="50000" decel="50000" fill="hold" grpId="0" nodeType="withEffect">
                                  <p:stCondLst>
                                    <p:cond delay="0"/>
                                  </p:stCondLst>
                                  <p:childTnLst>
                                    <p:animMotion origin="layout" path="M 1.11111E-6 -3.58002E-6 L 0.16892 -0.0932 " pathEditMode="relative" rAng="0" ptsTypes="AA">
                                      <p:cBhvr>
                                        <p:cTn id="22" dur="750" fill="hold"/>
                                        <p:tgtEl>
                                          <p:spTgt spid="25"/>
                                        </p:tgtEl>
                                        <p:attrNameLst>
                                          <p:attrName>ppt_x</p:attrName>
                                          <p:attrName>ppt_y</p:attrName>
                                        </p:attrNameLst>
                                      </p:cBhvr>
                                      <p:rCtr x="8438" y="-4672"/>
                                    </p:animMotion>
                                  </p:childTnLst>
                                </p:cTn>
                              </p:par>
                              <p:par>
                                <p:cTn id="23" presetID="63" presetClass="path" presetSubtype="0" accel="50000" decel="50000" fill="hold" grpId="0" nodeType="withEffect">
                                  <p:stCondLst>
                                    <p:cond delay="0"/>
                                  </p:stCondLst>
                                  <p:childTnLst>
                                    <p:animMotion origin="layout" path="M 1.11111E-6 -2.82146E-6 L 0.16094 -0.02706 " pathEditMode="relative" rAng="0" ptsTypes="AA">
                                      <p:cBhvr>
                                        <p:cTn id="24" dur="750" fill="hold"/>
                                        <p:tgtEl>
                                          <p:spTgt spid="26"/>
                                        </p:tgtEl>
                                        <p:attrNameLst>
                                          <p:attrName>ppt_x</p:attrName>
                                          <p:attrName>ppt_y</p:attrName>
                                        </p:attrNameLst>
                                      </p:cBhvr>
                                      <p:rCtr x="8038" y="-1364"/>
                                    </p:animMotion>
                                  </p:childTnLst>
                                </p:cTn>
                              </p:par>
                              <p:par>
                                <p:cTn id="25" presetID="63" presetClass="path" presetSubtype="0" accel="50000" decel="50000" fill="hold" grpId="0" nodeType="withEffect">
                                  <p:stCondLst>
                                    <p:cond delay="0"/>
                                  </p:stCondLst>
                                  <p:childTnLst>
                                    <p:animMotion origin="layout" path="M -1.94444E-6 2.22017E-6 L 0.17743 0.10268 " pathEditMode="relative" rAng="0" ptsTypes="AA">
                                      <p:cBhvr>
                                        <p:cTn id="26" dur="750" fill="hold"/>
                                        <p:tgtEl>
                                          <p:spTgt spid="27"/>
                                        </p:tgtEl>
                                        <p:attrNameLst>
                                          <p:attrName>ppt_x</p:attrName>
                                          <p:attrName>ppt_y</p:attrName>
                                        </p:attrNameLst>
                                      </p:cBhvr>
                                      <p:rCtr x="8872" y="5134"/>
                                    </p:animMotion>
                                  </p:childTnLst>
                                </p:cTn>
                              </p:par>
                              <p:par>
                                <p:cTn id="27" presetID="63" presetClass="path" presetSubtype="0" accel="50000" decel="50000" fill="hold" grpId="0" nodeType="withEffect">
                                  <p:stCondLst>
                                    <p:cond delay="0"/>
                                  </p:stCondLst>
                                  <p:childTnLst>
                                    <p:animMotion origin="layout" path="M 2.5E-6 -3.62627E-6 L 0.16232 0.06221 " pathEditMode="relative" rAng="0" ptsTypes="AA">
                                      <p:cBhvr>
                                        <p:cTn id="28" dur="750" fill="hold"/>
                                        <p:tgtEl>
                                          <p:spTgt spid="28"/>
                                        </p:tgtEl>
                                        <p:attrNameLst>
                                          <p:attrName>ppt_x</p:attrName>
                                          <p:attrName>ppt_y</p:attrName>
                                        </p:attrNameLst>
                                      </p:cBhvr>
                                      <p:rCtr x="8108" y="3099"/>
                                    </p:animMotion>
                                  </p:childTnLst>
                                </p:cTn>
                              </p:par>
                            </p:childTnLst>
                          </p:cTn>
                        </p:par>
                        <p:par>
                          <p:cTn id="29" fill="hold">
                            <p:stCondLst>
                              <p:cond delay="750"/>
                            </p:stCondLst>
                            <p:childTnLst>
                              <p:par>
                                <p:cTn id="30" presetID="10" presetClass="entr" presetSubtype="0" fill="hold" grpId="0" nodeType="afterEffect">
                                  <p:stCondLst>
                                    <p:cond delay="0"/>
                                  </p:stCondLst>
                                  <p:childTnLst>
                                    <p:set>
                                      <p:cBhvr>
                                        <p:cTn id="31" dur="1" fill="hold">
                                          <p:stCondLst>
                                            <p:cond delay="0"/>
                                          </p:stCondLst>
                                        </p:cTn>
                                        <p:tgtEl>
                                          <p:spTgt spid="54"/>
                                        </p:tgtEl>
                                        <p:attrNameLst>
                                          <p:attrName>style.visibility</p:attrName>
                                        </p:attrNameLst>
                                      </p:cBhvr>
                                      <p:to>
                                        <p:strVal val="visible"/>
                                      </p:to>
                                    </p:set>
                                    <p:animEffect transition="in" filter="fade">
                                      <p:cBhvr>
                                        <p:cTn id="32" dur="500"/>
                                        <p:tgtEl>
                                          <p:spTgt spid="54"/>
                                        </p:tgtEl>
                                      </p:cBhvr>
                                    </p:animEffect>
                                  </p:childTnLst>
                                </p:cTn>
                              </p:par>
                            </p:childTnLst>
                          </p:cTn>
                        </p:par>
                        <p:par>
                          <p:cTn id="33" fill="hold">
                            <p:stCondLst>
                              <p:cond delay="1250"/>
                            </p:stCondLst>
                            <p:childTnLst>
                              <p:par>
                                <p:cTn id="34" presetID="10" presetClass="entr" presetSubtype="0" fill="hold" grpId="0" nodeType="afterEffect">
                                  <p:stCondLst>
                                    <p:cond delay="0"/>
                                  </p:stCondLst>
                                  <p:childTnLst>
                                    <p:set>
                                      <p:cBhvr>
                                        <p:cTn id="35" dur="1" fill="hold">
                                          <p:stCondLst>
                                            <p:cond delay="0"/>
                                          </p:stCondLst>
                                        </p:cTn>
                                        <p:tgtEl>
                                          <p:spTgt spid="41"/>
                                        </p:tgtEl>
                                        <p:attrNameLst>
                                          <p:attrName>style.visibility</p:attrName>
                                        </p:attrNameLst>
                                      </p:cBhvr>
                                      <p:to>
                                        <p:strVal val="visible"/>
                                      </p:to>
                                    </p:set>
                                    <p:animEffect transition="in" filter="fade">
                                      <p:cBhvr>
                                        <p:cTn id="36" dur="500"/>
                                        <p:tgtEl>
                                          <p:spTgt spid="41"/>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39"/>
                                        </p:tgtEl>
                                        <p:attrNameLst>
                                          <p:attrName>style.visibility</p:attrName>
                                        </p:attrNameLst>
                                      </p:cBhvr>
                                      <p:to>
                                        <p:strVal val="visible"/>
                                      </p:to>
                                    </p:set>
                                    <p:animEffect transition="in" filter="wipe(left)">
                                      <p:cBhvr>
                                        <p:cTn id="39" dur="500"/>
                                        <p:tgtEl>
                                          <p:spTgt spid="39"/>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36"/>
                                        </p:tgtEl>
                                        <p:attrNameLst>
                                          <p:attrName>style.visibility</p:attrName>
                                        </p:attrNameLst>
                                      </p:cBhvr>
                                      <p:to>
                                        <p:strVal val="visible"/>
                                      </p:to>
                                    </p:set>
                                    <p:animEffect transition="in" filter="wipe(left)">
                                      <p:cBhvr>
                                        <p:cTn id="42" dur="500"/>
                                        <p:tgtEl>
                                          <p:spTgt spid="36"/>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33"/>
                                        </p:tgtEl>
                                        <p:attrNameLst>
                                          <p:attrName>style.visibility</p:attrName>
                                        </p:attrNameLst>
                                      </p:cBhvr>
                                      <p:to>
                                        <p:strVal val="visible"/>
                                      </p:to>
                                    </p:set>
                                    <p:animEffect transition="in" filter="wipe(left)">
                                      <p:cBhvr>
                                        <p:cTn id="45" dur="500"/>
                                        <p:tgtEl>
                                          <p:spTgt spid="33"/>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52"/>
                                        </p:tgtEl>
                                        <p:attrNameLst>
                                          <p:attrName>style.visibility</p:attrName>
                                        </p:attrNameLst>
                                      </p:cBhvr>
                                      <p:to>
                                        <p:strVal val="visible"/>
                                      </p:to>
                                    </p:set>
                                    <p:animEffect transition="in" filter="fade">
                                      <p:cBhvr>
                                        <p:cTn id="5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33" grpId="0" animBg="1"/>
      <p:bldP spid="36" grpId="0" animBg="1"/>
      <p:bldP spid="39" grpId="0" animBg="1"/>
      <p:bldGraphic spid="41" grpId="0">
        <p:bldAsOne/>
      </p:bldGraphic>
      <p:bldP spid="5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AU" smtClean="0"/>
              <a:t>(c) 2011 Microsoft. All rights reserved.</a:t>
            </a:r>
            <a:endParaRPr lang="en-AU" dirty="0"/>
          </a:p>
        </p:txBody>
      </p:sp>
      <p:sp>
        <p:nvSpPr>
          <p:cNvPr id="33" name="Title 1"/>
          <p:cNvSpPr>
            <a:spLocks noGrp="1"/>
          </p:cNvSpPr>
          <p:nvPr>
            <p:ph type="title"/>
          </p:nvPr>
        </p:nvSpPr>
        <p:spPr>
          <a:xfrm>
            <a:off x="457200" y="341784"/>
            <a:ext cx="8229600" cy="1143000"/>
          </a:xfrm>
        </p:spPr>
        <p:txBody>
          <a:bodyPr>
            <a:normAutofit/>
          </a:bodyPr>
          <a:lstStyle/>
          <a:p>
            <a:r>
              <a:rPr lang="en-US" dirty="0" smtClean="0"/>
              <a:t>Readiness Matrix</a:t>
            </a:r>
            <a:br>
              <a:rPr lang="en-US" dirty="0" smtClean="0"/>
            </a:br>
            <a:r>
              <a:rPr lang="en-US" sz="2700" dirty="0" smtClean="0">
                <a:solidFill>
                  <a:schemeClr val="accent2"/>
                </a:solidFill>
              </a:rPr>
              <a:t>All apps, all technologies</a:t>
            </a:r>
            <a:endParaRPr lang="en-GB" sz="2700" dirty="0">
              <a:solidFill>
                <a:schemeClr val="accent2"/>
              </a:solidFill>
            </a:endParaRPr>
          </a:p>
        </p:txBody>
      </p:sp>
      <p:sp>
        <p:nvSpPr>
          <p:cNvPr id="34" name="Rounded Rectangle 33"/>
          <p:cNvSpPr/>
          <p:nvPr/>
        </p:nvSpPr>
        <p:spPr>
          <a:xfrm>
            <a:off x="8030394" y="1675100"/>
            <a:ext cx="914400" cy="857256"/>
          </a:xfrm>
          <a:prstGeom prst="roundRect">
            <a:avLst>
              <a:gd name="adj" fmla="val 9422"/>
            </a:avLst>
          </a:prstGeom>
          <a:gradFill>
            <a:gsLst>
              <a:gs pos="0">
                <a:schemeClr val="bg1">
                  <a:lumMod val="94000"/>
                  <a:alpha val="72000"/>
                </a:schemeClr>
              </a:gs>
              <a:gs pos="100000">
                <a:schemeClr val="bg1">
                  <a:lumMod val="99000"/>
                  <a:alpha val="67000"/>
                </a:schemeClr>
              </a:gs>
            </a:gsLst>
            <a:lin ang="12000000" scaled="0"/>
          </a:gra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100" dirty="0">
                <a:solidFill>
                  <a:schemeClr val="tx1"/>
                </a:solidFill>
              </a:rPr>
              <a:t>Complexity</a:t>
            </a:r>
          </a:p>
        </p:txBody>
      </p:sp>
      <p:sp>
        <p:nvSpPr>
          <p:cNvPr id="35" name="Rounded Rectangle 34"/>
          <p:cNvSpPr/>
          <p:nvPr/>
        </p:nvSpPr>
        <p:spPr>
          <a:xfrm>
            <a:off x="6811194" y="1674483"/>
            <a:ext cx="1186140" cy="857256"/>
          </a:xfrm>
          <a:prstGeom prst="roundRect">
            <a:avLst>
              <a:gd name="adj" fmla="val 9422"/>
            </a:avLst>
          </a:prstGeom>
          <a:gradFill>
            <a:gsLst>
              <a:gs pos="0">
                <a:schemeClr val="bg1">
                  <a:lumMod val="94000"/>
                  <a:alpha val="72000"/>
                </a:schemeClr>
              </a:gs>
              <a:gs pos="100000">
                <a:schemeClr val="bg1">
                  <a:lumMod val="99000"/>
                  <a:alpha val="67000"/>
                </a:schemeClr>
              </a:gs>
            </a:gsLst>
            <a:lin ang="12000000" scaled="0"/>
          </a:gra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200" dirty="0">
                <a:solidFill>
                  <a:schemeClr val="tx1"/>
                </a:solidFill>
              </a:rPr>
              <a:t>Virtualisation</a:t>
            </a:r>
          </a:p>
        </p:txBody>
      </p:sp>
      <p:sp>
        <p:nvSpPr>
          <p:cNvPr id="36" name="Rounded Rectangle 35"/>
          <p:cNvSpPr/>
          <p:nvPr/>
        </p:nvSpPr>
        <p:spPr>
          <a:xfrm>
            <a:off x="4906194" y="1698294"/>
            <a:ext cx="1828800" cy="857256"/>
          </a:xfrm>
          <a:prstGeom prst="roundRect">
            <a:avLst>
              <a:gd name="adj" fmla="val 9422"/>
            </a:avLst>
          </a:prstGeom>
          <a:gradFill>
            <a:gsLst>
              <a:gs pos="0">
                <a:schemeClr val="bg1">
                  <a:lumMod val="94000"/>
                  <a:alpha val="72000"/>
                </a:schemeClr>
              </a:gs>
              <a:gs pos="100000">
                <a:schemeClr val="bg1">
                  <a:lumMod val="99000"/>
                  <a:alpha val="67000"/>
                </a:schemeClr>
              </a:gs>
            </a:gsLst>
            <a:lin ang="12000000" scaled="0"/>
          </a:gra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200" dirty="0">
                <a:solidFill>
                  <a:schemeClr val="tx1"/>
                </a:solidFill>
              </a:rPr>
              <a:t>Server Based Computing</a:t>
            </a:r>
          </a:p>
        </p:txBody>
      </p:sp>
      <p:sp>
        <p:nvSpPr>
          <p:cNvPr id="37" name="Rounded Rectangle 36"/>
          <p:cNvSpPr/>
          <p:nvPr/>
        </p:nvSpPr>
        <p:spPr>
          <a:xfrm>
            <a:off x="2894068" y="1698294"/>
            <a:ext cx="1935926" cy="857256"/>
          </a:xfrm>
          <a:prstGeom prst="roundRect">
            <a:avLst>
              <a:gd name="adj" fmla="val 9422"/>
            </a:avLst>
          </a:prstGeom>
          <a:gradFill>
            <a:gsLst>
              <a:gs pos="0">
                <a:schemeClr val="bg1">
                  <a:lumMod val="94000"/>
                  <a:alpha val="72000"/>
                </a:schemeClr>
              </a:gs>
              <a:gs pos="100000">
                <a:schemeClr val="bg1">
                  <a:lumMod val="99000"/>
                  <a:alpha val="67000"/>
                </a:schemeClr>
              </a:gs>
            </a:gsLst>
            <a:lin ang="12000000" scaled="0"/>
          </a:gra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200" dirty="0">
                <a:solidFill>
                  <a:schemeClr val="tx1"/>
                </a:solidFill>
              </a:rPr>
              <a:t>Windows Desktop</a:t>
            </a:r>
          </a:p>
        </p:txBody>
      </p:sp>
      <p:pic>
        <p:nvPicPr>
          <p:cNvPr id="39" name="Picture 5" descr="C:\inetpub\wwwroot\AppTitude\images\server2008_64x64.png"/>
          <p:cNvPicPr>
            <a:picLocks noChangeAspect="1" noChangeArrowheads="1"/>
          </p:cNvPicPr>
          <p:nvPr/>
        </p:nvPicPr>
        <p:blipFill>
          <a:blip r:embed="rId2" cstate="print"/>
          <a:srcRect/>
          <a:stretch>
            <a:fillRect/>
          </a:stretch>
        </p:blipFill>
        <p:spPr bwMode="auto">
          <a:xfrm>
            <a:off x="6168230" y="1998339"/>
            <a:ext cx="329931" cy="329931"/>
          </a:xfrm>
          <a:prstGeom prst="rect">
            <a:avLst/>
          </a:prstGeom>
          <a:noFill/>
          <a:effectLst>
            <a:outerShdw blurRad="76200" dist="12700" dir="2700000" sy="-23000" kx="-800400" algn="bl" rotWithShape="0">
              <a:prstClr val="black">
                <a:alpha val="20000"/>
              </a:prstClr>
            </a:outerShdw>
          </a:effectLst>
        </p:spPr>
      </p:pic>
      <p:pic>
        <p:nvPicPr>
          <p:cNvPr id="40" name="Picture 6" descr="C:\inetpub\wwwroot\AppTitude\images\softgrid_64x64.png"/>
          <p:cNvPicPr>
            <a:picLocks noChangeAspect="1" noChangeArrowheads="1"/>
          </p:cNvPicPr>
          <p:nvPr/>
        </p:nvPicPr>
        <p:blipFill>
          <a:blip r:embed="rId3" cstate="print"/>
          <a:srcRect/>
          <a:stretch>
            <a:fillRect/>
          </a:stretch>
        </p:blipFill>
        <p:spPr bwMode="auto">
          <a:xfrm>
            <a:off x="6914239" y="1998339"/>
            <a:ext cx="362924" cy="362924"/>
          </a:xfrm>
          <a:prstGeom prst="rect">
            <a:avLst/>
          </a:prstGeom>
          <a:noFill/>
          <a:effectLst>
            <a:outerShdw blurRad="76200" dist="12700" dir="2700000" sy="-23000" kx="-800400" algn="bl" rotWithShape="0">
              <a:prstClr val="black">
                <a:alpha val="20000"/>
              </a:prstClr>
            </a:outerShdw>
          </a:effectLst>
        </p:spPr>
      </p:pic>
      <p:pic>
        <p:nvPicPr>
          <p:cNvPr id="41" name="Picture 2" descr="http://ihatetuna.files.wordpress.com/2008/04/ctxapp1.png"/>
          <p:cNvPicPr>
            <a:picLocks noChangeAspect="1" noChangeArrowheads="1"/>
          </p:cNvPicPr>
          <p:nvPr/>
        </p:nvPicPr>
        <p:blipFill>
          <a:blip r:embed="rId4" cstate="print"/>
          <a:srcRect/>
          <a:stretch>
            <a:fillRect/>
          </a:stretch>
        </p:blipFill>
        <p:spPr bwMode="auto">
          <a:xfrm>
            <a:off x="5439594" y="1998339"/>
            <a:ext cx="325844" cy="325844"/>
          </a:xfrm>
          <a:prstGeom prst="rect">
            <a:avLst/>
          </a:prstGeom>
          <a:noFill/>
          <a:effectLst>
            <a:outerShdw blurRad="76200" dist="12700" dir="2700000" sy="-23000" kx="-800400" algn="bl" rotWithShape="0">
              <a:prstClr val="black">
                <a:alpha val="20000"/>
              </a:prstClr>
            </a:outerShdw>
          </a:effectLst>
        </p:spPr>
      </p:pic>
      <p:pic>
        <p:nvPicPr>
          <p:cNvPr id="42" name="Picture 41" descr="C:\inetpub\wwwroot\AppTitude\images\interop_64x64.png"/>
          <p:cNvPicPr>
            <a:picLocks noChangeAspect="1" noChangeArrowheads="1"/>
          </p:cNvPicPr>
          <p:nvPr/>
        </p:nvPicPr>
        <p:blipFill>
          <a:blip r:embed="rId5" cstate="print"/>
          <a:srcRect/>
          <a:stretch>
            <a:fillRect/>
          </a:stretch>
        </p:blipFill>
        <p:spPr bwMode="auto">
          <a:xfrm>
            <a:off x="5101456" y="1998339"/>
            <a:ext cx="304815" cy="304815"/>
          </a:xfrm>
          <a:prstGeom prst="rect">
            <a:avLst/>
          </a:prstGeom>
          <a:noFill/>
          <a:effectLst>
            <a:outerShdw blurRad="76200" dist="12700" dir="2700000" sy="-23000" kx="-800400" algn="bl" rotWithShape="0">
              <a:prstClr val="black">
                <a:alpha val="20000"/>
              </a:prstClr>
            </a:outerShdw>
          </a:effectLst>
        </p:spPr>
      </p:pic>
      <p:pic>
        <p:nvPicPr>
          <p:cNvPr id="43" name="Picture 1" descr="C:\inetpub\wwwroot\AppTitude\images\server2003_64x64.png"/>
          <p:cNvPicPr>
            <a:picLocks noChangeAspect="1" noChangeArrowheads="1"/>
          </p:cNvPicPr>
          <p:nvPr/>
        </p:nvPicPr>
        <p:blipFill>
          <a:blip r:embed="rId6" cstate="print"/>
          <a:srcRect/>
          <a:stretch>
            <a:fillRect/>
          </a:stretch>
        </p:blipFill>
        <p:spPr bwMode="auto">
          <a:xfrm>
            <a:off x="5825451" y="2027943"/>
            <a:ext cx="275196" cy="275196"/>
          </a:xfrm>
          <a:prstGeom prst="rect">
            <a:avLst/>
          </a:prstGeom>
          <a:noFill/>
          <a:effectLst>
            <a:outerShdw blurRad="76200" dist="12700" dir="2700000" sy="-23000" kx="-800400" algn="bl" rotWithShape="0">
              <a:prstClr val="black">
                <a:alpha val="20000"/>
              </a:prstClr>
            </a:outerShdw>
          </a:effectLst>
        </p:spPr>
      </p:pic>
      <p:pic>
        <p:nvPicPr>
          <p:cNvPr id="44" name="Picture 2" descr="C:\inetpub\wwwroot\AppTitude\images\vista_64x64.gif"/>
          <p:cNvPicPr>
            <a:picLocks noChangeAspect="1" noChangeArrowheads="1"/>
          </p:cNvPicPr>
          <p:nvPr/>
        </p:nvPicPr>
        <p:blipFill>
          <a:blip r:embed="rId7" cstate="print"/>
          <a:srcRect/>
          <a:stretch>
            <a:fillRect/>
          </a:stretch>
        </p:blipFill>
        <p:spPr bwMode="auto">
          <a:xfrm>
            <a:off x="3771636" y="1998339"/>
            <a:ext cx="312034" cy="312034"/>
          </a:xfrm>
          <a:prstGeom prst="rect">
            <a:avLst/>
          </a:prstGeom>
          <a:noFill/>
          <a:effectLst>
            <a:outerShdw blurRad="76200" dist="12700" dir="2700000" sy="-23000" kx="-800400" algn="bl" rotWithShape="0">
              <a:prstClr val="black">
                <a:alpha val="20000"/>
              </a:prstClr>
            </a:outerShdw>
          </a:effectLst>
        </p:spPr>
      </p:pic>
      <p:pic>
        <p:nvPicPr>
          <p:cNvPr id="45" name="Picture 3" descr="C:\inetpub\wwwroot\AppTitude\images\xp_64x64.png"/>
          <p:cNvPicPr>
            <a:picLocks noChangeAspect="1" noChangeArrowheads="1"/>
          </p:cNvPicPr>
          <p:nvPr/>
        </p:nvPicPr>
        <p:blipFill>
          <a:blip r:embed="rId8" cstate="print"/>
          <a:srcRect/>
          <a:stretch>
            <a:fillRect/>
          </a:stretch>
        </p:blipFill>
        <p:spPr bwMode="auto">
          <a:xfrm>
            <a:off x="4130820" y="2016415"/>
            <a:ext cx="362924" cy="362924"/>
          </a:xfrm>
          <a:prstGeom prst="rect">
            <a:avLst/>
          </a:prstGeom>
          <a:noFill/>
          <a:effectLst>
            <a:outerShdw blurRad="76200" dist="12700" dir="2700000" sy="-23000" kx="-800400" algn="bl" rotWithShape="0">
              <a:prstClr val="black">
                <a:alpha val="20000"/>
              </a:prstClr>
            </a:outerShdw>
          </a:effectLst>
        </p:spPr>
      </p:pic>
      <p:pic>
        <p:nvPicPr>
          <p:cNvPr id="46" name="Picture 2" descr="http://ihatetuna.files.wordpress.com/2008/04/ctxapp1.png"/>
          <p:cNvPicPr>
            <a:picLocks noChangeAspect="1" noChangeArrowheads="1"/>
          </p:cNvPicPr>
          <p:nvPr/>
        </p:nvPicPr>
        <p:blipFill>
          <a:blip r:embed="rId4" cstate="print"/>
          <a:srcRect/>
          <a:stretch>
            <a:fillRect/>
          </a:stretch>
        </p:blipFill>
        <p:spPr bwMode="auto">
          <a:xfrm>
            <a:off x="7399224" y="1990626"/>
            <a:ext cx="343237" cy="343237"/>
          </a:xfrm>
          <a:prstGeom prst="rect">
            <a:avLst/>
          </a:prstGeom>
          <a:noFill/>
          <a:effectLst>
            <a:outerShdw blurRad="76200" dist="12700" dir="2700000" sy="-23000" kx="-800400" algn="bl" rotWithShape="0">
              <a:prstClr val="black">
                <a:alpha val="20000"/>
              </a:prstClr>
            </a:outerShdw>
          </a:effectLst>
        </p:spPr>
      </p:pic>
      <p:pic>
        <p:nvPicPr>
          <p:cNvPr id="47" name="Picture 46" descr="64.png"/>
          <p:cNvPicPr>
            <a:picLocks noChangeAspect="1"/>
          </p:cNvPicPr>
          <p:nvPr/>
        </p:nvPicPr>
        <p:blipFill>
          <a:blip r:embed="rId9" cstate="print"/>
          <a:stretch>
            <a:fillRect/>
          </a:stretch>
        </p:blipFill>
        <p:spPr>
          <a:xfrm>
            <a:off x="2924994" y="2016054"/>
            <a:ext cx="363285" cy="363285"/>
          </a:xfrm>
          <a:prstGeom prst="rect">
            <a:avLst/>
          </a:prstGeom>
          <a:noFill/>
          <a:effectLst>
            <a:outerShdw blurRad="76200" dist="12700" dir="2700000" sy="-23000" kx="-800400" algn="bl" rotWithShape="0">
              <a:prstClr val="black">
                <a:alpha val="20000"/>
              </a:prstClr>
            </a:outerShdw>
          </a:effectLst>
        </p:spPr>
      </p:pic>
      <p:pic>
        <p:nvPicPr>
          <p:cNvPr id="48" name="Picture 2" descr="http://blogs.chron.com/techblog/WindowsLiveWriter/MicrosoftdropsvalidationrequirementforIE_C9D5/ie7icon_2.jpg"/>
          <p:cNvPicPr>
            <a:picLocks noChangeAspect="1" noChangeArrowheads="1"/>
          </p:cNvPicPr>
          <p:nvPr/>
        </p:nvPicPr>
        <p:blipFill>
          <a:blip r:embed="rId10" cstate="print">
            <a:clrChange>
              <a:clrFrom>
                <a:srgbClr val="FCFCFC"/>
              </a:clrFrom>
              <a:clrTo>
                <a:srgbClr val="FCFCFC">
                  <a:alpha val="0"/>
                </a:srgbClr>
              </a:clrTo>
            </a:clrChange>
            <a:extLst>
              <a:ext uri="{28A0092B-C50C-407E-A947-70E740481C1C}">
                <a14:useLocalDpi xmlns:a14="http://schemas.microsoft.com/office/drawing/2010/main" val="0"/>
              </a:ext>
            </a:extLst>
          </a:blip>
          <a:srcRect/>
          <a:stretch>
            <a:fillRect/>
          </a:stretch>
        </p:blipFill>
        <p:spPr bwMode="auto">
          <a:xfrm>
            <a:off x="3305994" y="1998339"/>
            <a:ext cx="412474" cy="358732"/>
          </a:xfrm>
          <a:prstGeom prst="rect">
            <a:avLst/>
          </a:prstGeom>
          <a:noFill/>
          <a:effectLst>
            <a:outerShdw blurRad="76200" dist="12700" dir="2700000" sy="-23000" kx="-8004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grpSp>
        <p:nvGrpSpPr>
          <p:cNvPr id="49" name="Group 48"/>
          <p:cNvGrpSpPr/>
          <p:nvPr/>
        </p:nvGrpSpPr>
        <p:grpSpPr>
          <a:xfrm>
            <a:off x="8305925" y="2015772"/>
            <a:ext cx="304219" cy="318091"/>
            <a:chOff x="7889395" y="1242525"/>
            <a:chExt cx="251421" cy="238986"/>
          </a:xfrm>
        </p:grpSpPr>
        <p:sp>
          <p:nvSpPr>
            <p:cNvPr id="50" name="Oval 49"/>
            <p:cNvSpPr/>
            <p:nvPr/>
          </p:nvSpPr>
          <p:spPr bwMode="auto">
            <a:xfrm>
              <a:off x="7899635" y="1259169"/>
              <a:ext cx="222342" cy="222342"/>
            </a:xfrm>
            <a:prstGeom prst="ellipse">
              <a:avLst/>
            </a:prstGeom>
            <a:solidFill>
              <a:schemeClr val="bg1"/>
            </a:solidFill>
            <a:ln w="9525" cap="flat" cmpd="sng" algn="ctr">
              <a:solidFill>
                <a:schemeClr val="bg1">
                  <a:lumMod val="50000"/>
                </a:schemeClr>
              </a:solidFill>
              <a:prstDash val="solid"/>
              <a:round/>
              <a:headEnd type="none" w="med" len="med"/>
              <a:tailEnd type="none" w="med" len="med"/>
            </a:ln>
            <a:effectLst>
              <a:outerShdw blurRad="76200" dist="38100" sx="24000" sy="24000" kx="800400" algn="br" rotWithShape="0">
                <a:prstClr val="black">
                  <a:alpha val="20000"/>
                </a:prst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a typeface="ＭＳ Ｐゴシック" pitchFamily="1" charset="-128"/>
              </a:endParaRPr>
            </a:p>
          </p:txBody>
        </p:sp>
        <p:sp>
          <p:nvSpPr>
            <p:cNvPr id="51" name="Oval 50"/>
            <p:cNvSpPr/>
            <p:nvPr/>
          </p:nvSpPr>
          <p:spPr bwMode="auto">
            <a:xfrm>
              <a:off x="7889395" y="1382720"/>
              <a:ext cx="83807" cy="76319"/>
            </a:xfrm>
            <a:prstGeom prst="ellipse">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a:noAutofit/>
            </a:bodyPr>
            <a:lstStyle/>
            <a:p>
              <a:pPr eaLnBrk="0" hangingPunct="0">
                <a:spcBef>
                  <a:spcPct val="50000"/>
                </a:spcBef>
                <a:defRPr/>
              </a:pPr>
              <a:endParaRPr lang="en-GB" dirty="0">
                <a:solidFill>
                  <a:schemeClr val="tx1"/>
                </a:solidFill>
              </a:endParaRPr>
            </a:p>
          </p:txBody>
        </p:sp>
        <p:sp>
          <p:nvSpPr>
            <p:cNvPr id="52" name="Oval 51"/>
            <p:cNvSpPr/>
            <p:nvPr/>
          </p:nvSpPr>
          <p:spPr bwMode="auto">
            <a:xfrm>
              <a:off x="7973202" y="1382720"/>
              <a:ext cx="83807" cy="76319"/>
            </a:xfrm>
            <a:prstGeom prst="ellipse">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a:noAutofit/>
            </a:bodyPr>
            <a:lstStyle/>
            <a:p>
              <a:pPr eaLnBrk="0" hangingPunct="0">
                <a:spcBef>
                  <a:spcPct val="50000"/>
                </a:spcBef>
                <a:defRPr/>
              </a:pPr>
              <a:endParaRPr lang="en-GB" dirty="0">
                <a:solidFill>
                  <a:schemeClr val="tx1"/>
                </a:solidFill>
              </a:endParaRPr>
            </a:p>
          </p:txBody>
        </p:sp>
        <p:sp>
          <p:nvSpPr>
            <p:cNvPr id="53" name="Oval 52"/>
            <p:cNvSpPr/>
            <p:nvPr/>
          </p:nvSpPr>
          <p:spPr bwMode="auto">
            <a:xfrm>
              <a:off x="8057009" y="1382720"/>
              <a:ext cx="83807" cy="76319"/>
            </a:xfrm>
            <a:prstGeom prst="ellipse">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a:noAutofit/>
            </a:bodyPr>
            <a:lstStyle/>
            <a:p>
              <a:pPr eaLnBrk="0" hangingPunct="0">
                <a:spcBef>
                  <a:spcPct val="50000"/>
                </a:spcBef>
                <a:defRPr/>
              </a:pPr>
              <a:endParaRPr lang="en-GB" dirty="0">
                <a:solidFill>
                  <a:schemeClr val="tx1"/>
                </a:solidFill>
              </a:endParaRPr>
            </a:p>
          </p:txBody>
        </p:sp>
        <p:sp>
          <p:nvSpPr>
            <p:cNvPr id="54" name="Oval 53"/>
            <p:cNvSpPr/>
            <p:nvPr/>
          </p:nvSpPr>
          <p:spPr bwMode="auto">
            <a:xfrm>
              <a:off x="7926514" y="1312580"/>
              <a:ext cx="83807" cy="76319"/>
            </a:xfrm>
            <a:prstGeom prst="ellipse">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a:noAutofit/>
            </a:bodyPr>
            <a:lstStyle/>
            <a:p>
              <a:pPr eaLnBrk="0" hangingPunct="0">
                <a:spcBef>
                  <a:spcPct val="50000"/>
                </a:spcBef>
                <a:defRPr/>
              </a:pPr>
              <a:endParaRPr lang="en-GB" dirty="0">
                <a:solidFill>
                  <a:schemeClr val="tx1"/>
                </a:solidFill>
              </a:endParaRPr>
            </a:p>
          </p:txBody>
        </p:sp>
        <p:sp>
          <p:nvSpPr>
            <p:cNvPr id="55" name="Oval 54"/>
            <p:cNvSpPr/>
            <p:nvPr/>
          </p:nvSpPr>
          <p:spPr bwMode="auto">
            <a:xfrm>
              <a:off x="8010321" y="1312580"/>
              <a:ext cx="83807" cy="76319"/>
            </a:xfrm>
            <a:prstGeom prst="ellipse">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a:noAutofit/>
            </a:bodyPr>
            <a:lstStyle/>
            <a:p>
              <a:pPr eaLnBrk="0" hangingPunct="0">
                <a:spcBef>
                  <a:spcPct val="50000"/>
                </a:spcBef>
                <a:defRPr/>
              </a:pPr>
              <a:endParaRPr lang="en-GB" dirty="0">
                <a:solidFill>
                  <a:schemeClr val="tx1"/>
                </a:solidFill>
              </a:endParaRPr>
            </a:p>
          </p:txBody>
        </p:sp>
        <p:sp>
          <p:nvSpPr>
            <p:cNvPr id="56" name="Oval 55"/>
            <p:cNvSpPr/>
            <p:nvPr/>
          </p:nvSpPr>
          <p:spPr bwMode="auto">
            <a:xfrm>
              <a:off x="7968904" y="1242525"/>
              <a:ext cx="83807" cy="76319"/>
            </a:xfrm>
            <a:prstGeom prst="ellipse">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a:noAutofit/>
            </a:bodyPr>
            <a:lstStyle/>
            <a:p>
              <a:pPr eaLnBrk="0" hangingPunct="0">
                <a:spcBef>
                  <a:spcPct val="50000"/>
                </a:spcBef>
                <a:defRPr/>
              </a:pPr>
              <a:endParaRPr lang="en-GB" dirty="0">
                <a:solidFill>
                  <a:schemeClr val="tx1"/>
                </a:solidFill>
              </a:endParaRPr>
            </a:p>
          </p:txBody>
        </p:sp>
      </p:grpSp>
      <p:pic>
        <p:nvPicPr>
          <p:cNvPr id="38" name="Picture 2"/>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a:stretch/>
        </p:blipFill>
        <p:spPr bwMode="auto">
          <a:xfrm>
            <a:off x="107504" y="2367238"/>
            <a:ext cx="8837290" cy="3942082"/>
          </a:xfrm>
          <a:prstGeom prst="rect">
            <a:avLst/>
          </a:prstGeom>
          <a:noFill/>
          <a:ln w="9525">
            <a:solidFill>
              <a:schemeClr val="bg1">
                <a:lumMod val="7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3415621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AU" dirty="0" smtClean="0"/>
              <a:t>(c) 2011 Microsoft. All rights reserved.</a:t>
            </a:r>
            <a:endParaRPr lang="en-AU" dirty="0"/>
          </a:p>
        </p:txBody>
      </p:sp>
      <p:sp>
        <p:nvSpPr>
          <p:cNvPr id="8" name="Title 1"/>
          <p:cNvSpPr>
            <a:spLocks noGrp="1"/>
          </p:cNvSpPr>
          <p:nvPr>
            <p:ph type="title"/>
          </p:nvPr>
        </p:nvSpPr>
        <p:spPr>
          <a:xfrm>
            <a:off x="457200" y="341784"/>
            <a:ext cx="8229600" cy="1143000"/>
          </a:xfrm>
        </p:spPr>
        <p:txBody>
          <a:bodyPr>
            <a:normAutofit/>
          </a:bodyPr>
          <a:lstStyle/>
          <a:p>
            <a:r>
              <a:rPr lang="en-US" dirty="0" smtClean="0"/>
              <a:t>Leveraging Automation</a:t>
            </a:r>
            <a:br>
              <a:rPr lang="en-US" dirty="0" smtClean="0"/>
            </a:br>
            <a:r>
              <a:rPr lang="en-US" sz="2700" dirty="0" smtClean="0">
                <a:solidFill>
                  <a:schemeClr val="accent2"/>
                </a:solidFill>
              </a:rPr>
              <a:t>How do we get there?</a:t>
            </a:r>
            <a:endParaRPr lang="en-GB" sz="2700" dirty="0">
              <a:solidFill>
                <a:schemeClr val="accent2"/>
              </a:solidFill>
            </a:endParaRPr>
          </a:p>
        </p:txBody>
      </p:sp>
      <p:sp>
        <p:nvSpPr>
          <p:cNvPr id="28" name="Rounded Rectangle 27"/>
          <p:cNvSpPr/>
          <p:nvPr/>
        </p:nvSpPr>
        <p:spPr>
          <a:xfrm>
            <a:off x="6510428" y="2492896"/>
            <a:ext cx="1610108" cy="3117054"/>
          </a:xfrm>
          <a:prstGeom prst="roundRect">
            <a:avLst>
              <a:gd name="adj" fmla="val 10070"/>
            </a:avLst>
          </a:prstGeom>
          <a:gradFill>
            <a:gsLst>
              <a:gs pos="0">
                <a:schemeClr val="bg1">
                  <a:alpha val="72000"/>
                  <a:lumMod val="78000"/>
                </a:schemeClr>
              </a:gs>
              <a:gs pos="100000">
                <a:schemeClr val="bg1">
                  <a:lumMod val="99000"/>
                  <a:alpha val="67000"/>
                </a:schemeClr>
              </a:gs>
            </a:gsLst>
            <a:lin ang="12000000" scaled="0"/>
          </a:gra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400" b="1" dirty="0" smtClean="0">
                <a:solidFill>
                  <a:schemeClr val="accent6">
                    <a:lumMod val="75000"/>
                  </a:schemeClr>
                </a:solidFill>
              </a:rPr>
              <a:t>Manage</a:t>
            </a:r>
            <a:endParaRPr lang="en-US" sz="2400" b="1" dirty="0">
              <a:solidFill>
                <a:schemeClr val="accent6">
                  <a:lumMod val="75000"/>
                </a:schemeClr>
              </a:solidFill>
            </a:endParaRPr>
          </a:p>
          <a:p>
            <a:pPr algn="ctr"/>
            <a:endParaRPr lang="en-US" sz="2400" b="1" dirty="0">
              <a:solidFill>
                <a:schemeClr val="accent6">
                  <a:lumMod val="75000"/>
                </a:schemeClr>
              </a:solidFill>
            </a:endParaRPr>
          </a:p>
        </p:txBody>
      </p:sp>
      <p:sp>
        <p:nvSpPr>
          <p:cNvPr id="27" name="Rounded Rectangle 26"/>
          <p:cNvSpPr/>
          <p:nvPr/>
        </p:nvSpPr>
        <p:spPr>
          <a:xfrm>
            <a:off x="4664152" y="2492896"/>
            <a:ext cx="1610108" cy="3117054"/>
          </a:xfrm>
          <a:prstGeom prst="roundRect">
            <a:avLst>
              <a:gd name="adj" fmla="val 10070"/>
            </a:avLst>
          </a:prstGeom>
          <a:gradFill>
            <a:gsLst>
              <a:gs pos="0">
                <a:schemeClr val="bg1">
                  <a:alpha val="72000"/>
                  <a:lumMod val="78000"/>
                </a:schemeClr>
              </a:gs>
              <a:gs pos="100000">
                <a:schemeClr val="bg1">
                  <a:lumMod val="99000"/>
                  <a:alpha val="67000"/>
                </a:schemeClr>
              </a:gs>
            </a:gsLst>
            <a:lin ang="12000000" scaled="0"/>
          </a:gra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400" b="1" dirty="0" smtClean="0">
                <a:solidFill>
                  <a:schemeClr val="accent6">
                    <a:lumMod val="75000"/>
                  </a:schemeClr>
                </a:solidFill>
              </a:rPr>
              <a:t>Automate</a:t>
            </a:r>
            <a:endParaRPr lang="en-US" sz="2400" b="1" dirty="0">
              <a:solidFill>
                <a:schemeClr val="accent6">
                  <a:lumMod val="75000"/>
                </a:schemeClr>
              </a:solidFill>
            </a:endParaRPr>
          </a:p>
          <a:p>
            <a:pPr algn="ctr"/>
            <a:endParaRPr lang="en-US" sz="2400" b="1" dirty="0">
              <a:solidFill>
                <a:schemeClr val="accent6">
                  <a:lumMod val="75000"/>
                </a:schemeClr>
              </a:solidFill>
            </a:endParaRPr>
          </a:p>
        </p:txBody>
      </p:sp>
      <p:sp>
        <p:nvSpPr>
          <p:cNvPr id="26" name="Rounded Rectangle 25"/>
          <p:cNvSpPr/>
          <p:nvPr/>
        </p:nvSpPr>
        <p:spPr>
          <a:xfrm>
            <a:off x="2817876" y="2492896"/>
            <a:ext cx="1610108" cy="3117054"/>
          </a:xfrm>
          <a:prstGeom prst="roundRect">
            <a:avLst>
              <a:gd name="adj" fmla="val 10070"/>
            </a:avLst>
          </a:prstGeom>
          <a:gradFill>
            <a:gsLst>
              <a:gs pos="0">
                <a:schemeClr val="bg1">
                  <a:alpha val="72000"/>
                  <a:lumMod val="78000"/>
                </a:schemeClr>
              </a:gs>
              <a:gs pos="100000">
                <a:schemeClr val="bg1">
                  <a:lumMod val="99000"/>
                  <a:alpha val="67000"/>
                </a:schemeClr>
              </a:gs>
            </a:gsLst>
            <a:lin ang="12000000" scaled="0"/>
          </a:gra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400" b="1" dirty="0" smtClean="0">
                <a:solidFill>
                  <a:schemeClr val="accent6">
                    <a:lumMod val="75000"/>
                  </a:schemeClr>
                </a:solidFill>
              </a:rPr>
              <a:t>Model</a:t>
            </a:r>
            <a:endParaRPr lang="en-US" sz="2400" b="1" dirty="0">
              <a:solidFill>
                <a:schemeClr val="accent6">
                  <a:lumMod val="75000"/>
                </a:schemeClr>
              </a:solidFill>
            </a:endParaRPr>
          </a:p>
          <a:p>
            <a:pPr algn="ctr"/>
            <a:endParaRPr lang="en-US" sz="2400" b="1" dirty="0">
              <a:solidFill>
                <a:schemeClr val="accent6">
                  <a:lumMod val="75000"/>
                </a:schemeClr>
              </a:solidFill>
            </a:endParaRPr>
          </a:p>
        </p:txBody>
      </p:sp>
      <p:sp>
        <p:nvSpPr>
          <p:cNvPr id="9" name="Rounded Rectangle 8"/>
          <p:cNvSpPr/>
          <p:nvPr/>
        </p:nvSpPr>
        <p:spPr>
          <a:xfrm>
            <a:off x="971600" y="2492896"/>
            <a:ext cx="1610108" cy="3117054"/>
          </a:xfrm>
          <a:prstGeom prst="roundRect">
            <a:avLst>
              <a:gd name="adj" fmla="val 10070"/>
            </a:avLst>
          </a:prstGeom>
          <a:gradFill>
            <a:gsLst>
              <a:gs pos="0">
                <a:schemeClr val="bg1">
                  <a:alpha val="72000"/>
                  <a:lumMod val="78000"/>
                </a:schemeClr>
              </a:gs>
              <a:gs pos="100000">
                <a:schemeClr val="bg1">
                  <a:lumMod val="99000"/>
                  <a:alpha val="67000"/>
                </a:schemeClr>
              </a:gs>
            </a:gsLst>
            <a:lin ang="12000000" scaled="0"/>
          </a:gra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400" b="1" dirty="0">
                <a:solidFill>
                  <a:schemeClr val="accent6">
                    <a:lumMod val="75000"/>
                  </a:schemeClr>
                </a:solidFill>
              </a:rPr>
              <a:t>Discover</a:t>
            </a:r>
          </a:p>
          <a:p>
            <a:pPr algn="ctr"/>
            <a:endParaRPr lang="en-US" sz="2400" b="1" dirty="0">
              <a:solidFill>
                <a:schemeClr val="accent6">
                  <a:lumMod val="75000"/>
                </a:schemeClr>
              </a:solidFill>
            </a:endParaRPr>
          </a:p>
        </p:txBody>
      </p:sp>
      <p:pic>
        <p:nvPicPr>
          <p:cNvPr id="31" name="Picture 30"/>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1000593" y="3360581"/>
            <a:ext cx="1080669" cy="1838480"/>
          </a:xfrm>
          <a:prstGeom prst="rect">
            <a:avLst/>
          </a:prstGeom>
        </p:spPr>
      </p:pic>
      <p:pic>
        <p:nvPicPr>
          <p:cNvPr id="8192" name="Picture 8191"/>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rot="1689645">
            <a:off x="1116838" y="3690254"/>
            <a:ext cx="1768183" cy="1468141"/>
          </a:xfrm>
          <a:prstGeom prst="rect">
            <a:avLst/>
          </a:prstGeom>
        </p:spPr>
      </p:pic>
      <p:grpSp>
        <p:nvGrpSpPr>
          <p:cNvPr id="8199" name="Group 8198"/>
          <p:cNvGrpSpPr/>
          <p:nvPr/>
        </p:nvGrpSpPr>
        <p:grpSpPr>
          <a:xfrm>
            <a:off x="3078831" y="3189711"/>
            <a:ext cx="1249393" cy="2238648"/>
            <a:chOff x="3078831" y="3189711"/>
            <a:chExt cx="1249393" cy="2238648"/>
          </a:xfrm>
        </p:grpSpPr>
        <p:graphicFrame>
          <p:nvGraphicFramePr>
            <p:cNvPr id="19" name="Chart 18"/>
            <p:cNvGraphicFramePr/>
            <p:nvPr>
              <p:extLst>
                <p:ext uri="{D42A27DB-BD31-4B8C-83A1-F6EECF244321}">
                  <p14:modId xmlns:p14="http://schemas.microsoft.com/office/powerpoint/2010/main" val="887548579"/>
                </p:ext>
              </p:extLst>
            </p:nvPr>
          </p:nvGraphicFramePr>
          <p:xfrm>
            <a:off x="3087584" y="4276921"/>
            <a:ext cx="1240640" cy="1151438"/>
          </p:xfrm>
          <a:graphic>
            <a:graphicData uri="http://schemas.openxmlformats.org/drawingml/2006/chart">
              <c:chart xmlns:c="http://schemas.openxmlformats.org/drawingml/2006/chart" xmlns:r="http://schemas.openxmlformats.org/officeDocument/2006/relationships" r:id="rId4"/>
            </a:graphicData>
          </a:graphic>
        </p:graphicFrame>
        <p:pic>
          <p:nvPicPr>
            <p:cNvPr id="8193" name="Picture 819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78831" y="3189711"/>
              <a:ext cx="1167619" cy="1234614"/>
            </a:xfrm>
            <a:prstGeom prst="rect">
              <a:avLst/>
            </a:prstGeom>
          </p:spPr>
        </p:pic>
      </p:grpSp>
      <p:grpSp>
        <p:nvGrpSpPr>
          <p:cNvPr id="8201" name="Group 8200"/>
          <p:cNvGrpSpPr/>
          <p:nvPr/>
        </p:nvGrpSpPr>
        <p:grpSpPr>
          <a:xfrm>
            <a:off x="6654106" y="3130220"/>
            <a:ext cx="1542191" cy="2239280"/>
            <a:chOff x="6654106" y="3130220"/>
            <a:chExt cx="1542191" cy="2239280"/>
          </a:xfrm>
        </p:grpSpPr>
        <p:pic>
          <p:nvPicPr>
            <p:cNvPr id="22" name="Picture 26" descr="http://www.micromail.com/product_images/micromail.com/MS0007_L.jpg"/>
            <p:cNvPicPr>
              <a:picLocks noChangeAspect="1" noChangeArrowheads="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bwMode="auto">
            <a:xfrm>
              <a:off x="6697992" y="3130220"/>
              <a:ext cx="1498305" cy="730827"/>
            </a:xfrm>
            <a:prstGeom prst="rect">
              <a:avLst/>
            </a:prstGeom>
            <a:noFill/>
            <a:effectLst>
              <a:glow rad="177800">
                <a:schemeClr val="bg1">
                  <a:alpha val="92000"/>
                </a:schemeClr>
              </a:glow>
            </a:effectLst>
            <a:extLst>
              <a:ext uri="{909E8E84-426E-40DD-AFC4-6F175D3DCCD1}">
                <a14:hiddenFill xmlns:a14="http://schemas.microsoft.com/office/drawing/2010/main">
                  <a:solidFill>
                    <a:srgbClr val="FFFFFF"/>
                  </a:solidFill>
                </a14:hiddenFill>
              </a:ext>
            </a:extLst>
          </p:spPr>
        </p:pic>
        <p:pic>
          <p:nvPicPr>
            <p:cNvPr id="8195" name="Picture 819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654106" y="3807018"/>
              <a:ext cx="1322751" cy="1562482"/>
            </a:xfrm>
            <a:prstGeom prst="rect">
              <a:avLst/>
            </a:prstGeom>
          </p:spPr>
        </p:pic>
      </p:grpSp>
      <p:pic>
        <p:nvPicPr>
          <p:cNvPr id="8197" name="Picture 819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889865" y="3781772"/>
            <a:ext cx="1384395" cy="1583537"/>
          </a:xfrm>
          <a:prstGeom prst="rect">
            <a:avLst/>
          </a:prstGeom>
        </p:spPr>
      </p:pic>
    </p:spTree>
    <p:extLst>
      <p:ext uri="{BB962C8B-B14F-4D97-AF65-F5344CB8AC3E}">
        <p14:creationId xmlns:p14="http://schemas.microsoft.com/office/powerpoint/2010/main" val="415172959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p:txBody>
          <a:bodyPr>
            <a:normAutofit/>
          </a:bodyPr>
          <a:lstStyle/>
          <a:p>
            <a:r>
              <a:rPr lang="en-US" dirty="0" smtClean="0"/>
              <a:t>Leveraging Automation</a:t>
            </a:r>
            <a:br>
              <a:rPr lang="en-US" dirty="0" smtClean="0"/>
            </a:br>
            <a:r>
              <a:rPr lang="en-US" sz="2700" dirty="0" smtClean="0">
                <a:solidFill>
                  <a:schemeClr val="accent2"/>
                </a:solidFill>
              </a:rPr>
              <a:t>How do we get there?</a:t>
            </a:r>
            <a:endParaRPr lang="en-GB" sz="2700" dirty="0">
              <a:solidFill>
                <a:schemeClr val="accent2"/>
              </a:solidFill>
            </a:endParaRPr>
          </a:p>
        </p:txBody>
      </p:sp>
      <p:sp>
        <p:nvSpPr>
          <p:cNvPr id="4" name="Footer Placeholder 3"/>
          <p:cNvSpPr>
            <a:spLocks noGrp="1"/>
          </p:cNvSpPr>
          <p:nvPr>
            <p:ph type="ftr" sz="quarter" idx="11"/>
          </p:nvPr>
        </p:nvSpPr>
        <p:spPr/>
        <p:txBody>
          <a:bodyPr/>
          <a:lstStyle/>
          <a:p>
            <a:r>
              <a:rPr lang="en-AU" dirty="0" smtClean="0"/>
              <a:t>(c) 2011 Microsoft. All rights reserved.</a:t>
            </a:r>
            <a:endParaRPr lang="en-AU" dirty="0"/>
          </a:p>
        </p:txBody>
      </p:sp>
      <p:sp>
        <p:nvSpPr>
          <p:cNvPr id="28" name="Rounded Rectangle 27"/>
          <p:cNvSpPr/>
          <p:nvPr/>
        </p:nvSpPr>
        <p:spPr>
          <a:xfrm>
            <a:off x="6510428" y="2492896"/>
            <a:ext cx="1610108" cy="3117054"/>
          </a:xfrm>
          <a:prstGeom prst="roundRect">
            <a:avLst>
              <a:gd name="adj" fmla="val 10070"/>
            </a:avLst>
          </a:prstGeom>
          <a:gradFill>
            <a:gsLst>
              <a:gs pos="0">
                <a:schemeClr val="bg1">
                  <a:lumMod val="78000"/>
                  <a:alpha val="39000"/>
                </a:schemeClr>
              </a:gs>
              <a:gs pos="100000">
                <a:schemeClr val="bg1">
                  <a:lumMod val="99000"/>
                  <a:alpha val="13000"/>
                </a:schemeClr>
              </a:gs>
            </a:gsLst>
            <a:lin ang="12000000" scaled="0"/>
          </a:gra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400" b="1" dirty="0" smtClean="0">
                <a:solidFill>
                  <a:schemeClr val="accent6">
                    <a:lumMod val="60000"/>
                    <a:lumOff val="40000"/>
                  </a:schemeClr>
                </a:solidFill>
              </a:rPr>
              <a:t>Manage</a:t>
            </a:r>
            <a:endParaRPr lang="en-US" sz="2400" b="1" dirty="0">
              <a:solidFill>
                <a:schemeClr val="accent6">
                  <a:lumMod val="60000"/>
                  <a:lumOff val="40000"/>
                </a:schemeClr>
              </a:solidFill>
            </a:endParaRPr>
          </a:p>
        </p:txBody>
      </p:sp>
      <p:sp>
        <p:nvSpPr>
          <p:cNvPr id="27" name="Rounded Rectangle 26"/>
          <p:cNvSpPr/>
          <p:nvPr/>
        </p:nvSpPr>
        <p:spPr>
          <a:xfrm>
            <a:off x="4664152" y="2492896"/>
            <a:ext cx="1610108" cy="3117054"/>
          </a:xfrm>
          <a:prstGeom prst="roundRect">
            <a:avLst>
              <a:gd name="adj" fmla="val 10070"/>
            </a:avLst>
          </a:prstGeom>
          <a:gradFill>
            <a:gsLst>
              <a:gs pos="0">
                <a:schemeClr val="bg1">
                  <a:lumMod val="78000"/>
                  <a:alpha val="39000"/>
                </a:schemeClr>
              </a:gs>
              <a:gs pos="100000">
                <a:schemeClr val="bg1">
                  <a:lumMod val="99000"/>
                  <a:alpha val="13000"/>
                </a:schemeClr>
              </a:gs>
            </a:gsLst>
            <a:lin ang="12000000" scaled="0"/>
          </a:gra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400" b="1" dirty="0" smtClean="0">
                <a:solidFill>
                  <a:schemeClr val="accent6">
                    <a:lumMod val="60000"/>
                    <a:lumOff val="40000"/>
                  </a:schemeClr>
                </a:solidFill>
              </a:rPr>
              <a:t>Automate</a:t>
            </a:r>
            <a:endParaRPr lang="en-US" sz="2400" b="1" dirty="0">
              <a:solidFill>
                <a:schemeClr val="accent6">
                  <a:lumMod val="60000"/>
                  <a:lumOff val="40000"/>
                </a:schemeClr>
              </a:solidFill>
            </a:endParaRPr>
          </a:p>
        </p:txBody>
      </p:sp>
      <p:sp>
        <p:nvSpPr>
          <p:cNvPr id="26" name="Rounded Rectangle 25"/>
          <p:cNvSpPr/>
          <p:nvPr/>
        </p:nvSpPr>
        <p:spPr>
          <a:xfrm>
            <a:off x="2817876" y="2492896"/>
            <a:ext cx="1610108" cy="3117054"/>
          </a:xfrm>
          <a:prstGeom prst="roundRect">
            <a:avLst>
              <a:gd name="adj" fmla="val 10070"/>
            </a:avLst>
          </a:prstGeom>
          <a:gradFill>
            <a:gsLst>
              <a:gs pos="0">
                <a:schemeClr val="bg1">
                  <a:lumMod val="78000"/>
                  <a:alpha val="39000"/>
                </a:schemeClr>
              </a:gs>
              <a:gs pos="100000">
                <a:schemeClr val="bg1">
                  <a:lumMod val="99000"/>
                  <a:alpha val="13000"/>
                </a:schemeClr>
              </a:gs>
            </a:gsLst>
            <a:lin ang="12000000" scaled="0"/>
          </a:gra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400" b="1" dirty="0" smtClean="0">
                <a:solidFill>
                  <a:schemeClr val="accent6">
                    <a:lumMod val="60000"/>
                    <a:lumOff val="40000"/>
                  </a:schemeClr>
                </a:solidFill>
              </a:rPr>
              <a:t>Model</a:t>
            </a:r>
            <a:endParaRPr lang="en-US" sz="2400" b="1" dirty="0">
              <a:solidFill>
                <a:schemeClr val="accent6">
                  <a:lumMod val="60000"/>
                  <a:lumOff val="40000"/>
                </a:schemeClr>
              </a:solidFill>
            </a:endParaRPr>
          </a:p>
        </p:txBody>
      </p:sp>
      <p:sp>
        <p:nvSpPr>
          <p:cNvPr id="9" name="Rounded Rectangle 8"/>
          <p:cNvSpPr/>
          <p:nvPr/>
        </p:nvSpPr>
        <p:spPr>
          <a:xfrm>
            <a:off x="971600" y="2492896"/>
            <a:ext cx="1610108" cy="3117054"/>
          </a:xfrm>
          <a:prstGeom prst="roundRect">
            <a:avLst>
              <a:gd name="adj" fmla="val 10070"/>
            </a:avLst>
          </a:prstGeom>
          <a:gradFill>
            <a:gsLst>
              <a:gs pos="0">
                <a:schemeClr val="bg1">
                  <a:alpha val="72000"/>
                  <a:lumMod val="78000"/>
                </a:schemeClr>
              </a:gs>
              <a:gs pos="100000">
                <a:schemeClr val="bg1">
                  <a:lumMod val="99000"/>
                  <a:alpha val="67000"/>
                </a:schemeClr>
              </a:gs>
            </a:gsLst>
            <a:lin ang="12000000" scaled="0"/>
          </a:gra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400" b="1" dirty="0">
                <a:solidFill>
                  <a:schemeClr val="accent6">
                    <a:lumMod val="75000"/>
                  </a:schemeClr>
                </a:solidFill>
              </a:rPr>
              <a:t>Discover</a:t>
            </a:r>
          </a:p>
          <a:p>
            <a:pPr algn="ctr"/>
            <a:endParaRPr lang="en-US" sz="2400" b="1" dirty="0">
              <a:solidFill>
                <a:schemeClr val="accent6">
                  <a:lumMod val="75000"/>
                </a:schemeClr>
              </a:solidFill>
            </a:endParaRPr>
          </a:p>
        </p:txBody>
      </p:sp>
      <p:pic>
        <p:nvPicPr>
          <p:cNvPr id="31" name="Picture 30"/>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1000593" y="3360581"/>
            <a:ext cx="1080669" cy="1838480"/>
          </a:xfrm>
          <a:prstGeom prst="rect">
            <a:avLst/>
          </a:prstGeom>
        </p:spPr>
      </p:pic>
      <p:pic>
        <p:nvPicPr>
          <p:cNvPr id="32" name="Picture 31"/>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rot="1689645">
            <a:off x="1116838" y="3690254"/>
            <a:ext cx="1768183" cy="1468141"/>
          </a:xfrm>
          <a:prstGeom prst="rect">
            <a:avLst/>
          </a:prstGeom>
        </p:spPr>
      </p:pic>
    </p:spTree>
    <p:extLst>
      <p:ext uri="{BB962C8B-B14F-4D97-AF65-F5344CB8AC3E}">
        <p14:creationId xmlns:p14="http://schemas.microsoft.com/office/powerpoint/2010/main" val="336401212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AU" smtClean="0"/>
              <a:t>(c) 2011 Microsoft. All rights reserved.</a:t>
            </a:r>
            <a:endParaRPr lang="en-AU" dirty="0"/>
          </a:p>
        </p:txBody>
      </p:sp>
      <p:grpSp>
        <p:nvGrpSpPr>
          <p:cNvPr id="91" name="Group 90"/>
          <p:cNvGrpSpPr/>
          <p:nvPr/>
        </p:nvGrpSpPr>
        <p:grpSpPr>
          <a:xfrm>
            <a:off x="1548439" y="2276872"/>
            <a:ext cx="6119905" cy="2862329"/>
            <a:chOff x="1548439" y="2276872"/>
            <a:chExt cx="6119905" cy="2862329"/>
          </a:xfrm>
        </p:grpSpPr>
        <p:sp>
          <p:nvSpPr>
            <p:cNvPr id="8" name="Rounded Rectangle 7"/>
            <p:cNvSpPr/>
            <p:nvPr/>
          </p:nvSpPr>
          <p:spPr>
            <a:xfrm>
              <a:off x="6487531" y="2914684"/>
              <a:ext cx="1149749" cy="1967101"/>
            </a:xfrm>
            <a:prstGeom prst="roundRect">
              <a:avLst>
                <a:gd name="adj" fmla="val 5223"/>
              </a:avLst>
            </a:prstGeom>
            <a:gradFill>
              <a:gsLst>
                <a:gs pos="0">
                  <a:schemeClr val="bg1">
                    <a:lumMod val="94000"/>
                    <a:alpha val="72000"/>
                  </a:schemeClr>
                </a:gs>
                <a:gs pos="100000">
                  <a:schemeClr val="bg1">
                    <a:lumMod val="99000"/>
                    <a:alpha val="67000"/>
                  </a:schemeClr>
                </a:gs>
              </a:gsLst>
              <a:lin ang="12000000" scaled="0"/>
            </a:gra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600" dirty="0">
                <a:solidFill>
                  <a:schemeClr val="tx1"/>
                </a:solidFill>
              </a:endParaRPr>
            </a:p>
          </p:txBody>
        </p:sp>
        <p:sp>
          <p:nvSpPr>
            <p:cNvPr id="9" name="Rounded Rectangle 8"/>
            <p:cNvSpPr/>
            <p:nvPr/>
          </p:nvSpPr>
          <p:spPr>
            <a:xfrm>
              <a:off x="4776755" y="2914684"/>
              <a:ext cx="1149749" cy="1967101"/>
            </a:xfrm>
            <a:prstGeom prst="roundRect">
              <a:avLst>
                <a:gd name="adj" fmla="val 5223"/>
              </a:avLst>
            </a:prstGeom>
            <a:gradFill>
              <a:gsLst>
                <a:gs pos="0">
                  <a:schemeClr val="bg1">
                    <a:lumMod val="94000"/>
                    <a:alpha val="72000"/>
                  </a:schemeClr>
                </a:gs>
                <a:gs pos="100000">
                  <a:schemeClr val="bg1">
                    <a:lumMod val="99000"/>
                    <a:alpha val="67000"/>
                  </a:schemeClr>
                </a:gs>
              </a:gsLst>
              <a:lin ang="12000000" scaled="0"/>
            </a:gra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600" dirty="0">
                <a:solidFill>
                  <a:schemeClr val="tx1"/>
                </a:solidFill>
              </a:endParaRPr>
            </a:p>
          </p:txBody>
        </p:sp>
        <p:sp>
          <p:nvSpPr>
            <p:cNvPr id="10" name="Rounded Rectangle 9"/>
            <p:cNvSpPr/>
            <p:nvPr/>
          </p:nvSpPr>
          <p:spPr>
            <a:xfrm>
              <a:off x="3070683" y="2891799"/>
              <a:ext cx="1149749" cy="1967101"/>
            </a:xfrm>
            <a:prstGeom prst="roundRect">
              <a:avLst>
                <a:gd name="adj" fmla="val 5223"/>
              </a:avLst>
            </a:prstGeom>
            <a:gradFill>
              <a:gsLst>
                <a:gs pos="0">
                  <a:schemeClr val="bg1">
                    <a:lumMod val="94000"/>
                    <a:alpha val="72000"/>
                  </a:schemeClr>
                </a:gs>
                <a:gs pos="100000">
                  <a:schemeClr val="bg1">
                    <a:lumMod val="99000"/>
                    <a:alpha val="67000"/>
                  </a:schemeClr>
                </a:gs>
              </a:gsLst>
              <a:lin ang="12000000" scaled="0"/>
            </a:gra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600" dirty="0">
                <a:solidFill>
                  <a:schemeClr val="tx1"/>
                </a:solidFill>
              </a:endParaRPr>
            </a:p>
          </p:txBody>
        </p:sp>
        <p:sp>
          <p:nvSpPr>
            <p:cNvPr id="11" name="Right Arrow 10"/>
            <p:cNvSpPr/>
            <p:nvPr/>
          </p:nvSpPr>
          <p:spPr>
            <a:xfrm>
              <a:off x="2039253" y="3138937"/>
              <a:ext cx="928694" cy="2000264"/>
            </a:xfrm>
            <a:prstGeom prst="rightArrow">
              <a:avLst>
                <a:gd name="adj1" fmla="val 80611"/>
                <a:gd name="adj2" fmla="val 27057"/>
              </a:avLst>
            </a:prstGeom>
            <a:gradFill>
              <a:gsLst>
                <a:gs pos="0">
                  <a:srgbClr val="00C2F1"/>
                </a:gs>
                <a:gs pos="35000">
                  <a:srgbClr val="00C2F1">
                    <a:lumMod val="79000"/>
                    <a:lumOff val="21000"/>
                  </a:srgbClr>
                </a:gs>
                <a:gs pos="100000">
                  <a:schemeClr val="accent5">
                    <a:tint val="15000"/>
                    <a:satMod val="350000"/>
                  </a:schemeClr>
                </a:gs>
              </a:gsLst>
            </a:gradFill>
            <a:ln>
              <a:solidFill>
                <a:srgbClr val="00C2F1"/>
              </a:solidFill>
              <a:headEnd type="none" w="med" len="med"/>
              <a:tailEnd type="triangle" w="med" len="med"/>
            </a:ln>
          </p:spPr>
          <p:style>
            <a:lnRef idx="1">
              <a:schemeClr val="accent5"/>
            </a:lnRef>
            <a:fillRef idx="2">
              <a:schemeClr val="accent5"/>
            </a:fillRef>
            <a:effectRef idx="1">
              <a:schemeClr val="accent5"/>
            </a:effectRef>
            <a:fontRef idx="minor">
              <a:schemeClr val="dk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GB" dirty="0" smtClean="0">
                <a:solidFill>
                  <a:schemeClr val="bg1"/>
                </a:solidFill>
                <a:latin typeface="Arial" charset="0"/>
              </a:endParaRPr>
            </a:p>
          </p:txBody>
        </p:sp>
        <p:sp>
          <p:nvSpPr>
            <p:cNvPr id="12" name="Flowchart: Magnetic Disk 3"/>
            <p:cNvSpPr>
              <a:spLocks noChangeArrowheads="1"/>
            </p:cNvSpPr>
            <p:nvPr/>
          </p:nvSpPr>
          <p:spPr bwMode="auto">
            <a:xfrm>
              <a:off x="3190170" y="3433681"/>
              <a:ext cx="949782" cy="1209195"/>
            </a:xfrm>
            <a:prstGeom prst="flowChartMagneticDisk">
              <a:avLst/>
            </a:prstGeom>
            <a:ln>
              <a:solidFill>
                <a:schemeClr val="bg1"/>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pPr algn="ctr"/>
              <a:endParaRPr lang="en-GB" sz="1400" b="1" dirty="0" smtClean="0">
                <a:solidFill>
                  <a:schemeClr val="bg1"/>
                </a:solidFill>
                <a:latin typeface="+mj-lt"/>
              </a:endParaRPr>
            </a:p>
            <a:p>
              <a:pPr algn="ctr"/>
              <a:r>
                <a:rPr lang="en-GB" sz="1400" b="1" dirty="0" smtClean="0">
                  <a:solidFill>
                    <a:schemeClr val="bg1"/>
                  </a:solidFill>
                  <a:latin typeface="+mj-lt"/>
                </a:rPr>
                <a:t>Application</a:t>
              </a:r>
              <a:endParaRPr lang="en-GB" sz="1400" b="1" dirty="0">
                <a:solidFill>
                  <a:schemeClr val="bg1"/>
                </a:solidFill>
                <a:latin typeface="+mj-lt"/>
              </a:endParaRPr>
            </a:p>
            <a:p>
              <a:pPr algn="ctr"/>
              <a:r>
                <a:rPr lang="en-GB" sz="1400" b="1" dirty="0">
                  <a:solidFill>
                    <a:schemeClr val="bg1"/>
                  </a:solidFill>
                  <a:latin typeface="+mj-lt"/>
                </a:rPr>
                <a:t>“DNA”</a:t>
              </a:r>
            </a:p>
          </p:txBody>
        </p:sp>
        <p:graphicFrame>
          <p:nvGraphicFramePr>
            <p:cNvPr id="13" name="Diagram 12"/>
            <p:cNvGraphicFramePr/>
            <p:nvPr>
              <p:extLst>
                <p:ext uri="{D42A27DB-BD31-4B8C-83A1-F6EECF244321}">
                  <p14:modId xmlns:p14="http://schemas.microsoft.com/office/powerpoint/2010/main" val="602500908"/>
                </p:ext>
              </p:extLst>
            </p:nvPr>
          </p:nvGraphicFramePr>
          <p:xfrm>
            <a:off x="3032649" y="2276872"/>
            <a:ext cx="4635695" cy="15001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7" name="Oval 26"/>
            <p:cNvSpPr/>
            <p:nvPr/>
          </p:nvSpPr>
          <p:spPr bwMode="auto">
            <a:xfrm>
              <a:off x="1795794" y="2959746"/>
              <a:ext cx="490813" cy="445229"/>
            </a:xfrm>
            <a:prstGeom prst="ellipse">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a:spAutoFit/>
            </a:bodyPr>
            <a:lstStyle/>
            <a:p>
              <a:pPr eaLnBrk="0" hangingPunct="0">
                <a:spcBef>
                  <a:spcPct val="50000"/>
                </a:spcBef>
                <a:defRPr/>
              </a:pPr>
              <a:endParaRPr lang="en-GB" dirty="0">
                <a:solidFill>
                  <a:schemeClr val="tx1"/>
                </a:solidFill>
              </a:endParaRPr>
            </a:p>
          </p:txBody>
        </p:sp>
        <p:sp>
          <p:nvSpPr>
            <p:cNvPr id="28" name="Oval 27"/>
            <p:cNvSpPr/>
            <p:nvPr/>
          </p:nvSpPr>
          <p:spPr bwMode="auto">
            <a:xfrm>
              <a:off x="1702590" y="3581491"/>
              <a:ext cx="490813" cy="445229"/>
            </a:xfrm>
            <a:prstGeom prst="ellipse">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a:spAutoFit/>
            </a:bodyPr>
            <a:lstStyle/>
            <a:p>
              <a:pPr eaLnBrk="0" hangingPunct="0">
                <a:spcBef>
                  <a:spcPct val="50000"/>
                </a:spcBef>
                <a:defRPr/>
              </a:pPr>
              <a:endParaRPr lang="en-GB" dirty="0">
                <a:solidFill>
                  <a:schemeClr val="tx1"/>
                </a:solidFill>
              </a:endParaRPr>
            </a:p>
          </p:txBody>
        </p:sp>
        <p:sp>
          <p:nvSpPr>
            <p:cNvPr id="29" name="Oval 28"/>
            <p:cNvSpPr/>
            <p:nvPr/>
          </p:nvSpPr>
          <p:spPr bwMode="auto">
            <a:xfrm>
              <a:off x="1988342" y="3174060"/>
              <a:ext cx="490813" cy="445229"/>
            </a:xfrm>
            <a:prstGeom prst="ellipse">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a:spAutoFit/>
            </a:bodyPr>
            <a:lstStyle/>
            <a:p>
              <a:pPr eaLnBrk="0" hangingPunct="0">
                <a:spcBef>
                  <a:spcPct val="50000"/>
                </a:spcBef>
                <a:defRPr/>
              </a:pPr>
              <a:endParaRPr lang="en-GB" dirty="0">
                <a:solidFill>
                  <a:schemeClr val="tx1"/>
                </a:solidFill>
              </a:endParaRPr>
            </a:p>
          </p:txBody>
        </p:sp>
        <p:sp>
          <p:nvSpPr>
            <p:cNvPr id="30" name="Oval 29"/>
            <p:cNvSpPr/>
            <p:nvPr/>
          </p:nvSpPr>
          <p:spPr bwMode="auto">
            <a:xfrm>
              <a:off x="2056979" y="3788275"/>
              <a:ext cx="490813" cy="445229"/>
            </a:xfrm>
            <a:prstGeom prst="ellipse">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a:spAutoFit/>
            </a:bodyPr>
            <a:lstStyle/>
            <a:p>
              <a:pPr eaLnBrk="0" hangingPunct="0">
                <a:spcBef>
                  <a:spcPct val="50000"/>
                </a:spcBef>
                <a:defRPr/>
              </a:pPr>
              <a:endParaRPr lang="en-GB" dirty="0">
                <a:solidFill>
                  <a:schemeClr val="tx1"/>
                </a:solidFill>
              </a:endParaRPr>
            </a:p>
          </p:txBody>
        </p:sp>
        <p:sp>
          <p:nvSpPr>
            <p:cNvPr id="31" name="Oval 30"/>
            <p:cNvSpPr/>
            <p:nvPr/>
          </p:nvSpPr>
          <p:spPr bwMode="auto">
            <a:xfrm>
              <a:off x="1702590" y="4031316"/>
              <a:ext cx="490813" cy="445229"/>
            </a:xfrm>
            <a:prstGeom prst="ellipse">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a:spAutoFit/>
            </a:bodyPr>
            <a:lstStyle/>
            <a:p>
              <a:pPr eaLnBrk="0" hangingPunct="0">
                <a:spcBef>
                  <a:spcPct val="50000"/>
                </a:spcBef>
                <a:defRPr/>
              </a:pPr>
              <a:endParaRPr lang="en-GB" dirty="0">
                <a:solidFill>
                  <a:schemeClr val="tx1"/>
                </a:solidFill>
              </a:endParaRPr>
            </a:p>
          </p:txBody>
        </p:sp>
        <p:sp>
          <p:nvSpPr>
            <p:cNvPr id="32" name="Oval 31"/>
            <p:cNvSpPr/>
            <p:nvPr/>
          </p:nvSpPr>
          <p:spPr bwMode="auto">
            <a:xfrm>
              <a:off x="1845466" y="3518389"/>
              <a:ext cx="490813" cy="445229"/>
            </a:xfrm>
            <a:prstGeom prst="ellipse">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a:spAutoFit/>
            </a:bodyPr>
            <a:lstStyle/>
            <a:p>
              <a:pPr eaLnBrk="0" hangingPunct="0">
                <a:spcBef>
                  <a:spcPct val="50000"/>
                </a:spcBef>
                <a:defRPr/>
              </a:pPr>
              <a:endParaRPr lang="en-GB" dirty="0">
                <a:solidFill>
                  <a:schemeClr val="tx1"/>
                </a:solidFill>
              </a:endParaRPr>
            </a:p>
          </p:txBody>
        </p:sp>
        <p:sp>
          <p:nvSpPr>
            <p:cNvPr id="33" name="Oval 32"/>
            <p:cNvSpPr/>
            <p:nvPr/>
          </p:nvSpPr>
          <p:spPr bwMode="auto">
            <a:xfrm>
              <a:off x="1827900" y="4602820"/>
              <a:ext cx="490813" cy="445229"/>
            </a:xfrm>
            <a:prstGeom prst="ellipse">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a:spAutoFit/>
            </a:bodyPr>
            <a:lstStyle/>
            <a:p>
              <a:pPr eaLnBrk="0" hangingPunct="0">
                <a:spcBef>
                  <a:spcPct val="50000"/>
                </a:spcBef>
                <a:defRPr/>
              </a:pPr>
              <a:endParaRPr lang="en-GB" dirty="0">
                <a:solidFill>
                  <a:schemeClr val="tx1"/>
                </a:solidFill>
              </a:endParaRPr>
            </a:p>
          </p:txBody>
        </p:sp>
        <p:sp>
          <p:nvSpPr>
            <p:cNvPr id="34" name="Oval 33"/>
            <p:cNvSpPr/>
            <p:nvPr/>
          </p:nvSpPr>
          <p:spPr bwMode="auto">
            <a:xfrm>
              <a:off x="2131218" y="4245630"/>
              <a:ext cx="490813" cy="445229"/>
            </a:xfrm>
            <a:prstGeom prst="ellipse">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a:spAutoFit/>
            </a:bodyPr>
            <a:lstStyle/>
            <a:p>
              <a:pPr eaLnBrk="0" hangingPunct="0">
                <a:spcBef>
                  <a:spcPct val="50000"/>
                </a:spcBef>
                <a:defRPr/>
              </a:pPr>
              <a:endParaRPr lang="en-GB" dirty="0">
                <a:solidFill>
                  <a:schemeClr val="tx1"/>
                </a:solidFill>
              </a:endParaRPr>
            </a:p>
          </p:txBody>
        </p:sp>
        <p:sp>
          <p:nvSpPr>
            <p:cNvPr id="35" name="Oval 34"/>
            <p:cNvSpPr/>
            <p:nvPr/>
          </p:nvSpPr>
          <p:spPr bwMode="auto">
            <a:xfrm>
              <a:off x="1548440" y="4640330"/>
              <a:ext cx="490813" cy="445229"/>
            </a:xfrm>
            <a:prstGeom prst="ellipse">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a:spAutoFit/>
            </a:bodyPr>
            <a:lstStyle/>
            <a:p>
              <a:pPr eaLnBrk="0" hangingPunct="0">
                <a:spcBef>
                  <a:spcPct val="50000"/>
                </a:spcBef>
                <a:defRPr/>
              </a:pPr>
              <a:endParaRPr lang="en-GB" dirty="0">
                <a:solidFill>
                  <a:schemeClr val="tx1"/>
                </a:solidFill>
              </a:endParaRPr>
            </a:p>
          </p:txBody>
        </p:sp>
        <p:sp>
          <p:nvSpPr>
            <p:cNvPr id="36" name="Oval 35"/>
            <p:cNvSpPr/>
            <p:nvPr/>
          </p:nvSpPr>
          <p:spPr bwMode="auto">
            <a:xfrm>
              <a:off x="1702590" y="4276192"/>
              <a:ext cx="490813" cy="445229"/>
            </a:xfrm>
            <a:prstGeom prst="ellipse">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a:spAutoFit/>
            </a:bodyPr>
            <a:lstStyle/>
            <a:p>
              <a:pPr eaLnBrk="0" hangingPunct="0">
                <a:spcBef>
                  <a:spcPct val="50000"/>
                </a:spcBef>
                <a:defRPr/>
              </a:pPr>
              <a:endParaRPr lang="en-GB" dirty="0">
                <a:solidFill>
                  <a:schemeClr val="tx1"/>
                </a:solidFill>
              </a:endParaRPr>
            </a:p>
          </p:txBody>
        </p:sp>
        <p:sp>
          <p:nvSpPr>
            <p:cNvPr id="37" name="Oval 36"/>
            <p:cNvSpPr/>
            <p:nvPr/>
          </p:nvSpPr>
          <p:spPr bwMode="auto">
            <a:xfrm>
              <a:off x="1548439" y="3230334"/>
              <a:ext cx="490813" cy="445229"/>
            </a:xfrm>
            <a:prstGeom prst="ellipse">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a:spAutoFit/>
            </a:bodyPr>
            <a:lstStyle/>
            <a:p>
              <a:pPr eaLnBrk="0" hangingPunct="0">
                <a:spcBef>
                  <a:spcPct val="50000"/>
                </a:spcBef>
                <a:defRPr/>
              </a:pPr>
              <a:endParaRPr lang="en-GB" dirty="0">
                <a:solidFill>
                  <a:schemeClr val="tx1"/>
                </a:solidFill>
              </a:endParaRPr>
            </a:p>
          </p:txBody>
        </p:sp>
        <p:sp>
          <p:nvSpPr>
            <p:cNvPr id="38" name="Oval 37"/>
            <p:cNvSpPr/>
            <p:nvPr/>
          </p:nvSpPr>
          <p:spPr bwMode="auto">
            <a:xfrm>
              <a:off x="1619672" y="3663812"/>
              <a:ext cx="490813" cy="445229"/>
            </a:xfrm>
            <a:prstGeom prst="ellipse">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a:spAutoFit/>
            </a:bodyPr>
            <a:lstStyle/>
            <a:p>
              <a:pPr eaLnBrk="0" hangingPunct="0">
                <a:spcBef>
                  <a:spcPct val="50000"/>
                </a:spcBef>
                <a:defRPr/>
              </a:pPr>
              <a:endParaRPr lang="en-GB" dirty="0">
                <a:solidFill>
                  <a:schemeClr val="tx1"/>
                </a:solidFill>
              </a:endParaRPr>
            </a:p>
          </p:txBody>
        </p:sp>
        <p:grpSp>
          <p:nvGrpSpPr>
            <p:cNvPr id="39" name="Group 38"/>
            <p:cNvGrpSpPr/>
            <p:nvPr/>
          </p:nvGrpSpPr>
          <p:grpSpPr>
            <a:xfrm>
              <a:off x="4978259" y="3346732"/>
              <a:ext cx="817877" cy="1381146"/>
              <a:chOff x="5029127" y="641898"/>
              <a:chExt cx="1043645" cy="1272916"/>
            </a:xfrm>
          </p:grpSpPr>
          <p:sp>
            <p:nvSpPr>
              <p:cNvPr id="40" name="Rectangle 39"/>
              <p:cNvSpPr/>
              <p:nvPr/>
            </p:nvSpPr>
            <p:spPr>
              <a:xfrm>
                <a:off x="5423527" y="1280220"/>
                <a:ext cx="368613" cy="216024"/>
              </a:xfrm>
              <a:prstGeom prst="rect">
                <a:avLst/>
              </a:prstGeom>
              <a:solidFill>
                <a:srgbClr val="FFE07D"/>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1" name="Diamond 40"/>
              <p:cNvSpPr/>
              <p:nvPr/>
            </p:nvSpPr>
            <p:spPr>
              <a:xfrm>
                <a:off x="5197790" y="641898"/>
                <a:ext cx="186217" cy="216024"/>
              </a:xfrm>
              <a:prstGeom prst="diamond">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GB" dirty="0"/>
              </a:p>
            </p:txBody>
          </p:sp>
          <p:sp>
            <p:nvSpPr>
              <p:cNvPr id="42" name="Diamond 41"/>
              <p:cNvSpPr/>
              <p:nvPr/>
            </p:nvSpPr>
            <p:spPr>
              <a:xfrm>
                <a:off x="5029127" y="961642"/>
                <a:ext cx="186217" cy="216024"/>
              </a:xfrm>
              <a:prstGeom prst="diamond">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GB" dirty="0"/>
              </a:p>
            </p:txBody>
          </p:sp>
          <p:sp>
            <p:nvSpPr>
              <p:cNvPr id="43" name="Diamond 42"/>
              <p:cNvSpPr/>
              <p:nvPr/>
            </p:nvSpPr>
            <p:spPr>
              <a:xfrm>
                <a:off x="5886555" y="1556966"/>
                <a:ext cx="186217" cy="216024"/>
              </a:xfrm>
              <a:prstGeom prst="diamond">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GB" dirty="0"/>
              </a:p>
            </p:txBody>
          </p:sp>
          <p:sp>
            <p:nvSpPr>
              <p:cNvPr id="44" name="Diamond 43"/>
              <p:cNvSpPr/>
              <p:nvPr/>
            </p:nvSpPr>
            <p:spPr>
              <a:xfrm>
                <a:off x="5611458" y="1684298"/>
                <a:ext cx="186216" cy="216024"/>
              </a:xfrm>
              <a:prstGeom prst="diamond">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GB" dirty="0"/>
              </a:p>
            </p:txBody>
          </p:sp>
          <p:sp>
            <p:nvSpPr>
              <p:cNvPr id="45" name="Diamond 44"/>
              <p:cNvSpPr/>
              <p:nvPr/>
            </p:nvSpPr>
            <p:spPr>
              <a:xfrm>
                <a:off x="5283748" y="1698790"/>
                <a:ext cx="186217" cy="216024"/>
              </a:xfrm>
              <a:prstGeom prst="diamond">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GB" dirty="0"/>
              </a:p>
            </p:txBody>
          </p:sp>
          <p:sp>
            <p:nvSpPr>
              <p:cNvPr id="46" name="Diamond 45"/>
              <p:cNvSpPr/>
              <p:nvPr/>
            </p:nvSpPr>
            <p:spPr>
              <a:xfrm>
                <a:off x="5042785" y="1556965"/>
                <a:ext cx="186216" cy="216024"/>
              </a:xfrm>
              <a:prstGeom prst="diamond">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GB" dirty="0"/>
              </a:p>
            </p:txBody>
          </p:sp>
          <p:cxnSp>
            <p:nvCxnSpPr>
              <p:cNvPr id="47" name="Straight Connector 46"/>
              <p:cNvCxnSpPr>
                <a:stCxn id="40" idx="1"/>
                <a:endCxn id="42" idx="2"/>
              </p:cNvCxnSpPr>
              <p:nvPr/>
            </p:nvCxnSpPr>
            <p:spPr>
              <a:xfrm flipH="1" flipV="1">
                <a:off x="5122236" y="1177666"/>
                <a:ext cx="301291" cy="210567"/>
              </a:xfrm>
              <a:prstGeom prst="line">
                <a:avLst/>
              </a:prstGeom>
              <a:ln>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a:stCxn id="42" idx="0"/>
                <a:endCxn id="41" idx="2"/>
              </p:cNvCxnSpPr>
              <p:nvPr/>
            </p:nvCxnSpPr>
            <p:spPr>
              <a:xfrm flipV="1">
                <a:off x="5122236" y="857922"/>
                <a:ext cx="168663" cy="103720"/>
              </a:xfrm>
              <a:prstGeom prst="line">
                <a:avLst/>
              </a:prstGeom>
              <a:ln>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a:stCxn id="40" idx="2"/>
                <a:endCxn id="43" idx="0"/>
              </p:cNvCxnSpPr>
              <p:nvPr/>
            </p:nvCxnSpPr>
            <p:spPr>
              <a:xfrm>
                <a:off x="5607833" y="1496243"/>
                <a:ext cx="371831" cy="60722"/>
              </a:xfrm>
              <a:prstGeom prst="line">
                <a:avLst/>
              </a:prstGeom>
              <a:ln>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a:stCxn id="46" idx="2"/>
                <a:endCxn id="45" idx="1"/>
              </p:cNvCxnSpPr>
              <p:nvPr/>
            </p:nvCxnSpPr>
            <p:spPr>
              <a:xfrm>
                <a:off x="5135893" y="1772989"/>
                <a:ext cx="147855" cy="33814"/>
              </a:xfrm>
              <a:prstGeom prst="line">
                <a:avLst/>
              </a:prstGeom>
              <a:ln>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a:stCxn id="40" idx="2"/>
                <a:endCxn id="44" idx="0"/>
              </p:cNvCxnSpPr>
              <p:nvPr/>
            </p:nvCxnSpPr>
            <p:spPr>
              <a:xfrm>
                <a:off x="5607834" y="1496243"/>
                <a:ext cx="96733" cy="188055"/>
              </a:xfrm>
              <a:prstGeom prst="line">
                <a:avLst/>
              </a:prstGeom>
              <a:ln>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a:stCxn id="40" idx="2"/>
                <a:endCxn id="46" idx="0"/>
              </p:cNvCxnSpPr>
              <p:nvPr/>
            </p:nvCxnSpPr>
            <p:spPr>
              <a:xfrm flipH="1">
                <a:off x="5135893" y="1496243"/>
                <a:ext cx="471940" cy="60721"/>
              </a:xfrm>
              <a:prstGeom prst="line">
                <a:avLst/>
              </a:prstGeom>
              <a:ln>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53" name="Diamond 52"/>
              <p:cNvSpPr/>
              <p:nvPr/>
            </p:nvSpPr>
            <p:spPr>
              <a:xfrm>
                <a:off x="5700338" y="944961"/>
                <a:ext cx="186217" cy="216024"/>
              </a:xfrm>
              <a:prstGeom prst="diamond">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GB" dirty="0"/>
              </a:p>
            </p:txBody>
          </p:sp>
          <p:sp>
            <p:nvSpPr>
              <p:cNvPr id="54" name="Diamond 53"/>
              <p:cNvSpPr/>
              <p:nvPr/>
            </p:nvSpPr>
            <p:spPr>
              <a:xfrm>
                <a:off x="5391206" y="924287"/>
                <a:ext cx="186217" cy="216024"/>
              </a:xfrm>
              <a:prstGeom prst="diamond">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GB" dirty="0"/>
              </a:p>
            </p:txBody>
          </p:sp>
          <p:cxnSp>
            <p:nvCxnSpPr>
              <p:cNvPr id="55" name="Straight Connector 54"/>
              <p:cNvCxnSpPr>
                <a:stCxn id="40" idx="0"/>
                <a:endCxn id="54" idx="2"/>
              </p:cNvCxnSpPr>
              <p:nvPr/>
            </p:nvCxnSpPr>
            <p:spPr>
              <a:xfrm flipH="1" flipV="1">
                <a:off x="5484315" y="1140311"/>
                <a:ext cx="123518" cy="139909"/>
              </a:xfrm>
              <a:prstGeom prst="line">
                <a:avLst/>
              </a:prstGeom>
              <a:ln>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a:stCxn id="40" idx="0"/>
                <a:endCxn id="53" idx="2"/>
              </p:cNvCxnSpPr>
              <p:nvPr/>
            </p:nvCxnSpPr>
            <p:spPr>
              <a:xfrm flipV="1">
                <a:off x="5607834" y="1160985"/>
                <a:ext cx="185613" cy="119235"/>
              </a:xfrm>
              <a:prstGeom prst="line">
                <a:avLst/>
              </a:prstGeom>
              <a:ln>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a:stCxn id="54" idx="0"/>
                <a:endCxn id="41" idx="2"/>
              </p:cNvCxnSpPr>
              <p:nvPr/>
            </p:nvCxnSpPr>
            <p:spPr>
              <a:xfrm flipH="1" flipV="1">
                <a:off x="5290899" y="857922"/>
                <a:ext cx="193416" cy="66365"/>
              </a:xfrm>
              <a:prstGeom prst="line">
                <a:avLst/>
              </a:prstGeom>
              <a:ln>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a:stCxn id="45" idx="3"/>
                <a:endCxn id="44" idx="1"/>
              </p:cNvCxnSpPr>
              <p:nvPr/>
            </p:nvCxnSpPr>
            <p:spPr>
              <a:xfrm flipV="1">
                <a:off x="5469965" y="1792310"/>
                <a:ext cx="141493" cy="14493"/>
              </a:xfrm>
              <a:prstGeom prst="line">
                <a:avLst/>
              </a:prstGeom>
              <a:ln>
                <a:solidFill>
                  <a:srgbClr val="FFC000"/>
                </a:solidFill>
                <a:tailEnd type="triangle"/>
              </a:ln>
            </p:spPr>
            <p:style>
              <a:lnRef idx="1">
                <a:schemeClr val="accent1"/>
              </a:lnRef>
              <a:fillRef idx="0">
                <a:schemeClr val="accent1"/>
              </a:fillRef>
              <a:effectRef idx="0">
                <a:schemeClr val="accent1"/>
              </a:effectRef>
              <a:fontRef idx="minor">
                <a:schemeClr val="tx1"/>
              </a:fontRef>
            </p:style>
          </p:cxnSp>
        </p:grpSp>
        <p:pic>
          <p:nvPicPr>
            <p:cNvPr id="59" name="Picture 5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867119" y="4394494"/>
              <a:ext cx="405638" cy="405638"/>
            </a:xfrm>
            <a:prstGeom prst="rect">
              <a:avLst/>
            </a:prstGeom>
          </p:spPr>
        </p:pic>
        <p:pic>
          <p:nvPicPr>
            <p:cNvPr id="60" name="Picture 5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859586" y="3384288"/>
              <a:ext cx="405638" cy="405638"/>
            </a:xfrm>
            <a:prstGeom prst="rect">
              <a:avLst/>
            </a:prstGeom>
          </p:spPr>
        </p:pic>
        <p:pic>
          <p:nvPicPr>
            <p:cNvPr id="61" name="Picture 6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859586" y="3880384"/>
              <a:ext cx="405638" cy="405638"/>
            </a:xfrm>
            <a:prstGeom prst="rect">
              <a:avLst/>
            </a:prstGeom>
          </p:spPr>
        </p:pic>
      </p:grpSp>
      <p:sp>
        <p:nvSpPr>
          <p:cNvPr id="89" name="Title 1"/>
          <p:cNvSpPr>
            <a:spLocks noGrp="1"/>
          </p:cNvSpPr>
          <p:nvPr>
            <p:ph type="title"/>
          </p:nvPr>
        </p:nvSpPr>
        <p:spPr>
          <a:xfrm>
            <a:off x="457200" y="341784"/>
            <a:ext cx="8229600" cy="1143000"/>
          </a:xfrm>
        </p:spPr>
        <p:txBody>
          <a:bodyPr>
            <a:normAutofit/>
          </a:bodyPr>
          <a:lstStyle/>
          <a:p>
            <a:r>
              <a:rPr lang="en-US" dirty="0" smtClean="0"/>
              <a:t>Discover</a:t>
            </a:r>
            <a:br>
              <a:rPr lang="en-US" dirty="0" smtClean="0"/>
            </a:br>
            <a:r>
              <a:rPr lang="en-US" sz="2700" dirty="0" smtClean="0">
                <a:solidFill>
                  <a:schemeClr val="accent2"/>
                </a:solidFill>
              </a:rPr>
              <a:t>Building Application Intelligence</a:t>
            </a:r>
            <a:endParaRPr lang="en-GB" sz="2700" dirty="0">
              <a:solidFill>
                <a:schemeClr val="accent2"/>
              </a:solidFill>
            </a:endParaRPr>
          </a:p>
        </p:txBody>
      </p:sp>
      <p:sp>
        <p:nvSpPr>
          <p:cNvPr id="92" name="Rounded Rectangle 91"/>
          <p:cNvSpPr/>
          <p:nvPr/>
        </p:nvSpPr>
        <p:spPr>
          <a:xfrm>
            <a:off x="1263467" y="5294645"/>
            <a:ext cx="1899712" cy="385629"/>
          </a:xfrm>
          <a:prstGeom prst="roundRect">
            <a:avLst>
              <a:gd name="adj" fmla="val 50000"/>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en-GB" sz="1600" dirty="0" smtClean="0"/>
              <a:t>All Applications</a:t>
            </a:r>
            <a:endParaRPr lang="en-GB" sz="1600" dirty="0">
              <a:solidFill>
                <a:schemeClr val="tx1"/>
              </a:solidFill>
            </a:endParaRPr>
          </a:p>
        </p:txBody>
      </p:sp>
      <p:grpSp>
        <p:nvGrpSpPr>
          <p:cNvPr id="96" name="Group 95"/>
          <p:cNvGrpSpPr/>
          <p:nvPr/>
        </p:nvGrpSpPr>
        <p:grpSpPr>
          <a:xfrm>
            <a:off x="7593938" y="132682"/>
            <a:ext cx="1370550" cy="1295436"/>
            <a:chOff x="7593938" y="132682"/>
            <a:chExt cx="1370550" cy="1295436"/>
          </a:xfrm>
        </p:grpSpPr>
        <p:sp>
          <p:nvSpPr>
            <p:cNvPr id="87" name="Rounded Rectangle 86"/>
            <p:cNvSpPr/>
            <p:nvPr/>
          </p:nvSpPr>
          <p:spPr>
            <a:xfrm rot="16200000">
              <a:off x="7663546" y="63074"/>
              <a:ext cx="1231333" cy="1370550"/>
            </a:xfrm>
            <a:prstGeom prst="roundRect">
              <a:avLst>
                <a:gd name="adj" fmla="val 10070"/>
              </a:avLst>
            </a:prstGeom>
            <a:gradFill flip="none" rotWithShape="1">
              <a:gsLst>
                <a:gs pos="13000">
                  <a:schemeClr val="accent6"/>
                </a:gs>
                <a:gs pos="100000">
                  <a:schemeClr val="accent6">
                    <a:lumMod val="75000"/>
                    <a:tint val="23500"/>
                    <a:satMod val="160000"/>
                    <a:alpha val="7000"/>
                  </a:schemeClr>
                </a:gs>
              </a:gsLst>
              <a:lin ang="0" scaled="1"/>
              <a:tileRect/>
            </a:gradFill>
            <a:ln w="12700">
              <a:solidFill>
                <a:srgbClr val="00C2F1"/>
              </a:solidFill>
            </a:ln>
          </p:spPr>
          <p:style>
            <a:lnRef idx="2">
              <a:schemeClr val="accent6">
                <a:shade val="50000"/>
              </a:schemeClr>
            </a:lnRef>
            <a:fillRef idx="1">
              <a:schemeClr val="accent6"/>
            </a:fillRef>
            <a:effectRef idx="0">
              <a:schemeClr val="accent6"/>
            </a:effectRef>
            <a:fontRef idx="minor">
              <a:schemeClr val="lt1"/>
            </a:fontRef>
          </p:style>
          <p:txBody>
            <a:bodyPr vert="vert" rtlCol="0" anchor="t"/>
            <a:lstStyle/>
            <a:p>
              <a:pPr algn="ctr"/>
              <a:endParaRPr lang="en-US" sz="2400" b="1" dirty="0" smtClean="0">
                <a:solidFill>
                  <a:schemeClr val="accent6">
                    <a:lumMod val="75000"/>
                  </a:schemeClr>
                </a:solidFill>
              </a:endParaRPr>
            </a:p>
          </p:txBody>
        </p:sp>
        <p:grpSp>
          <p:nvGrpSpPr>
            <p:cNvPr id="95" name="Group 94"/>
            <p:cNvGrpSpPr/>
            <p:nvPr/>
          </p:nvGrpSpPr>
          <p:grpSpPr>
            <a:xfrm>
              <a:off x="7629784" y="133576"/>
              <a:ext cx="1312719" cy="1294542"/>
              <a:chOff x="7417219" y="301567"/>
              <a:chExt cx="1901766" cy="1875432"/>
            </a:xfrm>
          </p:grpSpPr>
          <p:pic>
            <p:nvPicPr>
              <p:cNvPr id="93" name="Picture 92"/>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a:off x="7417219" y="301567"/>
                <a:ext cx="1102390" cy="1875432"/>
              </a:xfrm>
              <a:prstGeom prst="rect">
                <a:avLst/>
              </a:prstGeom>
            </p:spPr>
          </p:pic>
          <p:pic>
            <p:nvPicPr>
              <p:cNvPr id="94" name="Picture 93"/>
              <p:cNvPicPr>
                <a:picLocks noChangeAspect="1"/>
              </p:cNvPicPr>
              <p:nvPr/>
            </p:nvPicPr>
            <p:blipFill rotWithShape="1">
              <a:blip r:embed="rId11" cstate="print">
                <a:extLst>
                  <a:ext uri="{28A0092B-C50C-407E-A947-70E740481C1C}">
                    <a14:useLocalDpi xmlns:a14="http://schemas.microsoft.com/office/drawing/2010/main" val="0"/>
                  </a:ext>
                </a:extLst>
              </a:blip>
              <a:srcRect/>
              <a:stretch/>
            </p:blipFill>
            <p:spPr>
              <a:xfrm rot="381175">
                <a:off x="7741660" y="498851"/>
                <a:ext cx="1577325" cy="1309670"/>
              </a:xfrm>
              <a:prstGeom prst="rect">
                <a:avLst/>
              </a:prstGeom>
            </p:spPr>
          </p:pic>
        </p:grpSp>
      </p:grpSp>
    </p:spTree>
    <p:extLst>
      <p:ext uri="{BB962C8B-B14F-4D97-AF65-F5344CB8AC3E}">
        <p14:creationId xmlns:p14="http://schemas.microsoft.com/office/powerpoint/2010/main" val="2957195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2"/>
                                        </p:tgtEl>
                                        <p:attrNameLst>
                                          <p:attrName>style.visibility</p:attrName>
                                        </p:attrNameLst>
                                      </p:cBhvr>
                                      <p:to>
                                        <p:strVal val="visible"/>
                                      </p:to>
                                    </p:set>
                                    <p:animEffect transition="in" filter="fade">
                                      <p:cBhvr>
                                        <p:cTn id="10"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Can 26"/>
          <p:cNvSpPr/>
          <p:nvPr/>
        </p:nvSpPr>
        <p:spPr>
          <a:xfrm>
            <a:off x="5048418" y="2356812"/>
            <a:ext cx="2835950" cy="2250546"/>
          </a:xfrm>
          <a:prstGeom prst="can">
            <a:avLst>
              <a:gd name="adj" fmla="val 22554"/>
            </a:avLst>
          </a:prstGeom>
          <a:ln>
            <a:solidFill>
              <a:schemeClr val="bg1"/>
            </a:solid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b="1" dirty="0" smtClean="0"/>
              <a:t>Application DNA</a:t>
            </a:r>
            <a:endParaRPr lang="en-US" b="1" dirty="0"/>
          </a:p>
        </p:txBody>
      </p:sp>
      <p:sp>
        <p:nvSpPr>
          <p:cNvPr id="29" name="Can 28"/>
          <p:cNvSpPr/>
          <p:nvPr/>
        </p:nvSpPr>
        <p:spPr>
          <a:xfrm>
            <a:off x="5048418" y="4874540"/>
            <a:ext cx="2835950" cy="1184712"/>
          </a:xfrm>
          <a:prstGeom prst="can">
            <a:avLst>
              <a:gd name="adj" fmla="val 40023"/>
            </a:avLst>
          </a:prstGeom>
          <a:ln>
            <a:solidFill>
              <a:schemeClr val="bg1"/>
            </a:solidFill>
          </a:ln>
        </p:spPr>
        <p:style>
          <a:lnRef idx="0">
            <a:schemeClr val="accent6"/>
          </a:lnRef>
          <a:fillRef idx="3">
            <a:schemeClr val="accent6"/>
          </a:fillRef>
          <a:effectRef idx="3">
            <a:schemeClr val="accent6"/>
          </a:effectRef>
          <a:fontRef idx="minor">
            <a:schemeClr val="lt1"/>
          </a:fontRef>
        </p:style>
        <p:txBody>
          <a:bodyPr rtlCol="0" anchor="ctr"/>
          <a:lstStyle/>
          <a:p>
            <a:pPr algn="ctr"/>
            <a:r>
              <a:rPr lang="en-US" b="1" dirty="0" smtClean="0"/>
              <a:t>Windows XP DNA</a:t>
            </a:r>
            <a:endParaRPr lang="en-US" b="1" dirty="0"/>
          </a:p>
        </p:txBody>
      </p:sp>
      <p:sp>
        <p:nvSpPr>
          <p:cNvPr id="28" name="Can 27"/>
          <p:cNvSpPr/>
          <p:nvPr/>
        </p:nvSpPr>
        <p:spPr>
          <a:xfrm>
            <a:off x="5048418" y="4154460"/>
            <a:ext cx="2835950" cy="1184712"/>
          </a:xfrm>
          <a:prstGeom prst="can">
            <a:avLst>
              <a:gd name="adj" fmla="val 40023"/>
            </a:avLst>
          </a:prstGeom>
          <a:ln>
            <a:solidFill>
              <a:schemeClr val="bg1"/>
            </a:solidFill>
          </a:ln>
        </p:spPr>
        <p:style>
          <a:lnRef idx="0">
            <a:schemeClr val="accent6"/>
          </a:lnRef>
          <a:fillRef idx="3">
            <a:schemeClr val="accent6"/>
          </a:fillRef>
          <a:effectRef idx="3">
            <a:schemeClr val="accent6"/>
          </a:effectRef>
          <a:fontRef idx="minor">
            <a:schemeClr val="lt1"/>
          </a:fontRef>
        </p:style>
        <p:txBody>
          <a:bodyPr rtlCol="0" anchor="ctr"/>
          <a:lstStyle/>
          <a:p>
            <a:pPr algn="ctr"/>
            <a:r>
              <a:rPr lang="en-US" b="1" dirty="0" smtClean="0"/>
              <a:t>Windows 7 DNA</a:t>
            </a:r>
            <a:endParaRPr lang="en-US" b="1"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5616" y="4255368"/>
            <a:ext cx="813879" cy="685800"/>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5616" y="5286802"/>
            <a:ext cx="799980" cy="583844"/>
          </a:xfrm>
          <a:prstGeom prst="rect">
            <a:avLst/>
          </a:prstGeom>
        </p:spPr>
      </p:pic>
      <p:sp>
        <p:nvSpPr>
          <p:cNvPr id="5" name="Right Arrow 4"/>
          <p:cNvSpPr/>
          <p:nvPr/>
        </p:nvSpPr>
        <p:spPr>
          <a:xfrm>
            <a:off x="2151585" y="3166452"/>
            <a:ext cx="2618645" cy="694596"/>
          </a:xfrm>
          <a:prstGeom prst="rightArrow">
            <a:avLst>
              <a:gd name="adj1" fmla="val 78548"/>
              <a:gd name="adj2" fmla="val 5000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pic>
        <p:nvPicPr>
          <p:cNvPr id="7" name="Picture 3" descr="C:\Users\schnpa\Documents\Camwood\icons\48x48\plain\table_sql.png"/>
          <p:cNvPicPr preferRelativeResize="0">
            <a:picLocks noChangeArrowheads="1"/>
          </p:cNvPicPr>
          <p:nvPr/>
        </p:nvPicPr>
        <p:blipFill>
          <a:blip r:embed="rId4" cstate="print"/>
          <a:srcRect/>
          <a:stretch>
            <a:fillRect/>
          </a:stretch>
        </p:blipFill>
        <p:spPr bwMode="auto">
          <a:xfrm>
            <a:off x="2208750" y="3245160"/>
            <a:ext cx="305597" cy="529125"/>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8" name="Picture 5" descr="C:\Users\schnpa\Documents\Camwood\icons\48x48\plain\text_binary.png"/>
          <p:cNvPicPr preferRelativeResize="0">
            <a:picLocks noChangeArrowheads="1"/>
          </p:cNvPicPr>
          <p:nvPr/>
        </p:nvPicPr>
        <p:blipFill>
          <a:blip r:embed="rId5" cstate="print"/>
          <a:srcRect/>
          <a:stretch>
            <a:fillRect/>
          </a:stretch>
        </p:blipFill>
        <p:spPr bwMode="auto">
          <a:xfrm>
            <a:off x="3372697" y="3303951"/>
            <a:ext cx="352842" cy="470334"/>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9" name="Picture 6" descr="C:\Users\schnpa\Documents\Camwood\icons\48x48\plain\document.png"/>
          <p:cNvPicPr preferRelativeResize="0">
            <a:picLocks noChangeArrowheads="1"/>
          </p:cNvPicPr>
          <p:nvPr/>
        </p:nvPicPr>
        <p:blipFill>
          <a:blip r:embed="rId6" cstate="print"/>
          <a:srcRect/>
          <a:stretch>
            <a:fillRect/>
          </a:stretch>
        </p:blipFill>
        <p:spPr bwMode="auto">
          <a:xfrm>
            <a:off x="2514759" y="3303541"/>
            <a:ext cx="405747" cy="428246"/>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10" name="Picture 9" descr="folder_closed.png"/>
          <p:cNvPicPr>
            <a:picLocks noChangeAspect="1"/>
          </p:cNvPicPr>
          <p:nvPr/>
        </p:nvPicPr>
        <p:blipFill>
          <a:blip r:embed="rId7" cstate="print"/>
          <a:stretch>
            <a:fillRect/>
          </a:stretch>
        </p:blipFill>
        <p:spPr>
          <a:xfrm>
            <a:off x="3683702" y="3262863"/>
            <a:ext cx="376448" cy="501800"/>
          </a:xfrm>
          <a:prstGeom prst="rect">
            <a:avLst/>
          </a:prstGeom>
          <a:effectLst>
            <a:outerShdw blurRad="50800" dist="38100" dir="2700000" algn="tl" rotWithShape="0">
              <a:prstClr val="black">
                <a:alpha val="40000"/>
              </a:prstClr>
            </a:outerShdw>
          </a:effectLst>
        </p:spPr>
      </p:pic>
      <p:pic>
        <p:nvPicPr>
          <p:cNvPr id="11" name="Picture 2" descr="C:\Users\schnpa\Documents\PPT\ico_set\48x48\plain\document_lock.png"/>
          <p:cNvPicPr>
            <a:picLocks noChangeAspect="1" noChangeArrowheads="1"/>
          </p:cNvPicPr>
          <p:nvPr/>
        </p:nvPicPr>
        <p:blipFill>
          <a:blip r:embed="rId8" cstate="print"/>
          <a:srcRect/>
          <a:stretch>
            <a:fillRect/>
          </a:stretch>
        </p:blipFill>
        <p:spPr bwMode="auto">
          <a:xfrm>
            <a:off x="4051830" y="3264934"/>
            <a:ext cx="352842" cy="470334"/>
          </a:xfrm>
          <a:prstGeom prst="rect">
            <a:avLst/>
          </a:prstGeom>
          <a:noFill/>
          <a:effectLst>
            <a:outerShdw blurRad="50800" dist="38100" dir="2700000" algn="tl" rotWithShape="0">
              <a:prstClr val="black">
                <a:alpha val="40000"/>
              </a:prstClr>
            </a:outerShdw>
          </a:effectLst>
        </p:spPr>
      </p:pic>
      <p:sp>
        <p:nvSpPr>
          <p:cNvPr id="15" name="Right Arrow 14"/>
          <p:cNvSpPr/>
          <p:nvPr/>
        </p:nvSpPr>
        <p:spPr>
          <a:xfrm>
            <a:off x="2151997" y="4255368"/>
            <a:ext cx="2618645" cy="685800"/>
          </a:xfrm>
          <a:prstGeom prst="rightArrow">
            <a:avLst>
              <a:gd name="adj1" fmla="val 78548"/>
              <a:gd name="adj2" fmla="val 5000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pic>
        <p:nvPicPr>
          <p:cNvPr id="16" name="Picture 5" descr="C:\Users\schnpa\Documents\Camwood\icons\48x48\plain\text_binary.png"/>
          <p:cNvPicPr preferRelativeResize="0">
            <a:picLocks noChangeArrowheads="1"/>
          </p:cNvPicPr>
          <p:nvPr/>
        </p:nvPicPr>
        <p:blipFill>
          <a:blip r:embed="rId5" cstate="print"/>
          <a:srcRect/>
          <a:stretch>
            <a:fillRect/>
          </a:stretch>
        </p:blipFill>
        <p:spPr bwMode="auto">
          <a:xfrm>
            <a:off x="3034447" y="4402971"/>
            <a:ext cx="352842" cy="470334"/>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17" name="Picture 6" descr="C:\Users\schnpa\Documents\Camwood\icons\48x48\plain\document.png"/>
          <p:cNvPicPr preferRelativeResize="0">
            <a:picLocks noChangeArrowheads="1"/>
          </p:cNvPicPr>
          <p:nvPr/>
        </p:nvPicPr>
        <p:blipFill>
          <a:blip r:embed="rId6" cstate="print"/>
          <a:srcRect/>
          <a:stretch>
            <a:fillRect/>
          </a:stretch>
        </p:blipFill>
        <p:spPr bwMode="auto">
          <a:xfrm>
            <a:off x="2176508" y="4402561"/>
            <a:ext cx="405747" cy="428246"/>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18" name="Picture 17" descr="folder_closed.png"/>
          <p:cNvPicPr>
            <a:picLocks noChangeAspect="1"/>
          </p:cNvPicPr>
          <p:nvPr/>
        </p:nvPicPr>
        <p:blipFill>
          <a:blip r:embed="rId7" cstate="print"/>
          <a:stretch>
            <a:fillRect/>
          </a:stretch>
        </p:blipFill>
        <p:spPr>
          <a:xfrm>
            <a:off x="3345452" y="4361883"/>
            <a:ext cx="376448" cy="501800"/>
          </a:xfrm>
          <a:prstGeom prst="rect">
            <a:avLst/>
          </a:prstGeom>
          <a:effectLst>
            <a:outerShdw blurRad="50800" dist="38100" dir="2700000" algn="tl" rotWithShape="0">
              <a:prstClr val="black">
                <a:alpha val="40000"/>
              </a:prstClr>
            </a:outerShdw>
          </a:effectLst>
        </p:spPr>
      </p:pic>
      <p:pic>
        <p:nvPicPr>
          <p:cNvPr id="19" name="Picture 2" descr="C:\Users\schnpa\Documents\PPT\ico_set\48x48\plain\document_lock.png"/>
          <p:cNvPicPr>
            <a:picLocks noChangeAspect="1" noChangeArrowheads="1"/>
          </p:cNvPicPr>
          <p:nvPr/>
        </p:nvPicPr>
        <p:blipFill>
          <a:blip r:embed="rId8" cstate="print"/>
          <a:srcRect/>
          <a:stretch>
            <a:fillRect/>
          </a:stretch>
        </p:blipFill>
        <p:spPr bwMode="auto">
          <a:xfrm>
            <a:off x="3713580" y="4363954"/>
            <a:ext cx="352842" cy="470334"/>
          </a:xfrm>
          <a:prstGeom prst="rect">
            <a:avLst/>
          </a:prstGeom>
          <a:noFill/>
          <a:effectLst>
            <a:outerShdw blurRad="50800" dist="38100" dir="2700000" algn="tl" rotWithShape="0">
              <a:prstClr val="black">
                <a:alpha val="40000"/>
              </a:prstClr>
            </a:outerShdw>
          </a:effectLst>
        </p:spPr>
      </p:pic>
      <p:sp>
        <p:nvSpPr>
          <p:cNvPr id="20" name="Right Arrow 19"/>
          <p:cNvSpPr/>
          <p:nvPr/>
        </p:nvSpPr>
        <p:spPr>
          <a:xfrm>
            <a:off x="2151997" y="5203855"/>
            <a:ext cx="2618645" cy="745425"/>
          </a:xfrm>
          <a:prstGeom prst="rightArrow">
            <a:avLst>
              <a:gd name="adj1" fmla="val 74876"/>
              <a:gd name="adj2" fmla="val 5000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pic>
        <p:nvPicPr>
          <p:cNvPr id="21" name="Picture 5" descr="C:\Users\schnpa\Documents\Camwood\icons\48x48\plain\text_binary.png"/>
          <p:cNvPicPr preferRelativeResize="0">
            <a:picLocks noChangeArrowheads="1"/>
          </p:cNvPicPr>
          <p:nvPr/>
        </p:nvPicPr>
        <p:blipFill>
          <a:blip r:embed="rId5" cstate="print"/>
          <a:srcRect/>
          <a:stretch>
            <a:fillRect/>
          </a:stretch>
        </p:blipFill>
        <p:spPr bwMode="auto">
          <a:xfrm>
            <a:off x="3034447" y="5360274"/>
            <a:ext cx="352842" cy="470334"/>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22" name="Picture 6" descr="C:\Users\schnpa\Documents\Camwood\icons\48x48\plain\document.png"/>
          <p:cNvPicPr preferRelativeResize="0">
            <a:picLocks noChangeArrowheads="1"/>
          </p:cNvPicPr>
          <p:nvPr/>
        </p:nvPicPr>
        <p:blipFill>
          <a:blip r:embed="rId6" cstate="print"/>
          <a:srcRect/>
          <a:stretch>
            <a:fillRect/>
          </a:stretch>
        </p:blipFill>
        <p:spPr bwMode="auto">
          <a:xfrm>
            <a:off x="2176508" y="5359864"/>
            <a:ext cx="405747" cy="428246"/>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23" name="Picture 22" descr="folder_closed.png"/>
          <p:cNvPicPr>
            <a:picLocks noChangeAspect="1"/>
          </p:cNvPicPr>
          <p:nvPr/>
        </p:nvPicPr>
        <p:blipFill>
          <a:blip r:embed="rId7" cstate="print"/>
          <a:stretch>
            <a:fillRect/>
          </a:stretch>
        </p:blipFill>
        <p:spPr>
          <a:xfrm>
            <a:off x="3345452" y="5319186"/>
            <a:ext cx="376448" cy="501800"/>
          </a:xfrm>
          <a:prstGeom prst="rect">
            <a:avLst/>
          </a:prstGeom>
          <a:effectLst>
            <a:outerShdw blurRad="50800" dist="38100" dir="2700000" algn="tl" rotWithShape="0">
              <a:prstClr val="black">
                <a:alpha val="40000"/>
              </a:prstClr>
            </a:outerShdw>
          </a:effectLst>
        </p:spPr>
      </p:pic>
      <p:pic>
        <p:nvPicPr>
          <p:cNvPr id="24" name="Picture 2" descr="C:\Users\schnpa\Documents\PPT\ico_set\48x48\plain\document_lock.png"/>
          <p:cNvPicPr>
            <a:picLocks noChangeAspect="1" noChangeArrowheads="1"/>
          </p:cNvPicPr>
          <p:nvPr/>
        </p:nvPicPr>
        <p:blipFill>
          <a:blip r:embed="rId8" cstate="print"/>
          <a:srcRect/>
          <a:stretch>
            <a:fillRect/>
          </a:stretch>
        </p:blipFill>
        <p:spPr bwMode="auto">
          <a:xfrm>
            <a:off x="3713580" y="5321257"/>
            <a:ext cx="352842" cy="470334"/>
          </a:xfrm>
          <a:prstGeom prst="rect">
            <a:avLst/>
          </a:prstGeom>
          <a:noFill/>
          <a:effectLst>
            <a:outerShdw blurRad="50800" dist="38100" dir="2700000" algn="tl" rotWithShape="0">
              <a:prstClr val="black">
                <a:alpha val="40000"/>
              </a:prstClr>
            </a:outerShdw>
          </a:effectLst>
        </p:spPr>
      </p:pic>
      <p:pic>
        <p:nvPicPr>
          <p:cNvPr id="30" name="Picture 29" descr="helix_tx.png"/>
          <p:cNvPicPr>
            <a:picLocks noChangeAspect="1"/>
          </p:cNvPicPr>
          <p:nvPr/>
        </p:nvPicPr>
        <p:blipFill rotWithShape="1">
          <a:blip r:embed="rId9" cstate="print"/>
          <a:srcRect r="41071" b="48192"/>
          <a:stretch/>
        </p:blipFill>
        <p:spPr>
          <a:xfrm>
            <a:off x="1787574" y="3214349"/>
            <a:ext cx="388934" cy="594154"/>
          </a:xfrm>
          <a:prstGeom prst="rect">
            <a:avLst/>
          </a:prstGeom>
        </p:spPr>
      </p:pic>
      <p:pic>
        <p:nvPicPr>
          <p:cNvPr id="31" name="Picture 30" descr="helix_tx.png"/>
          <p:cNvPicPr>
            <a:picLocks noChangeAspect="1"/>
          </p:cNvPicPr>
          <p:nvPr/>
        </p:nvPicPr>
        <p:blipFill rotWithShape="1">
          <a:blip r:embed="rId9" cstate="print"/>
          <a:srcRect r="41071" b="48192"/>
          <a:stretch/>
        </p:blipFill>
        <p:spPr>
          <a:xfrm>
            <a:off x="1819815" y="4264339"/>
            <a:ext cx="388934" cy="594154"/>
          </a:xfrm>
          <a:prstGeom prst="rect">
            <a:avLst/>
          </a:prstGeom>
        </p:spPr>
      </p:pic>
      <p:pic>
        <p:nvPicPr>
          <p:cNvPr id="32" name="Picture 31" descr="helix_tx.png"/>
          <p:cNvPicPr>
            <a:picLocks noChangeAspect="1"/>
          </p:cNvPicPr>
          <p:nvPr/>
        </p:nvPicPr>
        <p:blipFill rotWithShape="1">
          <a:blip r:embed="rId9" cstate="print"/>
          <a:srcRect r="41071" b="48192"/>
          <a:stretch/>
        </p:blipFill>
        <p:spPr>
          <a:xfrm>
            <a:off x="1833047" y="5182087"/>
            <a:ext cx="388934" cy="594154"/>
          </a:xfrm>
          <a:prstGeom prst="rect">
            <a:avLst/>
          </a:prstGeom>
        </p:spPr>
      </p:pic>
      <p:pic>
        <p:nvPicPr>
          <p:cNvPr id="36" name="Picture 2" descr="C:\Users\thorda\Desktop\images\VS2010ImageLibrary\png\registry.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957990" y="3215140"/>
            <a:ext cx="390198" cy="520128"/>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2" descr="C:\Users\thorda\Desktop\images\VS2010ImageLibrary\png\registry.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620198" y="5271463"/>
            <a:ext cx="390198" cy="520128"/>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2" descr="C:\Users\thorda\Desktop\images\VS2010ImageLibrary\png\registry.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616293" y="4310679"/>
            <a:ext cx="390198" cy="520128"/>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2" descr="http://blogs.chron.com/techblog/WindowsLiveWriter/MicrosoftdropsvalidationrequirementforIE_C9D5/ie7icon_2.jpg"/>
          <p:cNvPicPr>
            <a:picLocks noChangeAspect="1" noChangeArrowheads="1"/>
          </p:cNvPicPr>
          <p:nvPr/>
        </p:nvPicPr>
        <p:blipFill>
          <a:blip r:embed="rId11" cstate="print">
            <a:clrChange>
              <a:clrFrom>
                <a:srgbClr val="FCFCFC"/>
              </a:clrFrom>
              <a:clrTo>
                <a:srgbClr val="FCFCFC">
                  <a:alpha val="0"/>
                </a:srgbClr>
              </a:clrTo>
            </a:clrChange>
            <a:extLst>
              <a:ext uri="{28A0092B-C50C-407E-A947-70E740481C1C}">
                <a14:useLocalDpi xmlns:a14="http://schemas.microsoft.com/office/drawing/2010/main" val="0"/>
              </a:ext>
            </a:extLst>
          </a:blip>
          <a:srcRect/>
          <a:stretch>
            <a:fillRect/>
          </a:stretch>
        </p:blipFill>
        <p:spPr bwMode="auto">
          <a:xfrm>
            <a:off x="4060151" y="4331568"/>
            <a:ext cx="453044" cy="525220"/>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40" name="Picture 2" descr="http://blogs.chron.com/techblog/WindowsLiveWriter/MicrosoftdropsvalidationrequirementforIE_C9D5/ie7icon_2.jpg"/>
          <p:cNvPicPr>
            <a:picLocks noChangeAspect="1" noChangeArrowheads="1"/>
          </p:cNvPicPr>
          <p:nvPr/>
        </p:nvPicPr>
        <p:blipFill>
          <a:blip r:embed="rId11" cstate="print">
            <a:clrChange>
              <a:clrFrom>
                <a:srgbClr val="FCFCFC"/>
              </a:clrFrom>
              <a:clrTo>
                <a:srgbClr val="FCFCFC">
                  <a:alpha val="0"/>
                </a:srgbClr>
              </a:clrTo>
            </a:clrChange>
            <a:extLst>
              <a:ext uri="{28A0092B-C50C-407E-A947-70E740481C1C}">
                <a14:useLocalDpi xmlns:a14="http://schemas.microsoft.com/office/drawing/2010/main" val="0"/>
              </a:ext>
            </a:extLst>
          </a:blip>
          <a:srcRect/>
          <a:stretch>
            <a:fillRect/>
          </a:stretch>
        </p:blipFill>
        <p:spPr bwMode="auto">
          <a:xfrm>
            <a:off x="4044492" y="5273599"/>
            <a:ext cx="453044" cy="525220"/>
          </a:xfrm>
          <a:prstGeom prst="rect">
            <a:avLst/>
          </a:prstGeom>
          <a:noFill/>
          <a:effectLst/>
          <a:extLst>
            <a:ext uri="{909E8E84-426E-40DD-AFC4-6F175D3DCCD1}">
              <a14:hiddenFill xmlns:a14="http://schemas.microsoft.com/office/drawing/2010/main">
                <a:solidFill>
                  <a:srgbClr val="FFFFFF"/>
                </a:solidFill>
              </a14:hiddenFill>
            </a:ext>
          </a:extLst>
        </p:spPr>
      </p:pic>
      <p:sp>
        <p:nvSpPr>
          <p:cNvPr id="43" name="Rounded Rectangle 42"/>
          <p:cNvSpPr/>
          <p:nvPr/>
        </p:nvSpPr>
        <p:spPr>
          <a:xfrm>
            <a:off x="5098127" y="6237312"/>
            <a:ext cx="2786241" cy="385629"/>
          </a:xfrm>
          <a:prstGeom prst="roundRect">
            <a:avLst>
              <a:gd name="adj" fmla="val 32305"/>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en-GB" sz="1600" dirty="0" smtClean="0"/>
              <a:t>DNA Database</a:t>
            </a:r>
            <a:endParaRPr lang="en-GB" sz="1600" dirty="0">
              <a:solidFill>
                <a:schemeClr val="tx1"/>
              </a:solidFill>
            </a:endParaRPr>
          </a:p>
        </p:txBody>
      </p:sp>
      <p:sp>
        <p:nvSpPr>
          <p:cNvPr id="44" name="Oval 43"/>
          <p:cNvSpPr/>
          <p:nvPr/>
        </p:nvSpPr>
        <p:spPr bwMode="auto">
          <a:xfrm>
            <a:off x="1428456" y="3547159"/>
            <a:ext cx="335232" cy="304097"/>
          </a:xfrm>
          <a:prstGeom prst="ellipse">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a:spAutoFit/>
          </a:bodyPr>
          <a:lstStyle/>
          <a:p>
            <a:pPr eaLnBrk="0" hangingPunct="0">
              <a:spcBef>
                <a:spcPct val="50000"/>
              </a:spcBef>
              <a:defRPr/>
            </a:pPr>
            <a:endParaRPr lang="en-GB" dirty="0">
              <a:solidFill>
                <a:schemeClr val="tx1"/>
              </a:solidFill>
            </a:endParaRPr>
          </a:p>
        </p:txBody>
      </p:sp>
      <p:sp>
        <p:nvSpPr>
          <p:cNvPr id="45" name="Oval 44"/>
          <p:cNvSpPr/>
          <p:nvPr/>
        </p:nvSpPr>
        <p:spPr bwMode="auto">
          <a:xfrm>
            <a:off x="1231974" y="3220608"/>
            <a:ext cx="335232" cy="304097"/>
          </a:xfrm>
          <a:prstGeom prst="ellipse">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a:spAutoFit/>
          </a:bodyPr>
          <a:lstStyle/>
          <a:p>
            <a:pPr eaLnBrk="0" hangingPunct="0">
              <a:spcBef>
                <a:spcPct val="50000"/>
              </a:spcBef>
              <a:defRPr/>
            </a:pPr>
            <a:endParaRPr lang="en-GB" dirty="0">
              <a:solidFill>
                <a:schemeClr val="tx1"/>
              </a:solidFill>
            </a:endParaRPr>
          </a:p>
        </p:txBody>
      </p:sp>
      <p:sp>
        <p:nvSpPr>
          <p:cNvPr id="46" name="Oval 45"/>
          <p:cNvSpPr/>
          <p:nvPr/>
        </p:nvSpPr>
        <p:spPr bwMode="auto">
          <a:xfrm>
            <a:off x="1321393" y="3395111"/>
            <a:ext cx="335232" cy="304097"/>
          </a:xfrm>
          <a:prstGeom prst="ellipse">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a:spAutoFit/>
          </a:bodyPr>
          <a:lstStyle/>
          <a:p>
            <a:pPr eaLnBrk="0" hangingPunct="0">
              <a:spcBef>
                <a:spcPct val="50000"/>
              </a:spcBef>
              <a:defRPr/>
            </a:pPr>
            <a:endParaRPr lang="en-GB" dirty="0">
              <a:solidFill>
                <a:schemeClr val="tx1"/>
              </a:solidFill>
            </a:endParaRPr>
          </a:p>
        </p:txBody>
      </p:sp>
      <p:sp>
        <p:nvSpPr>
          <p:cNvPr id="48" name="Rectangular Callout 47"/>
          <p:cNvSpPr/>
          <p:nvPr/>
        </p:nvSpPr>
        <p:spPr>
          <a:xfrm>
            <a:off x="4896777" y="1772816"/>
            <a:ext cx="3059600" cy="560950"/>
          </a:xfrm>
          <a:prstGeom prst="wedgeRectCallout">
            <a:avLst>
              <a:gd name="adj1" fmla="val -28326"/>
              <a:gd name="adj2" fmla="val 111160"/>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b="1" dirty="0">
                <a:solidFill>
                  <a:schemeClr val="bg1"/>
                </a:solidFill>
              </a:rPr>
              <a:t>68,000+ data points per app</a:t>
            </a:r>
            <a:endParaRPr lang="en-GB" b="1" dirty="0">
              <a:solidFill>
                <a:schemeClr val="bg1"/>
              </a:solidFill>
            </a:endParaRPr>
          </a:p>
        </p:txBody>
      </p:sp>
      <p:sp>
        <p:nvSpPr>
          <p:cNvPr id="49" name="Title 1"/>
          <p:cNvSpPr>
            <a:spLocks noGrp="1"/>
          </p:cNvSpPr>
          <p:nvPr>
            <p:ph type="title"/>
          </p:nvPr>
        </p:nvSpPr>
        <p:spPr>
          <a:xfrm>
            <a:off x="457200" y="341784"/>
            <a:ext cx="8229600" cy="1143000"/>
          </a:xfrm>
        </p:spPr>
        <p:txBody>
          <a:bodyPr>
            <a:normAutofit/>
          </a:bodyPr>
          <a:lstStyle/>
          <a:p>
            <a:r>
              <a:rPr lang="en-US" dirty="0" smtClean="0"/>
              <a:t>Import</a:t>
            </a:r>
            <a:br>
              <a:rPr lang="en-US" dirty="0" smtClean="0"/>
            </a:br>
            <a:r>
              <a:rPr lang="en-US" sz="2700" dirty="0" smtClean="0">
                <a:solidFill>
                  <a:schemeClr val="accent2"/>
                </a:solidFill>
              </a:rPr>
              <a:t>Application and OS DNA</a:t>
            </a:r>
            <a:endParaRPr lang="en-GB" sz="2700" dirty="0">
              <a:solidFill>
                <a:schemeClr val="accent2"/>
              </a:solidFill>
            </a:endParaRPr>
          </a:p>
        </p:txBody>
      </p:sp>
      <p:sp>
        <p:nvSpPr>
          <p:cNvPr id="59" name="Footer Placeholder 3"/>
          <p:cNvSpPr>
            <a:spLocks noGrp="1"/>
          </p:cNvSpPr>
          <p:nvPr>
            <p:ph type="ftr" sz="quarter" idx="11"/>
          </p:nvPr>
        </p:nvSpPr>
        <p:spPr>
          <a:xfrm>
            <a:off x="1514051" y="6389468"/>
            <a:ext cx="2895600" cy="365125"/>
          </a:xfrm>
        </p:spPr>
        <p:txBody>
          <a:bodyPr/>
          <a:lstStyle/>
          <a:p>
            <a:r>
              <a:rPr lang="en-AU" dirty="0" smtClean="0"/>
              <a:t>(c) 2011 Microsoft. All rights reserved.</a:t>
            </a:r>
            <a:endParaRPr lang="en-AU" dirty="0"/>
          </a:p>
        </p:txBody>
      </p:sp>
      <p:grpSp>
        <p:nvGrpSpPr>
          <p:cNvPr id="62" name="Group 61"/>
          <p:cNvGrpSpPr/>
          <p:nvPr/>
        </p:nvGrpSpPr>
        <p:grpSpPr>
          <a:xfrm>
            <a:off x="7593938" y="132682"/>
            <a:ext cx="1370550" cy="1295436"/>
            <a:chOff x="7593938" y="132682"/>
            <a:chExt cx="1370550" cy="1295436"/>
          </a:xfrm>
        </p:grpSpPr>
        <p:sp>
          <p:nvSpPr>
            <p:cNvPr id="63" name="Rounded Rectangle 62"/>
            <p:cNvSpPr/>
            <p:nvPr/>
          </p:nvSpPr>
          <p:spPr>
            <a:xfrm rot="16200000">
              <a:off x="7663546" y="63074"/>
              <a:ext cx="1231333" cy="1370550"/>
            </a:xfrm>
            <a:prstGeom prst="roundRect">
              <a:avLst>
                <a:gd name="adj" fmla="val 10070"/>
              </a:avLst>
            </a:prstGeom>
            <a:gradFill flip="none" rotWithShape="1">
              <a:gsLst>
                <a:gs pos="13000">
                  <a:schemeClr val="accent6"/>
                </a:gs>
                <a:gs pos="100000">
                  <a:schemeClr val="accent6">
                    <a:lumMod val="75000"/>
                    <a:tint val="23500"/>
                    <a:satMod val="160000"/>
                    <a:alpha val="7000"/>
                  </a:schemeClr>
                </a:gs>
              </a:gsLst>
              <a:lin ang="0" scaled="1"/>
              <a:tileRect/>
            </a:gradFill>
            <a:ln w="12700">
              <a:solidFill>
                <a:srgbClr val="00C2F1"/>
              </a:solidFill>
            </a:ln>
          </p:spPr>
          <p:style>
            <a:lnRef idx="2">
              <a:schemeClr val="accent6">
                <a:shade val="50000"/>
              </a:schemeClr>
            </a:lnRef>
            <a:fillRef idx="1">
              <a:schemeClr val="accent6"/>
            </a:fillRef>
            <a:effectRef idx="0">
              <a:schemeClr val="accent6"/>
            </a:effectRef>
            <a:fontRef idx="minor">
              <a:schemeClr val="lt1"/>
            </a:fontRef>
          </p:style>
          <p:txBody>
            <a:bodyPr vert="vert" rtlCol="0" anchor="t"/>
            <a:lstStyle/>
            <a:p>
              <a:pPr algn="ctr"/>
              <a:endParaRPr lang="en-US" sz="2400" b="1" dirty="0" smtClean="0">
                <a:solidFill>
                  <a:schemeClr val="accent6">
                    <a:lumMod val="75000"/>
                  </a:schemeClr>
                </a:solidFill>
              </a:endParaRPr>
            </a:p>
          </p:txBody>
        </p:sp>
        <p:grpSp>
          <p:nvGrpSpPr>
            <p:cNvPr id="64" name="Group 63"/>
            <p:cNvGrpSpPr/>
            <p:nvPr/>
          </p:nvGrpSpPr>
          <p:grpSpPr>
            <a:xfrm>
              <a:off x="7629784" y="133576"/>
              <a:ext cx="1312719" cy="1294542"/>
              <a:chOff x="7417219" y="301567"/>
              <a:chExt cx="1901766" cy="1875432"/>
            </a:xfrm>
          </p:grpSpPr>
          <p:pic>
            <p:nvPicPr>
              <p:cNvPr id="65" name="Picture 64"/>
              <p:cNvPicPr>
                <a:picLocks noChangeAspect="1"/>
              </p:cNvPicPr>
              <p:nvPr/>
            </p:nvPicPr>
            <p:blipFill rotWithShape="1">
              <a:blip r:embed="rId12" cstate="print">
                <a:extLst>
                  <a:ext uri="{28A0092B-C50C-407E-A947-70E740481C1C}">
                    <a14:useLocalDpi xmlns:a14="http://schemas.microsoft.com/office/drawing/2010/main" val="0"/>
                  </a:ext>
                </a:extLst>
              </a:blip>
              <a:srcRect/>
              <a:stretch/>
            </p:blipFill>
            <p:spPr>
              <a:xfrm>
                <a:off x="7417219" y="301567"/>
                <a:ext cx="1102390" cy="1875432"/>
              </a:xfrm>
              <a:prstGeom prst="rect">
                <a:avLst/>
              </a:prstGeom>
            </p:spPr>
          </p:pic>
          <p:pic>
            <p:nvPicPr>
              <p:cNvPr id="66" name="Picture 65"/>
              <p:cNvPicPr>
                <a:picLocks noChangeAspect="1"/>
              </p:cNvPicPr>
              <p:nvPr/>
            </p:nvPicPr>
            <p:blipFill rotWithShape="1">
              <a:blip r:embed="rId13" cstate="print">
                <a:extLst>
                  <a:ext uri="{28A0092B-C50C-407E-A947-70E740481C1C}">
                    <a14:useLocalDpi xmlns:a14="http://schemas.microsoft.com/office/drawing/2010/main" val="0"/>
                  </a:ext>
                </a:extLst>
              </a:blip>
              <a:srcRect/>
              <a:stretch/>
            </p:blipFill>
            <p:spPr>
              <a:xfrm rot="381175">
                <a:off x="7741660" y="498851"/>
                <a:ext cx="1577325" cy="1309670"/>
              </a:xfrm>
              <a:prstGeom prst="rect">
                <a:avLst/>
              </a:prstGeom>
            </p:spPr>
          </p:pic>
        </p:grpSp>
      </p:grpSp>
    </p:spTree>
    <p:extLst>
      <p:ext uri="{BB962C8B-B14F-4D97-AF65-F5344CB8AC3E}">
        <p14:creationId xmlns:p14="http://schemas.microsoft.com/office/powerpoint/2010/main" val="12585669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down)">
                                      <p:cBhvr>
                                        <p:cTn id="7" dur="500"/>
                                        <p:tgtEl>
                                          <p:spTgt spid="30"/>
                                        </p:tgtEl>
                                      </p:cBhvr>
                                    </p:animEffect>
                                  </p:childTnLst>
                                </p:cTn>
                              </p:par>
                            </p:childTnLst>
                          </p:cTn>
                        </p:par>
                        <p:par>
                          <p:cTn id="8" fill="hold">
                            <p:stCondLst>
                              <p:cond delay="500"/>
                            </p:stCondLst>
                            <p:childTnLst>
                              <p:par>
                                <p:cTn id="9" presetID="63" presetClass="path" presetSubtype="0" accel="50000" decel="50000" fill="hold" nodeType="afterEffect">
                                  <p:stCondLst>
                                    <p:cond delay="0"/>
                                  </p:stCondLst>
                                  <p:childTnLst>
                                    <p:animMotion origin="layout" path="M 2.18241E-6 -2.49769E-6 L 0.46879 -0.0037 " pathEditMode="relative" rAng="0" ptsTypes="AA">
                                      <p:cBhvr>
                                        <p:cTn id="10" dur="2000" fill="hold"/>
                                        <p:tgtEl>
                                          <p:spTgt spid="30"/>
                                        </p:tgtEl>
                                        <p:attrNameLst>
                                          <p:attrName>ppt_x</p:attrName>
                                          <p:attrName>ppt_y</p:attrName>
                                        </p:attrNameLst>
                                      </p:cBhvr>
                                      <p:rCtr x="23440" y="-185"/>
                                    </p:animMotion>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par>
                                <p:cTn id="17" presetID="10" presetClass="entr" presetSubtype="0" fill="hold" nodeType="with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fade">
                                      <p:cBhvr>
                                        <p:cTn id="19" dur="500"/>
                                        <p:tgtEl>
                                          <p:spTgt spid="36"/>
                                        </p:tgtEl>
                                      </p:cBhvr>
                                    </p:animEffect>
                                  </p:childTnLst>
                                </p:cTn>
                              </p:par>
                              <p:par>
                                <p:cTn id="20" presetID="10" presetClass="entr" presetSubtype="0"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par>
                                <p:cTn id="23" presetID="10" presetClass="entr" presetSubtype="0" fill="hold"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par>
                                <p:cTn id="26" presetID="10" presetClass="entr" presetSubtype="0" fill="hold"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500"/>
                                        <p:tgtEl>
                                          <p:spTgt spid="10"/>
                                        </p:tgtEl>
                                      </p:cBhvr>
                                    </p:animEffect>
                                  </p:childTnLst>
                                </p:cTn>
                              </p:par>
                              <p:par>
                                <p:cTn id="29" presetID="10" presetClass="entr" presetSubtype="0" fill="hold"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childTnLst>
                          </p:cTn>
                        </p:par>
                        <p:par>
                          <p:cTn id="32" fill="hold">
                            <p:stCondLst>
                              <p:cond delay="2500"/>
                            </p:stCondLst>
                            <p:childTnLst>
                              <p:par>
                                <p:cTn id="33" presetID="10" presetClass="exit" presetSubtype="0" fill="hold" nodeType="afterEffect">
                                  <p:stCondLst>
                                    <p:cond delay="0"/>
                                  </p:stCondLst>
                                  <p:childTnLst>
                                    <p:animEffect transition="out" filter="fade">
                                      <p:cBhvr>
                                        <p:cTn id="34" dur="500"/>
                                        <p:tgtEl>
                                          <p:spTgt spid="30"/>
                                        </p:tgtEl>
                                      </p:cBhvr>
                                    </p:animEffect>
                                    <p:set>
                                      <p:cBhvr>
                                        <p:cTn id="35" dur="1" fill="hold">
                                          <p:stCondLst>
                                            <p:cond delay="499"/>
                                          </p:stCondLst>
                                        </p:cTn>
                                        <p:tgtEl>
                                          <p:spTgt spid="30"/>
                                        </p:tgtEl>
                                        <p:attrNameLst>
                                          <p:attrName>style.visibility</p:attrName>
                                        </p:attrNameLst>
                                      </p:cBhvr>
                                      <p:to>
                                        <p:strVal val="hidden"/>
                                      </p:to>
                                    </p:set>
                                  </p:childTnLst>
                                </p:cTn>
                              </p:par>
                            </p:childTnLst>
                          </p:cTn>
                        </p:par>
                        <p:par>
                          <p:cTn id="36" fill="hold">
                            <p:stCondLst>
                              <p:cond delay="3000"/>
                            </p:stCondLst>
                            <p:childTnLst>
                              <p:par>
                                <p:cTn id="37" presetID="10" presetClass="entr" presetSubtype="0" fill="hold" grpId="0"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500"/>
                                        <p:tgtEl>
                                          <p:spTgt spid="27"/>
                                        </p:tgtEl>
                                      </p:cBhvr>
                                    </p:animEffect>
                                  </p:childTnLst>
                                </p:cTn>
                              </p:par>
                            </p:childTnLst>
                          </p:cTn>
                        </p:par>
                        <p:par>
                          <p:cTn id="40" fill="hold">
                            <p:stCondLst>
                              <p:cond delay="3500"/>
                            </p:stCondLst>
                            <p:childTnLst>
                              <p:par>
                                <p:cTn id="41" presetID="10" presetClass="entr" presetSubtype="0"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Effect transition="in" filter="fade">
                                      <p:cBhvr>
                                        <p:cTn id="43" dur="500"/>
                                        <p:tgtEl>
                                          <p:spTgt spid="48"/>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fade">
                                      <p:cBhvr>
                                        <p:cTn id="48" dur="500"/>
                                        <p:tgtEl>
                                          <p:spTgt spid="3"/>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nodeType="click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wipe(down)">
                                      <p:cBhvr>
                                        <p:cTn id="53" dur="500"/>
                                        <p:tgtEl>
                                          <p:spTgt spid="31"/>
                                        </p:tgtEl>
                                      </p:cBhvr>
                                    </p:animEffect>
                                  </p:childTnLst>
                                </p:cTn>
                              </p:par>
                            </p:childTnLst>
                          </p:cTn>
                        </p:par>
                        <p:par>
                          <p:cTn id="54" fill="hold">
                            <p:stCondLst>
                              <p:cond delay="500"/>
                            </p:stCondLst>
                            <p:childTnLst>
                              <p:par>
                                <p:cTn id="55" presetID="63" presetClass="path" presetSubtype="0" accel="50000" decel="50000" fill="hold" nodeType="afterEffect">
                                  <p:stCondLst>
                                    <p:cond delay="0"/>
                                  </p:stCondLst>
                                  <p:childTnLst>
                                    <p:animMotion origin="layout" path="M -2.29167E-6 -3.22849E-6 L 0.4668 -0.00023 " pathEditMode="relative" rAng="0" ptsTypes="AA">
                                      <p:cBhvr>
                                        <p:cTn id="56" dur="3000" fill="hold"/>
                                        <p:tgtEl>
                                          <p:spTgt spid="31"/>
                                        </p:tgtEl>
                                        <p:attrNameLst>
                                          <p:attrName>ppt_x</p:attrName>
                                          <p:attrName>ppt_y</p:attrName>
                                        </p:attrNameLst>
                                      </p:cBhvr>
                                      <p:rCtr x="23333" y="-23"/>
                                    </p:animMotion>
                                  </p:childTnLst>
                                </p:cTn>
                              </p:par>
                              <p:par>
                                <p:cTn id="57" presetID="10" presetClass="entr" presetSubtype="0" fill="hold" grpId="0" nodeType="with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500"/>
                                        <p:tgtEl>
                                          <p:spTgt spid="15"/>
                                        </p:tgtEl>
                                      </p:cBhvr>
                                    </p:animEffect>
                                  </p:childTnLst>
                                </p:cTn>
                              </p:par>
                              <p:par>
                                <p:cTn id="60" presetID="10" presetClass="entr" presetSubtype="0" fill="hold" nodeType="with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500"/>
                                        <p:tgtEl>
                                          <p:spTgt spid="16"/>
                                        </p:tgtEl>
                                      </p:cBhvr>
                                    </p:animEffect>
                                  </p:childTnLst>
                                </p:cTn>
                              </p:par>
                              <p:par>
                                <p:cTn id="63" presetID="10" presetClass="entr" presetSubtype="0" fill="hold" nodeType="with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fade">
                                      <p:cBhvr>
                                        <p:cTn id="65" dur="500"/>
                                        <p:tgtEl>
                                          <p:spTgt spid="38"/>
                                        </p:tgtEl>
                                      </p:cBhvr>
                                    </p:animEffect>
                                  </p:childTnLst>
                                </p:cTn>
                              </p:par>
                              <p:par>
                                <p:cTn id="66" presetID="10" presetClass="entr" presetSubtype="0" fill="hold" nodeType="withEffect">
                                  <p:stCondLst>
                                    <p:cond delay="0"/>
                                  </p:stCondLst>
                                  <p:childTnLst>
                                    <p:set>
                                      <p:cBhvr>
                                        <p:cTn id="67" dur="1" fill="hold">
                                          <p:stCondLst>
                                            <p:cond delay="0"/>
                                          </p:stCondLst>
                                        </p:cTn>
                                        <p:tgtEl>
                                          <p:spTgt spid="17"/>
                                        </p:tgtEl>
                                        <p:attrNameLst>
                                          <p:attrName>style.visibility</p:attrName>
                                        </p:attrNameLst>
                                      </p:cBhvr>
                                      <p:to>
                                        <p:strVal val="visible"/>
                                      </p:to>
                                    </p:set>
                                    <p:animEffect transition="in" filter="fade">
                                      <p:cBhvr>
                                        <p:cTn id="68" dur="500"/>
                                        <p:tgtEl>
                                          <p:spTgt spid="17"/>
                                        </p:tgtEl>
                                      </p:cBhvr>
                                    </p:animEffect>
                                  </p:childTnLst>
                                </p:cTn>
                              </p:par>
                              <p:par>
                                <p:cTn id="69" presetID="10" presetClass="entr" presetSubtype="0" fill="hold" nodeType="with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fade">
                                      <p:cBhvr>
                                        <p:cTn id="71" dur="500"/>
                                        <p:tgtEl>
                                          <p:spTgt spid="39"/>
                                        </p:tgtEl>
                                      </p:cBhvr>
                                    </p:animEffect>
                                  </p:childTnLst>
                                </p:cTn>
                              </p:par>
                              <p:par>
                                <p:cTn id="72" presetID="10" presetClass="entr" presetSubtype="0" fill="hold" nodeType="with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fade">
                                      <p:cBhvr>
                                        <p:cTn id="74" dur="500"/>
                                        <p:tgtEl>
                                          <p:spTgt spid="18"/>
                                        </p:tgtEl>
                                      </p:cBhvr>
                                    </p:animEffect>
                                  </p:childTnLst>
                                </p:cTn>
                              </p:par>
                              <p:par>
                                <p:cTn id="75" presetID="10" presetClass="entr" presetSubtype="0" fill="hold" nodeType="withEffect">
                                  <p:stCondLst>
                                    <p:cond delay="0"/>
                                  </p:stCondLst>
                                  <p:childTnLst>
                                    <p:set>
                                      <p:cBhvr>
                                        <p:cTn id="76" dur="1" fill="hold">
                                          <p:stCondLst>
                                            <p:cond delay="0"/>
                                          </p:stCondLst>
                                        </p:cTn>
                                        <p:tgtEl>
                                          <p:spTgt spid="19"/>
                                        </p:tgtEl>
                                        <p:attrNameLst>
                                          <p:attrName>style.visibility</p:attrName>
                                        </p:attrNameLst>
                                      </p:cBhvr>
                                      <p:to>
                                        <p:strVal val="visible"/>
                                      </p:to>
                                    </p:set>
                                    <p:animEffect transition="in" filter="fade">
                                      <p:cBhvr>
                                        <p:cTn id="77" dur="500"/>
                                        <p:tgtEl>
                                          <p:spTgt spid="19"/>
                                        </p:tgtEl>
                                      </p:cBhvr>
                                    </p:animEffect>
                                  </p:childTnLst>
                                </p:cTn>
                              </p:par>
                            </p:childTnLst>
                          </p:cTn>
                        </p:par>
                        <p:par>
                          <p:cTn id="78" fill="hold">
                            <p:stCondLst>
                              <p:cond delay="3500"/>
                            </p:stCondLst>
                            <p:childTnLst>
                              <p:par>
                                <p:cTn id="79" presetID="10" presetClass="exit" presetSubtype="0" fill="hold" nodeType="afterEffect">
                                  <p:stCondLst>
                                    <p:cond delay="0"/>
                                  </p:stCondLst>
                                  <p:childTnLst>
                                    <p:animEffect transition="out" filter="fade">
                                      <p:cBhvr>
                                        <p:cTn id="80" dur="500"/>
                                        <p:tgtEl>
                                          <p:spTgt spid="31"/>
                                        </p:tgtEl>
                                      </p:cBhvr>
                                    </p:animEffect>
                                    <p:set>
                                      <p:cBhvr>
                                        <p:cTn id="81" dur="1" fill="hold">
                                          <p:stCondLst>
                                            <p:cond delay="499"/>
                                          </p:stCondLst>
                                        </p:cTn>
                                        <p:tgtEl>
                                          <p:spTgt spid="31"/>
                                        </p:tgtEl>
                                        <p:attrNameLst>
                                          <p:attrName>style.visibility</p:attrName>
                                        </p:attrNameLst>
                                      </p:cBhvr>
                                      <p:to>
                                        <p:strVal val="hidden"/>
                                      </p:to>
                                    </p:set>
                                  </p:childTnLst>
                                </p:cTn>
                              </p:par>
                              <p:par>
                                <p:cTn id="82" presetID="10" presetClass="entr" presetSubtype="0" fill="hold" grpId="0" nodeType="withEffect">
                                  <p:stCondLst>
                                    <p:cond delay="0"/>
                                  </p:stCondLst>
                                  <p:childTnLst>
                                    <p:set>
                                      <p:cBhvr>
                                        <p:cTn id="83" dur="1" fill="hold">
                                          <p:stCondLst>
                                            <p:cond delay="0"/>
                                          </p:stCondLst>
                                        </p:cTn>
                                        <p:tgtEl>
                                          <p:spTgt spid="28"/>
                                        </p:tgtEl>
                                        <p:attrNameLst>
                                          <p:attrName>style.visibility</p:attrName>
                                        </p:attrNameLst>
                                      </p:cBhvr>
                                      <p:to>
                                        <p:strVal val="visible"/>
                                      </p:to>
                                    </p:set>
                                    <p:animEffect transition="in" filter="fade">
                                      <p:cBhvr>
                                        <p:cTn id="84" dur="500"/>
                                        <p:tgtEl>
                                          <p:spTgt spid="28"/>
                                        </p:tgtEl>
                                      </p:cBhvr>
                                    </p:animEffect>
                                  </p:childTnLst>
                                </p:cTn>
                              </p:par>
                            </p:childTnLst>
                          </p:cTn>
                        </p:par>
                      </p:childTnLst>
                    </p:cTn>
                  </p:par>
                  <p:par>
                    <p:cTn id="85" fill="hold">
                      <p:stCondLst>
                        <p:cond delay="indefinite"/>
                      </p:stCondLst>
                      <p:childTnLst>
                        <p:par>
                          <p:cTn id="86" fill="hold">
                            <p:stCondLst>
                              <p:cond delay="0"/>
                            </p:stCondLst>
                            <p:childTnLst>
                              <p:par>
                                <p:cTn id="87" presetID="10" presetClass="entr" presetSubtype="0" fill="hold" nodeType="clickEffect">
                                  <p:stCondLst>
                                    <p:cond delay="0"/>
                                  </p:stCondLst>
                                  <p:childTnLst>
                                    <p:set>
                                      <p:cBhvr>
                                        <p:cTn id="88" dur="1" fill="hold">
                                          <p:stCondLst>
                                            <p:cond delay="0"/>
                                          </p:stCondLst>
                                        </p:cTn>
                                        <p:tgtEl>
                                          <p:spTgt spid="4"/>
                                        </p:tgtEl>
                                        <p:attrNameLst>
                                          <p:attrName>style.visibility</p:attrName>
                                        </p:attrNameLst>
                                      </p:cBhvr>
                                      <p:to>
                                        <p:strVal val="visible"/>
                                      </p:to>
                                    </p:set>
                                    <p:animEffect transition="in" filter="fade">
                                      <p:cBhvr>
                                        <p:cTn id="89" dur="500"/>
                                        <p:tgtEl>
                                          <p:spTgt spid="4"/>
                                        </p:tgtEl>
                                      </p:cBhvr>
                                    </p:animEffect>
                                  </p:childTnLst>
                                </p:cTn>
                              </p:par>
                            </p:childTnLst>
                          </p:cTn>
                        </p:par>
                      </p:childTnLst>
                    </p:cTn>
                  </p:par>
                  <p:par>
                    <p:cTn id="90" fill="hold">
                      <p:stCondLst>
                        <p:cond delay="indefinite"/>
                      </p:stCondLst>
                      <p:childTnLst>
                        <p:par>
                          <p:cTn id="91" fill="hold">
                            <p:stCondLst>
                              <p:cond delay="0"/>
                            </p:stCondLst>
                            <p:childTnLst>
                              <p:par>
                                <p:cTn id="92" presetID="22" presetClass="entr" presetSubtype="4" fill="hold" nodeType="click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500"/>
                            </p:stCondLst>
                            <p:childTnLst>
                              <p:par>
                                <p:cTn id="96" presetID="63" presetClass="path" presetSubtype="0" accel="50000" decel="50000" fill="hold" nodeType="afterEffect">
                                  <p:stCondLst>
                                    <p:cond delay="0"/>
                                  </p:stCondLst>
                                  <p:childTnLst>
                                    <p:animMotion origin="layout" path="M -6.84039E-7 1.52636E-6 L 0.46358 -0.00185 " pathEditMode="relative" rAng="0" ptsTypes="AA">
                                      <p:cBhvr>
                                        <p:cTn id="97" dur="2000" fill="hold"/>
                                        <p:tgtEl>
                                          <p:spTgt spid="32"/>
                                        </p:tgtEl>
                                        <p:attrNameLst>
                                          <p:attrName>ppt_x</p:attrName>
                                          <p:attrName>ppt_y</p:attrName>
                                        </p:attrNameLst>
                                      </p:cBhvr>
                                      <p:rCtr x="23179" y="-93"/>
                                    </p:animMotion>
                                  </p:childTnLst>
                                </p:cTn>
                              </p:par>
                              <p:par>
                                <p:cTn id="98" presetID="10" presetClass="entr" presetSubtype="0" fill="hold" grpId="0" nodeType="withEffect">
                                  <p:stCondLst>
                                    <p:cond delay="0"/>
                                  </p:stCondLst>
                                  <p:childTnLst>
                                    <p:set>
                                      <p:cBhvr>
                                        <p:cTn id="99" dur="1" fill="hold">
                                          <p:stCondLst>
                                            <p:cond delay="0"/>
                                          </p:stCondLst>
                                        </p:cTn>
                                        <p:tgtEl>
                                          <p:spTgt spid="20"/>
                                        </p:tgtEl>
                                        <p:attrNameLst>
                                          <p:attrName>style.visibility</p:attrName>
                                        </p:attrNameLst>
                                      </p:cBhvr>
                                      <p:to>
                                        <p:strVal val="visible"/>
                                      </p:to>
                                    </p:set>
                                    <p:animEffect transition="in" filter="fade">
                                      <p:cBhvr>
                                        <p:cTn id="100" dur="500"/>
                                        <p:tgtEl>
                                          <p:spTgt spid="20"/>
                                        </p:tgtEl>
                                      </p:cBhvr>
                                    </p:animEffect>
                                  </p:childTnLst>
                                </p:cTn>
                              </p:par>
                              <p:par>
                                <p:cTn id="101" presetID="10" presetClass="entr" presetSubtype="0" fill="hold" nodeType="withEffect">
                                  <p:stCondLst>
                                    <p:cond delay="0"/>
                                  </p:stCondLst>
                                  <p:childTnLst>
                                    <p:set>
                                      <p:cBhvr>
                                        <p:cTn id="102" dur="1" fill="hold">
                                          <p:stCondLst>
                                            <p:cond delay="0"/>
                                          </p:stCondLst>
                                        </p:cTn>
                                        <p:tgtEl>
                                          <p:spTgt spid="21"/>
                                        </p:tgtEl>
                                        <p:attrNameLst>
                                          <p:attrName>style.visibility</p:attrName>
                                        </p:attrNameLst>
                                      </p:cBhvr>
                                      <p:to>
                                        <p:strVal val="visible"/>
                                      </p:to>
                                    </p:set>
                                    <p:animEffect transition="in" filter="fade">
                                      <p:cBhvr>
                                        <p:cTn id="103" dur="500"/>
                                        <p:tgtEl>
                                          <p:spTgt spid="21"/>
                                        </p:tgtEl>
                                      </p:cBhvr>
                                    </p:animEffect>
                                  </p:childTnLst>
                                </p:cTn>
                              </p:par>
                              <p:par>
                                <p:cTn id="104" presetID="10" presetClass="entr" presetSubtype="0" fill="hold" nodeType="withEffect">
                                  <p:stCondLst>
                                    <p:cond delay="0"/>
                                  </p:stCondLst>
                                  <p:childTnLst>
                                    <p:set>
                                      <p:cBhvr>
                                        <p:cTn id="105" dur="1" fill="hold">
                                          <p:stCondLst>
                                            <p:cond delay="0"/>
                                          </p:stCondLst>
                                        </p:cTn>
                                        <p:tgtEl>
                                          <p:spTgt spid="37"/>
                                        </p:tgtEl>
                                        <p:attrNameLst>
                                          <p:attrName>style.visibility</p:attrName>
                                        </p:attrNameLst>
                                      </p:cBhvr>
                                      <p:to>
                                        <p:strVal val="visible"/>
                                      </p:to>
                                    </p:set>
                                    <p:animEffect transition="in" filter="fade">
                                      <p:cBhvr>
                                        <p:cTn id="106" dur="500"/>
                                        <p:tgtEl>
                                          <p:spTgt spid="37"/>
                                        </p:tgtEl>
                                      </p:cBhvr>
                                    </p:animEffect>
                                  </p:childTnLst>
                                </p:cTn>
                              </p:par>
                              <p:par>
                                <p:cTn id="107" presetID="10" presetClass="entr" presetSubtype="0" fill="hold" nodeType="withEffect">
                                  <p:stCondLst>
                                    <p:cond delay="0"/>
                                  </p:stCondLst>
                                  <p:childTnLst>
                                    <p:set>
                                      <p:cBhvr>
                                        <p:cTn id="108" dur="1" fill="hold">
                                          <p:stCondLst>
                                            <p:cond delay="0"/>
                                          </p:stCondLst>
                                        </p:cTn>
                                        <p:tgtEl>
                                          <p:spTgt spid="22"/>
                                        </p:tgtEl>
                                        <p:attrNameLst>
                                          <p:attrName>style.visibility</p:attrName>
                                        </p:attrNameLst>
                                      </p:cBhvr>
                                      <p:to>
                                        <p:strVal val="visible"/>
                                      </p:to>
                                    </p:set>
                                    <p:animEffect transition="in" filter="fade">
                                      <p:cBhvr>
                                        <p:cTn id="109" dur="500"/>
                                        <p:tgtEl>
                                          <p:spTgt spid="22"/>
                                        </p:tgtEl>
                                      </p:cBhvr>
                                    </p:animEffect>
                                  </p:childTnLst>
                                </p:cTn>
                              </p:par>
                              <p:par>
                                <p:cTn id="110" presetID="10" presetClass="entr" presetSubtype="0" fill="hold" nodeType="withEffect">
                                  <p:stCondLst>
                                    <p:cond delay="0"/>
                                  </p:stCondLst>
                                  <p:childTnLst>
                                    <p:set>
                                      <p:cBhvr>
                                        <p:cTn id="111" dur="1" fill="hold">
                                          <p:stCondLst>
                                            <p:cond delay="0"/>
                                          </p:stCondLst>
                                        </p:cTn>
                                        <p:tgtEl>
                                          <p:spTgt spid="23"/>
                                        </p:tgtEl>
                                        <p:attrNameLst>
                                          <p:attrName>style.visibility</p:attrName>
                                        </p:attrNameLst>
                                      </p:cBhvr>
                                      <p:to>
                                        <p:strVal val="visible"/>
                                      </p:to>
                                    </p:set>
                                    <p:animEffect transition="in" filter="fade">
                                      <p:cBhvr>
                                        <p:cTn id="112" dur="500"/>
                                        <p:tgtEl>
                                          <p:spTgt spid="23"/>
                                        </p:tgtEl>
                                      </p:cBhvr>
                                    </p:animEffect>
                                  </p:childTnLst>
                                </p:cTn>
                              </p:par>
                              <p:par>
                                <p:cTn id="113" presetID="10" presetClass="entr" presetSubtype="0" fill="hold" nodeType="withEffect">
                                  <p:stCondLst>
                                    <p:cond delay="0"/>
                                  </p:stCondLst>
                                  <p:childTnLst>
                                    <p:set>
                                      <p:cBhvr>
                                        <p:cTn id="114" dur="1" fill="hold">
                                          <p:stCondLst>
                                            <p:cond delay="0"/>
                                          </p:stCondLst>
                                        </p:cTn>
                                        <p:tgtEl>
                                          <p:spTgt spid="40"/>
                                        </p:tgtEl>
                                        <p:attrNameLst>
                                          <p:attrName>style.visibility</p:attrName>
                                        </p:attrNameLst>
                                      </p:cBhvr>
                                      <p:to>
                                        <p:strVal val="visible"/>
                                      </p:to>
                                    </p:set>
                                    <p:animEffect transition="in" filter="fade">
                                      <p:cBhvr>
                                        <p:cTn id="115" dur="500"/>
                                        <p:tgtEl>
                                          <p:spTgt spid="40"/>
                                        </p:tgtEl>
                                      </p:cBhvr>
                                    </p:animEffect>
                                  </p:childTnLst>
                                </p:cTn>
                              </p:par>
                              <p:par>
                                <p:cTn id="116" presetID="10" presetClass="entr" presetSubtype="0" fill="hold" nodeType="withEffect">
                                  <p:stCondLst>
                                    <p:cond delay="0"/>
                                  </p:stCondLst>
                                  <p:childTnLst>
                                    <p:set>
                                      <p:cBhvr>
                                        <p:cTn id="117" dur="1" fill="hold">
                                          <p:stCondLst>
                                            <p:cond delay="0"/>
                                          </p:stCondLst>
                                        </p:cTn>
                                        <p:tgtEl>
                                          <p:spTgt spid="24"/>
                                        </p:tgtEl>
                                        <p:attrNameLst>
                                          <p:attrName>style.visibility</p:attrName>
                                        </p:attrNameLst>
                                      </p:cBhvr>
                                      <p:to>
                                        <p:strVal val="visible"/>
                                      </p:to>
                                    </p:set>
                                    <p:animEffect transition="in" filter="fade">
                                      <p:cBhvr>
                                        <p:cTn id="118" dur="500"/>
                                        <p:tgtEl>
                                          <p:spTgt spid="24"/>
                                        </p:tgtEl>
                                      </p:cBhvr>
                                    </p:animEffect>
                                  </p:childTnLst>
                                </p:cTn>
                              </p:par>
                            </p:childTnLst>
                          </p:cTn>
                        </p:par>
                        <p:par>
                          <p:cTn id="119" fill="hold">
                            <p:stCondLst>
                              <p:cond delay="2500"/>
                            </p:stCondLst>
                            <p:childTnLst>
                              <p:par>
                                <p:cTn id="120" presetID="10" presetClass="exit" presetSubtype="0" fill="hold" nodeType="afterEffect">
                                  <p:stCondLst>
                                    <p:cond delay="0"/>
                                  </p:stCondLst>
                                  <p:childTnLst>
                                    <p:animEffect transition="out" filter="fade">
                                      <p:cBhvr>
                                        <p:cTn id="121" dur="500"/>
                                        <p:tgtEl>
                                          <p:spTgt spid="32"/>
                                        </p:tgtEl>
                                      </p:cBhvr>
                                    </p:animEffect>
                                    <p:set>
                                      <p:cBhvr>
                                        <p:cTn id="122" dur="1" fill="hold">
                                          <p:stCondLst>
                                            <p:cond delay="499"/>
                                          </p:stCondLst>
                                        </p:cTn>
                                        <p:tgtEl>
                                          <p:spTgt spid="32"/>
                                        </p:tgtEl>
                                        <p:attrNameLst>
                                          <p:attrName>style.visibility</p:attrName>
                                        </p:attrNameLst>
                                      </p:cBhvr>
                                      <p:to>
                                        <p:strVal val="hidden"/>
                                      </p:to>
                                    </p:set>
                                  </p:childTnLst>
                                </p:cTn>
                              </p:par>
                              <p:par>
                                <p:cTn id="123" presetID="10" presetClass="entr" presetSubtype="0" fill="hold" grpId="0" nodeType="withEffect">
                                  <p:stCondLst>
                                    <p:cond delay="0"/>
                                  </p:stCondLst>
                                  <p:childTnLst>
                                    <p:set>
                                      <p:cBhvr>
                                        <p:cTn id="124" dur="1" fill="hold">
                                          <p:stCondLst>
                                            <p:cond delay="0"/>
                                          </p:stCondLst>
                                        </p:cTn>
                                        <p:tgtEl>
                                          <p:spTgt spid="29"/>
                                        </p:tgtEl>
                                        <p:attrNameLst>
                                          <p:attrName>style.visibility</p:attrName>
                                        </p:attrNameLst>
                                      </p:cBhvr>
                                      <p:to>
                                        <p:strVal val="visible"/>
                                      </p:to>
                                    </p:set>
                                    <p:animEffect transition="in" filter="fade">
                                      <p:cBhvr>
                                        <p:cTn id="125" dur="500"/>
                                        <p:tgtEl>
                                          <p:spTgt spid="29"/>
                                        </p:tgtEl>
                                      </p:cBhvr>
                                    </p:animEffect>
                                  </p:childTnLst>
                                </p:cTn>
                              </p:par>
                            </p:childTnLst>
                          </p:cTn>
                        </p:par>
                        <p:par>
                          <p:cTn id="126" fill="hold">
                            <p:stCondLst>
                              <p:cond delay="3000"/>
                            </p:stCondLst>
                            <p:childTnLst>
                              <p:par>
                                <p:cTn id="127" presetID="10" presetClass="entr" presetSubtype="0" fill="hold" grpId="0" nodeType="afterEffect">
                                  <p:stCondLst>
                                    <p:cond delay="0"/>
                                  </p:stCondLst>
                                  <p:childTnLst>
                                    <p:set>
                                      <p:cBhvr>
                                        <p:cTn id="128" dur="1" fill="hold">
                                          <p:stCondLst>
                                            <p:cond delay="0"/>
                                          </p:stCondLst>
                                        </p:cTn>
                                        <p:tgtEl>
                                          <p:spTgt spid="43"/>
                                        </p:tgtEl>
                                        <p:attrNameLst>
                                          <p:attrName>style.visibility</p:attrName>
                                        </p:attrNameLst>
                                      </p:cBhvr>
                                      <p:to>
                                        <p:strVal val="visible"/>
                                      </p:to>
                                    </p:set>
                                    <p:animEffect transition="in" filter="fade">
                                      <p:cBhvr>
                                        <p:cTn id="129"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9" grpId="0" animBg="1"/>
      <p:bldP spid="28" grpId="0" animBg="1"/>
      <p:bldP spid="5" grpId="0" animBg="1"/>
      <p:bldP spid="15" grpId="0" animBg="1"/>
      <p:bldP spid="20" grpId="0" animBg="1"/>
      <p:bldP spid="43" grpId="0" animBg="1"/>
      <p:bldP spid="4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1475656" y="2685251"/>
            <a:ext cx="2812677" cy="2183909"/>
            <a:chOff x="1475656" y="2685251"/>
            <a:chExt cx="2812677" cy="2183909"/>
          </a:xfrm>
        </p:grpSpPr>
        <p:sp>
          <p:nvSpPr>
            <p:cNvPr id="42" name="Rounded Rectangle 41"/>
            <p:cNvSpPr/>
            <p:nvPr/>
          </p:nvSpPr>
          <p:spPr>
            <a:xfrm>
              <a:off x="1475656" y="2994038"/>
              <a:ext cx="2812677" cy="1875122"/>
            </a:xfrm>
            <a:prstGeom prst="roundRect">
              <a:avLst>
                <a:gd name="adj" fmla="val 6013"/>
              </a:avLst>
            </a:prstGeom>
            <a:gradFill>
              <a:gsLst>
                <a:gs pos="0">
                  <a:schemeClr val="bg1">
                    <a:lumMod val="94000"/>
                    <a:alpha val="72000"/>
                  </a:schemeClr>
                </a:gs>
                <a:gs pos="100000">
                  <a:schemeClr val="bg1">
                    <a:lumMod val="99000"/>
                    <a:alpha val="67000"/>
                  </a:schemeClr>
                </a:gs>
              </a:gsLst>
              <a:lin ang="12000000" scaled="0"/>
            </a:gra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600" dirty="0">
                <a:solidFill>
                  <a:schemeClr val="tx1"/>
                </a:solidFill>
              </a:endParaRPr>
            </a:p>
          </p:txBody>
        </p:sp>
        <p:sp>
          <p:nvSpPr>
            <p:cNvPr id="84" name="TextBox 83"/>
            <p:cNvSpPr txBox="1"/>
            <p:nvPr/>
          </p:nvSpPr>
          <p:spPr>
            <a:xfrm>
              <a:off x="1527508" y="3227635"/>
              <a:ext cx="2000684" cy="1477328"/>
            </a:xfrm>
            <a:prstGeom prst="rect">
              <a:avLst/>
            </a:prstGeom>
            <a:noFill/>
          </p:spPr>
          <p:txBody>
            <a:bodyPr wrap="square" rtlCol="0">
              <a:spAutoFit/>
            </a:bodyPr>
            <a:lstStyle/>
            <a:p>
              <a:pPr marL="285750" indent="-285750" algn="just">
                <a:buFont typeface="Wingdings" pitchFamily="2" charset="2"/>
                <a:buChar char="v"/>
              </a:pPr>
              <a:r>
                <a:rPr lang="en-GB" sz="1800" dirty="0" smtClean="0">
                  <a:solidFill>
                    <a:srgbClr val="434547"/>
                  </a:solidFill>
                  <a:latin typeface="+mn-lt"/>
                </a:rPr>
                <a:t>Internal State</a:t>
              </a:r>
            </a:p>
            <a:p>
              <a:pPr marL="285750" indent="-285750" algn="just">
                <a:buFont typeface="Wingdings" pitchFamily="2" charset="2"/>
                <a:buChar char="v"/>
              </a:pPr>
              <a:r>
                <a:rPr lang="en-GB" sz="1800" dirty="0" smtClean="0">
                  <a:solidFill>
                    <a:srgbClr val="434547"/>
                  </a:solidFill>
                  <a:latin typeface="+mn-lt"/>
                </a:rPr>
                <a:t>Dependencies</a:t>
              </a:r>
            </a:p>
            <a:p>
              <a:pPr marL="285750" indent="-285750" algn="just">
                <a:buFont typeface="Wingdings" pitchFamily="2" charset="2"/>
                <a:buChar char="v"/>
              </a:pPr>
              <a:r>
                <a:rPr lang="en-GB" sz="1800" dirty="0" smtClean="0">
                  <a:solidFill>
                    <a:srgbClr val="434547"/>
                  </a:solidFill>
                  <a:latin typeface="+mn-lt"/>
                </a:rPr>
                <a:t>App -&gt; App</a:t>
              </a:r>
            </a:p>
            <a:p>
              <a:pPr marL="285750" indent="-285750" algn="just">
                <a:buFont typeface="Wingdings" pitchFamily="2" charset="2"/>
                <a:buChar char="v"/>
              </a:pPr>
              <a:r>
                <a:rPr lang="en-GB" sz="1800" dirty="0" smtClean="0">
                  <a:solidFill>
                    <a:srgbClr val="434547"/>
                  </a:solidFill>
                  <a:latin typeface="+mn-lt"/>
                </a:rPr>
                <a:t>App -&gt; OS</a:t>
              </a:r>
            </a:p>
            <a:p>
              <a:pPr marL="285750" indent="-285750" algn="just">
                <a:buFont typeface="Wingdings" pitchFamily="2" charset="2"/>
                <a:buChar char="v"/>
              </a:pPr>
              <a:r>
                <a:rPr lang="en-GB" sz="1800" dirty="0" smtClean="0">
                  <a:solidFill>
                    <a:srgbClr val="434547"/>
                  </a:solidFill>
                  <a:latin typeface="+mn-lt"/>
                </a:rPr>
                <a:t>External data</a:t>
              </a:r>
              <a:endParaRPr lang="en-GB" sz="1800" dirty="0">
                <a:solidFill>
                  <a:srgbClr val="434547"/>
                </a:solidFill>
                <a:latin typeface="+mn-lt"/>
              </a:endParaRPr>
            </a:p>
          </p:txBody>
        </p:sp>
        <p:sp>
          <p:nvSpPr>
            <p:cNvPr id="85" name="Rounded Rectangle 84"/>
            <p:cNvSpPr/>
            <p:nvPr/>
          </p:nvSpPr>
          <p:spPr>
            <a:xfrm>
              <a:off x="1475657" y="2685251"/>
              <a:ext cx="2812676" cy="385629"/>
            </a:xfrm>
            <a:prstGeom prst="roundRect">
              <a:avLst>
                <a:gd name="adj" fmla="val 50000"/>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en-GB" sz="1600" dirty="0" smtClean="0"/>
                <a:t>Algorithms</a:t>
              </a:r>
              <a:endParaRPr lang="en-GB" sz="1600" dirty="0">
                <a:solidFill>
                  <a:schemeClr val="tx1"/>
                </a:solidFill>
              </a:endParaRPr>
            </a:p>
          </p:txBody>
        </p:sp>
      </p:grpSp>
      <p:sp>
        <p:nvSpPr>
          <p:cNvPr id="27" name="Can 26"/>
          <p:cNvSpPr/>
          <p:nvPr/>
        </p:nvSpPr>
        <p:spPr>
          <a:xfrm>
            <a:off x="5106778" y="2356812"/>
            <a:ext cx="2835950" cy="2250546"/>
          </a:xfrm>
          <a:prstGeom prst="can">
            <a:avLst>
              <a:gd name="adj" fmla="val 22554"/>
            </a:avLst>
          </a:prstGeom>
          <a:ln>
            <a:solidFill>
              <a:schemeClr val="bg1"/>
            </a:solid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b="1" dirty="0"/>
          </a:p>
        </p:txBody>
      </p:sp>
      <p:sp>
        <p:nvSpPr>
          <p:cNvPr id="29" name="Can 28"/>
          <p:cNvSpPr/>
          <p:nvPr/>
        </p:nvSpPr>
        <p:spPr>
          <a:xfrm>
            <a:off x="5106778" y="4874540"/>
            <a:ext cx="2835950" cy="1184712"/>
          </a:xfrm>
          <a:prstGeom prst="can">
            <a:avLst>
              <a:gd name="adj" fmla="val 40023"/>
            </a:avLst>
          </a:prstGeom>
          <a:ln>
            <a:solidFill>
              <a:schemeClr val="bg1"/>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b="1" dirty="0"/>
          </a:p>
        </p:txBody>
      </p:sp>
      <p:sp>
        <p:nvSpPr>
          <p:cNvPr id="28" name="Can 27"/>
          <p:cNvSpPr/>
          <p:nvPr/>
        </p:nvSpPr>
        <p:spPr>
          <a:xfrm>
            <a:off x="5106778" y="4154460"/>
            <a:ext cx="2835950" cy="1184712"/>
          </a:xfrm>
          <a:prstGeom prst="can">
            <a:avLst>
              <a:gd name="adj" fmla="val 40023"/>
            </a:avLst>
          </a:prstGeom>
          <a:ln>
            <a:solidFill>
              <a:schemeClr val="bg1"/>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b="1" dirty="0"/>
          </a:p>
        </p:txBody>
      </p:sp>
      <p:sp>
        <p:nvSpPr>
          <p:cNvPr id="43" name="Rounded Rectangle 42"/>
          <p:cNvSpPr/>
          <p:nvPr/>
        </p:nvSpPr>
        <p:spPr>
          <a:xfrm>
            <a:off x="5098127" y="6237312"/>
            <a:ext cx="2786241" cy="385629"/>
          </a:xfrm>
          <a:prstGeom prst="roundRect">
            <a:avLst>
              <a:gd name="adj" fmla="val 32305"/>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en-GB" sz="1600" dirty="0" smtClean="0"/>
              <a:t>DNA Database</a:t>
            </a:r>
            <a:endParaRPr lang="en-GB" sz="1600" dirty="0">
              <a:solidFill>
                <a:schemeClr val="tx1"/>
              </a:solidFill>
            </a:endParaRPr>
          </a:p>
        </p:txBody>
      </p:sp>
      <p:grpSp>
        <p:nvGrpSpPr>
          <p:cNvPr id="47" name="Group 46"/>
          <p:cNvGrpSpPr/>
          <p:nvPr/>
        </p:nvGrpSpPr>
        <p:grpSpPr>
          <a:xfrm>
            <a:off x="5242696" y="2766901"/>
            <a:ext cx="2517632" cy="519351"/>
            <a:chOff x="2516664" y="2684734"/>
            <a:chExt cx="2517632" cy="519351"/>
          </a:xfrm>
        </p:grpSpPr>
        <p:sp>
          <p:nvSpPr>
            <p:cNvPr id="50" name="Oval 49"/>
            <p:cNvSpPr/>
            <p:nvPr/>
          </p:nvSpPr>
          <p:spPr bwMode="auto">
            <a:xfrm>
              <a:off x="3806840" y="2684734"/>
              <a:ext cx="582369" cy="519351"/>
            </a:xfrm>
            <a:prstGeom prst="ellipse">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wrap="square">
              <a:spAutoFit/>
            </a:bodyPr>
            <a:lstStyle/>
            <a:p>
              <a:pPr eaLnBrk="0" hangingPunct="0">
                <a:spcBef>
                  <a:spcPct val="50000"/>
                </a:spcBef>
                <a:defRPr/>
              </a:pPr>
              <a:endParaRPr lang="en-GB">
                <a:solidFill>
                  <a:schemeClr val="tx1"/>
                </a:solidFill>
              </a:endParaRPr>
            </a:p>
          </p:txBody>
        </p:sp>
        <p:sp>
          <p:nvSpPr>
            <p:cNvPr id="51" name="Oval 50"/>
            <p:cNvSpPr/>
            <p:nvPr/>
          </p:nvSpPr>
          <p:spPr bwMode="auto">
            <a:xfrm>
              <a:off x="3161752" y="2684734"/>
              <a:ext cx="582369" cy="519351"/>
            </a:xfrm>
            <a:prstGeom prst="ellipse">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wrap="square">
              <a:spAutoFit/>
            </a:bodyPr>
            <a:lstStyle/>
            <a:p>
              <a:pPr eaLnBrk="0" hangingPunct="0">
                <a:spcBef>
                  <a:spcPct val="50000"/>
                </a:spcBef>
                <a:defRPr/>
              </a:pPr>
              <a:endParaRPr lang="en-GB">
                <a:solidFill>
                  <a:schemeClr val="tx1"/>
                </a:solidFill>
              </a:endParaRPr>
            </a:p>
          </p:txBody>
        </p:sp>
        <p:sp>
          <p:nvSpPr>
            <p:cNvPr id="52" name="Oval 51"/>
            <p:cNvSpPr/>
            <p:nvPr/>
          </p:nvSpPr>
          <p:spPr bwMode="auto">
            <a:xfrm>
              <a:off x="2516664" y="2684734"/>
              <a:ext cx="582369" cy="519351"/>
            </a:xfrm>
            <a:prstGeom prst="ellipse">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wrap="square">
              <a:spAutoFit/>
            </a:bodyPr>
            <a:lstStyle/>
            <a:p>
              <a:pPr eaLnBrk="0" hangingPunct="0">
                <a:spcBef>
                  <a:spcPct val="50000"/>
                </a:spcBef>
                <a:defRPr/>
              </a:pPr>
              <a:endParaRPr lang="en-GB">
                <a:solidFill>
                  <a:schemeClr val="tx1"/>
                </a:solidFill>
              </a:endParaRPr>
            </a:p>
          </p:txBody>
        </p:sp>
        <p:sp>
          <p:nvSpPr>
            <p:cNvPr id="53" name="Oval 52"/>
            <p:cNvSpPr/>
            <p:nvPr/>
          </p:nvSpPr>
          <p:spPr bwMode="auto">
            <a:xfrm>
              <a:off x="4451927" y="2684734"/>
              <a:ext cx="582369" cy="519351"/>
            </a:xfrm>
            <a:prstGeom prst="ellipse">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wrap="square">
              <a:spAutoFit/>
            </a:bodyPr>
            <a:lstStyle/>
            <a:p>
              <a:pPr eaLnBrk="0" hangingPunct="0">
                <a:spcBef>
                  <a:spcPct val="50000"/>
                </a:spcBef>
                <a:defRPr/>
              </a:pPr>
              <a:endParaRPr lang="en-GB">
                <a:solidFill>
                  <a:schemeClr val="tx1"/>
                </a:solidFill>
              </a:endParaRPr>
            </a:p>
          </p:txBody>
        </p:sp>
      </p:grpSp>
      <p:grpSp>
        <p:nvGrpSpPr>
          <p:cNvPr id="59" name="Group 58"/>
          <p:cNvGrpSpPr/>
          <p:nvPr/>
        </p:nvGrpSpPr>
        <p:grpSpPr>
          <a:xfrm>
            <a:off x="5242696" y="3342331"/>
            <a:ext cx="2517632" cy="519351"/>
            <a:chOff x="2529849" y="3260164"/>
            <a:chExt cx="2517632" cy="519351"/>
          </a:xfrm>
        </p:grpSpPr>
        <p:sp>
          <p:nvSpPr>
            <p:cNvPr id="60" name="Oval 59"/>
            <p:cNvSpPr/>
            <p:nvPr/>
          </p:nvSpPr>
          <p:spPr bwMode="auto">
            <a:xfrm>
              <a:off x="3820025" y="3260164"/>
              <a:ext cx="582369" cy="519351"/>
            </a:xfrm>
            <a:prstGeom prst="ellipse">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wrap="square">
              <a:spAutoFit/>
            </a:bodyPr>
            <a:lstStyle/>
            <a:p>
              <a:pPr eaLnBrk="0" hangingPunct="0">
                <a:spcBef>
                  <a:spcPct val="50000"/>
                </a:spcBef>
                <a:defRPr/>
              </a:pPr>
              <a:endParaRPr lang="en-GB">
                <a:solidFill>
                  <a:schemeClr val="tx1"/>
                </a:solidFill>
              </a:endParaRPr>
            </a:p>
          </p:txBody>
        </p:sp>
        <p:sp>
          <p:nvSpPr>
            <p:cNvPr id="61" name="Oval 60"/>
            <p:cNvSpPr/>
            <p:nvPr/>
          </p:nvSpPr>
          <p:spPr bwMode="auto">
            <a:xfrm>
              <a:off x="3174937" y="3260164"/>
              <a:ext cx="582369" cy="519351"/>
            </a:xfrm>
            <a:prstGeom prst="ellipse">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wrap="square">
              <a:spAutoFit/>
            </a:bodyPr>
            <a:lstStyle/>
            <a:p>
              <a:pPr eaLnBrk="0" hangingPunct="0">
                <a:spcBef>
                  <a:spcPct val="50000"/>
                </a:spcBef>
                <a:defRPr/>
              </a:pPr>
              <a:endParaRPr lang="en-GB">
                <a:solidFill>
                  <a:schemeClr val="tx1"/>
                </a:solidFill>
              </a:endParaRPr>
            </a:p>
          </p:txBody>
        </p:sp>
        <p:sp>
          <p:nvSpPr>
            <p:cNvPr id="62" name="Oval 61"/>
            <p:cNvSpPr/>
            <p:nvPr/>
          </p:nvSpPr>
          <p:spPr bwMode="auto">
            <a:xfrm>
              <a:off x="2529849" y="3260164"/>
              <a:ext cx="582369" cy="519351"/>
            </a:xfrm>
            <a:prstGeom prst="ellipse">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wrap="square">
              <a:spAutoFit/>
            </a:bodyPr>
            <a:lstStyle/>
            <a:p>
              <a:pPr eaLnBrk="0" hangingPunct="0">
                <a:spcBef>
                  <a:spcPct val="50000"/>
                </a:spcBef>
                <a:defRPr/>
              </a:pPr>
              <a:endParaRPr lang="en-GB">
                <a:solidFill>
                  <a:schemeClr val="tx1"/>
                </a:solidFill>
              </a:endParaRPr>
            </a:p>
          </p:txBody>
        </p:sp>
        <p:sp>
          <p:nvSpPr>
            <p:cNvPr id="63" name="Oval 62"/>
            <p:cNvSpPr/>
            <p:nvPr/>
          </p:nvSpPr>
          <p:spPr bwMode="auto">
            <a:xfrm>
              <a:off x="4465112" y="3260164"/>
              <a:ext cx="582369" cy="519351"/>
            </a:xfrm>
            <a:prstGeom prst="ellipse">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wrap="square">
              <a:spAutoFit/>
            </a:bodyPr>
            <a:lstStyle/>
            <a:p>
              <a:pPr eaLnBrk="0" hangingPunct="0">
                <a:spcBef>
                  <a:spcPct val="50000"/>
                </a:spcBef>
                <a:defRPr/>
              </a:pPr>
              <a:endParaRPr lang="en-GB">
                <a:solidFill>
                  <a:schemeClr val="tx1"/>
                </a:solidFill>
              </a:endParaRPr>
            </a:p>
          </p:txBody>
        </p:sp>
      </p:grpSp>
      <p:grpSp>
        <p:nvGrpSpPr>
          <p:cNvPr id="64" name="Group 63"/>
          <p:cNvGrpSpPr/>
          <p:nvPr/>
        </p:nvGrpSpPr>
        <p:grpSpPr>
          <a:xfrm>
            <a:off x="5242696" y="3917761"/>
            <a:ext cx="2517632" cy="519351"/>
            <a:chOff x="2543034" y="3835594"/>
            <a:chExt cx="2517632" cy="519351"/>
          </a:xfrm>
        </p:grpSpPr>
        <p:sp>
          <p:nvSpPr>
            <p:cNvPr id="65" name="Oval 64"/>
            <p:cNvSpPr/>
            <p:nvPr/>
          </p:nvSpPr>
          <p:spPr bwMode="auto">
            <a:xfrm>
              <a:off x="3833210" y="3835594"/>
              <a:ext cx="582369" cy="519351"/>
            </a:xfrm>
            <a:prstGeom prst="ellipse">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wrap="square">
              <a:spAutoFit/>
            </a:bodyPr>
            <a:lstStyle/>
            <a:p>
              <a:pPr eaLnBrk="0" hangingPunct="0">
                <a:spcBef>
                  <a:spcPct val="50000"/>
                </a:spcBef>
                <a:defRPr/>
              </a:pPr>
              <a:endParaRPr lang="en-GB">
                <a:solidFill>
                  <a:schemeClr val="tx1"/>
                </a:solidFill>
              </a:endParaRPr>
            </a:p>
          </p:txBody>
        </p:sp>
        <p:sp>
          <p:nvSpPr>
            <p:cNvPr id="66" name="Oval 65"/>
            <p:cNvSpPr/>
            <p:nvPr/>
          </p:nvSpPr>
          <p:spPr bwMode="auto">
            <a:xfrm>
              <a:off x="3188122" y="3835594"/>
              <a:ext cx="582369" cy="519351"/>
            </a:xfrm>
            <a:prstGeom prst="ellipse">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wrap="square">
              <a:spAutoFit/>
            </a:bodyPr>
            <a:lstStyle/>
            <a:p>
              <a:pPr eaLnBrk="0" hangingPunct="0">
                <a:spcBef>
                  <a:spcPct val="50000"/>
                </a:spcBef>
                <a:defRPr/>
              </a:pPr>
              <a:endParaRPr lang="en-GB">
                <a:solidFill>
                  <a:schemeClr val="tx1"/>
                </a:solidFill>
              </a:endParaRPr>
            </a:p>
          </p:txBody>
        </p:sp>
        <p:sp>
          <p:nvSpPr>
            <p:cNvPr id="67" name="Oval 66"/>
            <p:cNvSpPr/>
            <p:nvPr/>
          </p:nvSpPr>
          <p:spPr bwMode="auto">
            <a:xfrm>
              <a:off x="2543034" y="3835594"/>
              <a:ext cx="582369" cy="519351"/>
            </a:xfrm>
            <a:prstGeom prst="ellipse">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wrap="square">
              <a:spAutoFit/>
            </a:bodyPr>
            <a:lstStyle/>
            <a:p>
              <a:pPr eaLnBrk="0" hangingPunct="0">
                <a:spcBef>
                  <a:spcPct val="50000"/>
                </a:spcBef>
                <a:defRPr/>
              </a:pPr>
              <a:endParaRPr lang="en-GB">
                <a:solidFill>
                  <a:schemeClr val="tx1"/>
                </a:solidFill>
              </a:endParaRPr>
            </a:p>
          </p:txBody>
        </p:sp>
        <p:sp>
          <p:nvSpPr>
            <p:cNvPr id="68" name="Oval 67"/>
            <p:cNvSpPr/>
            <p:nvPr/>
          </p:nvSpPr>
          <p:spPr bwMode="auto">
            <a:xfrm>
              <a:off x="4478297" y="3835594"/>
              <a:ext cx="582369" cy="519351"/>
            </a:xfrm>
            <a:prstGeom prst="ellipse">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wrap="square">
              <a:spAutoFit/>
            </a:bodyPr>
            <a:lstStyle/>
            <a:p>
              <a:pPr eaLnBrk="0" hangingPunct="0">
                <a:spcBef>
                  <a:spcPct val="50000"/>
                </a:spcBef>
                <a:defRPr/>
              </a:pPr>
              <a:endParaRPr lang="en-GB">
                <a:solidFill>
                  <a:schemeClr val="tx1"/>
                </a:solidFill>
              </a:endParaRPr>
            </a:p>
          </p:txBody>
        </p:sp>
      </p:grpSp>
      <p:grpSp>
        <p:nvGrpSpPr>
          <p:cNvPr id="69" name="Group 68"/>
          <p:cNvGrpSpPr/>
          <p:nvPr/>
        </p:nvGrpSpPr>
        <p:grpSpPr>
          <a:xfrm>
            <a:off x="5246356" y="4637841"/>
            <a:ext cx="2517632" cy="519351"/>
            <a:chOff x="2543034" y="3835594"/>
            <a:chExt cx="2517632" cy="519351"/>
          </a:xfrm>
        </p:grpSpPr>
        <p:sp>
          <p:nvSpPr>
            <p:cNvPr id="70" name="Oval 69"/>
            <p:cNvSpPr/>
            <p:nvPr/>
          </p:nvSpPr>
          <p:spPr bwMode="auto">
            <a:xfrm>
              <a:off x="3833210" y="3835594"/>
              <a:ext cx="582369" cy="519351"/>
            </a:xfrm>
            <a:prstGeom prst="ellipse">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wrap="square">
              <a:spAutoFit/>
            </a:bodyPr>
            <a:lstStyle/>
            <a:p>
              <a:pPr eaLnBrk="0" hangingPunct="0">
                <a:spcBef>
                  <a:spcPct val="50000"/>
                </a:spcBef>
                <a:defRPr/>
              </a:pPr>
              <a:endParaRPr lang="en-GB">
                <a:solidFill>
                  <a:schemeClr val="tx1"/>
                </a:solidFill>
              </a:endParaRPr>
            </a:p>
          </p:txBody>
        </p:sp>
        <p:sp>
          <p:nvSpPr>
            <p:cNvPr id="71" name="Oval 70"/>
            <p:cNvSpPr/>
            <p:nvPr/>
          </p:nvSpPr>
          <p:spPr bwMode="auto">
            <a:xfrm>
              <a:off x="3188122" y="3835594"/>
              <a:ext cx="582369" cy="519351"/>
            </a:xfrm>
            <a:prstGeom prst="ellipse">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wrap="square">
              <a:spAutoFit/>
            </a:bodyPr>
            <a:lstStyle/>
            <a:p>
              <a:pPr eaLnBrk="0" hangingPunct="0">
                <a:spcBef>
                  <a:spcPct val="50000"/>
                </a:spcBef>
                <a:defRPr/>
              </a:pPr>
              <a:endParaRPr lang="en-GB">
                <a:solidFill>
                  <a:schemeClr val="tx1"/>
                </a:solidFill>
              </a:endParaRPr>
            </a:p>
          </p:txBody>
        </p:sp>
        <p:sp>
          <p:nvSpPr>
            <p:cNvPr id="72" name="Oval 71"/>
            <p:cNvSpPr/>
            <p:nvPr/>
          </p:nvSpPr>
          <p:spPr bwMode="auto">
            <a:xfrm>
              <a:off x="2543034" y="3835594"/>
              <a:ext cx="582369" cy="519351"/>
            </a:xfrm>
            <a:prstGeom prst="ellipse">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wrap="square">
              <a:spAutoFit/>
            </a:bodyPr>
            <a:lstStyle/>
            <a:p>
              <a:pPr eaLnBrk="0" hangingPunct="0">
                <a:spcBef>
                  <a:spcPct val="50000"/>
                </a:spcBef>
                <a:defRPr/>
              </a:pPr>
              <a:endParaRPr lang="en-GB">
                <a:solidFill>
                  <a:schemeClr val="tx1"/>
                </a:solidFill>
              </a:endParaRPr>
            </a:p>
          </p:txBody>
        </p:sp>
        <p:sp>
          <p:nvSpPr>
            <p:cNvPr id="73" name="Oval 72"/>
            <p:cNvSpPr/>
            <p:nvPr/>
          </p:nvSpPr>
          <p:spPr bwMode="auto">
            <a:xfrm>
              <a:off x="4478297" y="3835594"/>
              <a:ext cx="582369" cy="519351"/>
            </a:xfrm>
            <a:prstGeom prst="ellipse">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wrap="square">
              <a:spAutoFit/>
            </a:bodyPr>
            <a:lstStyle/>
            <a:p>
              <a:pPr eaLnBrk="0" hangingPunct="0">
                <a:spcBef>
                  <a:spcPct val="50000"/>
                </a:spcBef>
                <a:defRPr/>
              </a:pPr>
              <a:endParaRPr lang="en-GB">
                <a:solidFill>
                  <a:schemeClr val="tx1"/>
                </a:solidFill>
              </a:endParaRPr>
            </a:p>
          </p:txBody>
        </p:sp>
      </p:grpSp>
      <p:grpSp>
        <p:nvGrpSpPr>
          <p:cNvPr id="74" name="Group 73"/>
          <p:cNvGrpSpPr/>
          <p:nvPr/>
        </p:nvGrpSpPr>
        <p:grpSpPr>
          <a:xfrm>
            <a:off x="5250016" y="5357921"/>
            <a:ext cx="2517632" cy="519351"/>
            <a:chOff x="2543034" y="3835594"/>
            <a:chExt cx="2517632" cy="519351"/>
          </a:xfrm>
        </p:grpSpPr>
        <p:sp>
          <p:nvSpPr>
            <p:cNvPr id="75" name="Oval 74"/>
            <p:cNvSpPr/>
            <p:nvPr/>
          </p:nvSpPr>
          <p:spPr bwMode="auto">
            <a:xfrm>
              <a:off x="3833210" y="3835594"/>
              <a:ext cx="582369" cy="519351"/>
            </a:xfrm>
            <a:prstGeom prst="ellipse">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wrap="square">
              <a:spAutoFit/>
            </a:bodyPr>
            <a:lstStyle/>
            <a:p>
              <a:pPr eaLnBrk="0" hangingPunct="0">
                <a:spcBef>
                  <a:spcPct val="50000"/>
                </a:spcBef>
                <a:defRPr/>
              </a:pPr>
              <a:endParaRPr lang="en-GB">
                <a:solidFill>
                  <a:schemeClr val="tx1"/>
                </a:solidFill>
              </a:endParaRPr>
            </a:p>
          </p:txBody>
        </p:sp>
        <p:sp>
          <p:nvSpPr>
            <p:cNvPr id="76" name="Oval 75"/>
            <p:cNvSpPr/>
            <p:nvPr/>
          </p:nvSpPr>
          <p:spPr bwMode="auto">
            <a:xfrm>
              <a:off x="3188122" y="3835594"/>
              <a:ext cx="582369" cy="519351"/>
            </a:xfrm>
            <a:prstGeom prst="ellipse">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wrap="square">
              <a:spAutoFit/>
            </a:bodyPr>
            <a:lstStyle/>
            <a:p>
              <a:pPr eaLnBrk="0" hangingPunct="0">
                <a:spcBef>
                  <a:spcPct val="50000"/>
                </a:spcBef>
                <a:defRPr/>
              </a:pPr>
              <a:endParaRPr lang="en-GB">
                <a:solidFill>
                  <a:schemeClr val="tx1"/>
                </a:solidFill>
              </a:endParaRPr>
            </a:p>
          </p:txBody>
        </p:sp>
        <p:sp>
          <p:nvSpPr>
            <p:cNvPr id="77" name="Oval 76"/>
            <p:cNvSpPr/>
            <p:nvPr/>
          </p:nvSpPr>
          <p:spPr bwMode="auto">
            <a:xfrm>
              <a:off x="2543034" y="3835594"/>
              <a:ext cx="582369" cy="519351"/>
            </a:xfrm>
            <a:prstGeom prst="ellipse">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wrap="square">
              <a:spAutoFit/>
            </a:bodyPr>
            <a:lstStyle/>
            <a:p>
              <a:pPr eaLnBrk="0" hangingPunct="0">
                <a:spcBef>
                  <a:spcPct val="50000"/>
                </a:spcBef>
                <a:defRPr/>
              </a:pPr>
              <a:endParaRPr lang="en-GB">
                <a:solidFill>
                  <a:schemeClr val="tx1"/>
                </a:solidFill>
              </a:endParaRPr>
            </a:p>
          </p:txBody>
        </p:sp>
        <p:sp>
          <p:nvSpPr>
            <p:cNvPr id="78" name="Oval 77"/>
            <p:cNvSpPr/>
            <p:nvPr/>
          </p:nvSpPr>
          <p:spPr bwMode="auto">
            <a:xfrm>
              <a:off x="4478297" y="3835594"/>
              <a:ext cx="582369" cy="519351"/>
            </a:xfrm>
            <a:prstGeom prst="ellipse">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wrap="square">
              <a:spAutoFit/>
            </a:bodyPr>
            <a:lstStyle/>
            <a:p>
              <a:pPr eaLnBrk="0" hangingPunct="0">
                <a:spcBef>
                  <a:spcPct val="50000"/>
                </a:spcBef>
                <a:defRPr/>
              </a:pPr>
              <a:endParaRPr lang="en-GB">
                <a:solidFill>
                  <a:schemeClr val="tx1"/>
                </a:solidFill>
              </a:endParaRPr>
            </a:p>
          </p:txBody>
        </p:sp>
      </p:grpSp>
      <p:grpSp>
        <p:nvGrpSpPr>
          <p:cNvPr id="79" name="Group 78"/>
          <p:cNvGrpSpPr/>
          <p:nvPr/>
        </p:nvGrpSpPr>
        <p:grpSpPr>
          <a:xfrm>
            <a:off x="4042616" y="2276871"/>
            <a:ext cx="3852606" cy="3436903"/>
            <a:chOff x="1457671" y="1988839"/>
            <a:chExt cx="3852606" cy="3436903"/>
          </a:xfrm>
        </p:grpSpPr>
        <p:sp>
          <p:nvSpPr>
            <p:cNvPr id="80" name="Arc 79"/>
            <p:cNvSpPr/>
            <p:nvPr/>
          </p:nvSpPr>
          <p:spPr>
            <a:xfrm>
              <a:off x="2807848" y="1988839"/>
              <a:ext cx="1935263" cy="1008112"/>
            </a:xfrm>
            <a:prstGeom prst="arc">
              <a:avLst>
                <a:gd name="adj1" fmla="val 10577007"/>
                <a:gd name="adj2" fmla="val 0"/>
              </a:avLst>
            </a:prstGeom>
            <a:ln w="57150">
              <a:solidFill>
                <a:srgbClr val="FFC000"/>
              </a:solidFill>
              <a:headEnd type="oval" w="med" len="med"/>
              <a:tailEnd type="oval"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81" name="Arc 80"/>
            <p:cNvSpPr/>
            <p:nvPr/>
          </p:nvSpPr>
          <p:spPr>
            <a:xfrm rot="18654209">
              <a:off x="2018292" y="3006708"/>
              <a:ext cx="3279350" cy="1558718"/>
            </a:xfrm>
            <a:prstGeom prst="arc">
              <a:avLst>
                <a:gd name="adj1" fmla="val 10323913"/>
                <a:gd name="adj2" fmla="val 0"/>
              </a:avLst>
            </a:prstGeom>
            <a:ln w="57150">
              <a:solidFill>
                <a:srgbClr val="FFC000"/>
              </a:solidFill>
              <a:headEnd type="oval" w="med" len="med"/>
              <a:tailEnd type="oval"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83" name="Arc 82"/>
            <p:cNvSpPr/>
            <p:nvPr/>
          </p:nvSpPr>
          <p:spPr>
            <a:xfrm rot="16968302" flipV="1">
              <a:off x="3635339" y="2806613"/>
              <a:ext cx="1933022" cy="1416854"/>
            </a:xfrm>
            <a:prstGeom prst="arc">
              <a:avLst>
                <a:gd name="adj1" fmla="val 12327899"/>
                <a:gd name="adj2" fmla="val 230354"/>
              </a:avLst>
            </a:prstGeom>
            <a:ln w="57150">
              <a:solidFill>
                <a:srgbClr val="FFC000"/>
              </a:solidFill>
              <a:headEnd type="oval" w="med" len="med"/>
              <a:tailEnd type="oval"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cxnSp>
          <p:nvCxnSpPr>
            <p:cNvPr id="82" name="Straight Connector 81"/>
            <p:cNvCxnSpPr>
              <a:stCxn id="80" idx="2"/>
              <a:endCxn id="87" idx="3"/>
            </p:cNvCxnSpPr>
            <p:nvPr/>
          </p:nvCxnSpPr>
          <p:spPr>
            <a:xfrm flipH="1">
              <a:off x="1457671" y="2492895"/>
              <a:ext cx="3285440" cy="1300896"/>
            </a:xfrm>
            <a:prstGeom prst="line">
              <a:avLst/>
            </a:prstGeom>
            <a:ln w="57150">
              <a:solidFill>
                <a:srgbClr val="FFC000"/>
              </a:solidFill>
              <a:headEnd type="oval" w="med" len="med"/>
              <a:tailEnd type="oval"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grpSp>
        <p:nvGrpSpPr>
          <p:cNvPr id="86" name="Group 85"/>
          <p:cNvGrpSpPr/>
          <p:nvPr/>
        </p:nvGrpSpPr>
        <p:grpSpPr>
          <a:xfrm>
            <a:off x="3240785" y="3242271"/>
            <a:ext cx="896245" cy="1352650"/>
            <a:chOff x="4990309" y="548680"/>
            <a:chExt cx="896245" cy="1352650"/>
          </a:xfrm>
        </p:grpSpPr>
        <p:sp>
          <p:nvSpPr>
            <p:cNvPr id="87" name="Rectangle 86"/>
            <p:cNvSpPr/>
            <p:nvPr/>
          </p:nvSpPr>
          <p:spPr>
            <a:xfrm>
              <a:off x="5423527" y="1280220"/>
              <a:ext cx="368613" cy="216024"/>
            </a:xfrm>
            <a:prstGeom prst="rect">
              <a:avLst/>
            </a:prstGeom>
            <a:solidFill>
              <a:srgbClr val="FFE07D"/>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8" name="Diamond 87"/>
            <p:cNvSpPr/>
            <p:nvPr/>
          </p:nvSpPr>
          <p:spPr>
            <a:xfrm>
              <a:off x="5197790" y="548680"/>
              <a:ext cx="186216" cy="216024"/>
            </a:xfrm>
            <a:prstGeom prst="diamond">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GB" dirty="0"/>
            </a:p>
          </p:txBody>
        </p:sp>
        <p:sp>
          <p:nvSpPr>
            <p:cNvPr id="89" name="Diamond 88"/>
            <p:cNvSpPr/>
            <p:nvPr/>
          </p:nvSpPr>
          <p:spPr>
            <a:xfrm>
              <a:off x="5029127" y="885218"/>
              <a:ext cx="186216" cy="216024"/>
            </a:xfrm>
            <a:prstGeom prst="diamond">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GB" dirty="0"/>
            </a:p>
          </p:txBody>
        </p:sp>
        <p:sp>
          <p:nvSpPr>
            <p:cNvPr id="90" name="Diamond 89"/>
            <p:cNvSpPr/>
            <p:nvPr/>
          </p:nvSpPr>
          <p:spPr>
            <a:xfrm>
              <a:off x="5699032" y="1648322"/>
              <a:ext cx="186216" cy="216024"/>
            </a:xfrm>
            <a:prstGeom prst="diamond">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GB" dirty="0"/>
            </a:p>
          </p:txBody>
        </p:sp>
        <p:sp>
          <p:nvSpPr>
            <p:cNvPr id="91" name="Diamond 90"/>
            <p:cNvSpPr/>
            <p:nvPr/>
          </p:nvSpPr>
          <p:spPr>
            <a:xfrm>
              <a:off x="5330419" y="1685306"/>
              <a:ext cx="186216" cy="216024"/>
            </a:xfrm>
            <a:prstGeom prst="diamond">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GB" dirty="0"/>
            </a:p>
          </p:txBody>
        </p:sp>
        <p:sp>
          <p:nvSpPr>
            <p:cNvPr id="92" name="Diamond 91"/>
            <p:cNvSpPr/>
            <p:nvPr/>
          </p:nvSpPr>
          <p:spPr>
            <a:xfrm>
              <a:off x="4990309" y="1664978"/>
              <a:ext cx="186216" cy="216024"/>
            </a:xfrm>
            <a:prstGeom prst="diamond">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GB" dirty="0"/>
            </a:p>
          </p:txBody>
        </p:sp>
        <p:cxnSp>
          <p:nvCxnSpPr>
            <p:cNvPr id="93" name="Straight Connector 92"/>
            <p:cNvCxnSpPr>
              <a:stCxn id="87" idx="1"/>
              <a:endCxn id="89" idx="2"/>
            </p:cNvCxnSpPr>
            <p:nvPr/>
          </p:nvCxnSpPr>
          <p:spPr>
            <a:xfrm flipH="1" flipV="1">
              <a:off x="5122235" y="1101242"/>
              <a:ext cx="301292" cy="286990"/>
            </a:xfrm>
            <a:prstGeom prst="line">
              <a:avLst/>
            </a:prstGeom>
            <a:ln>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a:stCxn id="89" idx="0"/>
              <a:endCxn id="88" idx="2"/>
            </p:cNvCxnSpPr>
            <p:nvPr/>
          </p:nvCxnSpPr>
          <p:spPr>
            <a:xfrm flipV="1">
              <a:off x="5122235" y="764704"/>
              <a:ext cx="168663" cy="120514"/>
            </a:xfrm>
            <a:prstGeom prst="line">
              <a:avLst/>
            </a:prstGeom>
            <a:ln>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a:stCxn id="92" idx="3"/>
              <a:endCxn id="91" idx="1"/>
            </p:cNvCxnSpPr>
            <p:nvPr/>
          </p:nvCxnSpPr>
          <p:spPr>
            <a:xfrm>
              <a:off x="5176525" y="1772990"/>
              <a:ext cx="153894" cy="20328"/>
            </a:xfrm>
            <a:prstGeom prst="line">
              <a:avLst/>
            </a:prstGeom>
            <a:ln>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a:stCxn id="87" idx="2"/>
              <a:endCxn id="90" idx="0"/>
            </p:cNvCxnSpPr>
            <p:nvPr/>
          </p:nvCxnSpPr>
          <p:spPr>
            <a:xfrm>
              <a:off x="5607834" y="1496244"/>
              <a:ext cx="184306" cy="152078"/>
            </a:xfrm>
            <a:prstGeom prst="line">
              <a:avLst/>
            </a:prstGeom>
            <a:ln>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a:stCxn id="87" idx="2"/>
              <a:endCxn id="92" idx="0"/>
            </p:cNvCxnSpPr>
            <p:nvPr/>
          </p:nvCxnSpPr>
          <p:spPr>
            <a:xfrm flipH="1">
              <a:off x="5083417" y="1496244"/>
              <a:ext cx="524417" cy="168734"/>
            </a:xfrm>
            <a:prstGeom prst="line">
              <a:avLst/>
            </a:prstGeom>
            <a:ln>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98" name="Diamond 97"/>
            <p:cNvSpPr/>
            <p:nvPr/>
          </p:nvSpPr>
          <p:spPr>
            <a:xfrm>
              <a:off x="5700338" y="868537"/>
              <a:ext cx="186216" cy="216024"/>
            </a:xfrm>
            <a:prstGeom prst="diamond">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GB" dirty="0"/>
            </a:p>
          </p:txBody>
        </p:sp>
        <p:sp>
          <p:nvSpPr>
            <p:cNvPr id="99" name="Diamond 98"/>
            <p:cNvSpPr/>
            <p:nvPr/>
          </p:nvSpPr>
          <p:spPr>
            <a:xfrm>
              <a:off x="5391206" y="847863"/>
              <a:ext cx="186216" cy="216024"/>
            </a:xfrm>
            <a:prstGeom prst="diamond">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GB" dirty="0"/>
            </a:p>
          </p:txBody>
        </p:sp>
        <p:cxnSp>
          <p:nvCxnSpPr>
            <p:cNvPr id="100" name="Straight Connector 99"/>
            <p:cNvCxnSpPr>
              <a:stCxn id="87" idx="0"/>
              <a:endCxn id="99" idx="2"/>
            </p:cNvCxnSpPr>
            <p:nvPr/>
          </p:nvCxnSpPr>
          <p:spPr>
            <a:xfrm flipH="1" flipV="1">
              <a:off x="5484314" y="1063887"/>
              <a:ext cx="123520" cy="216333"/>
            </a:xfrm>
            <a:prstGeom prst="line">
              <a:avLst/>
            </a:prstGeom>
            <a:ln>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a:stCxn id="87" idx="0"/>
              <a:endCxn id="98" idx="2"/>
            </p:cNvCxnSpPr>
            <p:nvPr/>
          </p:nvCxnSpPr>
          <p:spPr>
            <a:xfrm flipV="1">
              <a:off x="5607834" y="1084561"/>
              <a:ext cx="185612" cy="195659"/>
            </a:xfrm>
            <a:prstGeom prst="line">
              <a:avLst/>
            </a:prstGeom>
            <a:ln>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a:stCxn id="99" idx="0"/>
              <a:endCxn id="88" idx="2"/>
            </p:cNvCxnSpPr>
            <p:nvPr/>
          </p:nvCxnSpPr>
          <p:spPr>
            <a:xfrm flipH="1" flipV="1">
              <a:off x="5290898" y="764704"/>
              <a:ext cx="193416" cy="83159"/>
            </a:xfrm>
            <a:prstGeom prst="line">
              <a:avLst/>
            </a:prstGeom>
            <a:ln>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a:stCxn id="91" idx="3"/>
              <a:endCxn id="90" idx="1"/>
            </p:cNvCxnSpPr>
            <p:nvPr/>
          </p:nvCxnSpPr>
          <p:spPr>
            <a:xfrm flipV="1">
              <a:off x="5516635" y="1756334"/>
              <a:ext cx="182397" cy="36984"/>
            </a:xfrm>
            <a:prstGeom prst="line">
              <a:avLst/>
            </a:prstGeom>
            <a:ln>
              <a:solidFill>
                <a:srgbClr val="FFC000"/>
              </a:solidFill>
              <a:tailEnd type="triangle"/>
            </a:ln>
          </p:spPr>
          <p:style>
            <a:lnRef idx="1">
              <a:schemeClr val="accent1"/>
            </a:lnRef>
            <a:fillRef idx="0">
              <a:schemeClr val="accent1"/>
            </a:fillRef>
            <a:effectRef idx="0">
              <a:schemeClr val="accent1"/>
            </a:effectRef>
            <a:fontRef idx="minor">
              <a:schemeClr val="tx1"/>
            </a:fontRef>
          </p:style>
        </p:cxnSp>
      </p:grpSp>
      <p:sp>
        <p:nvSpPr>
          <p:cNvPr id="104" name="Rounded Rectangle 103"/>
          <p:cNvSpPr/>
          <p:nvPr/>
        </p:nvSpPr>
        <p:spPr>
          <a:xfrm>
            <a:off x="5167289" y="2629396"/>
            <a:ext cx="3619875" cy="1950666"/>
          </a:xfrm>
          <a:prstGeom prst="roundRect">
            <a:avLst>
              <a:gd name="adj" fmla="val 5528"/>
            </a:avLst>
          </a:prstGeom>
          <a:no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600" b="1" dirty="0" smtClean="0">
                <a:solidFill>
                  <a:schemeClr val="tx1"/>
                </a:solidFill>
              </a:rPr>
              <a:t>Apps</a:t>
            </a:r>
            <a:endParaRPr lang="en-GB" sz="1600" b="1" dirty="0">
              <a:solidFill>
                <a:schemeClr val="tx1"/>
              </a:solidFill>
            </a:endParaRPr>
          </a:p>
        </p:txBody>
      </p:sp>
      <p:sp>
        <p:nvSpPr>
          <p:cNvPr id="105" name="Rounded Rectangle 104"/>
          <p:cNvSpPr/>
          <p:nvPr/>
        </p:nvSpPr>
        <p:spPr>
          <a:xfrm>
            <a:off x="5167289" y="4637841"/>
            <a:ext cx="3619875" cy="1239431"/>
          </a:xfrm>
          <a:prstGeom prst="roundRect">
            <a:avLst>
              <a:gd name="adj" fmla="val 11045"/>
            </a:avLst>
          </a:prstGeom>
          <a:no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600" b="1" dirty="0" smtClean="0">
                <a:solidFill>
                  <a:schemeClr val="tx1"/>
                </a:solidFill>
              </a:rPr>
              <a:t>OS</a:t>
            </a:r>
            <a:endParaRPr lang="en-GB" sz="1600" b="1" dirty="0">
              <a:solidFill>
                <a:schemeClr val="tx1"/>
              </a:solidFill>
            </a:endParaRPr>
          </a:p>
        </p:txBody>
      </p:sp>
      <p:sp>
        <p:nvSpPr>
          <p:cNvPr id="106" name="Title 1"/>
          <p:cNvSpPr>
            <a:spLocks noGrp="1"/>
          </p:cNvSpPr>
          <p:nvPr>
            <p:ph type="title"/>
          </p:nvPr>
        </p:nvSpPr>
        <p:spPr>
          <a:xfrm>
            <a:off x="457200" y="341784"/>
            <a:ext cx="8229600" cy="1143000"/>
          </a:xfrm>
        </p:spPr>
        <p:txBody>
          <a:bodyPr>
            <a:normAutofit/>
          </a:bodyPr>
          <a:lstStyle/>
          <a:p>
            <a:r>
              <a:rPr lang="en-US" dirty="0" err="1" smtClean="0"/>
              <a:t>Analyse</a:t>
            </a:r>
            <a:r>
              <a:rPr lang="en-US" dirty="0" smtClean="0"/>
              <a:t/>
            </a:r>
            <a:br>
              <a:rPr lang="en-US" dirty="0" smtClean="0"/>
            </a:br>
            <a:r>
              <a:rPr lang="en-US" sz="2700" dirty="0" smtClean="0">
                <a:solidFill>
                  <a:schemeClr val="accent2"/>
                </a:solidFill>
              </a:rPr>
              <a:t>Heuristic algorithms</a:t>
            </a:r>
            <a:endParaRPr lang="en-GB" sz="2700" dirty="0">
              <a:solidFill>
                <a:schemeClr val="accent2"/>
              </a:solidFill>
            </a:endParaRPr>
          </a:p>
        </p:txBody>
      </p:sp>
      <p:grpSp>
        <p:nvGrpSpPr>
          <p:cNvPr id="108" name="Group 107"/>
          <p:cNvGrpSpPr/>
          <p:nvPr/>
        </p:nvGrpSpPr>
        <p:grpSpPr>
          <a:xfrm>
            <a:off x="7593938" y="132682"/>
            <a:ext cx="1370550" cy="1295436"/>
            <a:chOff x="7593938" y="132682"/>
            <a:chExt cx="1370550" cy="1295436"/>
          </a:xfrm>
        </p:grpSpPr>
        <p:sp>
          <p:nvSpPr>
            <p:cNvPr id="109" name="Rounded Rectangle 108"/>
            <p:cNvSpPr/>
            <p:nvPr/>
          </p:nvSpPr>
          <p:spPr>
            <a:xfrm rot="16200000">
              <a:off x="7663546" y="63074"/>
              <a:ext cx="1231333" cy="1370550"/>
            </a:xfrm>
            <a:prstGeom prst="roundRect">
              <a:avLst>
                <a:gd name="adj" fmla="val 10070"/>
              </a:avLst>
            </a:prstGeom>
            <a:gradFill flip="none" rotWithShape="1">
              <a:gsLst>
                <a:gs pos="13000">
                  <a:schemeClr val="accent6"/>
                </a:gs>
                <a:gs pos="100000">
                  <a:schemeClr val="accent6">
                    <a:lumMod val="75000"/>
                    <a:tint val="23500"/>
                    <a:satMod val="160000"/>
                    <a:alpha val="7000"/>
                  </a:schemeClr>
                </a:gs>
              </a:gsLst>
              <a:lin ang="0" scaled="1"/>
              <a:tileRect/>
            </a:gradFill>
            <a:ln w="12700">
              <a:solidFill>
                <a:srgbClr val="00C2F1"/>
              </a:solidFill>
            </a:ln>
          </p:spPr>
          <p:style>
            <a:lnRef idx="2">
              <a:schemeClr val="accent6">
                <a:shade val="50000"/>
              </a:schemeClr>
            </a:lnRef>
            <a:fillRef idx="1">
              <a:schemeClr val="accent6"/>
            </a:fillRef>
            <a:effectRef idx="0">
              <a:schemeClr val="accent6"/>
            </a:effectRef>
            <a:fontRef idx="minor">
              <a:schemeClr val="lt1"/>
            </a:fontRef>
          </p:style>
          <p:txBody>
            <a:bodyPr vert="vert" rtlCol="0" anchor="t"/>
            <a:lstStyle/>
            <a:p>
              <a:pPr algn="ctr"/>
              <a:endParaRPr lang="en-US" sz="2400" b="1" dirty="0" smtClean="0">
                <a:solidFill>
                  <a:schemeClr val="accent6">
                    <a:lumMod val="75000"/>
                  </a:schemeClr>
                </a:solidFill>
              </a:endParaRPr>
            </a:p>
          </p:txBody>
        </p:sp>
        <p:grpSp>
          <p:nvGrpSpPr>
            <p:cNvPr id="110" name="Group 109"/>
            <p:cNvGrpSpPr/>
            <p:nvPr/>
          </p:nvGrpSpPr>
          <p:grpSpPr>
            <a:xfrm>
              <a:off x="7629784" y="133576"/>
              <a:ext cx="1312719" cy="1294542"/>
              <a:chOff x="7417219" y="301567"/>
              <a:chExt cx="1901766" cy="1875432"/>
            </a:xfrm>
          </p:grpSpPr>
          <p:pic>
            <p:nvPicPr>
              <p:cNvPr id="111" name="Picture 110"/>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7417219" y="301567"/>
                <a:ext cx="1102390" cy="1875432"/>
              </a:xfrm>
              <a:prstGeom prst="rect">
                <a:avLst/>
              </a:prstGeom>
            </p:spPr>
          </p:pic>
          <p:pic>
            <p:nvPicPr>
              <p:cNvPr id="112" name="Picture 111"/>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rot="381175">
                <a:off x="7741660" y="498851"/>
                <a:ext cx="1577325" cy="1309670"/>
              </a:xfrm>
              <a:prstGeom prst="rect">
                <a:avLst/>
              </a:prstGeom>
            </p:spPr>
          </p:pic>
        </p:grpSp>
      </p:grpSp>
      <p:sp>
        <p:nvSpPr>
          <p:cNvPr id="113" name="Footer Placeholder 3"/>
          <p:cNvSpPr>
            <a:spLocks noGrp="1"/>
          </p:cNvSpPr>
          <p:nvPr>
            <p:ph type="ftr" sz="quarter" idx="11"/>
          </p:nvPr>
        </p:nvSpPr>
        <p:spPr>
          <a:xfrm>
            <a:off x="1514051" y="6389468"/>
            <a:ext cx="2895600" cy="365125"/>
          </a:xfrm>
        </p:spPr>
        <p:txBody>
          <a:bodyPr/>
          <a:lstStyle/>
          <a:p>
            <a:r>
              <a:rPr lang="en-AU" dirty="0" smtClean="0"/>
              <a:t>(c) 2011 Microsoft. All rights reserved.</a:t>
            </a:r>
            <a:endParaRPr lang="en-AU" dirty="0"/>
          </a:p>
        </p:txBody>
      </p:sp>
    </p:spTree>
    <p:extLst>
      <p:ext uri="{BB962C8B-B14F-4D97-AF65-F5344CB8AC3E}">
        <p14:creationId xmlns:p14="http://schemas.microsoft.com/office/powerpoint/2010/main" val="24327211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Effect transition="in" filter="wipe(right)">
                                      <p:cBhvr>
                                        <p:cTn id="11" dur="500"/>
                                        <p:tgtEl>
                                          <p:spTgt spid="79"/>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86"/>
                                        </p:tgtEl>
                                        <p:attrNameLst>
                                          <p:attrName>style.visibility</p:attrName>
                                        </p:attrNameLst>
                                      </p:cBhvr>
                                      <p:to>
                                        <p:strVal val="visible"/>
                                      </p:to>
                                    </p:set>
                                    <p:animEffect transition="in" filter="fade">
                                      <p:cBhvr>
                                        <p:cTn id="15"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Anatomy of an Algorithm</a:t>
            </a:r>
          </a:p>
        </p:txBody>
      </p:sp>
      <p:sp>
        <p:nvSpPr>
          <p:cNvPr id="3" name="Rounded Rectangle 2"/>
          <p:cNvSpPr/>
          <p:nvPr/>
        </p:nvSpPr>
        <p:spPr>
          <a:xfrm>
            <a:off x="539552" y="1621586"/>
            <a:ext cx="4401696" cy="912801"/>
          </a:xfrm>
          <a:prstGeom prst="roundRect">
            <a:avLst/>
          </a:prstGeom>
          <a:gradFill>
            <a:gsLst>
              <a:gs pos="0">
                <a:schemeClr val="bg1">
                  <a:alpha val="72000"/>
                  <a:lumMod val="78000"/>
                </a:schemeClr>
              </a:gs>
              <a:gs pos="100000">
                <a:schemeClr val="bg1">
                  <a:lumMod val="99000"/>
                  <a:alpha val="67000"/>
                </a:schemeClr>
              </a:gs>
            </a:gsLst>
            <a:lin ang="12000000" scaled="0"/>
          </a:gra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b="1" dirty="0">
                <a:solidFill>
                  <a:schemeClr val="accent6">
                    <a:lumMod val="75000"/>
                  </a:schemeClr>
                </a:solidFill>
              </a:rPr>
              <a:t>OBS7_WINXP_001</a:t>
            </a:r>
          </a:p>
          <a:p>
            <a:pPr algn="ctr"/>
            <a:r>
              <a:rPr lang="en-US" dirty="0">
                <a:solidFill>
                  <a:schemeClr val="accent6">
                    <a:lumMod val="75000"/>
                  </a:schemeClr>
                </a:solidFill>
              </a:rPr>
              <a:t>Obsolete Files Provided by Windows XP</a:t>
            </a:r>
          </a:p>
        </p:txBody>
      </p:sp>
      <p:pic>
        <p:nvPicPr>
          <p:cNvPr id="4" name="Picture 9" descr="C:\Program Files (x86)\App-DNA\AppTitudeWebServer\AppTitude\images\rag_1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9157" y="1683451"/>
            <a:ext cx="228660" cy="304800"/>
          </a:xfrm>
          <a:prstGeom prst="rect">
            <a:avLst/>
          </a:prstGeom>
          <a:noFill/>
          <a:extLst>
            <a:ext uri="{909E8E84-426E-40DD-AFC4-6F175D3DCCD1}">
              <a14:hiddenFill xmlns:a14="http://schemas.microsoft.com/office/drawing/2010/main">
                <a:solidFill>
                  <a:srgbClr val="FFFFFF"/>
                </a:solidFill>
              </a14:hiddenFill>
            </a:ext>
          </a:extLst>
        </p:spPr>
      </p:pic>
      <p:grpSp>
        <p:nvGrpSpPr>
          <p:cNvPr id="19" name="Group 18"/>
          <p:cNvGrpSpPr/>
          <p:nvPr/>
        </p:nvGrpSpPr>
        <p:grpSpPr>
          <a:xfrm>
            <a:off x="1763688" y="2706788"/>
            <a:ext cx="2187856" cy="1131887"/>
            <a:chOff x="1763688" y="2706788"/>
            <a:chExt cx="2187856" cy="1131887"/>
          </a:xfrm>
        </p:grpSpPr>
        <p:sp>
          <p:nvSpPr>
            <p:cNvPr id="5" name="Rounded Rectangle 4"/>
            <p:cNvSpPr/>
            <p:nvPr/>
          </p:nvSpPr>
          <p:spPr>
            <a:xfrm>
              <a:off x="1763688" y="2706788"/>
              <a:ext cx="2187856" cy="1131887"/>
            </a:xfrm>
            <a:prstGeom prst="roundRect">
              <a:avLst/>
            </a:prstGeom>
            <a:gradFill>
              <a:gsLst>
                <a:gs pos="0">
                  <a:schemeClr val="bg1">
                    <a:lumMod val="94000"/>
                    <a:alpha val="72000"/>
                  </a:schemeClr>
                </a:gs>
                <a:gs pos="100000">
                  <a:schemeClr val="bg1">
                    <a:lumMod val="99000"/>
                    <a:alpha val="67000"/>
                  </a:schemeClr>
                </a:gs>
              </a:gsLst>
              <a:lin ang="12000000" scaled="0"/>
            </a:gra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Assess External References</a:t>
              </a:r>
            </a:p>
            <a:p>
              <a:pPr algn="ctr"/>
              <a:endParaRPr lang="en-US" sz="1600" dirty="0">
                <a:solidFill>
                  <a:schemeClr val="tx1"/>
                </a:solidFill>
              </a:endParaRPr>
            </a:p>
            <a:p>
              <a:pPr algn="ctr"/>
              <a:endParaRPr lang="en-US" sz="1600" dirty="0">
                <a:solidFill>
                  <a:schemeClr val="tx1"/>
                </a:solidFill>
              </a:endParaRPr>
            </a:p>
          </p:txBody>
        </p:sp>
        <p:pic>
          <p:nvPicPr>
            <p:cNvPr id="6" name="Picture 8" descr="C:\Users\thorda\Desktop\images\VS2010ImageLibrary\Objects\png_format\DataTools\EntityDataModel_NewEntityModelServic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9872" y="3240187"/>
              <a:ext cx="325126" cy="43338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9" descr="C:\Program Files (x86)\App-DNA\AppTitudeWebServer\AppTitude\images\cert_40_overlay.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24997" y="3316387"/>
              <a:ext cx="97656" cy="13017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0" descr="C:\Program Files (x86)\App-DNA\AppTitudeWebServer\AppTitude\images\cert_20_overlay.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24997" y="3621187"/>
              <a:ext cx="97656" cy="13017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C:\Program Files (x86)\App-DNA\AppTitudeWebServer\AppTitude\images\cert_40_overlay.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24997" y="3468787"/>
              <a:ext cx="97656" cy="13017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0" name="Group 19"/>
          <p:cNvGrpSpPr/>
          <p:nvPr/>
        </p:nvGrpSpPr>
        <p:grpSpPr>
          <a:xfrm>
            <a:off x="1763688" y="3941738"/>
            <a:ext cx="2187856" cy="1131887"/>
            <a:chOff x="1763688" y="3941738"/>
            <a:chExt cx="2187856" cy="1131887"/>
          </a:xfrm>
        </p:grpSpPr>
        <p:sp>
          <p:nvSpPr>
            <p:cNvPr id="10" name="Rounded Rectangle 9"/>
            <p:cNvSpPr/>
            <p:nvPr/>
          </p:nvSpPr>
          <p:spPr>
            <a:xfrm>
              <a:off x="1763688" y="3941738"/>
              <a:ext cx="2187856" cy="1131887"/>
            </a:xfrm>
            <a:prstGeom prst="roundRect">
              <a:avLst/>
            </a:prstGeom>
            <a:gradFill>
              <a:gsLst>
                <a:gs pos="0">
                  <a:schemeClr val="bg1">
                    <a:lumMod val="94000"/>
                    <a:alpha val="72000"/>
                  </a:schemeClr>
                </a:gs>
                <a:gs pos="100000">
                  <a:schemeClr val="bg1">
                    <a:lumMod val="99000"/>
                    <a:alpha val="67000"/>
                  </a:schemeClr>
                </a:gs>
              </a:gsLst>
              <a:lin ang="12000000" scaled="0"/>
            </a:gra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Check References</a:t>
              </a:r>
            </a:p>
            <a:p>
              <a:pPr algn="ctr"/>
              <a:endParaRPr lang="en-US" sz="1600" dirty="0">
                <a:solidFill>
                  <a:schemeClr val="tx1"/>
                </a:solidFill>
              </a:endParaRPr>
            </a:p>
            <a:p>
              <a:pPr algn="ctr"/>
              <a:endParaRPr lang="en-US" sz="1600" dirty="0">
                <a:solidFill>
                  <a:schemeClr val="tx1"/>
                </a:solidFill>
              </a:endParaRPr>
            </a:p>
          </p:txBody>
        </p:sp>
        <p:pic>
          <p:nvPicPr>
            <p:cNvPr id="12" name="Pictur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618919" y="4467395"/>
              <a:ext cx="487033" cy="537401"/>
            </a:xfrm>
            <a:prstGeom prst="rect">
              <a:avLst/>
            </a:prstGeom>
          </p:spPr>
        </p:pic>
        <p:cxnSp>
          <p:nvCxnSpPr>
            <p:cNvPr id="14" name="Straight Arrow Connector 13"/>
            <p:cNvCxnSpPr/>
            <p:nvPr/>
          </p:nvCxnSpPr>
          <p:spPr>
            <a:xfrm>
              <a:off x="3063985" y="4736282"/>
              <a:ext cx="58669" cy="91316"/>
            </a:xfrm>
            <a:prstGeom prst="straightConnector1">
              <a:avLst/>
            </a:prstGeom>
            <a:ln>
              <a:headEnd type="none"/>
              <a:tailEnd type="triangle"/>
            </a:ln>
          </p:spPr>
          <p:style>
            <a:lnRef idx="1">
              <a:schemeClr val="dk1"/>
            </a:lnRef>
            <a:fillRef idx="0">
              <a:schemeClr val="dk1"/>
            </a:fillRef>
            <a:effectRef idx="0">
              <a:schemeClr val="dk1"/>
            </a:effectRef>
            <a:fontRef idx="minor">
              <a:schemeClr val="tx1"/>
            </a:fontRef>
          </p:style>
        </p:cxnSp>
        <p:pic>
          <p:nvPicPr>
            <p:cNvPr id="15" name="Picture 11" descr="C:\Program Files (x86)\App-DNA\AppTitudeWebServer\AppTitude\images\cert_30_overlay.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36892" y="4843024"/>
              <a:ext cx="96037" cy="12801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1" name="Group 20"/>
          <p:cNvGrpSpPr/>
          <p:nvPr/>
        </p:nvGrpSpPr>
        <p:grpSpPr>
          <a:xfrm>
            <a:off x="1768507" y="5177433"/>
            <a:ext cx="2187856" cy="1131887"/>
            <a:chOff x="1768507" y="5177433"/>
            <a:chExt cx="2187856" cy="1131887"/>
          </a:xfrm>
        </p:grpSpPr>
        <p:sp>
          <p:nvSpPr>
            <p:cNvPr id="11" name="Rounded Rectangle 10"/>
            <p:cNvSpPr/>
            <p:nvPr/>
          </p:nvSpPr>
          <p:spPr>
            <a:xfrm>
              <a:off x="1768507" y="5177433"/>
              <a:ext cx="2187856" cy="1131887"/>
            </a:xfrm>
            <a:prstGeom prst="roundRect">
              <a:avLst/>
            </a:prstGeom>
            <a:gradFill>
              <a:gsLst>
                <a:gs pos="0">
                  <a:schemeClr val="bg1">
                    <a:lumMod val="94000"/>
                    <a:alpha val="72000"/>
                  </a:schemeClr>
                </a:gs>
                <a:gs pos="100000">
                  <a:schemeClr val="bg1">
                    <a:lumMod val="99000"/>
                    <a:alpha val="67000"/>
                  </a:schemeClr>
                </a:gs>
              </a:gsLst>
              <a:lin ang="12000000" scaled="0"/>
            </a:gra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Check References</a:t>
              </a:r>
            </a:p>
            <a:p>
              <a:pPr algn="ctr"/>
              <a:endParaRPr lang="en-US" sz="1600" dirty="0">
                <a:solidFill>
                  <a:schemeClr val="tx1"/>
                </a:solidFill>
              </a:endParaRPr>
            </a:p>
            <a:p>
              <a:pPr algn="ctr"/>
              <a:endParaRPr lang="en-US" sz="1600" dirty="0">
                <a:solidFill>
                  <a:schemeClr val="tx1"/>
                </a:solidFill>
              </a:endParaRPr>
            </a:p>
          </p:txBody>
        </p:sp>
        <p:pic>
          <p:nvPicPr>
            <p:cNvPr id="13" name="Picture 1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591935" y="5599791"/>
              <a:ext cx="514017" cy="500177"/>
            </a:xfrm>
            <a:prstGeom prst="rect">
              <a:avLst/>
            </a:prstGeom>
          </p:spPr>
        </p:pic>
        <p:cxnSp>
          <p:nvCxnSpPr>
            <p:cNvPr id="16" name="Straight Arrow Connector 15"/>
            <p:cNvCxnSpPr/>
            <p:nvPr/>
          </p:nvCxnSpPr>
          <p:spPr>
            <a:xfrm>
              <a:off x="3065489" y="5815573"/>
              <a:ext cx="58669" cy="91316"/>
            </a:xfrm>
            <a:prstGeom prst="straightConnector1">
              <a:avLst/>
            </a:prstGeom>
            <a:ln>
              <a:headEnd type="none"/>
              <a:tailEnd type="triangle"/>
            </a:ln>
          </p:spPr>
          <p:style>
            <a:lnRef idx="1">
              <a:schemeClr val="dk1"/>
            </a:lnRef>
            <a:fillRef idx="0">
              <a:schemeClr val="dk1"/>
            </a:fillRef>
            <a:effectRef idx="0">
              <a:schemeClr val="dk1"/>
            </a:effectRef>
            <a:fontRef idx="minor">
              <a:schemeClr val="tx1"/>
            </a:fontRef>
          </p:style>
        </p:cxnSp>
        <p:pic>
          <p:nvPicPr>
            <p:cNvPr id="17" name="Picture 16" descr="C:\Program Files (x86)\App-DNA\AppTitudeWebServer\AppTitude\images\cert_40_overlay.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39327" y="5929115"/>
              <a:ext cx="97656" cy="130174"/>
            </a:xfrm>
            <a:prstGeom prst="rect">
              <a:avLst/>
            </a:prstGeom>
            <a:noFill/>
            <a:extLst>
              <a:ext uri="{909E8E84-426E-40DD-AFC4-6F175D3DCCD1}">
                <a14:hiddenFill xmlns:a14="http://schemas.microsoft.com/office/drawing/2010/main">
                  <a:solidFill>
                    <a:srgbClr val="FFFFFF"/>
                  </a:solidFill>
                </a14:hiddenFill>
              </a:ext>
            </a:extLst>
          </p:spPr>
        </p:pic>
      </p:grpSp>
      <p:sp>
        <p:nvSpPr>
          <p:cNvPr id="32" name="Can 31"/>
          <p:cNvSpPr/>
          <p:nvPr/>
        </p:nvSpPr>
        <p:spPr>
          <a:xfrm>
            <a:off x="5048418" y="2356812"/>
            <a:ext cx="2835950" cy="2250546"/>
          </a:xfrm>
          <a:prstGeom prst="can">
            <a:avLst>
              <a:gd name="adj" fmla="val 22554"/>
            </a:avLst>
          </a:prstGeom>
          <a:ln>
            <a:solidFill>
              <a:schemeClr val="bg1"/>
            </a:solid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b="1" dirty="0" smtClean="0"/>
              <a:t>Application DNA</a:t>
            </a:r>
            <a:endParaRPr lang="en-US" b="1" dirty="0"/>
          </a:p>
        </p:txBody>
      </p:sp>
      <p:sp>
        <p:nvSpPr>
          <p:cNvPr id="33" name="Can 32"/>
          <p:cNvSpPr/>
          <p:nvPr/>
        </p:nvSpPr>
        <p:spPr>
          <a:xfrm>
            <a:off x="5048418" y="4874540"/>
            <a:ext cx="2835950" cy="1184712"/>
          </a:xfrm>
          <a:prstGeom prst="can">
            <a:avLst>
              <a:gd name="adj" fmla="val 40023"/>
            </a:avLst>
          </a:prstGeom>
          <a:ln>
            <a:solidFill>
              <a:schemeClr val="bg1"/>
            </a:solidFill>
          </a:ln>
        </p:spPr>
        <p:style>
          <a:lnRef idx="0">
            <a:schemeClr val="accent6"/>
          </a:lnRef>
          <a:fillRef idx="3">
            <a:schemeClr val="accent6"/>
          </a:fillRef>
          <a:effectRef idx="3">
            <a:schemeClr val="accent6"/>
          </a:effectRef>
          <a:fontRef idx="minor">
            <a:schemeClr val="lt1"/>
          </a:fontRef>
        </p:style>
        <p:txBody>
          <a:bodyPr rtlCol="0" anchor="ctr"/>
          <a:lstStyle/>
          <a:p>
            <a:pPr algn="ctr"/>
            <a:r>
              <a:rPr lang="en-US" b="1" dirty="0" smtClean="0"/>
              <a:t>Windows XP DNA</a:t>
            </a:r>
            <a:endParaRPr lang="en-US" b="1" dirty="0"/>
          </a:p>
        </p:txBody>
      </p:sp>
      <p:sp>
        <p:nvSpPr>
          <p:cNvPr id="34" name="Can 33"/>
          <p:cNvSpPr/>
          <p:nvPr/>
        </p:nvSpPr>
        <p:spPr>
          <a:xfrm>
            <a:off x="5048418" y="4154460"/>
            <a:ext cx="2835950" cy="1184712"/>
          </a:xfrm>
          <a:prstGeom prst="can">
            <a:avLst>
              <a:gd name="adj" fmla="val 40023"/>
            </a:avLst>
          </a:prstGeom>
          <a:ln>
            <a:solidFill>
              <a:schemeClr val="bg1"/>
            </a:solidFill>
          </a:ln>
        </p:spPr>
        <p:style>
          <a:lnRef idx="0">
            <a:schemeClr val="accent6"/>
          </a:lnRef>
          <a:fillRef idx="3">
            <a:schemeClr val="accent6"/>
          </a:fillRef>
          <a:effectRef idx="3">
            <a:schemeClr val="accent6"/>
          </a:effectRef>
          <a:fontRef idx="minor">
            <a:schemeClr val="lt1"/>
          </a:fontRef>
        </p:style>
        <p:txBody>
          <a:bodyPr rtlCol="0" anchor="ctr"/>
          <a:lstStyle/>
          <a:p>
            <a:pPr algn="ctr"/>
            <a:r>
              <a:rPr lang="en-US" b="1" dirty="0" smtClean="0"/>
              <a:t>Windows 7 DNA</a:t>
            </a:r>
            <a:endParaRPr lang="en-US" b="1" dirty="0"/>
          </a:p>
        </p:txBody>
      </p:sp>
      <p:sp>
        <p:nvSpPr>
          <p:cNvPr id="35" name="Rounded Rectangle 34"/>
          <p:cNvSpPr/>
          <p:nvPr/>
        </p:nvSpPr>
        <p:spPr>
          <a:xfrm>
            <a:off x="5098127" y="6237312"/>
            <a:ext cx="2786241" cy="385629"/>
          </a:xfrm>
          <a:prstGeom prst="roundRect">
            <a:avLst>
              <a:gd name="adj" fmla="val 32305"/>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en-GB" sz="1600" dirty="0" smtClean="0"/>
              <a:t>DNA Database</a:t>
            </a:r>
            <a:endParaRPr lang="en-GB" sz="1600" dirty="0">
              <a:solidFill>
                <a:schemeClr val="tx1"/>
              </a:solidFill>
            </a:endParaRPr>
          </a:p>
        </p:txBody>
      </p:sp>
      <p:sp>
        <p:nvSpPr>
          <p:cNvPr id="49" name="Oval 48"/>
          <p:cNvSpPr/>
          <p:nvPr/>
        </p:nvSpPr>
        <p:spPr bwMode="auto">
          <a:xfrm>
            <a:off x="7177959" y="2766901"/>
            <a:ext cx="582369" cy="519351"/>
          </a:xfrm>
          <a:prstGeom prst="ellipse">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wrap="square">
            <a:spAutoFit/>
          </a:bodyPr>
          <a:lstStyle/>
          <a:p>
            <a:pPr eaLnBrk="0" hangingPunct="0">
              <a:spcBef>
                <a:spcPct val="50000"/>
              </a:spcBef>
              <a:defRPr/>
            </a:pPr>
            <a:endParaRPr lang="en-GB">
              <a:solidFill>
                <a:schemeClr val="tx1"/>
              </a:solidFill>
            </a:endParaRPr>
          </a:p>
        </p:txBody>
      </p:sp>
      <p:sp>
        <p:nvSpPr>
          <p:cNvPr id="51" name="Arc 50"/>
          <p:cNvSpPr/>
          <p:nvPr/>
        </p:nvSpPr>
        <p:spPr>
          <a:xfrm>
            <a:off x="5392793" y="2276871"/>
            <a:ext cx="1935263" cy="1008112"/>
          </a:xfrm>
          <a:prstGeom prst="arc">
            <a:avLst>
              <a:gd name="adj1" fmla="val 10577007"/>
              <a:gd name="adj2" fmla="val 0"/>
            </a:avLst>
          </a:prstGeom>
          <a:ln w="57150">
            <a:solidFill>
              <a:srgbClr val="FFC000"/>
            </a:solidFill>
            <a:headEnd type="oval" w="med" len="med"/>
            <a:tailEnd type="oval"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2" name="Arc 51"/>
          <p:cNvSpPr/>
          <p:nvPr/>
        </p:nvSpPr>
        <p:spPr>
          <a:xfrm rot="18654209">
            <a:off x="4603237" y="3294740"/>
            <a:ext cx="3279350" cy="1558718"/>
          </a:xfrm>
          <a:prstGeom prst="arc">
            <a:avLst>
              <a:gd name="adj1" fmla="val 10323913"/>
              <a:gd name="adj2" fmla="val 0"/>
            </a:avLst>
          </a:prstGeom>
          <a:ln w="57150">
            <a:solidFill>
              <a:schemeClr val="accent3"/>
            </a:solidFill>
            <a:headEnd type="oval" w="med" len="med"/>
            <a:tailEnd type="oval"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3" name="Arc 52"/>
          <p:cNvSpPr/>
          <p:nvPr/>
        </p:nvSpPr>
        <p:spPr>
          <a:xfrm rot="16968302" flipV="1">
            <a:off x="6220284" y="3094645"/>
            <a:ext cx="1933022" cy="1416854"/>
          </a:xfrm>
          <a:prstGeom prst="arc">
            <a:avLst>
              <a:gd name="adj1" fmla="val 12327899"/>
              <a:gd name="adj2" fmla="val 230354"/>
            </a:avLst>
          </a:prstGeom>
          <a:ln w="57150">
            <a:solidFill>
              <a:srgbClr val="FF0000"/>
            </a:solidFill>
            <a:headEnd type="oval" w="med" len="med"/>
            <a:tailEnd type="oval"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nvGrpSpPr>
          <p:cNvPr id="56" name="Group 55"/>
          <p:cNvGrpSpPr/>
          <p:nvPr/>
        </p:nvGrpSpPr>
        <p:grpSpPr>
          <a:xfrm>
            <a:off x="7593938" y="132682"/>
            <a:ext cx="1370550" cy="1295436"/>
            <a:chOff x="7593938" y="132682"/>
            <a:chExt cx="1370550" cy="1295436"/>
          </a:xfrm>
        </p:grpSpPr>
        <p:sp>
          <p:nvSpPr>
            <p:cNvPr id="57" name="Rounded Rectangle 56"/>
            <p:cNvSpPr/>
            <p:nvPr/>
          </p:nvSpPr>
          <p:spPr>
            <a:xfrm rot="16200000">
              <a:off x="7663546" y="63074"/>
              <a:ext cx="1231333" cy="1370550"/>
            </a:xfrm>
            <a:prstGeom prst="roundRect">
              <a:avLst>
                <a:gd name="adj" fmla="val 10070"/>
              </a:avLst>
            </a:prstGeom>
            <a:gradFill flip="none" rotWithShape="1">
              <a:gsLst>
                <a:gs pos="13000">
                  <a:schemeClr val="accent6"/>
                </a:gs>
                <a:gs pos="100000">
                  <a:schemeClr val="accent6">
                    <a:lumMod val="75000"/>
                    <a:tint val="23500"/>
                    <a:satMod val="160000"/>
                    <a:alpha val="7000"/>
                  </a:schemeClr>
                </a:gs>
              </a:gsLst>
              <a:lin ang="0" scaled="1"/>
              <a:tileRect/>
            </a:gradFill>
            <a:ln w="12700">
              <a:solidFill>
                <a:srgbClr val="00C2F1"/>
              </a:solidFill>
            </a:ln>
          </p:spPr>
          <p:style>
            <a:lnRef idx="2">
              <a:schemeClr val="accent6">
                <a:shade val="50000"/>
              </a:schemeClr>
            </a:lnRef>
            <a:fillRef idx="1">
              <a:schemeClr val="accent6"/>
            </a:fillRef>
            <a:effectRef idx="0">
              <a:schemeClr val="accent6"/>
            </a:effectRef>
            <a:fontRef idx="minor">
              <a:schemeClr val="lt1"/>
            </a:fontRef>
          </p:style>
          <p:txBody>
            <a:bodyPr vert="vert" rtlCol="0" anchor="t"/>
            <a:lstStyle/>
            <a:p>
              <a:pPr algn="ctr"/>
              <a:endParaRPr lang="en-US" sz="2400" b="1" dirty="0" smtClean="0">
                <a:solidFill>
                  <a:schemeClr val="accent6">
                    <a:lumMod val="75000"/>
                  </a:schemeClr>
                </a:solidFill>
              </a:endParaRPr>
            </a:p>
          </p:txBody>
        </p:sp>
        <p:grpSp>
          <p:nvGrpSpPr>
            <p:cNvPr id="58" name="Group 57"/>
            <p:cNvGrpSpPr/>
            <p:nvPr/>
          </p:nvGrpSpPr>
          <p:grpSpPr>
            <a:xfrm>
              <a:off x="7629784" y="133576"/>
              <a:ext cx="1312719" cy="1294542"/>
              <a:chOff x="7417219" y="301567"/>
              <a:chExt cx="1901766" cy="1875432"/>
            </a:xfrm>
          </p:grpSpPr>
          <p:pic>
            <p:nvPicPr>
              <p:cNvPr id="59" name="Picture 58"/>
              <p:cNvPicPr>
                <a:picLocks noChangeAspect="1"/>
              </p:cNvPicPr>
              <p:nvPr/>
            </p:nvPicPr>
            <p:blipFill rotWithShape="1">
              <a:blip r:embed="rId9" cstate="print">
                <a:extLst>
                  <a:ext uri="{28A0092B-C50C-407E-A947-70E740481C1C}">
                    <a14:useLocalDpi xmlns:a14="http://schemas.microsoft.com/office/drawing/2010/main" val="0"/>
                  </a:ext>
                </a:extLst>
              </a:blip>
              <a:srcRect/>
              <a:stretch/>
            </p:blipFill>
            <p:spPr>
              <a:xfrm>
                <a:off x="7417219" y="301567"/>
                <a:ext cx="1102390" cy="1875432"/>
              </a:xfrm>
              <a:prstGeom prst="rect">
                <a:avLst/>
              </a:prstGeom>
            </p:spPr>
          </p:pic>
          <p:pic>
            <p:nvPicPr>
              <p:cNvPr id="60" name="Picture 59"/>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rot="381175">
                <a:off x="7741660" y="498851"/>
                <a:ext cx="1577325" cy="1309670"/>
              </a:xfrm>
              <a:prstGeom prst="rect">
                <a:avLst/>
              </a:prstGeom>
            </p:spPr>
          </p:pic>
        </p:grpSp>
      </p:grpSp>
      <p:sp>
        <p:nvSpPr>
          <p:cNvPr id="61" name="Footer Placeholder 3"/>
          <p:cNvSpPr>
            <a:spLocks noGrp="1"/>
          </p:cNvSpPr>
          <p:nvPr>
            <p:ph type="ftr" sz="quarter" idx="11"/>
          </p:nvPr>
        </p:nvSpPr>
        <p:spPr>
          <a:xfrm>
            <a:off x="1514051" y="6389468"/>
            <a:ext cx="2895600" cy="365125"/>
          </a:xfrm>
        </p:spPr>
        <p:txBody>
          <a:bodyPr/>
          <a:lstStyle/>
          <a:p>
            <a:r>
              <a:rPr lang="en-AU" dirty="0" smtClean="0"/>
              <a:t>(c) 2011 Microsoft. All rights reserved.</a:t>
            </a:r>
            <a:endParaRPr lang="en-AU" dirty="0"/>
          </a:p>
        </p:txBody>
      </p:sp>
    </p:spTree>
    <p:extLst>
      <p:ext uri="{BB962C8B-B14F-4D97-AF65-F5344CB8AC3E}">
        <p14:creationId xmlns:p14="http://schemas.microsoft.com/office/powerpoint/2010/main" val="13223650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fade">
                                      <p:cBhvr>
                                        <p:cTn id="10" dur="500"/>
                                        <p:tgtEl>
                                          <p:spTgt spid="5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500"/>
                                        <p:tgtEl>
                                          <p:spTgt spid="2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3"/>
                                        </p:tgtEl>
                                        <p:attrNameLst>
                                          <p:attrName>style.visibility</p:attrName>
                                        </p:attrNameLst>
                                      </p:cBhvr>
                                      <p:to>
                                        <p:strVal val="visible"/>
                                      </p:to>
                                    </p:set>
                                    <p:animEffect transition="in" filter="fade">
                                      <p:cBhvr>
                                        <p:cTn id="18" dur="500"/>
                                        <p:tgtEl>
                                          <p:spTgt spid="5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500"/>
                                        <p:tgtEl>
                                          <p:spTgt spid="21"/>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52"/>
                                        </p:tgtEl>
                                        <p:attrNameLst>
                                          <p:attrName>style.visibility</p:attrName>
                                        </p:attrNameLst>
                                      </p:cBhvr>
                                      <p:to>
                                        <p:strVal val="visible"/>
                                      </p:to>
                                    </p:set>
                                    <p:animEffect transition="in" filter="fade">
                                      <p:cBhvr>
                                        <p:cTn id="26"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2" grpId="0" animBg="1"/>
      <p:bldP spid="5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rot="16200000">
            <a:off x="3707905" y="1070966"/>
            <a:ext cx="1872207" cy="7920882"/>
          </a:xfrm>
          <a:prstGeom prst="roundRect">
            <a:avLst>
              <a:gd name="adj" fmla="val 10070"/>
            </a:avLst>
          </a:prstGeom>
          <a:gradFill flip="none" rotWithShape="1">
            <a:gsLst>
              <a:gs pos="13000">
                <a:schemeClr val="accent6"/>
              </a:gs>
              <a:gs pos="100000">
                <a:schemeClr val="accent6">
                  <a:lumMod val="75000"/>
                  <a:tint val="23500"/>
                  <a:satMod val="160000"/>
                  <a:alpha val="7000"/>
                </a:schemeClr>
              </a:gs>
            </a:gsLst>
            <a:lin ang="0" scaled="1"/>
            <a:tileRect/>
          </a:gradFill>
          <a:ln w="12700">
            <a:solidFill>
              <a:srgbClr val="00C2F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722313" y="4065091"/>
            <a:ext cx="7772400" cy="1362075"/>
          </a:xfrm>
        </p:spPr>
        <p:txBody>
          <a:bodyPr>
            <a:normAutofit fontScale="90000"/>
          </a:bodyPr>
          <a:lstStyle/>
          <a:p>
            <a:pPr lvl="0"/>
            <a:r>
              <a:rPr lang="en-GB" dirty="0" smtClean="0"/>
              <a:t>CLI302</a:t>
            </a:r>
            <a:br>
              <a:rPr lang="en-GB" dirty="0" smtClean="0"/>
            </a:br>
            <a:r>
              <a:rPr lang="en-GB" dirty="0" smtClean="0"/>
              <a:t>Application </a:t>
            </a:r>
            <a:r>
              <a:rPr lang="en-GB" dirty="0"/>
              <a:t>Readiness for Windows 7 and Server 2008 R2</a:t>
            </a:r>
            <a:endParaRPr lang="en-AU" dirty="0"/>
          </a:p>
        </p:txBody>
      </p:sp>
      <p:sp>
        <p:nvSpPr>
          <p:cNvPr id="3" name="Text Placeholder 2"/>
          <p:cNvSpPr>
            <a:spLocks noGrp="1"/>
          </p:cNvSpPr>
          <p:nvPr>
            <p:ph type="body" idx="1"/>
          </p:nvPr>
        </p:nvSpPr>
        <p:spPr>
          <a:xfrm>
            <a:off x="722313" y="2420888"/>
            <a:ext cx="7772400" cy="1500187"/>
          </a:xfrm>
        </p:spPr>
        <p:txBody>
          <a:bodyPr/>
          <a:lstStyle/>
          <a:p>
            <a:pPr lvl="0">
              <a:defRPr/>
            </a:pPr>
            <a:r>
              <a:rPr lang="en-US" b="1" dirty="0" smtClean="0"/>
              <a:t>Paul Schnell</a:t>
            </a:r>
          </a:p>
          <a:p>
            <a:pPr lvl="0">
              <a:defRPr/>
            </a:pPr>
            <a:r>
              <a:rPr lang="en-US" dirty="0" smtClean="0"/>
              <a:t>CTO</a:t>
            </a:r>
          </a:p>
          <a:p>
            <a:pPr lvl="0">
              <a:defRPr/>
            </a:pPr>
            <a:r>
              <a:rPr lang="en-US" dirty="0" smtClean="0"/>
              <a:t>App-DNA</a:t>
            </a:r>
          </a:p>
        </p:txBody>
      </p:sp>
      <p:sp>
        <p:nvSpPr>
          <p:cNvPr id="6" name="Title 1"/>
          <p:cNvSpPr txBox="1">
            <a:spLocks/>
          </p:cNvSpPr>
          <p:nvPr/>
        </p:nvSpPr>
        <p:spPr>
          <a:xfrm>
            <a:off x="334200" y="447366"/>
            <a:ext cx="3605471" cy="249299"/>
          </a:xfrm>
          <a:prstGeom prst="rect">
            <a:avLst/>
          </a:prstGeom>
        </p:spPr>
        <p:txBody>
          <a:bodyPr vert="horz" wrap="square" lIns="0" tIns="0" rIns="0" bIns="0" rtlCol="0" anchor="t">
            <a:spAutoFit/>
          </a:bodyPr>
          <a:lstStyle/>
          <a:p>
            <a:pPr marL="0" marR="0" lvl="0" indent="0" algn="l" defTabSz="914363" rtl="0" eaLnBrk="1" fontAlgn="auto" latinLnBrk="0" hangingPunct="1">
              <a:lnSpc>
                <a:spcPct val="90000"/>
              </a:lnSpc>
              <a:spcBef>
                <a:spcPct val="0"/>
              </a:spcBef>
              <a:spcAft>
                <a:spcPts val="0"/>
              </a:spcAft>
              <a:buClrTx/>
              <a:buSzTx/>
              <a:buFontTx/>
              <a:buNone/>
              <a:tabLst/>
              <a:defRPr/>
            </a:pPr>
            <a:r>
              <a:rPr kumimoji="0" lang="en-US" b="1" i="0" u="none" strike="noStrike" kern="600" cap="none" spc="40" normalizeH="0" baseline="0" noProof="0" dirty="0" smtClean="0">
                <a:ln w="3175">
                  <a:noFill/>
                </a:ln>
                <a:solidFill>
                  <a:schemeClr val="bg1"/>
                </a:solidFill>
                <a:effectLst/>
                <a:uLnTx/>
                <a:uFillTx/>
                <a:latin typeface="Calibri" pitchFamily="34" charset="0"/>
                <a:ea typeface="+mn-ea"/>
                <a:cs typeface="Arial" charset="0"/>
              </a:rPr>
              <a:t>SESSION CODE: CLI302</a:t>
            </a:r>
            <a:endParaRPr kumimoji="0" lang="en-US" b="1" i="0" u="none" strike="noStrike" kern="600" cap="none" spc="40" normalizeH="0" baseline="0" noProof="0" dirty="0">
              <a:ln w="3175">
                <a:noFill/>
              </a:ln>
              <a:solidFill>
                <a:schemeClr val="bg1"/>
              </a:solidFill>
              <a:effectLst/>
              <a:uLnTx/>
              <a:uFillTx/>
              <a:latin typeface="Calibri" pitchFamily="34" charset="0"/>
              <a:ea typeface="+mn-ea"/>
              <a:cs typeface="Arial" charset="0"/>
            </a:endParaRPr>
          </a:p>
        </p:txBody>
      </p:sp>
      <p:sp>
        <p:nvSpPr>
          <p:cNvPr id="5" name="Footer Placeholder 4"/>
          <p:cNvSpPr>
            <a:spLocks noGrp="1"/>
          </p:cNvSpPr>
          <p:nvPr>
            <p:ph type="ftr" sz="quarter" idx="11"/>
          </p:nvPr>
        </p:nvSpPr>
        <p:spPr/>
        <p:txBody>
          <a:bodyPr/>
          <a:lstStyle/>
          <a:p>
            <a:r>
              <a:rPr lang="en-AU" smtClean="0"/>
              <a:t>(c) 2011 Microsoft. All rights reserved.</a:t>
            </a:r>
            <a:endParaRPr lang="en-AU"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ounded Rectangle 35"/>
          <p:cNvSpPr/>
          <p:nvPr/>
        </p:nvSpPr>
        <p:spPr>
          <a:xfrm>
            <a:off x="539552" y="1621586"/>
            <a:ext cx="4401696" cy="912801"/>
          </a:xfrm>
          <a:prstGeom prst="roundRect">
            <a:avLst/>
          </a:prstGeom>
          <a:gradFill>
            <a:gsLst>
              <a:gs pos="0">
                <a:schemeClr val="bg1">
                  <a:alpha val="72000"/>
                  <a:lumMod val="78000"/>
                </a:schemeClr>
              </a:gs>
              <a:gs pos="100000">
                <a:schemeClr val="bg1">
                  <a:lumMod val="99000"/>
                  <a:alpha val="67000"/>
                </a:schemeClr>
              </a:gs>
            </a:gsLst>
            <a:lin ang="12000000" scaled="0"/>
          </a:gra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b="1" dirty="0">
                <a:solidFill>
                  <a:schemeClr val="accent6">
                    <a:lumMod val="75000"/>
                  </a:schemeClr>
                </a:solidFill>
              </a:rPr>
              <a:t>W7_UAC_015</a:t>
            </a:r>
          </a:p>
          <a:p>
            <a:pPr algn="ctr"/>
            <a:r>
              <a:rPr lang="en-US" dirty="0" smtClean="0">
                <a:solidFill>
                  <a:schemeClr val="accent6">
                    <a:lumMod val="75000"/>
                  </a:schemeClr>
                </a:solidFill>
              </a:rPr>
              <a:t>Un-elevated </a:t>
            </a:r>
            <a:r>
              <a:rPr lang="en-US" dirty="0">
                <a:solidFill>
                  <a:schemeClr val="accent6">
                    <a:lumMod val="75000"/>
                  </a:schemeClr>
                </a:solidFill>
              </a:rPr>
              <a:t>Administrative Applications</a:t>
            </a:r>
          </a:p>
        </p:txBody>
      </p:sp>
      <p:pic>
        <p:nvPicPr>
          <p:cNvPr id="37" name="Picture 9" descr="C:\Program Files (x86)\App-DNA\AppTitudeWebServer\AppTitude\images\rag_1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9157" y="1683451"/>
            <a:ext cx="228660" cy="3048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a:t>Anatomy of an Algorithm</a:t>
            </a:r>
          </a:p>
        </p:txBody>
      </p:sp>
      <p:grpSp>
        <p:nvGrpSpPr>
          <p:cNvPr id="12" name="Group 11"/>
          <p:cNvGrpSpPr/>
          <p:nvPr/>
        </p:nvGrpSpPr>
        <p:grpSpPr>
          <a:xfrm>
            <a:off x="1713837" y="2702297"/>
            <a:ext cx="2187856" cy="1131887"/>
            <a:chOff x="1713837" y="2702297"/>
            <a:chExt cx="2187856" cy="1131887"/>
          </a:xfrm>
        </p:grpSpPr>
        <p:sp>
          <p:nvSpPr>
            <p:cNvPr id="9" name="Rounded Rectangle 8"/>
            <p:cNvSpPr/>
            <p:nvPr/>
          </p:nvSpPr>
          <p:spPr>
            <a:xfrm>
              <a:off x="1713837" y="2702297"/>
              <a:ext cx="2187856" cy="1131887"/>
            </a:xfrm>
            <a:prstGeom prst="roundRect">
              <a:avLst/>
            </a:prstGeom>
            <a:gradFill>
              <a:gsLst>
                <a:gs pos="0">
                  <a:schemeClr val="bg1">
                    <a:lumMod val="94000"/>
                    <a:alpha val="72000"/>
                  </a:schemeClr>
                </a:gs>
                <a:gs pos="100000">
                  <a:schemeClr val="bg1">
                    <a:lumMod val="99000"/>
                    <a:alpha val="67000"/>
                  </a:schemeClr>
                </a:gs>
              </a:gsLst>
              <a:lin ang="12000000" scaled="0"/>
            </a:gra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Find Elevated APIs</a:t>
              </a:r>
            </a:p>
            <a:p>
              <a:pPr algn="ctr"/>
              <a:endParaRPr lang="en-US" sz="1600" dirty="0">
                <a:solidFill>
                  <a:schemeClr val="tx1"/>
                </a:solidFill>
              </a:endParaRPr>
            </a:p>
            <a:p>
              <a:pPr algn="ctr"/>
              <a:endParaRPr lang="en-US" sz="1600" dirty="0">
                <a:solidFill>
                  <a:schemeClr val="tx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69067" y="3227954"/>
              <a:ext cx="487033" cy="537401"/>
            </a:xfrm>
            <a:prstGeom prst="rect">
              <a:avLst/>
            </a:prstGeom>
          </p:spPr>
        </p:pic>
        <p:pic>
          <p:nvPicPr>
            <p:cNvPr id="18" name="Picture 3" descr="C:\Users\thorda\Desktop\images\VS2010ImageLibrary\png\uac.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71944" y="3184267"/>
              <a:ext cx="176028" cy="27375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3" name="Group 12"/>
          <p:cNvGrpSpPr/>
          <p:nvPr/>
        </p:nvGrpSpPr>
        <p:grpSpPr>
          <a:xfrm>
            <a:off x="1718656" y="3954041"/>
            <a:ext cx="2187856" cy="1131887"/>
            <a:chOff x="1718656" y="3954041"/>
            <a:chExt cx="2187856" cy="1131887"/>
          </a:xfrm>
        </p:grpSpPr>
        <p:sp>
          <p:nvSpPr>
            <p:cNvPr id="5" name="Rounded Rectangle 4"/>
            <p:cNvSpPr/>
            <p:nvPr/>
          </p:nvSpPr>
          <p:spPr>
            <a:xfrm>
              <a:off x="1718656" y="3954041"/>
              <a:ext cx="2187856" cy="1131887"/>
            </a:xfrm>
            <a:prstGeom prst="roundRect">
              <a:avLst/>
            </a:prstGeom>
            <a:gradFill>
              <a:gsLst>
                <a:gs pos="0">
                  <a:schemeClr val="bg1">
                    <a:lumMod val="94000"/>
                    <a:alpha val="72000"/>
                  </a:schemeClr>
                </a:gs>
                <a:gs pos="100000">
                  <a:schemeClr val="bg1">
                    <a:lumMod val="99000"/>
                    <a:alpha val="67000"/>
                  </a:schemeClr>
                </a:gs>
              </a:gsLst>
              <a:lin ang="12000000" scaled="0"/>
            </a:gra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Assess Elevated References</a:t>
              </a:r>
            </a:p>
            <a:p>
              <a:pPr algn="ctr"/>
              <a:endParaRPr lang="en-US" sz="1600" dirty="0">
                <a:solidFill>
                  <a:schemeClr val="tx1"/>
                </a:solidFill>
              </a:endParaRPr>
            </a:p>
            <a:p>
              <a:pPr algn="ctr"/>
              <a:endParaRPr lang="en-US" sz="1600" dirty="0">
                <a:solidFill>
                  <a:schemeClr val="tx1"/>
                </a:solidFill>
              </a:endParaRPr>
            </a:p>
          </p:txBody>
        </p:sp>
        <p:pic>
          <p:nvPicPr>
            <p:cNvPr id="6" name="Picture 8" descr="C:\Users\thorda\Desktop\images\VS2010ImageLibrary\Objects\png_format\DataTools\EntityDataModel_NewEntityModelService.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69067" y="4509921"/>
              <a:ext cx="325126" cy="43338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9" descr="C:\Program Files (x86)\App-DNA\AppTitudeWebServer\AppTitude\images\cert_40_overlay.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94192" y="4586121"/>
              <a:ext cx="97656" cy="13017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C:\Program Files (x86)\App-DNA\AppTitudeWebServer\AppTitude\images\cert_40_overlay.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94192" y="4738521"/>
              <a:ext cx="97656" cy="130174"/>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3" descr="C:\Users\thorda\Desktop\images\VS2010ImageLibrary\png\uac.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87373" y="4868695"/>
              <a:ext cx="111295" cy="17308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4" name="Group 13"/>
          <p:cNvGrpSpPr/>
          <p:nvPr/>
        </p:nvGrpSpPr>
        <p:grpSpPr>
          <a:xfrm>
            <a:off x="1713837" y="5249441"/>
            <a:ext cx="2187856" cy="1131887"/>
            <a:chOff x="1713837" y="5249441"/>
            <a:chExt cx="2187856" cy="1131887"/>
          </a:xfrm>
        </p:grpSpPr>
        <p:sp>
          <p:nvSpPr>
            <p:cNvPr id="20" name="Rounded Rectangle 19"/>
            <p:cNvSpPr/>
            <p:nvPr/>
          </p:nvSpPr>
          <p:spPr>
            <a:xfrm>
              <a:off x="1713837" y="5249441"/>
              <a:ext cx="2187856" cy="1131887"/>
            </a:xfrm>
            <a:prstGeom prst="roundRect">
              <a:avLst/>
            </a:prstGeom>
            <a:gradFill>
              <a:gsLst>
                <a:gs pos="0">
                  <a:schemeClr val="bg1">
                    <a:lumMod val="94000"/>
                    <a:alpha val="72000"/>
                  </a:schemeClr>
                </a:gs>
                <a:gs pos="100000">
                  <a:schemeClr val="bg1">
                    <a:lumMod val="99000"/>
                    <a:alpha val="67000"/>
                  </a:schemeClr>
                </a:gs>
              </a:gsLst>
              <a:lin ang="12000000" scaled="0"/>
            </a:gra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Check Manifests</a:t>
              </a:r>
            </a:p>
            <a:p>
              <a:pPr algn="ctr"/>
              <a:endParaRPr lang="en-US" sz="1600" dirty="0">
                <a:solidFill>
                  <a:schemeClr val="tx1"/>
                </a:solidFill>
              </a:endParaRPr>
            </a:p>
            <a:p>
              <a:pPr algn="ctr"/>
              <a:endParaRPr lang="en-US" sz="1600" dirty="0">
                <a:solidFill>
                  <a:schemeClr val="tx1"/>
                </a:solidFill>
              </a:endParaRPr>
            </a:p>
          </p:txBody>
        </p:sp>
        <p:pic>
          <p:nvPicPr>
            <p:cNvPr id="21" name="Picture 5" descr="C:\Users\schnpa\Documents\Camwood\icons\48x48\plain\text_binary.png"/>
            <p:cNvPicPr preferRelativeResize="0">
              <a:picLocks noChangeArrowheads="1"/>
            </p:cNvPicPr>
            <p:nvPr/>
          </p:nvPicPr>
          <p:blipFill>
            <a:blip r:embed="rId7" cstate="print"/>
            <a:srcRect/>
            <a:stretch>
              <a:fillRect/>
            </a:stretch>
          </p:blipFill>
          <p:spPr bwMode="auto">
            <a:xfrm>
              <a:off x="2555209" y="5777283"/>
              <a:ext cx="352842" cy="470334"/>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22" name="Picture 3" descr="C:\Users\thorda\Desktop\images\VS2010ImageLibrary\png\uac.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86805" y="6025166"/>
              <a:ext cx="176028" cy="273750"/>
            </a:xfrm>
            <a:prstGeom prst="rect">
              <a:avLst/>
            </a:prstGeom>
            <a:noFill/>
            <a:extLst>
              <a:ext uri="{909E8E84-426E-40DD-AFC4-6F175D3DCCD1}">
                <a14:hiddenFill xmlns:a14="http://schemas.microsoft.com/office/drawing/2010/main">
                  <a:solidFill>
                    <a:srgbClr val="FFFFFF"/>
                  </a:solidFill>
                </a14:hiddenFill>
              </a:ext>
            </a:extLst>
          </p:spPr>
        </p:pic>
        <p:sp>
          <p:nvSpPr>
            <p:cNvPr id="23" name="Oval 22"/>
            <p:cNvSpPr/>
            <p:nvPr/>
          </p:nvSpPr>
          <p:spPr>
            <a:xfrm>
              <a:off x="2786805" y="6025166"/>
              <a:ext cx="176028" cy="26061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Straight Connector 23"/>
            <p:cNvCxnSpPr>
              <a:stCxn id="23" idx="3"/>
              <a:endCxn id="23" idx="7"/>
            </p:cNvCxnSpPr>
            <p:nvPr/>
          </p:nvCxnSpPr>
          <p:spPr>
            <a:xfrm flipV="1">
              <a:off x="2812584" y="6063333"/>
              <a:ext cx="124470" cy="184284"/>
            </a:xfrm>
            <a:prstGeom prst="line">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32" name="Can 31"/>
          <p:cNvSpPr/>
          <p:nvPr/>
        </p:nvSpPr>
        <p:spPr>
          <a:xfrm>
            <a:off x="5048418" y="2356812"/>
            <a:ext cx="2835950" cy="2250546"/>
          </a:xfrm>
          <a:prstGeom prst="can">
            <a:avLst>
              <a:gd name="adj" fmla="val 22554"/>
            </a:avLst>
          </a:prstGeom>
          <a:ln>
            <a:solidFill>
              <a:schemeClr val="bg1"/>
            </a:solid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b="1" dirty="0" smtClean="0"/>
              <a:t>Application DNA</a:t>
            </a:r>
            <a:endParaRPr lang="en-US" b="1" dirty="0"/>
          </a:p>
        </p:txBody>
      </p:sp>
      <p:sp>
        <p:nvSpPr>
          <p:cNvPr id="33" name="Can 32"/>
          <p:cNvSpPr/>
          <p:nvPr/>
        </p:nvSpPr>
        <p:spPr>
          <a:xfrm>
            <a:off x="5048418" y="4874540"/>
            <a:ext cx="2835950" cy="1184712"/>
          </a:xfrm>
          <a:prstGeom prst="can">
            <a:avLst>
              <a:gd name="adj" fmla="val 40023"/>
            </a:avLst>
          </a:prstGeom>
          <a:ln>
            <a:solidFill>
              <a:schemeClr val="bg1"/>
            </a:solidFill>
          </a:ln>
        </p:spPr>
        <p:style>
          <a:lnRef idx="0">
            <a:schemeClr val="accent6"/>
          </a:lnRef>
          <a:fillRef idx="3">
            <a:schemeClr val="accent6"/>
          </a:fillRef>
          <a:effectRef idx="3">
            <a:schemeClr val="accent6"/>
          </a:effectRef>
          <a:fontRef idx="minor">
            <a:schemeClr val="lt1"/>
          </a:fontRef>
        </p:style>
        <p:txBody>
          <a:bodyPr rtlCol="0" anchor="ctr"/>
          <a:lstStyle/>
          <a:p>
            <a:pPr algn="ctr"/>
            <a:r>
              <a:rPr lang="en-US" b="1" dirty="0" smtClean="0"/>
              <a:t>Windows XP DNA</a:t>
            </a:r>
            <a:endParaRPr lang="en-US" b="1" dirty="0"/>
          </a:p>
        </p:txBody>
      </p:sp>
      <p:sp>
        <p:nvSpPr>
          <p:cNvPr id="34" name="Can 33"/>
          <p:cNvSpPr/>
          <p:nvPr/>
        </p:nvSpPr>
        <p:spPr>
          <a:xfrm>
            <a:off x="5048418" y="4154460"/>
            <a:ext cx="2835950" cy="1184712"/>
          </a:xfrm>
          <a:prstGeom prst="can">
            <a:avLst>
              <a:gd name="adj" fmla="val 40023"/>
            </a:avLst>
          </a:prstGeom>
          <a:ln>
            <a:solidFill>
              <a:schemeClr val="bg1"/>
            </a:solidFill>
          </a:ln>
        </p:spPr>
        <p:style>
          <a:lnRef idx="0">
            <a:schemeClr val="accent6"/>
          </a:lnRef>
          <a:fillRef idx="3">
            <a:schemeClr val="accent6"/>
          </a:fillRef>
          <a:effectRef idx="3">
            <a:schemeClr val="accent6"/>
          </a:effectRef>
          <a:fontRef idx="minor">
            <a:schemeClr val="lt1"/>
          </a:fontRef>
        </p:style>
        <p:txBody>
          <a:bodyPr rtlCol="0" anchor="ctr"/>
          <a:lstStyle/>
          <a:p>
            <a:pPr algn="ctr"/>
            <a:r>
              <a:rPr lang="en-US" b="1" dirty="0" smtClean="0"/>
              <a:t>Windows 7 DNA</a:t>
            </a:r>
            <a:endParaRPr lang="en-US" b="1" dirty="0"/>
          </a:p>
        </p:txBody>
      </p:sp>
      <p:sp>
        <p:nvSpPr>
          <p:cNvPr id="35" name="Rounded Rectangle 34"/>
          <p:cNvSpPr/>
          <p:nvPr/>
        </p:nvSpPr>
        <p:spPr>
          <a:xfrm>
            <a:off x="5098127" y="6237312"/>
            <a:ext cx="2786241" cy="385629"/>
          </a:xfrm>
          <a:prstGeom prst="roundRect">
            <a:avLst>
              <a:gd name="adj" fmla="val 32305"/>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en-GB" sz="1600" dirty="0" smtClean="0"/>
              <a:t>DNA Database</a:t>
            </a:r>
            <a:endParaRPr lang="en-GB" sz="1600" dirty="0">
              <a:solidFill>
                <a:schemeClr val="tx1"/>
              </a:solidFill>
            </a:endParaRPr>
          </a:p>
        </p:txBody>
      </p:sp>
      <p:sp>
        <p:nvSpPr>
          <p:cNvPr id="47" name="Oval 46"/>
          <p:cNvSpPr/>
          <p:nvPr/>
        </p:nvSpPr>
        <p:spPr bwMode="auto">
          <a:xfrm>
            <a:off x="7177959" y="2766901"/>
            <a:ext cx="582369" cy="519351"/>
          </a:xfrm>
          <a:prstGeom prst="ellipse">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wrap="square">
            <a:spAutoFit/>
          </a:bodyPr>
          <a:lstStyle/>
          <a:p>
            <a:pPr eaLnBrk="0" hangingPunct="0">
              <a:spcBef>
                <a:spcPct val="50000"/>
              </a:spcBef>
              <a:defRPr/>
            </a:pPr>
            <a:endParaRPr lang="en-GB">
              <a:solidFill>
                <a:schemeClr val="tx1"/>
              </a:solidFill>
            </a:endParaRPr>
          </a:p>
        </p:txBody>
      </p:sp>
      <p:pic>
        <p:nvPicPr>
          <p:cNvPr id="49" name="Picture 5" descr="C:\Users\schnpa\Documents\Camwood\icons\48x48\plain\text_binary.png"/>
          <p:cNvPicPr preferRelativeResize="0">
            <a:picLocks noChangeArrowheads="1"/>
          </p:cNvPicPr>
          <p:nvPr/>
        </p:nvPicPr>
        <p:blipFill>
          <a:blip r:embed="rId7" cstate="print"/>
          <a:srcRect/>
          <a:stretch>
            <a:fillRect/>
          </a:stretch>
        </p:blipFill>
        <p:spPr bwMode="auto">
          <a:xfrm>
            <a:off x="7315502" y="3645024"/>
            <a:ext cx="352842" cy="470334"/>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48" name="Arc 47"/>
          <p:cNvSpPr/>
          <p:nvPr/>
        </p:nvSpPr>
        <p:spPr>
          <a:xfrm rot="16968302" flipV="1">
            <a:off x="7061613" y="2731858"/>
            <a:ext cx="653507" cy="1416854"/>
          </a:xfrm>
          <a:prstGeom prst="arc">
            <a:avLst>
              <a:gd name="adj1" fmla="val 12509709"/>
              <a:gd name="adj2" fmla="val 230354"/>
            </a:avLst>
          </a:prstGeom>
          <a:ln w="57150">
            <a:solidFill>
              <a:srgbClr val="FF0000"/>
            </a:solidFill>
            <a:headEnd type="oval" w="med" len="med"/>
            <a:tailEnd type="oval"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2" name="Arc 51"/>
          <p:cNvSpPr/>
          <p:nvPr/>
        </p:nvSpPr>
        <p:spPr>
          <a:xfrm>
            <a:off x="6804248" y="2702297"/>
            <a:ext cx="523808" cy="582686"/>
          </a:xfrm>
          <a:prstGeom prst="arc">
            <a:avLst>
              <a:gd name="adj1" fmla="val 5901056"/>
              <a:gd name="adj2" fmla="val 0"/>
            </a:avLst>
          </a:prstGeom>
          <a:ln w="57150">
            <a:solidFill>
              <a:srgbClr val="FFC000"/>
            </a:solidFill>
            <a:headEnd type="oval" w="med" len="med"/>
            <a:tailEnd type="oval"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pic>
        <p:nvPicPr>
          <p:cNvPr id="51" name="Picture 8" descr="C:\Users\thorda\Desktop\images\VS2010ImageLibrary\Objects\png_format\DataTools\EntityDataModel_NewEntityModelService.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15396" y="3011260"/>
            <a:ext cx="325126" cy="433388"/>
          </a:xfrm>
          <a:prstGeom prst="rect">
            <a:avLst/>
          </a:prstGeom>
          <a:noFill/>
          <a:extLst>
            <a:ext uri="{909E8E84-426E-40DD-AFC4-6F175D3DCCD1}">
              <a14:hiddenFill xmlns:a14="http://schemas.microsoft.com/office/drawing/2010/main">
                <a:solidFill>
                  <a:srgbClr val="FFFFFF"/>
                </a:solidFill>
              </a14:hiddenFill>
            </a:ext>
          </a:extLst>
        </p:spPr>
      </p:pic>
      <p:grpSp>
        <p:nvGrpSpPr>
          <p:cNvPr id="53" name="Group 52"/>
          <p:cNvGrpSpPr/>
          <p:nvPr/>
        </p:nvGrpSpPr>
        <p:grpSpPr>
          <a:xfrm>
            <a:off x="7593938" y="132682"/>
            <a:ext cx="1370550" cy="1295436"/>
            <a:chOff x="7593938" y="132682"/>
            <a:chExt cx="1370550" cy="1295436"/>
          </a:xfrm>
        </p:grpSpPr>
        <p:sp>
          <p:nvSpPr>
            <p:cNvPr id="54" name="Rounded Rectangle 53"/>
            <p:cNvSpPr/>
            <p:nvPr/>
          </p:nvSpPr>
          <p:spPr>
            <a:xfrm rot="16200000">
              <a:off x="7663546" y="63074"/>
              <a:ext cx="1231333" cy="1370550"/>
            </a:xfrm>
            <a:prstGeom prst="roundRect">
              <a:avLst>
                <a:gd name="adj" fmla="val 10070"/>
              </a:avLst>
            </a:prstGeom>
            <a:gradFill flip="none" rotWithShape="1">
              <a:gsLst>
                <a:gs pos="13000">
                  <a:schemeClr val="accent6"/>
                </a:gs>
                <a:gs pos="100000">
                  <a:schemeClr val="accent6">
                    <a:lumMod val="75000"/>
                    <a:tint val="23500"/>
                    <a:satMod val="160000"/>
                    <a:alpha val="7000"/>
                  </a:schemeClr>
                </a:gs>
              </a:gsLst>
              <a:lin ang="0" scaled="1"/>
              <a:tileRect/>
            </a:gradFill>
            <a:ln w="12700">
              <a:solidFill>
                <a:srgbClr val="00C2F1"/>
              </a:solidFill>
            </a:ln>
          </p:spPr>
          <p:style>
            <a:lnRef idx="2">
              <a:schemeClr val="accent6">
                <a:shade val="50000"/>
              </a:schemeClr>
            </a:lnRef>
            <a:fillRef idx="1">
              <a:schemeClr val="accent6"/>
            </a:fillRef>
            <a:effectRef idx="0">
              <a:schemeClr val="accent6"/>
            </a:effectRef>
            <a:fontRef idx="minor">
              <a:schemeClr val="lt1"/>
            </a:fontRef>
          </p:style>
          <p:txBody>
            <a:bodyPr vert="vert" rtlCol="0" anchor="t"/>
            <a:lstStyle/>
            <a:p>
              <a:pPr algn="ctr"/>
              <a:endParaRPr lang="en-US" sz="2400" b="1" dirty="0" smtClean="0">
                <a:solidFill>
                  <a:schemeClr val="accent6">
                    <a:lumMod val="75000"/>
                  </a:schemeClr>
                </a:solidFill>
              </a:endParaRPr>
            </a:p>
          </p:txBody>
        </p:sp>
        <p:grpSp>
          <p:nvGrpSpPr>
            <p:cNvPr id="55" name="Group 54"/>
            <p:cNvGrpSpPr/>
            <p:nvPr/>
          </p:nvGrpSpPr>
          <p:grpSpPr>
            <a:xfrm>
              <a:off x="7629784" y="133576"/>
              <a:ext cx="1312719" cy="1294542"/>
              <a:chOff x="7417219" y="301567"/>
              <a:chExt cx="1901766" cy="1875432"/>
            </a:xfrm>
          </p:grpSpPr>
          <p:pic>
            <p:nvPicPr>
              <p:cNvPr id="56" name="Picture 55"/>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7417219" y="301567"/>
                <a:ext cx="1102390" cy="1875432"/>
              </a:xfrm>
              <a:prstGeom prst="rect">
                <a:avLst/>
              </a:prstGeom>
            </p:spPr>
          </p:pic>
          <p:pic>
            <p:nvPicPr>
              <p:cNvPr id="57" name="Picture 56"/>
              <p:cNvPicPr>
                <a:picLocks noChangeAspect="1"/>
              </p:cNvPicPr>
              <p:nvPr/>
            </p:nvPicPr>
            <p:blipFill rotWithShape="1">
              <a:blip r:embed="rId9" cstate="print">
                <a:extLst>
                  <a:ext uri="{28A0092B-C50C-407E-A947-70E740481C1C}">
                    <a14:useLocalDpi xmlns:a14="http://schemas.microsoft.com/office/drawing/2010/main" val="0"/>
                  </a:ext>
                </a:extLst>
              </a:blip>
              <a:srcRect/>
              <a:stretch/>
            </p:blipFill>
            <p:spPr>
              <a:xfrm rot="381175">
                <a:off x="7741660" y="498851"/>
                <a:ext cx="1577325" cy="1309670"/>
              </a:xfrm>
              <a:prstGeom prst="rect">
                <a:avLst/>
              </a:prstGeom>
            </p:spPr>
          </p:pic>
        </p:grpSp>
      </p:grpSp>
      <p:sp>
        <p:nvSpPr>
          <p:cNvPr id="58" name="Footer Placeholder 3"/>
          <p:cNvSpPr>
            <a:spLocks noGrp="1"/>
          </p:cNvSpPr>
          <p:nvPr>
            <p:ph type="ftr" sz="quarter" idx="11"/>
          </p:nvPr>
        </p:nvSpPr>
        <p:spPr>
          <a:xfrm>
            <a:off x="1514051" y="6389468"/>
            <a:ext cx="2895600" cy="365125"/>
          </a:xfrm>
        </p:spPr>
        <p:txBody>
          <a:bodyPr/>
          <a:lstStyle/>
          <a:p>
            <a:r>
              <a:rPr lang="en-AU" dirty="0" smtClean="0"/>
              <a:t>(c) 2011 Microsoft. All rights reserved.</a:t>
            </a:r>
            <a:endParaRPr lang="en-AU" dirty="0"/>
          </a:p>
        </p:txBody>
      </p:sp>
    </p:spTree>
    <p:extLst>
      <p:ext uri="{BB962C8B-B14F-4D97-AF65-F5344CB8AC3E}">
        <p14:creationId xmlns:p14="http://schemas.microsoft.com/office/powerpoint/2010/main" val="41700264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fade">
                                      <p:cBhvr>
                                        <p:cTn id="7" dur="500"/>
                                        <p:tgtEl>
                                          <p:spTgt spid="52"/>
                                        </p:tgtEl>
                                      </p:cBhvr>
                                    </p:animEffect>
                                  </p:childTnLst>
                                </p:cTn>
                              </p:par>
                              <p:par>
                                <p:cTn id="8" presetID="10" presetClass="entr" presetSubtype="0" fill="hold"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fade">
                                      <p:cBhvr>
                                        <p:cTn id="10" dur="500"/>
                                        <p:tgtEl>
                                          <p:spTgt spid="51"/>
                                        </p:tgtEl>
                                      </p:cBhvr>
                                    </p:animEffect>
                                  </p:childTnLst>
                                </p:cTn>
                              </p:par>
                              <p:par>
                                <p:cTn id="11" presetID="10"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48"/>
                                        </p:tgtEl>
                                        <p:attrNameLst>
                                          <p:attrName>style.visibility</p:attrName>
                                        </p:attrNameLst>
                                      </p:cBhvr>
                                      <p:to>
                                        <p:strVal val="visible"/>
                                      </p:to>
                                    </p:set>
                                    <p:animEffect transition="in" filter="fade">
                                      <p:cBhvr>
                                        <p:cTn id="26" dur="500"/>
                                        <p:tgtEl>
                                          <p:spTgt spid="48"/>
                                        </p:tgtEl>
                                      </p:cBhvr>
                                    </p:animEffect>
                                  </p:childTnLst>
                                </p:cTn>
                              </p:par>
                              <p:par>
                                <p:cTn id="27" presetID="10" presetClass="entr" presetSubtype="0" fill="hold" nodeType="withEffect">
                                  <p:stCondLst>
                                    <p:cond delay="0"/>
                                  </p:stCondLst>
                                  <p:childTnLst>
                                    <p:set>
                                      <p:cBhvr>
                                        <p:cTn id="28" dur="1" fill="hold">
                                          <p:stCondLst>
                                            <p:cond delay="0"/>
                                          </p:stCondLst>
                                        </p:cTn>
                                        <p:tgtEl>
                                          <p:spTgt spid="49"/>
                                        </p:tgtEl>
                                        <p:attrNameLst>
                                          <p:attrName>style.visibility</p:attrName>
                                        </p:attrNameLst>
                                      </p:cBhvr>
                                      <p:to>
                                        <p:strVal val="visible"/>
                                      </p:to>
                                    </p:set>
                                    <p:animEffect transition="in" filter="fade">
                                      <p:cBhvr>
                                        <p:cTn id="29"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ounded Rectangle 21"/>
          <p:cNvSpPr/>
          <p:nvPr/>
        </p:nvSpPr>
        <p:spPr>
          <a:xfrm>
            <a:off x="539552" y="1621586"/>
            <a:ext cx="4401696" cy="912801"/>
          </a:xfrm>
          <a:prstGeom prst="roundRect">
            <a:avLst/>
          </a:prstGeom>
          <a:gradFill>
            <a:gsLst>
              <a:gs pos="0">
                <a:schemeClr val="bg1">
                  <a:alpha val="72000"/>
                  <a:lumMod val="78000"/>
                </a:schemeClr>
              </a:gs>
              <a:gs pos="100000">
                <a:schemeClr val="bg1">
                  <a:lumMod val="99000"/>
                  <a:alpha val="67000"/>
                </a:schemeClr>
              </a:gs>
            </a:gsLst>
            <a:lin ang="12000000" scaled="0"/>
          </a:gra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b="1" dirty="0">
                <a:solidFill>
                  <a:schemeClr val="accent6">
                    <a:lumMod val="75000"/>
                  </a:schemeClr>
                </a:solidFill>
              </a:rPr>
              <a:t>IE_SCRIPT_CLASS_001</a:t>
            </a:r>
          </a:p>
          <a:p>
            <a:pPr algn="ctr"/>
            <a:r>
              <a:rPr lang="en-US" dirty="0">
                <a:solidFill>
                  <a:schemeClr val="accent6">
                    <a:lumMod val="75000"/>
                  </a:schemeClr>
                </a:solidFill>
              </a:rPr>
              <a:t>‘</a:t>
            </a:r>
            <a:r>
              <a:rPr lang="en-US" dirty="0" err="1">
                <a:solidFill>
                  <a:schemeClr val="accent6">
                    <a:lumMod val="75000"/>
                  </a:schemeClr>
                </a:solidFill>
              </a:rPr>
              <a:t>classname</a:t>
            </a:r>
            <a:r>
              <a:rPr lang="en-US" dirty="0">
                <a:solidFill>
                  <a:schemeClr val="accent6">
                    <a:lumMod val="75000"/>
                  </a:schemeClr>
                </a:solidFill>
              </a:rPr>
              <a:t>’ attribute syntax no longer supported</a:t>
            </a:r>
          </a:p>
        </p:txBody>
      </p:sp>
      <p:sp>
        <p:nvSpPr>
          <p:cNvPr id="2" name="Title 1"/>
          <p:cNvSpPr>
            <a:spLocks noGrp="1"/>
          </p:cNvSpPr>
          <p:nvPr>
            <p:ph type="title"/>
          </p:nvPr>
        </p:nvSpPr>
        <p:spPr/>
        <p:txBody>
          <a:bodyPr/>
          <a:lstStyle/>
          <a:p>
            <a:r>
              <a:rPr lang="en-US" dirty="0"/>
              <a:t>Anatomy of an Algorithm</a:t>
            </a:r>
          </a:p>
        </p:txBody>
      </p:sp>
      <p:pic>
        <p:nvPicPr>
          <p:cNvPr id="4" name="Picture 9" descr="C:\Program Files (x86)\App-DNA\AppTitudeWebServer\AppTitude\images\rag_1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02370" y="1676178"/>
            <a:ext cx="228660" cy="304800"/>
          </a:xfrm>
          <a:prstGeom prst="rect">
            <a:avLst/>
          </a:prstGeom>
          <a:noFill/>
          <a:extLst>
            <a:ext uri="{909E8E84-426E-40DD-AFC4-6F175D3DCCD1}">
              <a14:hiddenFill xmlns:a14="http://schemas.microsoft.com/office/drawing/2010/main">
                <a:solidFill>
                  <a:srgbClr val="FFFFFF"/>
                </a:solidFill>
              </a14:hiddenFill>
            </a:ext>
          </a:extLst>
        </p:spPr>
      </p:pic>
      <p:grpSp>
        <p:nvGrpSpPr>
          <p:cNvPr id="35" name="Group 34"/>
          <p:cNvGrpSpPr/>
          <p:nvPr/>
        </p:nvGrpSpPr>
        <p:grpSpPr>
          <a:xfrm>
            <a:off x="1763688" y="2989585"/>
            <a:ext cx="2187856" cy="1131887"/>
            <a:chOff x="1763688" y="2989585"/>
            <a:chExt cx="2187856" cy="1131887"/>
          </a:xfrm>
        </p:grpSpPr>
        <p:sp>
          <p:nvSpPr>
            <p:cNvPr id="6" name="Rounded Rectangle 5"/>
            <p:cNvSpPr/>
            <p:nvPr/>
          </p:nvSpPr>
          <p:spPr>
            <a:xfrm>
              <a:off x="1763688" y="2989585"/>
              <a:ext cx="2187856" cy="1131887"/>
            </a:xfrm>
            <a:prstGeom prst="roundRect">
              <a:avLst/>
            </a:prstGeom>
            <a:gradFill>
              <a:gsLst>
                <a:gs pos="0">
                  <a:schemeClr val="bg1">
                    <a:lumMod val="94000"/>
                    <a:alpha val="72000"/>
                  </a:schemeClr>
                </a:gs>
                <a:gs pos="100000">
                  <a:schemeClr val="bg1">
                    <a:lumMod val="99000"/>
                    <a:alpha val="67000"/>
                  </a:schemeClr>
                </a:gs>
              </a:gsLst>
              <a:lin ang="12000000" scaled="0"/>
            </a:gra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Determine Rendering Mode</a:t>
              </a:r>
            </a:p>
            <a:p>
              <a:pPr algn="ctr"/>
              <a:endParaRPr lang="en-US" sz="1600" dirty="0">
                <a:solidFill>
                  <a:schemeClr val="tx1"/>
                </a:solidFill>
              </a:endParaRPr>
            </a:p>
            <a:p>
              <a:pPr algn="ctr"/>
              <a:endParaRPr lang="en-US" sz="1600" dirty="0">
                <a:solidFill>
                  <a:schemeClr val="tx1"/>
                </a:solidFill>
              </a:endParaRPr>
            </a:p>
          </p:txBody>
        </p:sp>
        <p:pic>
          <p:nvPicPr>
            <p:cNvPr id="14" name="Picture 2" descr="C:\Users\thorda\Desktop\images\VS2010ImageLibrary\png\Generic_Documen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38300" y="3509716"/>
              <a:ext cx="342989" cy="4572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http://blogs.chron.com/techblog/WindowsLiveWriter/MicrosoftdropsvalidationrequirementforIE_C9D5/ie7icon_2.jpg"/>
            <p:cNvPicPr>
              <a:picLocks noChangeAspect="1" noChangeArrowheads="1"/>
            </p:cNvPicPr>
            <p:nvPr/>
          </p:nvPicPr>
          <p:blipFill>
            <a:blip r:embed="rId4">
              <a:clrChange>
                <a:clrFrom>
                  <a:srgbClr val="FCFCFC"/>
                </a:clrFrom>
                <a:clrTo>
                  <a:srgbClr val="FCFCFC">
                    <a:alpha val="0"/>
                  </a:srgbClr>
                </a:clrTo>
              </a:clrChange>
              <a:extLst>
                <a:ext uri="{28A0092B-C50C-407E-A947-70E740481C1C}">
                  <a14:useLocalDpi xmlns:a14="http://schemas.microsoft.com/office/drawing/2010/main" val="0"/>
                </a:ext>
              </a:extLst>
            </a:blip>
            <a:srcRect/>
            <a:stretch>
              <a:fillRect/>
            </a:stretch>
          </p:blipFill>
          <p:spPr bwMode="auto">
            <a:xfrm>
              <a:off x="2696533" y="3642430"/>
              <a:ext cx="284756" cy="330121"/>
            </a:xfrm>
            <a:prstGeom prst="rect">
              <a:avLst/>
            </a:prstGeom>
            <a:noFill/>
            <a:effectLst/>
            <a:extLst>
              <a:ext uri="{909E8E84-426E-40DD-AFC4-6F175D3DCCD1}">
                <a14:hiddenFill xmlns:a14="http://schemas.microsoft.com/office/drawing/2010/main">
                  <a:solidFill>
                    <a:srgbClr val="FFFFFF"/>
                  </a:solidFill>
                </a14:hiddenFill>
              </a:ext>
            </a:extLst>
          </p:spPr>
        </p:pic>
      </p:grpSp>
      <p:grpSp>
        <p:nvGrpSpPr>
          <p:cNvPr id="36" name="Group 35"/>
          <p:cNvGrpSpPr/>
          <p:nvPr/>
        </p:nvGrpSpPr>
        <p:grpSpPr>
          <a:xfrm>
            <a:off x="1768507" y="4241329"/>
            <a:ext cx="2187856" cy="1131887"/>
            <a:chOff x="1768507" y="4241329"/>
            <a:chExt cx="2187856" cy="1131887"/>
          </a:xfrm>
        </p:grpSpPr>
        <p:sp>
          <p:nvSpPr>
            <p:cNvPr id="5" name="Rounded Rectangle 4"/>
            <p:cNvSpPr/>
            <p:nvPr/>
          </p:nvSpPr>
          <p:spPr>
            <a:xfrm>
              <a:off x="1768507" y="4241329"/>
              <a:ext cx="2187856" cy="1131887"/>
            </a:xfrm>
            <a:prstGeom prst="roundRect">
              <a:avLst/>
            </a:prstGeom>
            <a:gradFill>
              <a:gsLst>
                <a:gs pos="0">
                  <a:schemeClr val="bg1">
                    <a:lumMod val="94000"/>
                    <a:alpha val="72000"/>
                  </a:schemeClr>
                </a:gs>
                <a:gs pos="100000">
                  <a:schemeClr val="bg1">
                    <a:lumMod val="99000"/>
                    <a:alpha val="67000"/>
                  </a:schemeClr>
                </a:gs>
              </a:gsLst>
              <a:lin ang="12000000" scaled="0"/>
            </a:gra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Find </a:t>
              </a:r>
              <a:r>
                <a:rPr lang="en-US" sz="1600" dirty="0" err="1">
                  <a:solidFill>
                    <a:schemeClr val="tx1"/>
                  </a:solidFill>
                </a:rPr>
                <a:t>classname</a:t>
              </a:r>
              <a:r>
                <a:rPr lang="en-US" sz="1600" dirty="0">
                  <a:solidFill>
                    <a:schemeClr val="tx1"/>
                  </a:solidFill>
                </a:rPr>
                <a:t> usage</a:t>
              </a:r>
            </a:p>
            <a:p>
              <a:pPr algn="ctr"/>
              <a:endParaRPr lang="en-US" sz="1600" dirty="0">
                <a:solidFill>
                  <a:schemeClr val="tx1"/>
                </a:solidFill>
              </a:endParaRPr>
            </a:p>
            <a:p>
              <a:pPr algn="ctr"/>
              <a:endParaRPr lang="en-US" sz="1600" dirty="0">
                <a:solidFill>
                  <a:schemeClr val="tx1"/>
                </a:solidFill>
              </a:endParaRPr>
            </a:p>
          </p:txBody>
        </p:sp>
        <p:pic>
          <p:nvPicPr>
            <p:cNvPr id="16"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97322" y="4868022"/>
              <a:ext cx="1882590" cy="385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8" name="Can 17"/>
          <p:cNvSpPr/>
          <p:nvPr/>
        </p:nvSpPr>
        <p:spPr>
          <a:xfrm>
            <a:off x="5048418" y="2356812"/>
            <a:ext cx="2835950" cy="2250546"/>
          </a:xfrm>
          <a:prstGeom prst="can">
            <a:avLst>
              <a:gd name="adj" fmla="val 22554"/>
            </a:avLst>
          </a:prstGeom>
          <a:ln>
            <a:solidFill>
              <a:schemeClr val="bg1"/>
            </a:solid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b="1" dirty="0" smtClean="0"/>
              <a:t>Application DNA</a:t>
            </a:r>
            <a:endParaRPr lang="en-US" b="1" dirty="0"/>
          </a:p>
        </p:txBody>
      </p:sp>
      <p:sp>
        <p:nvSpPr>
          <p:cNvPr id="19" name="Can 18"/>
          <p:cNvSpPr/>
          <p:nvPr/>
        </p:nvSpPr>
        <p:spPr>
          <a:xfrm>
            <a:off x="5048418" y="4874540"/>
            <a:ext cx="2835950" cy="1184712"/>
          </a:xfrm>
          <a:prstGeom prst="can">
            <a:avLst>
              <a:gd name="adj" fmla="val 40023"/>
            </a:avLst>
          </a:prstGeom>
          <a:ln>
            <a:solidFill>
              <a:schemeClr val="bg1"/>
            </a:solidFill>
          </a:ln>
        </p:spPr>
        <p:style>
          <a:lnRef idx="0">
            <a:schemeClr val="accent6"/>
          </a:lnRef>
          <a:fillRef idx="3">
            <a:schemeClr val="accent6"/>
          </a:fillRef>
          <a:effectRef idx="3">
            <a:schemeClr val="accent6"/>
          </a:effectRef>
          <a:fontRef idx="minor">
            <a:schemeClr val="lt1"/>
          </a:fontRef>
        </p:style>
        <p:txBody>
          <a:bodyPr rtlCol="0" anchor="ctr"/>
          <a:lstStyle/>
          <a:p>
            <a:pPr algn="ctr"/>
            <a:r>
              <a:rPr lang="en-US" b="1" dirty="0" smtClean="0"/>
              <a:t>Windows XP DNA</a:t>
            </a:r>
            <a:endParaRPr lang="en-US" b="1" dirty="0"/>
          </a:p>
        </p:txBody>
      </p:sp>
      <p:sp>
        <p:nvSpPr>
          <p:cNvPr id="20" name="Can 19"/>
          <p:cNvSpPr/>
          <p:nvPr/>
        </p:nvSpPr>
        <p:spPr>
          <a:xfrm>
            <a:off x="5048418" y="4154460"/>
            <a:ext cx="2835950" cy="1184712"/>
          </a:xfrm>
          <a:prstGeom prst="can">
            <a:avLst>
              <a:gd name="adj" fmla="val 40023"/>
            </a:avLst>
          </a:prstGeom>
          <a:ln>
            <a:solidFill>
              <a:schemeClr val="bg1"/>
            </a:solidFill>
          </a:ln>
        </p:spPr>
        <p:style>
          <a:lnRef idx="0">
            <a:schemeClr val="accent6"/>
          </a:lnRef>
          <a:fillRef idx="3">
            <a:schemeClr val="accent6"/>
          </a:fillRef>
          <a:effectRef idx="3">
            <a:schemeClr val="accent6"/>
          </a:effectRef>
          <a:fontRef idx="minor">
            <a:schemeClr val="lt1"/>
          </a:fontRef>
        </p:style>
        <p:txBody>
          <a:bodyPr rtlCol="0" anchor="ctr"/>
          <a:lstStyle/>
          <a:p>
            <a:pPr algn="ctr"/>
            <a:r>
              <a:rPr lang="en-US" b="1" dirty="0" smtClean="0"/>
              <a:t>Windows 7 DNA</a:t>
            </a:r>
            <a:endParaRPr lang="en-US" b="1" dirty="0"/>
          </a:p>
        </p:txBody>
      </p:sp>
      <p:sp>
        <p:nvSpPr>
          <p:cNvPr id="21" name="Rounded Rectangle 20"/>
          <p:cNvSpPr/>
          <p:nvPr/>
        </p:nvSpPr>
        <p:spPr>
          <a:xfrm>
            <a:off x="5098127" y="6237312"/>
            <a:ext cx="2786241" cy="385629"/>
          </a:xfrm>
          <a:prstGeom prst="roundRect">
            <a:avLst>
              <a:gd name="adj" fmla="val 32305"/>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en-GB" sz="1600" dirty="0" smtClean="0"/>
              <a:t>DNA Database</a:t>
            </a:r>
            <a:endParaRPr lang="en-GB" sz="1600" dirty="0">
              <a:solidFill>
                <a:schemeClr val="tx1"/>
              </a:solidFill>
            </a:endParaRPr>
          </a:p>
        </p:txBody>
      </p:sp>
      <p:sp>
        <p:nvSpPr>
          <p:cNvPr id="32" name="Oval 31"/>
          <p:cNvSpPr/>
          <p:nvPr/>
        </p:nvSpPr>
        <p:spPr bwMode="auto">
          <a:xfrm>
            <a:off x="7177959" y="2766901"/>
            <a:ext cx="582369" cy="519351"/>
          </a:xfrm>
          <a:prstGeom prst="ellipse">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wrap="square">
            <a:spAutoFit/>
          </a:bodyPr>
          <a:lstStyle/>
          <a:p>
            <a:pPr eaLnBrk="0" hangingPunct="0">
              <a:spcBef>
                <a:spcPct val="50000"/>
              </a:spcBef>
              <a:defRPr/>
            </a:pPr>
            <a:endParaRPr lang="en-GB">
              <a:solidFill>
                <a:schemeClr val="tx1"/>
              </a:solidFill>
            </a:endParaRPr>
          </a:p>
        </p:txBody>
      </p:sp>
      <p:pic>
        <p:nvPicPr>
          <p:cNvPr id="33" name="Picture 5" descr="C:\Users\schnpa\Documents\Camwood\icons\48x48\plain\text_binary.png"/>
          <p:cNvPicPr preferRelativeResize="0">
            <a:picLocks noChangeArrowheads="1"/>
          </p:cNvPicPr>
          <p:nvPr/>
        </p:nvPicPr>
        <p:blipFill>
          <a:blip r:embed="rId6" cstate="print"/>
          <a:srcRect/>
          <a:stretch>
            <a:fillRect/>
          </a:stretch>
        </p:blipFill>
        <p:spPr bwMode="auto">
          <a:xfrm>
            <a:off x="7315502" y="3645024"/>
            <a:ext cx="352842" cy="470334"/>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34" name="Arc 33"/>
          <p:cNvSpPr/>
          <p:nvPr/>
        </p:nvSpPr>
        <p:spPr>
          <a:xfrm rot="16968302" flipV="1">
            <a:off x="7061613" y="2731858"/>
            <a:ext cx="653507" cy="1416854"/>
          </a:xfrm>
          <a:prstGeom prst="arc">
            <a:avLst>
              <a:gd name="adj1" fmla="val 12509709"/>
              <a:gd name="adj2" fmla="val 230354"/>
            </a:avLst>
          </a:prstGeom>
          <a:ln w="57150">
            <a:solidFill>
              <a:srgbClr val="FF0000"/>
            </a:solidFill>
            <a:headEnd type="oval" w="med" len="med"/>
            <a:tailEnd type="oval"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nvGrpSpPr>
          <p:cNvPr id="37" name="Group 36"/>
          <p:cNvGrpSpPr/>
          <p:nvPr/>
        </p:nvGrpSpPr>
        <p:grpSpPr>
          <a:xfrm>
            <a:off x="7593938" y="132682"/>
            <a:ext cx="1370550" cy="1295436"/>
            <a:chOff x="7593938" y="132682"/>
            <a:chExt cx="1370550" cy="1295436"/>
          </a:xfrm>
        </p:grpSpPr>
        <p:sp>
          <p:nvSpPr>
            <p:cNvPr id="38" name="Rounded Rectangle 37"/>
            <p:cNvSpPr/>
            <p:nvPr/>
          </p:nvSpPr>
          <p:spPr>
            <a:xfrm rot="16200000">
              <a:off x="7663546" y="63074"/>
              <a:ext cx="1231333" cy="1370550"/>
            </a:xfrm>
            <a:prstGeom prst="roundRect">
              <a:avLst>
                <a:gd name="adj" fmla="val 10070"/>
              </a:avLst>
            </a:prstGeom>
            <a:gradFill flip="none" rotWithShape="1">
              <a:gsLst>
                <a:gs pos="13000">
                  <a:schemeClr val="accent6"/>
                </a:gs>
                <a:gs pos="100000">
                  <a:schemeClr val="accent6">
                    <a:lumMod val="75000"/>
                    <a:tint val="23500"/>
                    <a:satMod val="160000"/>
                    <a:alpha val="7000"/>
                  </a:schemeClr>
                </a:gs>
              </a:gsLst>
              <a:lin ang="0" scaled="1"/>
              <a:tileRect/>
            </a:gradFill>
            <a:ln w="12700">
              <a:solidFill>
                <a:srgbClr val="00C2F1"/>
              </a:solidFill>
            </a:ln>
          </p:spPr>
          <p:style>
            <a:lnRef idx="2">
              <a:schemeClr val="accent6">
                <a:shade val="50000"/>
              </a:schemeClr>
            </a:lnRef>
            <a:fillRef idx="1">
              <a:schemeClr val="accent6"/>
            </a:fillRef>
            <a:effectRef idx="0">
              <a:schemeClr val="accent6"/>
            </a:effectRef>
            <a:fontRef idx="minor">
              <a:schemeClr val="lt1"/>
            </a:fontRef>
          </p:style>
          <p:txBody>
            <a:bodyPr vert="vert" rtlCol="0" anchor="t"/>
            <a:lstStyle/>
            <a:p>
              <a:pPr algn="ctr"/>
              <a:endParaRPr lang="en-US" sz="2400" b="1" dirty="0" smtClean="0">
                <a:solidFill>
                  <a:schemeClr val="accent6">
                    <a:lumMod val="75000"/>
                  </a:schemeClr>
                </a:solidFill>
              </a:endParaRPr>
            </a:p>
          </p:txBody>
        </p:sp>
        <p:grpSp>
          <p:nvGrpSpPr>
            <p:cNvPr id="39" name="Group 38"/>
            <p:cNvGrpSpPr/>
            <p:nvPr/>
          </p:nvGrpSpPr>
          <p:grpSpPr>
            <a:xfrm>
              <a:off x="7629784" y="133576"/>
              <a:ext cx="1312719" cy="1294542"/>
              <a:chOff x="7417219" y="301567"/>
              <a:chExt cx="1901766" cy="1875432"/>
            </a:xfrm>
          </p:grpSpPr>
          <p:pic>
            <p:nvPicPr>
              <p:cNvPr id="40" name="Picture 39"/>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7417219" y="301567"/>
                <a:ext cx="1102390" cy="1875432"/>
              </a:xfrm>
              <a:prstGeom prst="rect">
                <a:avLst/>
              </a:prstGeom>
            </p:spPr>
          </p:pic>
          <p:pic>
            <p:nvPicPr>
              <p:cNvPr id="41" name="Picture 40"/>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rot="381175">
                <a:off x="7741660" y="498851"/>
                <a:ext cx="1577325" cy="1309670"/>
              </a:xfrm>
              <a:prstGeom prst="rect">
                <a:avLst/>
              </a:prstGeom>
            </p:spPr>
          </p:pic>
        </p:grpSp>
      </p:grpSp>
      <p:sp>
        <p:nvSpPr>
          <p:cNvPr id="42" name="Footer Placeholder 3"/>
          <p:cNvSpPr>
            <a:spLocks noGrp="1"/>
          </p:cNvSpPr>
          <p:nvPr>
            <p:ph type="ftr" sz="quarter" idx="11"/>
          </p:nvPr>
        </p:nvSpPr>
        <p:spPr>
          <a:xfrm>
            <a:off x="1514051" y="6389468"/>
            <a:ext cx="2895600" cy="365125"/>
          </a:xfrm>
        </p:spPr>
        <p:txBody>
          <a:bodyPr/>
          <a:lstStyle/>
          <a:p>
            <a:r>
              <a:rPr lang="en-AU" dirty="0" smtClean="0"/>
              <a:t>(c) 2011 Microsoft. All rights reserved.</a:t>
            </a:r>
            <a:endParaRPr lang="en-AU" dirty="0"/>
          </a:p>
        </p:txBody>
      </p:sp>
    </p:spTree>
    <p:extLst>
      <p:ext uri="{BB962C8B-B14F-4D97-AF65-F5344CB8AC3E}">
        <p14:creationId xmlns:p14="http://schemas.microsoft.com/office/powerpoint/2010/main" val="19273446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fade">
                                      <p:cBhvr>
                                        <p:cTn id="12" dur="500"/>
                                        <p:tgtEl>
                                          <p:spTgt spid="34"/>
                                        </p:tgtEl>
                                      </p:cBhvr>
                                    </p:animEffect>
                                  </p:childTnLst>
                                </p:cTn>
                              </p:par>
                              <p:par>
                                <p:cTn id="13" presetID="10" presetClass="entr" presetSubtype="0" fill="hold" nodeType="with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fade">
                                      <p:cBhvr>
                                        <p:cTn id="15" dur="500"/>
                                        <p:tgtEl>
                                          <p:spTgt spid="33"/>
                                        </p:tgtEl>
                                      </p:cBhvr>
                                    </p:animEffect>
                                  </p:childTnLst>
                                </p:cTn>
                              </p:par>
                              <p:par>
                                <p:cTn id="16" presetID="10" presetClass="entr" presetSubtype="0" fill="hold" nodeType="withEffect">
                                  <p:stCondLst>
                                    <p:cond delay="0"/>
                                  </p:stCondLst>
                                  <p:childTnLst>
                                    <p:set>
                                      <p:cBhvr>
                                        <p:cTn id="17" dur="1" fill="hold">
                                          <p:stCondLst>
                                            <p:cond delay="0"/>
                                          </p:stCondLst>
                                        </p:cTn>
                                        <p:tgtEl>
                                          <p:spTgt spid="36"/>
                                        </p:tgtEl>
                                        <p:attrNameLst>
                                          <p:attrName>style.visibility</p:attrName>
                                        </p:attrNameLst>
                                      </p:cBhvr>
                                      <p:to>
                                        <p:strVal val="visible"/>
                                      </p:to>
                                    </p:set>
                                    <p:animEffect transition="in" filter="fade">
                                      <p:cBhvr>
                                        <p:cTn id="18"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Most Frequent </a:t>
            </a:r>
            <a:r>
              <a:rPr lang="en-US" dirty="0" smtClean="0"/>
              <a:t>Issues</a:t>
            </a:r>
            <a:endParaRPr lang="en-US" dirty="0"/>
          </a:p>
        </p:txBody>
      </p:sp>
      <p:grpSp>
        <p:nvGrpSpPr>
          <p:cNvPr id="56" name="Group 55"/>
          <p:cNvGrpSpPr/>
          <p:nvPr/>
        </p:nvGrpSpPr>
        <p:grpSpPr>
          <a:xfrm>
            <a:off x="595421" y="1615792"/>
            <a:ext cx="7937019" cy="3901440"/>
            <a:chOff x="595421" y="1615792"/>
            <a:chExt cx="7937019" cy="3901440"/>
          </a:xfrm>
        </p:grpSpPr>
        <p:graphicFrame>
          <p:nvGraphicFramePr>
            <p:cNvPr id="3" name="Content Placeholder 3"/>
            <p:cNvGraphicFramePr>
              <a:graphicFrameLocks/>
            </p:cNvGraphicFramePr>
            <p:nvPr>
              <p:extLst>
                <p:ext uri="{D42A27DB-BD31-4B8C-83A1-F6EECF244321}">
                  <p14:modId xmlns:p14="http://schemas.microsoft.com/office/powerpoint/2010/main" val="4073768350"/>
                </p:ext>
              </p:extLst>
            </p:nvPr>
          </p:nvGraphicFramePr>
          <p:xfrm>
            <a:off x="595421" y="1615792"/>
            <a:ext cx="7937019" cy="3901440"/>
          </p:xfrm>
          <a:graphic>
            <a:graphicData uri="http://schemas.openxmlformats.org/drawingml/2006/table">
              <a:tbl>
                <a:tblPr firstRow="1" bandRow="1">
                  <a:tableStyleId>{5C22544A-7EE6-4342-B048-85BDC9FD1C3A}</a:tableStyleId>
                </a:tblPr>
                <a:tblGrid>
                  <a:gridCol w="4840675"/>
                  <a:gridCol w="720080"/>
                  <a:gridCol w="864096"/>
                  <a:gridCol w="720080"/>
                  <a:gridCol w="792088"/>
                </a:tblGrid>
                <a:tr h="370840">
                  <a:tc>
                    <a:txBody>
                      <a:bodyPr/>
                      <a:lstStyle/>
                      <a:p>
                        <a:r>
                          <a:rPr lang="en-US" dirty="0" smtClean="0"/>
                          <a:t>Description</a:t>
                        </a:r>
                        <a:endParaRPr lang="en-US" dirty="0"/>
                      </a:p>
                    </a:txBody>
                    <a:tcPr marL="68598" marR="68598"/>
                  </a:tc>
                  <a:tc>
                    <a:txBody>
                      <a:bodyPr/>
                      <a:lstStyle/>
                      <a:p>
                        <a:r>
                          <a:rPr lang="en-US" dirty="0" smtClean="0"/>
                          <a:t>%</a:t>
                        </a:r>
                        <a:endParaRPr lang="en-US" dirty="0"/>
                      </a:p>
                    </a:txBody>
                    <a:tcPr marL="68598" marR="68598"/>
                  </a:tc>
                  <a:tc>
                    <a:txBody>
                      <a:bodyPr/>
                      <a:lstStyle/>
                      <a:p>
                        <a:r>
                          <a:rPr lang="en-US" dirty="0" smtClean="0"/>
                          <a:t>RAG</a:t>
                        </a:r>
                        <a:endParaRPr lang="en-US" dirty="0"/>
                      </a:p>
                    </a:txBody>
                    <a:tcPr marL="68598" marR="68598"/>
                  </a:tc>
                  <a:tc>
                    <a:txBody>
                      <a:bodyPr/>
                      <a:lstStyle/>
                      <a:p>
                        <a:r>
                          <a:rPr lang="en-US" dirty="0" smtClean="0"/>
                          <a:t>Fix?</a:t>
                        </a:r>
                        <a:endParaRPr lang="en-US" dirty="0"/>
                      </a:p>
                    </a:txBody>
                    <a:tcPr marL="68598" marR="68598"/>
                  </a:tc>
                  <a:tc>
                    <a:txBody>
                      <a:bodyPr/>
                      <a:lstStyle/>
                      <a:p>
                        <a:r>
                          <a:rPr lang="en-US" dirty="0" smtClean="0"/>
                          <a:t>Effort</a:t>
                        </a:r>
                        <a:endParaRPr lang="en-US" dirty="0"/>
                      </a:p>
                    </a:txBody>
                    <a:tcPr marL="68598" marR="68598"/>
                  </a:tc>
                </a:tr>
                <a:tr h="4419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dk1"/>
                            </a:solidFill>
                            <a:effectLst/>
                            <a:latin typeface="+mn-lt"/>
                            <a:ea typeface="+mn-ea"/>
                            <a:cs typeface="+mn-cs"/>
                          </a:rPr>
                          <a:t>Missing dependencies or middleware</a:t>
                        </a:r>
                        <a:endParaRPr lang="en-US" dirty="0" smtClean="0"/>
                      </a:p>
                    </a:txBody>
                    <a:tcPr marL="68598" marR="68598"/>
                  </a:tc>
                  <a:tc>
                    <a:txBody>
                      <a:bodyPr/>
                      <a:lstStyle/>
                      <a:p>
                        <a:r>
                          <a:rPr lang="en-US" dirty="0" smtClean="0"/>
                          <a:t>17%</a:t>
                        </a:r>
                        <a:endParaRPr lang="en-US" dirty="0"/>
                      </a:p>
                    </a:txBody>
                    <a:tcPr marL="68598" marR="68598"/>
                  </a:tc>
                  <a:tc>
                    <a:txBody>
                      <a:bodyPr/>
                      <a:lstStyle/>
                      <a:p>
                        <a:endParaRPr lang="en-US" dirty="0"/>
                      </a:p>
                    </a:txBody>
                    <a:tcPr marL="68598" marR="68598"/>
                  </a:tc>
                  <a:tc>
                    <a:txBody>
                      <a:bodyPr/>
                      <a:lstStyle/>
                      <a:p>
                        <a:endParaRPr lang="en-US" dirty="0"/>
                      </a:p>
                    </a:txBody>
                    <a:tcPr marL="68598" marR="68598"/>
                  </a:tc>
                  <a:tc>
                    <a:txBody>
                      <a:bodyPr/>
                      <a:lstStyle/>
                      <a:p>
                        <a:endParaRPr lang="en-US" dirty="0"/>
                      </a:p>
                    </a:txBody>
                    <a:tcPr marL="68598" marR="68598"/>
                  </a:tc>
                </a:tr>
                <a:tr h="381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dk1"/>
                            </a:solidFill>
                            <a:effectLst/>
                            <a:latin typeface="+mn-lt"/>
                            <a:ea typeface="+mn-ea"/>
                            <a:cs typeface="+mn-cs"/>
                          </a:rPr>
                          <a:t>Session 0 Isolation</a:t>
                        </a:r>
                        <a:r>
                          <a:rPr lang="en-US" sz="1800" kern="1200" baseline="0" dirty="0" smtClean="0">
                            <a:solidFill>
                              <a:schemeClr val="dk1"/>
                            </a:solidFill>
                            <a:effectLst/>
                            <a:latin typeface="+mn-lt"/>
                            <a:ea typeface="+mn-ea"/>
                            <a:cs typeface="+mn-cs"/>
                          </a:rPr>
                          <a:t> Issues</a:t>
                        </a:r>
                        <a:endParaRPr lang="en-US" dirty="0" smtClean="0"/>
                      </a:p>
                    </a:txBody>
                    <a:tcPr marL="68598" marR="68598"/>
                  </a:tc>
                  <a:tc>
                    <a:txBody>
                      <a:bodyPr/>
                      <a:lstStyle/>
                      <a:p>
                        <a:r>
                          <a:rPr lang="en-US" dirty="0" smtClean="0"/>
                          <a:t>15%</a:t>
                        </a:r>
                        <a:endParaRPr lang="en-US" dirty="0"/>
                      </a:p>
                    </a:txBody>
                    <a:tcPr marL="68598" marR="68598"/>
                  </a:tc>
                  <a:tc>
                    <a:txBody>
                      <a:bodyPr/>
                      <a:lstStyle/>
                      <a:p>
                        <a:endParaRPr lang="en-US" dirty="0"/>
                      </a:p>
                    </a:txBody>
                    <a:tcPr marL="68598" marR="68598"/>
                  </a:tc>
                  <a:tc>
                    <a:txBody>
                      <a:bodyPr/>
                      <a:lstStyle/>
                      <a:p>
                        <a:endParaRPr lang="en-US" dirty="0"/>
                      </a:p>
                    </a:txBody>
                    <a:tcPr marL="68598" marR="68598"/>
                  </a:tc>
                  <a:tc>
                    <a:txBody>
                      <a:bodyPr/>
                      <a:lstStyle/>
                      <a:p>
                        <a:endParaRPr lang="en-US" dirty="0"/>
                      </a:p>
                    </a:txBody>
                    <a:tcPr marL="68598" marR="68598"/>
                  </a:tc>
                </a:tr>
                <a:tr h="426720">
                  <a:tc>
                    <a:txBody>
                      <a:bodyPr/>
                      <a:lstStyle/>
                      <a:p>
                        <a:r>
                          <a:rPr lang="en-US" sz="1800" kern="1200" dirty="0" smtClean="0">
                            <a:solidFill>
                              <a:schemeClr val="dk1"/>
                            </a:solidFill>
                            <a:effectLst/>
                            <a:latin typeface="+mn-lt"/>
                            <a:ea typeface="+mn-ea"/>
                            <a:cs typeface="+mn-cs"/>
                          </a:rPr>
                          <a:t>UAC</a:t>
                        </a:r>
                        <a:r>
                          <a:rPr lang="en-US" sz="1800" kern="1200" baseline="0" dirty="0" smtClean="0">
                            <a:solidFill>
                              <a:schemeClr val="dk1"/>
                            </a:solidFill>
                            <a:effectLst/>
                            <a:latin typeface="+mn-lt"/>
                            <a:ea typeface="+mn-ea"/>
                            <a:cs typeface="+mn-cs"/>
                          </a:rPr>
                          <a:t> Issues with setups</a:t>
                        </a:r>
                        <a:endParaRPr lang="en-US" dirty="0"/>
                      </a:p>
                    </a:txBody>
                    <a:tcPr marL="68598" marR="68598"/>
                  </a:tc>
                  <a:tc>
                    <a:txBody>
                      <a:bodyPr/>
                      <a:lstStyle/>
                      <a:p>
                        <a:r>
                          <a:rPr lang="en-US" dirty="0" smtClean="0"/>
                          <a:t>6%</a:t>
                        </a:r>
                        <a:endParaRPr lang="en-US" dirty="0"/>
                      </a:p>
                    </a:txBody>
                    <a:tcPr marL="68598" marR="68598"/>
                  </a:tc>
                  <a:tc>
                    <a:txBody>
                      <a:bodyPr/>
                      <a:lstStyle/>
                      <a:p>
                        <a:endParaRPr lang="en-US" dirty="0"/>
                      </a:p>
                    </a:txBody>
                    <a:tcPr marL="68598" marR="68598"/>
                  </a:tc>
                  <a:tc>
                    <a:txBody>
                      <a:bodyPr/>
                      <a:lstStyle/>
                      <a:p>
                        <a:endParaRPr lang="en-US" dirty="0"/>
                      </a:p>
                    </a:txBody>
                    <a:tcPr marL="68598" marR="68598"/>
                  </a:tc>
                  <a:tc>
                    <a:txBody>
                      <a:bodyPr/>
                      <a:lstStyle/>
                      <a:p>
                        <a:endParaRPr lang="en-US" dirty="0"/>
                      </a:p>
                    </a:txBody>
                    <a:tcPr marL="68598" marR="68598"/>
                  </a:tc>
                </a:tr>
                <a:tr h="335280">
                  <a:tc>
                    <a:txBody>
                      <a:bodyPr/>
                      <a:lstStyle/>
                      <a:p>
                        <a:r>
                          <a:rPr lang="en-US" sz="1800" kern="1200" dirty="0" smtClean="0">
                            <a:solidFill>
                              <a:schemeClr val="dk1"/>
                            </a:solidFill>
                            <a:effectLst/>
                            <a:latin typeface="+mn-lt"/>
                            <a:ea typeface="+mn-ea"/>
                            <a:cs typeface="+mn-cs"/>
                          </a:rPr>
                          <a:t>UAC Issues with applications</a:t>
                        </a:r>
                        <a:endParaRPr lang="en-US" dirty="0"/>
                      </a:p>
                    </a:txBody>
                    <a:tcPr marL="68598" marR="68598"/>
                  </a:tc>
                  <a:tc>
                    <a:txBody>
                      <a:bodyPr/>
                      <a:lstStyle/>
                      <a:p>
                        <a:r>
                          <a:rPr lang="en-US" dirty="0" smtClean="0"/>
                          <a:t>6%</a:t>
                        </a:r>
                        <a:endParaRPr lang="en-US" dirty="0"/>
                      </a:p>
                    </a:txBody>
                    <a:tcPr marL="68598" marR="68598"/>
                  </a:tc>
                  <a:tc>
                    <a:txBody>
                      <a:bodyPr/>
                      <a:lstStyle/>
                      <a:p>
                        <a:endParaRPr lang="en-US" dirty="0"/>
                      </a:p>
                    </a:txBody>
                    <a:tcPr marL="68598" marR="68598"/>
                  </a:tc>
                  <a:tc>
                    <a:txBody>
                      <a:bodyPr/>
                      <a:lstStyle/>
                      <a:p>
                        <a:endParaRPr lang="en-US" dirty="0"/>
                      </a:p>
                    </a:txBody>
                    <a:tcPr marL="68598" marR="68598"/>
                  </a:tc>
                  <a:tc>
                    <a:txBody>
                      <a:bodyPr/>
                      <a:lstStyle/>
                      <a:p>
                        <a:endParaRPr lang="en-US" dirty="0"/>
                      </a:p>
                    </a:txBody>
                    <a:tcPr marL="68598" marR="68598"/>
                  </a:tc>
                </a:tr>
                <a:tr h="370840">
                  <a:tc>
                    <a:txBody>
                      <a:bodyPr/>
                      <a:lstStyle/>
                      <a:p>
                        <a:r>
                          <a:rPr lang="en-US" sz="1800" kern="1200" dirty="0" smtClean="0">
                            <a:solidFill>
                              <a:schemeClr val="dk1"/>
                            </a:solidFill>
                            <a:effectLst/>
                            <a:latin typeface="+mn-lt"/>
                            <a:ea typeface="+mn-ea"/>
                            <a:cs typeface="+mn-cs"/>
                          </a:rPr>
                          <a:t>Missing dependencies</a:t>
                        </a:r>
                        <a:r>
                          <a:rPr lang="en-US" sz="1800" kern="1200" baseline="0" dirty="0" smtClean="0">
                            <a:solidFill>
                              <a:schemeClr val="dk1"/>
                            </a:solidFill>
                            <a:effectLst/>
                            <a:latin typeface="+mn-lt"/>
                            <a:ea typeface="+mn-ea"/>
                            <a:cs typeface="+mn-cs"/>
                          </a:rPr>
                          <a:t> or middleware provided by Windows XP</a:t>
                        </a:r>
                        <a:endParaRPr lang="en-US" dirty="0"/>
                      </a:p>
                    </a:txBody>
                    <a:tcPr marL="68598" marR="68598"/>
                  </a:tc>
                  <a:tc>
                    <a:txBody>
                      <a:bodyPr/>
                      <a:lstStyle/>
                      <a:p>
                        <a:r>
                          <a:rPr lang="en-US" dirty="0" smtClean="0"/>
                          <a:t>5%</a:t>
                        </a:r>
                        <a:endParaRPr lang="en-US" dirty="0"/>
                      </a:p>
                    </a:txBody>
                    <a:tcPr marL="68598" marR="68598"/>
                  </a:tc>
                  <a:tc>
                    <a:txBody>
                      <a:bodyPr/>
                      <a:lstStyle/>
                      <a:p>
                        <a:endParaRPr lang="en-US" dirty="0"/>
                      </a:p>
                    </a:txBody>
                    <a:tcPr marL="68598" marR="68598"/>
                  </a:tc>
                  <a:tc>
                    <a:txBody>
                      <a:bodyPr/>
                      <a:lstStyle/>
                      <a:p>
                        <a:endParaRPr lang="en-US" dirty="0"/>
                      </a:p>
                    </a:txBody>
                    <a:tcPr marL="68598" marR="68598"/>
                  </a:tc>
                  <a:tc>
                    <a:txBody>
                      <a:bodyPr/>
                      <a:lstStyle/>
                      <a:p>
                        <a:endParaRPr lang="en-US" dirty="0"/>
                      </a:p>
                    </a:txBody>
                    <a:tcPr marL="68598" marR="68598"/>
                  </a:tc>
                </a:tr>
                <a:tr h="370840">
                  <a:tc>
                    <a:txBody>
                      <a:bodyPr/>
                      <a:lstStyle/>
                      <a:p>
                        <a:r>
                          <a:rPr lang="en-US" dirty="0" smtClean="0"/>
                          <a:t>Launch Conditions preventing</a:t>
                        </a:r>
                        <a:r>
                          <a:rPr lang="en-US" baseline="0" dirty="0" smtClean="0"/>
                          <a:t> installation</a:t>
                        </a:r>
                        <a:endParaRPr lang="en-US" dirty="0"/>
                      </a:p>
                    </a:txBody>
                    <a:tcPr marL="68598" marR="68598"/>
                  </a:tc>
                  <a:tc>
                    <a:txBody>
                      <a:bodyPr/>
                      <a:lstStyle/>
                      <a:p>
                        <a:r>
                          <a:rPr lang="en-US" dirty="0" smtClean="0"/>
                          <a:t>2%</a:t>
                        </a:r>
                        <a:endParaRPr lang="en-US" dirty="0"/>
                      </a:p>
                    </a:txBody>
                    <a:tcPr marL="68598" marR="68598"/>
                  </a:tc>
                  <a:tc>
                    <a:txBody>
                      <a:bodyPr/>
                      <a:lstStyle/>
                      <a:p>
                        <a:endParaRPr lang="en-US" dirty="0"/>
                      </a:p>
                    </a:txBody>
                    <a:tcPr marL="68598" marR="68598"/>
                  </a:tc>
                  <a:tc>
                    <a:txBody>
                      <a:bodyPr/>
                      <a:lstStyle/>
                      <a:p>
                        <a:endParaRPr lang="en-US" dirty="0"/>
                      </a:p>
                    </a:txBody>
                    <a:tcPr marL="68598" marR="68598"/>
                  </a:tc>
                  <a:tc>
                    <a:txBody>
                      <a:bodyPr/>
                      <a:lstStyle/>
                      <a:p>
                        <a:endParaRPr lang="en-US" dirty="0"/>
                      </a:p>
                    </a:txBody>
                    <a:tcPr marL="68598" marR="68598"/>
                  </a:tc>
                </a:tr>
                <a:tr h="447040">
                  <a:tc>
                    <a:txBody>
                      <a:bodyPr/>
                      <a:lstStyle/>
                      <a:p>
                        <a:r>
                          <a:rPr lang="en-US" dirty="0" smtClean="0"/>
                          <a:t>Restricted access to registry keys</a:t>
                        </a:r>
                        <a:endParaRPr lang="en-US" dirty="0"/>
                      </a:p>
                    </a:txBody>
                    <a:tcPr marL="68598" marR="68598"/>
                  </a:tc>
                  <a:tc>
                    <a:txBody>
                      <a:bodyPr/>
                      <a:lstStyle/>
                      <a:p>
                        <a:r>
                          <a:rPr lang="en-US" dirty="0" smtClean="0"/>
                          <a:t>2%</a:t>
                        </a:r>
                        <a:endParaRPr lang="en-US" dirty="0"/>
                      </a:p>
                    </a:txBody>
                    <a:tcPr marL="68598" marR="68598"/>
                  </a:tc>
                  <a:tc>
                    <a:txBody>
                      <a:bodyPr/>
                      <a:lstStyle/>
                      <a:p>
                        <a:endParaRPr lang="en-US" dirty="0"/>
                      </a:p>
                    </a:txBody>
                    <a:tcPr marL="68598" marR="68598"/>
                  </a:tc>
                  <a:tc>
                    <a:txBody>
                      <a:bodyPr/>
                      <a:lstStyle/>
                      <a:p>
                        <a:endParaRPr lang="en-US" dirty="0"/>
                      </a:p>
                    </a:txBody>
                    <a:tcPr marL="68598" marR="68598"/>
                  </a:tc>
                  <a:tc>
                    <a:txBody>
                      <a:bodyPr/>
                      <a:lstStyle/>
                      <a:p>
                        <a:endParaRPr lang="en-US" dirty="0"/>
                      </a:p>
                    </a:txBody>
                    <a:tcPr marL="68598" marR="68598"/>
                  </a:tc>
                </a:tr>
                <a:tr h="457200">
                  <a:tc>
                    <a:txBody>
                      <a:bodyPr/>
                      <a:lstStyle/>
                      <a:p>
                        <a:r>
                          <a:rPr lang="en-US" dirty="0" smtClean="0"/>
                          <a:t>Services requiring SYSTEM credentials</a:t>
                        </a:r>
                        <a:endParaRPr lang="en-US" dirty="0"/>
                      </a:p>
                    </a:txBody>
                    <a:tcPr marL="68598" marR="68598"/>
                  </a:tc>
                  <a:tc>
                    <a:txBody>
                      <a:bodyPr/>
                      <a:lstStyle/>
                      <a:p>
                        <a:r>
                          <a:rPr lang="en-US" dirty="0" smtClean="0"/>
                          <a:t>2%</a:t>
                        </a:r>
                        <a:endParaRPr lang="en-US" dirty="0"/>
                      </a:p>
                    </a:txBody>
                    <a:tcPr marL="68598" marR="68598"/>
                  </a:tc>
                  <a:tc>
                    <a:txBody>
                      <a:bodyPr/>
                      <a:lstStyle/>
                      <a:p>
                        <a:endParaRPr lang="en-US" dirty="0"/>
                      </a:p>
                    </a:txBody>
                    <a:tcPr marL="68598" marR="68598"/>
                  </a:tc>
                  <a:tc>
                    <a:txBody>
                      <a:bodyPr/>
                      <a:lstStyle/>
                      <a:p>
                        <a:endParaRPr lang="en-US" dirty="0"/>
                      </a:p>
                    </a:txBody>
                    <a:tcPr marL="68598" marR="68598"/>
                  </a:tc>
                  <a:tc>
                    <a:txBody>
                      <a:bodyPr/>
                      <a:lstStyle/>
                      <a:p>
                        <a:endParaRPr lang="en-US" dirty="0"/>
                      </a:p>
                    </a:txBody>
                    <a:tcPr marL="68598" marR="68598"/>
                  </a:tc>
                </a:tr>
              </a:tbl>
            </a:graphicData>
          </a:graphic>
        </p:graphicFrame>
        <p:sp>
          <p:nvSpPr>
            <p:cNvPr id="14" name="Oval 13"/>
            <p:cNvSpPr/>
            <p:nvPr/>
          </p:nvSpPr>
          <p:spPr bwMode="auto">
            <a:xfrm>
              <a:off x="7839019" y="2151831"/>
              <a:ext cx="184855" cy="149657"/>
            </a:xfrm>
            <a:prstGeom prst="ellipse">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wrap="square">
              <a:noAutofit/>
            </a:bodyPr>
            <a:lstStyle/>
            <a:p>
              <a:pPr eaLnBrk="0" hangingPunct="0">
                <a:spcBef>
                  <a:spcPct val="50000"/>
                </a:spcBef>
              </a:pPr>
              <a:endParaRPr lang="en-GB" dirty="0">
                <a:solidFill>
                  <a:schemeClr val="tx1"/>
                </a:solidFill>
              </a:endParaRPr>
            </a:p>
          </p:txBody>
        </p:sp>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22648" y="2088131"/>
              <a:ext cx="277056" cy="277056"/>
            </a:xfrm>
            <a:prstGeom prst="rect">
              <a:avLst/>
            </a:prstGeom>
          </p:spPr>
        </p:pic>
        <p:pic>
          <p:nvPicPr>
            <p:cNvPr id="18" name="Pictur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2786" y="2070888"/>
              <a:ext cx="277056" cy="277056"/>
            </a:xfrm>
            <a:prstGeom prst="rect">
              <a:avLst/>
            </a:prstGeom>
          </p:spPr>
        </p:pic>
        <p:pic>
          <p:nvPicPr>
            <p:cNvPr id="19" name="Picture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2786" y="2909088"/>
              <a:ext cx="277056" cy="277056"/>
            </a:xfrm>
            <a:prstGeom prst="rect">
              <a:avLst/>
            </a:prstGeom>
          </p:spPr>
        </p:pic>
        <p:pic>
          <p:nvPicPr>
            <p:cNvPr id="20" name="Picture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2786" y="3305464"/>
              <a:ext cx="277056" cy="277056"/>
            </a:xfrm>
            <a:prstGeom prst="rect">
              <a:avLst/>
            </a:prstGeom>
          </p:spPr>
        </p:pic>
        <p:pic>
          <p:nvPicPr>
            <p:cNvPr id="21" name="Picture 2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2786" y="3701840"/>
              <a:ext cx="277056" cy="277056"/>
            </a:xfrm>
            <a:prstGeom prst="rect">
              <a:avLst/>
            </a:prstGeom>
          </p:spPr>
        </p:pic>
        <p:pic>
          <p:nvPicPr>
            <p:cNvPr id="22" name="Picture 2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2786" y="4300628"/>
              <a:ext cx="277056" cy="277056"/>
            </a:xfrm>
            <a:prstGeom prst="rect">
              <a:avLst/>
            </a:prstGeom>
          </p:spPr>
        </p:pic>
        <p:pic>
          <p:nvPicPr>
            <p:cNvPr id="23" name="Picture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2786" y="4705380"/>
              <a:ext cx="277056" cy="277056"/>
            </a:xfrm>
            <a:prstGeom prst="rect">
              <a:avLst/>
            </a:prstGeom>
          </p:spPr>
        </p:pic>
        <p:pic>
          <p:nvPicPr>
            <p:cNvPr id="24" name="Picture 2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20862" y="2068331"/>
              <a:ext cx="277056" cy="277056"/>
            </a:xfrm>
            <a:prstGeom prst="rect">
              <a:avLst/>
            </a:prstGeom>
          </p:spPr>
        </p:pic>
        <p:pic>
          <p:nvPicPr>
            <p:cNvPr id="25" name="Picture 2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20862" y="2514076"/>
              <a:ext cx="277056" cy="277056"/>
            </a:xfrm>
            <a:prstGeom prst="rect">
              <a:avLst/>
            </a:prstGeom>
          </p:spPr>
        </p:pic>
        <p:pic>
          <p:nvPicPr>
            <p:cNvPr id="26" name="Picture 2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20862" y="2905229"/>
              <a:ext cx="277056" cy="277056"/>
            </a:xfrm>
            <a:prstGeom prst="rect">
              <a:avLst/>
            </a:prstGeom>
          </p:spPr>
        </p:pic>
        <p:pic>
          <p:nvPicPr>
            <p:cNvPr id="30" name="Picture 2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20862" y="5137428"/>
              <a:ext cx="277056" cy="277056"/>
            </a:xfrm>
            <a:prstGeom prst="rect">
              <a:avLst/>
            </a:prstGeom>
          </p:spPr>
        </p:pic>
        <p:pic>
          <p:nvPicPr>
            <p:cNvPr id="31" name="Picture 3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36296" y="2483012"/>
              <a:ext cx="277056" cy="277056"/>
            </a:xfrm>
            <a:prstGeom prst="rect">
              <a:avLst/>
            </a:prstGeom>
          </p:spPr>
        </p:pic>
        <p:sp>
          <p:nvSpPr>
            <p:cNvPr id="32" name="Oval 31"/>
            <p:cNvSpPr/>
            <p:nvPr/>
          </p:nvSpPr>
          <p:spPr bwMode="auto">
            <a:xfrm>
              <a:off x="7839019" y="2583115"/>
              <a:ext cx="184855" cy="149657"/>
            </a:xfrm>
            <a:prstGeom prst="ellipse">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wrap="square">
              <a:noAutofit/>
            </a:bodyPr>
            <a:lstStyle/>
            <a:p>
              <a:pPr eaLnBrk="0" hangingPunct="0">
                <a:spcBef>
                  <a:spcPct val="50000"/>
                </a:spcBef>
              </a:pPr>
              <a:endParaRPr lang="en-GB" dirty="0">
                <a:solidFill>
                  <a:schemeClr val="tx1"/>
                </a:solidFill>
              </a:endParaRPr>
            </a:p>
          </p:txBody>
        </p:sp>
        <p:pic>
          <p:nvPicPr>
            <p:cNvPr id="33" name="Picture 3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36296" y="2887764"/>
              <a:ext cx="277056" cy="277056"/>
            </a:xfrm>
            <a:prstGeom prst="rect">
              <a:avLst/>
            </a:prstGeom>
          </p:spPr>
        </p:pic>
        <p:pic>
          <p:nvPicPr>
            <p:cNvPr id="34" name="Picture 3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36296" y="3292516"/>
              <a:ext cx="277056" cy="277056"/>
            </a:xfrm>
            <a:prstGeom prst="rect">
              <a:avLst/>
            </a:prstGeom>
          </p:spPr>
        </p:pic>
        <p:pic>
          <p:nvPicPr>
            <p:cNvPr id="35" name="Picture 3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36296" y="3697268"/>
              <a:ext cx="277056" cy="277056"/>
            </a:xfrm>
            <a:prstGeom prst="rect">
              <a:avLst/>
            </a:prstGeom>
          </p:spPr>
        </p:pic>
        <p:pic>
          <p:nvPicPr>
            <p:cNvPr id="36" name="Picture 3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36296" y="4296860"/>
              <a:ext cx="277056" cy="277056"/>
            </a:xfrm>
            <a:prstGeom prst="rect">
              <a:avLst/>
            </a:prstGeom>
          </p:spPr>
        </p:pic>
        <p:pic>
          <p:nvPicPr>
            <p:cNvPr id="37" name="Picture 3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36296" y="4704284"/>
              <a:ext cx="277056" cy="277056"/>
            </a:xfrm>
            <a:prstGeom prst="rect">
              <a:avLst/>
            </a:prstGeom>
          </p:spPr>
        </p:pic>
        <p:pic>
          <p:nvPicPr>
            <p:cNvPr id="38" name="Picture 3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36296" y="5111708"/>
              <a:ext cx="277056" cy="277056"/>
            </a:xfrm>
            <a:prstGeom prst="rect">
              <a:avLst/>
            </a:prstGeom>
          </p:spPr>
        </p:pic>
        <p:sp>
          <p:nvSpPr>
            <p:cNvPr id="39" name="Oval 38"/>
            <p:cNvSpPr/>
            <p:nvPr/>
          </p:nvSpPr>
          <p:spPr bwMode="auto">
            <a:xfrm>
              <a:off x="7839019" y="2956803"/>
              <a:ext cx="184855" cy="149657"/>
            </a:xfrm>
            <a:prstGeom prst="ellipse">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wrap="square">
              <a:noAutofit/>
            </a:bodyPr>
            <a:lstStyle/>
            <a:p>
              <a:pPr eaLnBrk="0" hangingPunct="0">
                <a:spcBef>
                  <a:spcPct val="50000"/>
                </a:spcBef>
              </a:pPr>
              <a:endParaRPr lang="en-GB" dirty="0">
                <a:solidFill>
                  <a:schemeClr val="tx1"/>
                </a:solidFill>
              </a:endParaRPr>
            </a:p>
          </p:txBody>
        </p:sp>
        <p:sp>
          <p:nvSpPr>
            <p:cNvPr id="40" name="Oval 39"/>
            <p:cNvSpPr/>
            <p:nvPr/>
          </p:nvSpPr>
          <p:spPr bwMode="auto">
            <a:xfrm>
              <a:off x="7839019" y="3347907"/>
              <a:ext cx="184855" cy="149657"/>
            </a:xfrm>
            <a:prstGeom prst="ellipse">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wrap="square">
              <a:noAutofit/>
            </a:bodyPr>
            <a:lstStyle/>
            <a:p>
              <a:pPr eaLnBrk="0" hangingPunct="0">
                <a:spcBef>
                  <a:spcPct val="50000"/>
                </a:spcBef>
              </a:pPr>
              <a:endParaRPr lang="en-GB" dirty="0">
                <a:solidFill>
                  <a:schemeClr val="tx1"/>
                </a:solidFill>
              </a:endParaRPr>
            </a:p>
          </p:txBody>
        </p:sp>
        <p:sp>
          <p:nvSpPr>
            <p:cNvPr id="41" name="Oval 40"/>
            <p:cNvSpPr/>
            <p:nvPr/>
          </p:nvSpPr>
          <p:spPr bwMode="auto">
            <a:xfrm>
              <a:off x="7839019" y="3739011"/>
              <a:ext cx="184855" cy="149657"/>
            </a:xfrm>
            <a:prstGeom prst="ellipse">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wrap="square">
              <a:noAutofit/>
            </a:bodyPr>
            <a:lstStyle/>
            <a:p>
              <a:pPr eaLnBrk="0" hangingPunct="0">
                <a:spcBef>
                  <a:spcPct val="50000"/>
                </a:spcBef>
              </a:pPr>
              <a:endParaRPr lang="en-GB" dirty="0">
                <a:solidFill>
                  <a:schemeClr val="tx1"/>
                </a:solidFill>
              </a:endParaRPr>
            </a:p>
          </p:txBody>
        </p:sp>
        <p:sp>
          <p:nvSpPr>
            <p:cNvPr id="42" name="Oval 41"/>
            <p:cNvSpPr/>
            <p:nvPr/>
          </p:nvSpPr>
          <p:spPr bwMode="auto">
            <a:xfrm>
              <a:off x="7839019" y="4383315"/>
              <a:ext cx="184855" cy="149657"/>
            </a:xfrm>
            <a:prstGeom prst="ellipse">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wrap="square">
              <a:noAutofit/>
            </a:bodyPr>
            <a:lstStyle/>
            <a:p>
              <a:pPr eaLnBrk="0" hangingPunct="0">
                <a:spcBef>
                  <a:spcPct val="50000"/>
                </a:spcBef>
              </a:pPr>
              <a:endParaRPr lang="en-GB" dirty="0">
                <a:solidFill>
                  <a:schemeClr val="tx1"/>
                </a:solidFill>
              </a:endParaRPr>
            </a:p>
          </p:txBody>
        </p:sp>
        <p:sp>
          <p:nvSpPr>
            <p:cNvPr id="43" name="Oval 42"/>
            <p:cNvSpPr/>
            <p:nvPr/>
          </p:nvSpPr>
          <p:spPr bwMode="auto">
            <a:xfrm>
              <a:off x="7839019" y="4748996"/>
              <a:ext cx="184855" cy="149657"/>
            </a:xfrm>
            <a:prstGeom prst="ellipse">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wrap="square">
              <a:noAutofit/>
            </a:bodyPr>
            <a:lstStyle/>
            <a:p>
              <a:pPr eaLnBrk="0" hangingPunct="0">
                <a:spcBef>
                  <a:spcPct val="50000"/>
                </a:spcBef>
              </a:pPr>
              <a:endParaRPr lang="en-GB" dirty="0">
                <a:solidFill>
                  <a:schemeClr val="tx1"/>
                </a:solidFill>
              </a:endParaRPr>
            </a:p>
          </p:txBody>
        </p:sp>
        <p:sp>
          <p:nvSpPr>
            <p:cNvPr id="44" name="Oval 43"/>
            <p:cNvSpPr/>
            <p:nvPr/>
          </p:nvSpPr>
          <p:spPr bwMode="auto">
            <a:xfrm>
              <a:off x="7839019" y="5196565"/>
              <a:ext cx="184855" cy="149657"/>
            </a:xfrm>
            <a:prstGeom prst="ellipse">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wrap="square">
              <a:noAutofit/>
            </a:bodyPr>
            <a:lstStyle/>
            <a:p>
              <a:pPr eaLnBrk="0" hangingPunct="0">
                <a:spcBef>
                  <a:spcPct val="50000"/>
                </a:spcBef>
              </a:pPr>
              <a:endParaRPr lang="en-GB" dirty="0">
                <a:solidFill>
                  <a:schemeClr val="tx1"/>
                </a:solidFill>
              </a:endParaRPr>
            </a:p>
          </p:txBody>
        </p:sp>
        <p:sp>
          <p:nvSpPr>
            <p:cNvPr id="45" name="Oval 44"/>
            <p:cNvSpPr/>
            <p:nvPr/>
          </p:nvSpPr>
          <p:spPr bwMode="auto">
            <a:xfrm>
              <a:off x="8090617" y="3349430"/>
              <a:ext cx="184855" cy="151154"/>
            </a:xfrm>
            <a:prstGeom prst="ellipse">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wrap="square">
              <a:noAutofit/>
            </a:bodyPr>
            <a:lstStyle/>
            <a:p>
              <a:pPr eaLnBrk="0" hangingPunct="0">
                <a:spcBef>
                  <a:spcPct val="50000"/>
                </a:spcBef>
              </a:pPr>
              <a:endParaRPr lang="en-GB" dirty="0">
                <a:solidFill>
                  <a:schemeClr val="tx1"/>
                </a:solidFill>
              </a:endParaRPr>
            </a:p>
          </p:txBody>
        </p:sp>
        <p:sp>
          <p:nvSpPr>
            <p:cNvPr id="46" name="Oval 45"/>
            <p:cNvSpPr/>
            <p:nvPr/>
          </p:nvSpPr>
          <p:spPr bwMode="auto">
            <a:xfrm>
              <a:off x="8086849" y="5208340"/>
              <a:ext cx="184855" cy="149657"/>
            </a:xfrm>
            <a:prstGeom prst="ellipse">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wrap="square">
              <a:noAutofit/>
            </a:bodyPr>
            <a:lstStyle/>
            <a:p>
              <a:pPr eaLnBrk="0" hangingPunct="0">
                <a:spcBef>
                  <a:spcPct val="50000"/>
                </a:spcBef>
              </a:pPr>
              <a:endParaRPr lang="en-GB" dirty="0">
                <a:solidFill>
                  <a:schemeClr val="tx1"/>
                </a:solidFill>
              </a:endParaRPr>
            </a:p>
          </p:txBody>
        </p:sp>
      </p:grpSp>
      <p:sp>
        <p:nvSpPr>
          <p:cNvPr id="57" name="Footer Placeholder 3"/>
          <p:cNvSpPr>
            <a:spLocks noGrp="1"/>
          </p:cNvSpPr>
          <p:nvPr>
            <p:ph type="ftr" sz="quarter" idx="11"/>
          </p:nvPr>
        </p:nvSpPr>
        <p:spPr>
          <a:xfrm>
            <a:off x="3124200" y="6356350"/>
            <a:ext cx="2895600" cy="365125"/>
          </a:xfrm>
        </p:spPr>
        <p:txBody>
          <a:bodyPr/>
          <a:lstStyle/>
          <a:p>
            <a:r>
              <a:rPr lang="en-AU" dirty="0" smtClean="0"/>
              <a:t>(c) 2011 Microsoft. All rights reserved.</a:t>
            </a:r>
            <a:endParaRPr lang="en-AU" dirty="0"/>
          </a:p>
        </p:txBody>
      </p:sp>
      <p:grpSp>
        <p:nvGrpSpPr>
          <p:cNvPr id="58" name="Group 57"/>
          <p:cNvGrpSpPr/>
          <p:nvPr/>
        </p:nvGrpSpPr>
        <p:grpSpPr>
          <a:xfrm>
            <a:off x="7593938" y="132682"/>
            <a:ext cx="1370550" cy="1295436"/>
            <a:chOff x="7593938" y="132682"/>
            <a:chExt cx="1370550" cy="1295436"/>
          </a:xfrm>
        </p:grpSpPr>
        <p:sp>
          <p:nvSpPr>
            <p:cNvPr id="59" name="Rounded Rectangle 58"/>
            <p:cNvSpPr/>
            <p:nvPr/>
          </p:nvSpPr>
          <p:spPr>
            <a:xfrm rot="16200000">
              <a:off x="7663546" y="63074"/>
              <a:ext cx="1231333" cy="1370550"/>
            </a:xfrm>
            <a:prstGeom prst="roundRect">
              <a:avLst>
                <a:gd name="adj" fmla="val 10070"/>
              </a:avLst>
            </a:prstGeom>
            <a:gradFill flip="none" rotWithShape="1">
              <a:gsLst>
                <a:gs pos="13000">
                  <a:schemeClr val="accent6"/>
                </a:gs>
                <a:gs pos="100000">
                  <a:schemeClr val="accent6">
                    <a:lumMod val="75000"/>
                    <a:tint val="23500"/>
                    <a:satMod val="160000"/>
                    <a:alpha val="7000"/>
                  </a:schemeClr>
                </a:gs>
              </a:gsLst>
              <a:lin ang="0" scaled="1"/>
              <a:tileRect/>
            </a:gradFill>
            <a:ln w="12700">
              <a:solidFill>
                <a:srgbClr val="00C2F1"/>
              </a:solidFill>
            </a:ln>
          </p:spPr>
          <p:style>
            <a:lnRef idx="2">
              <a:schemeClr val="accent6">
                <a:shade val="50000"/>
              </a:schemeClr>
            </a:lnRef>
            <a:fillRef idx="1">
              <a:schemeClr val="accent6"/>
            </a:fillRef>
            <a:effectRef idx="0">
              <a:schemeClr val="accent6"/>
            </a:effectRef>
            <a:fontRef idx="minor">
              <a:schemeClr val="lt1"/>
            </a:fontRef>
          </p:style>
          <p:txBody>
            <a:bodyPr vert="vert" rtlCol="0" anchor="t"/>
            <a:lstStyle/>
            <a:p>
              <a:pPr algn="ctr"/>
              <a:endParaRPr lang="en-US" sz="2400" b="1" dirty="0" smtClean="0">
                <a:solidFill>
                  <a:schemeClr val="accent6">
                    <a:lumMod val="75000"/>
                  </a:schemeClr>
                </a:solidFill>
              </a:endParaRPr>
            </a:p>
          </p:txBody>
        </p:sp>
        <p:grpSp>
          <p:nvGrpSpPr>
            <p:cNvPr id="60" name="Group 59"/>
            <p:cNvGrpSpPr/>
            <p:nvPr/>
          </p:nvGrpSpPr>
          <p:grpSpPr>
            <a:xfrm>
              <a:off x="7629784" y="133576"/>
              <a:ext cx="1312719" cy="1294542"/>
              <a:chOff x="7417219" y="301567"/>
              <a:chExt cx="1901766" cy="1875432"/>
            </a:xfrm>
          </p:grpSpPr>
          <p:pic>
            <p:nvPicPr>
              <p:cNvPr id="61" name="Picture 60"/>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7417219" y="301567"/>
                <a:ext cx="1102390" cy="1875432"/>
              </a:xfrm>
              <a:prstGeom prst="rect">
                <a:avLst/>
              </a:prstGeom>
            </p:spPr>
          </p:pic>
          <p:pic>
            <p:nvPicPr>
              <p:cNvPr id="62" name="Picture 61"/>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rot="381175">
                <a:off x="7741660" y="498851"/>
                <a:ext cx="1577325" cy="1309670"/>
              </a:xfrm>
              <a:prstGeom prst="rect">
                <a:avLst/>
              </a:prstGeom>
            </p:spPr>
          </p:pic>
        </p:grpSp>
      </p:grpSp>
    </p:spTree>
    <p:extLst>
      <p:ext uri="{BB962C8B-B14F-4D97-AF65-F5344CB8AC3E}">
        <p14:creationId xmlns:p14="http://schemas.microsoft.com/office/powerpoint/2010/main" val="29115196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fade">
                                      <p:cBhvr>
                                        <p:cTn id="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Discover</a:t>
            </a:r>
            <a:endParaRPr lang="en-GB" dirty="0"/>
          </a:p>
        </p:txBody>
      </p:sp>
      <p:sp>
        <p:nvSpPr>
          <p:cNvPr id="3" name="Footer Placeholder 2"/>
          <p:cNvSpPr>
            <a:spLocks noGrp="1"/>
          </p:cNvSpPr>
          <p:nvPr>
            <p:ph type="ftr" sz="quarter" idx="11"/>
          </p:nvPr>
        </p:nvSpPr>
        <p:spPr/>
        <p:txBody>
          <a:bodyPr/>
          <a:lstStyle/>
          <a:p>
            <a:r>
              <a:rPr lang="en-AU" smtClean="0"/>
              <a:t>(c) 2011 Microsoft. All rights reserved.</a:t>
            </a:r>
            <a:endParaRPr lang="en-AU" dirty="0"/>
          </a:p>
        </p:txBody>
      </p:sp>
      <p:sp>
        <p:nvSpPr>
          <p:cNvPr id="4" name="Rounded Rectangle 3"/>
          <p:cNvSpPr/>
          <p:nvPr/>
        </p:nvSpPr>
        <p:spPr>
          <a:xfrm>
            <a:off x="1043608" y="2904234"/>
            <a:ext cx="1610108" cy="2685006"/>
          </a:xfrm>
          <a:prstGeom prst="roundRect">
            <a:avLst>
              <a:gd name="adj" fmla="val 10070"/>
            </a:avLst>
          </a:prstGeom>
          <a:gradFill>
            <a:gsLst>
              <a:gs pos="0">
                <a:schemeClr val="bg1">
                  <a:alpha val="72000"/>
                  <a:lumMod val="78000"/>
                </a:schemeClr>
              </a:gs>
              <a:gs pos="100000">
                <a:schemeClr val="bg1">
                  <a:lumMod val="99000"/>
                  <a:alpha val="67000"/>
                </a:schemeClr>
              </a:gs>
            </a:gsLst>
            <a:lin ang="12000000" scaled="0"/>
          </a:gra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400" b="1" dirty="0">
              <a:solidFill>
                <a:schemeClr val="accent6">
                  <a:lumMod val="75000"/>
                </a:schemeClr>
              </a:solidFill>
            </a:endParaRPr>
          </a:p>
          <a:p>
            <a:pPr algn="ctr"/>
            <a:endParaRPr lang="en-US" sz="2400" b="1" dirty="0">
              <a:solidFill>
                <a:schemeClr val="accent6">
                  <a:lumMod val="75000"/>
                </a:schemeClr>
              </a:solidFill>
            </a:endParaRPr>
          </a:p>
        </p:txBody>
      </p:sp>
      <p:sp>
        <p:nvSpPr>
          <p:cNvPr id="6" name="TextBox 5"/>
          <p:cNvSpPr txBox="1"/>
          <p:nvPr/>
        </p:nvSpPr>
        <p:spPr>
          <a:xfrm>
            <a:off x="3340396" y="2819736"/>
            <a:ext cx="2239716" cy="1015663"/>
          </a:xfrm>
          <a:prstGeom prst="rect">
            <a:avLst/>
          </a:prstGeom>
          <a:noFill/>
        </p:spPr>
        <p:txBody>
          <a:bodyPr wrap="none" rtlCol="0">
            <a:spAutoFit/>
          </a:bodyPr>
          <a:lstStyle/>
          <a:p>
            <a:r>
              <a:rPr lang="en-US" sz="6000" b="1" dirty="0" smtClean="0">
                <a:solidFill>
                  <a:schemeClr val="bg1"/>
                </a:solidFill>
              </a:rPr>
              <a:t>DEMO</a:t>
            </a:r>
            <a:endParaRPr lang="en-GB" sz="6000" b="1" dirty="0">
              <a:solidFill>
                <a:schemeClr val="bg1"/>
              </a:solidFill>
            </a:endParaRPr>
          </a:p>
        </p:txBody>
      </p:sp>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1000593" y="3020428"/>
            <a:ext cx="1080669" cy="2496804"/>
          </a:xfrm>
          <a:prstGeom prst="rect">
            <a:avLst/>
          </a:prstGeom>
        </p:spPr>
      </p:pic>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rot="1689645">
            <a:off x="1116838" y="3690254"/>
            <a:ext cx="1768183" cy="1468141"/>
          </a:xfrm>
          <a:prstGeom prst="rect">
            <a:avLst/>
          </a:prstGeom>
        </p:spPr>
      </p:pic>
    </p:spTree>
    <p:extLst>
      <p:ext uri="{BB962C8B-B14F-4D97-AF65-F5344CB8AC3E}">
        <p14:creationId xmlns:p14="http://schemas.microsoft.com/office/powerpoint/2010/main" val="185428116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p:txBody>
          <a:bodyPr>
            <a:normAutofit/>
          </a:bodyPr>
          <a:lstStyle/>
          <a:p>
            <a:r>
              <a:rPr lang="en-US" dirty="0" smtClean="0"/>
              <a:t>Leveraging Automation</a:t>
            </a:r>
            <a:br>
              <a:rPr lang="en-US" dirty="0" smtClean="0"/>
            </a:br>
            <a:r>
              <a:rPr lang="en-US" sz="2700" dirty="0" smtClean="0">
                <a:solidFill>
                  <a:schemeClr val="accent2"/>
                </a:solidFill>
              </a:rPr>
              <a:t>How do we get there?</a:t>
            </a:r>
            <a:endParaRPr lang="en-GB" sz="2700" dirty="0">
              <a:solidFill>
                <a:schemeClr val="accent2"/>
              </a:solidFill>
            </a:endParaRPr>
          </a:p>
        </p:txBody>
      </p:sp>
      <p:sp>
        <p:nvSpPr>
          <p:cNvPr id="4" name="Footer Placeholder 3"/>
          <p:cNvSpPr>
            <a:spLocks noGrp="1"/>
          </p:cNvSpPr>
          <p:nvPr>
            <p:ph type="ftr" sz="quarter" idx="11"/>
          </p:nvPr>
        </p:nvSpPr>
        <p:spPr/>
        <p:txBody>
          <a:bodyPr/>
          <a:lstStyle/>
          <a:p>
            <a:r>
              <a:rPr lang="en-AU" dirty="0" smtClean="0"/>
              <a:t>(c) 2011 Microsoft. All rights reserved.</a:t>
            </a:r>
            <a:endParaRPr lang="en-AU" dirty="0"/>
          </a:p>
        </p:txBody>
      </p:sp>
      <p:sp>
        <p:nvSpPr>
          <p:cNvPr id="28" name="Rounded Rectangle 27"/>
          <p:cNvSpPr/>
          <p:nvPr/>
        </p:nvSpPr>
        <p:spPr>
          <a:xfrm>
            <a:off x="6510428" y="2492896"/>
            <a:ext cx="1610108" cy="3117054"/>
          </a:xfrm>
          <a:prstGeom prst="roundRect">
            <a:avLst>
              <a:gd name="adj" fmla="val 10070"/>
            </a:avLst>
          </a:prstGeom>
          <a:gradFill>
            <a:gsLst>
              <a:gs pos="0">
                <a:schemeClr val="bg1">
                  <a:lumMod val="78000"/>
                  <a:alpha val="39000"/>
                </a:schemeClr>
              </a:gs>
              <a:gs pos="100000">
                <a:schemeClr val="bg1">
                  <a:lumMod val="99000"/>
                  <a:alpha val="13000"/>
                </a:schemeClr>
              </a:gs>
            </a:gsLst>
            <a:lin ang="12000000" scaled="0"/>
          </a:gra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400" b="1" dirty="0" smtClean="0">
                <a:solidFill>
                  <a:schemeClr val="accent6">
                    <a:lumMod val="60000"/>
                    <a:lumOff val="40000"/>
                  </a:schemeClr>
                </a:solidFill>
              </a:rPr>
              <a:t>Manage</a:t>
            </a:r>
            <a:endParaRPr lang="en-US" sz="2400" b="1" dirty="0">
              <a:solidFill>
                <a:schemeClr val="accent6">
                  <a:lumMod val="60000"/>
                  <a:lumOff val="40000"/>
                </a:schemeClr>
              </a:solidFill>
            </a:endParaRPr>
          </a:p>
        </p:txBody>
      </p:sp>
      <p:sp>
        <p:nvSpPr>
          <p:cNvPr id="27" name="Rounded Rectangle 26"/>
          <p:cNvSpPr/>
          <p:nvPr/>
        </p:nvSpPr>
        <p:spPr>
          <a:xfrm>
            <a:off x="4664152" y="2492896"/>
            <a:ext cx="1610108" cy="3117054"/>
          </a:xfrm>
          <a:prstGeom prst="roundRect">
            <a:avLst>
              <a:gd name="adj" fmla="val 10070"/>
            </a:avLst>
          </a:prstGeom>
          <a:gradFill>
            <a:gsLst>
              <a:gs pos="0">
                <a:schemeClr val="bg1">
                  <a:lumMod val="78000"/>
                  <a:alpha val="39000"/>
                </a:schemeClr>
              </a:gs>
              <a:gs pos="100000">
                <a:schemeClr val="bg1">
                  <a:lumMod val="99000"/>
                  <a:alpha val="13000"/>
                </a:schemeClr>
              </a:gs>
            </a:gsLst>
            <a:lin ang="12000000" scaled="0"/>
          </a:gra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400" b="1" dirty="0" smtClean="0">
                <a:solidFill>
                  <a:schemeClr val="accent6">
                    <a:lumMod val="60000"/>
                    <a:lumOff val="40000"/>
                  </a:schemeClr>
                </a:solidFill>
              </a:rPr>
              <a:t>Automate</a:t>
            </a:r>
            <a:endParaRPr lang="en-US" sz="2400" b="1" dirty="0">
              <a:solidFill>
                <a:schemeClr val="accent6">
                  <a:lumMod val="60000"/>
                  <a:lumOff val="40000"/>
                </a:schemeClr>
              </a:solidFill>
            </a:endParaRPr>
          </a:p>
        </p:txBody>
      </p:sp>
      <p:grpSp>
        <p:nvGrpSpPr>
          <p:cNvPr id="24" name="Group 23"/>
          <p:cNvGrpSpPr/>
          <p:nvPr/>
        </p:nvGrpSpPr>
        <p:grpSpPr>
          <a:xfrm>
            <a:off x="2817876" y="2492896"/>
            <a:ext cx="1610108" cy="3117054"/>
            <a:chOff x="2817876" y="2492896"/>
            <a:chExt cx="1610108" cy="3117054"/>
          </a:xfrm>
        </p:grpSpPr>
        <p:sp>
          <p:nvSpPr>
            <p:cNvPr id="26" name="Rounded Rectangle 25"/>
            <p:cNvSpPr/>
            <p:nvPr/>
          </p:nvSpPr>
          <p:spPr>
            <a:xfrm>
              <a:off x="2817876" y="2492896"/>
              <a:ext cx="1610108" cy="3117054"/>
            </a:xfrm>
            <a:prstGeom prst="roundRect">
              <a:avLst>
                <a:gd name="adj" fmla="val 10070"/>
              </a:avLst>
            </a:prstGeom>
            <a:gradFill>
              <a:gsLst>
                <a:gs pos="0">
                  <a:schemeClr val="bg1">
                    <a:alpha val="72000"/>
                    <a:lumMod val="78000"/>
                  </a:schemeClr>
                </a:gs>
                <a:gs pos="100000">
                  <a:schemeClr val="bg1">
                    <a:lumMod val="99000"/>
                    <a:alpha val="67000"/>
                  </a:schemeClr>
                </a:gs>
              </a:gsLst>
              <a:lin ang="12000000" scaled="0"/>
            </a:gra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400" b="1" dirty="0" smtClean="0">
                  <a:solidFill>
                    <a:schemeClr val="accent6">
                      <a:lumMod val="75000"/>
                    </a:schemeClr>
                  </a:solidFill>
                </a:rPr>
                <a:t>Model</a:t>
              </a:r>
              <a:endParaRPr lang="en-US" sz="2400" b="1" dirty="0">
                <a:solidFill>
                  <a:schemeClr val="accent6">
                    <a:lumMod val="75000"/>
                  </a:schemeClr>
                </a:solidFill>
              </a:endParaRPr>
            </a:p>
            <a:p>
              <a:pPr algn="ctr"/>
              <a:endParaRPr lang="en-US" sz="2400" b="1" dirty="0">
                <a:solidFill>
                  <a:schemeClr val="accent6">
                    <a:lumMod val="75000"/>
                  </a:schemeClr>
                </a:solidFill>
              </a:endParaRPr>
            </a:p>
          </p:txBody>
        </p:sp>
        <p:graphicFrame>
          <p:nvGraphicFramePr>
            <p:cNvPr id="17" name="Chart 16"/>
            <p:cNvGraphicFramePr/>
            <p:nvPr>
              <p:extLst>
                <p:ext uri="{D42A27DB-BD31-4B8C-83A1-F6EECF244321}">
                  <p14:modId xmlns:p14="http://schemas.microsoft.com/office/powerpoint/2010/main" val="3999700629"/>
                </p:ext>
              </p:extLst>
            </p:nvPr>
          </p:nvGraphicFramePr>
          <p:xfrm>
            <a:off x="3089930" y="3068959"/>
            <a:ext cx="1213222" cy="1108582"/>
          </p:xfrm>
          <a:graphic>
            <a:graphicData uri="http://schemas.openxmlformats.org/drawingml/2006/chart">
              <c:chart xmlns:c="http://schemas.openxmlformats.org/drawingml/2006/chart" xmlns:r="http://schemas.openxmlformats.org/officeDocument/2006/relationships" r:id="rId2"/>
            </a:graphicData>
          </a:graphic>
        </p:graphicFrame>
      </p:grpSp>
      <p:sp>
        <p:nvSpPr>
          <p:cNvPr id="9" name="Rounded Rectangle 8"/>
          <p:cNvSpPr/>
          <p:nvPr/>
        </p:nvSpPr>
        <p:spPr>
          <a:xfrm>
            <a:off x="971600" y="2492896"/>
            <a:ext cx="1610108" cy="3117054"/>
          </a:xfrm>
          <a:prstGeom prst="roundRect">
            <a:avLst>
              <a:gd name="adj" fmla="val 10070"/>
            </a:avLst>
          </a:prstGeom>
          <a:gradFill>
            <a:gsLst>
              <a:gs pos="0">
                <a:schemeClr val="bg1">
                  <a:lumMod val="78000"/>
                  <a:alpha val="39000"/>
                </a:schemeClr>
              </a:gs>
              <a:gs pos="100000">
                <a:schemeClr val="bg1">
                  <a:lumMod val="99000"/>
                  <a:alpha val="13000"/>
                </a:schemeClr>
              </a:gs>
            </a:gsLst>
            <a:lin ang="12000000" scaled="0"/>
          </a:gra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400" b="1" dirty="0" smtClean="0">
                <a:solidFill>
                  <a:schemeClr val="accent6">
                    <a:lumMod val="60000"/>
                    <a:lumOff val="40000"/>
                  </a:schemeClr>
                </a:solidFill>
              </a:rPr>
              <a:t>Discover</a:t>
            </a:r>
            <a:endParaRPr lang="en-US" sz="2400" b="1" dirty="0">
              <a:solidFill>
                <a:schemeClr val="accent6">
                  <a:lumMod val="60000"/>
                  <a:lumOff val="40000"/>
                </a:schemeClr>
              </a:solidFill>
            </a:endParaRPr>
          </a:p>
        </p:txBody>
      </p:sp>
      <p:grpSp>
        <p:nvGrpSpPr>
          <p:cNvPr id="33" name="Group 32"/>
          <p:cNvGrpSpPr/>
          <p:nvPr/>
        </p:nvGrpSpPr>
        <p:grpSpPr>
          <a:xfrm>
            <a:off x="3078831" y="3189711"/>
            <a:ext cx="1249393" cy="2238648"/>
            <a:chOff x="3078831" y="3189711"/>
            <a:chExt cx="1249393" cy="2238648"/>
          </a:xfrm>
        </p:grpSpPr>
        <p:graphicFrame>
          <p:nvGraphicFramePr>
            <p:cNvPr id="34" name="Chart 33"/>
            <p:cNvGraphicFramePr/>
            <p:nvPr>
              <p:extLst>
                <p:ext uri="{D42A27DB-BD31-4B8C-83A1-F6EECF244321}">
                  <p14:modId xmlns:p14="http://schemas.microsoft.com/office/powerpoint/2010/main" val="3717260085"/>
                </p:ext>
              </p:extLst>
            </p:nvPr>
          </p:nvGraphicFramePr>
          <p:xfrm>
            <a:off x="3087584" y="4276921"/>
            <a:ext cx="1240640" cy="1151438"/>
          </p:xfrm>
          <a:graphic>
            <a:graphicData uri="http://schemas.openxmlformats.org/drawingml/2006/chart">
              <c:chart xmlns:c="http://schemas.openxmlformats.org/drawingml/2006/chart" xmlns:r="http://schemas.openxmlformats.org/officeDocument/2006/relationships" r:id="rId3"/>
            </a:graphicData>
          </a:graphic>
        </p:graphicFrame>
        <p:pic>
          <p:nvPicPr>
            <p:cNvPr id="35" name="Picture 3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78831" y="3189711"/>
              <a:ext cx="1167619" cy="1234614"/>
            </a:xfrm>
            <a:prstGeom prst="rect">
              <a:avLst/>
            </a:prstGeom>
          </p:spPr>
        </p:pic>
      </p:grpSp>
    </p:spTree>
    <p:extLst>
      <p:ext uri="{BB962C8B-B14F-4D97-AF65-F5344CB8AC3E}">
        <p14:creationId xmlns:p14="http://schemas.microsoft.com/office/powerpoint/2010/main" val="106946425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p:nvPr/>
        </p:nvSpPr>
        <p:spPr>
          <a:xfrm>
            <a:off x="6510428" y="2492896"/>
            <a:ext cx="1610108" cy="3117054"/>
          </a:xfrm>
          <a:prstGeom prst="roundRect">
            <a:avLst>
              <a:gd name="adj" fmla="val 10070"/>
            </a:avLst>
          </a:prstGeom>
          <a:gradFill>
            <a:gsLst>
              <a:gs pos="0">
                <a:schemeClr val="bg1">
                  <a:alpha val="72000"/>
                  <a:lumMod val="78000"/>
                </a:schemeClr>
              </a:gs>
              <a:gs pos="100000">
                <a:schemeClr val="bg1">
                  <a:lumMod val="99000"/>
                  <a:alpha val="67000"/>
                </a:schemeClr>
              </a:gs>
            </a:gsLst>
            <a:lin ang="12000000" scaled="0"/>
          </a:gra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400" b="1" dirty="0" smtClean="0">
                <a:solidFill>
                  <a:schemeClr val="accent6">
                    <a:lumMod val="75000"/>
                  </a:schemeClr>
                </a:solidFill>
              </a:rPr>
              <a:t>Cost</a:t>
            </a:r>
            <a:endParaRPr lang="en-US" sz="2400" b="1" dirty="0">
              <a:solidFill>
                <a:schemeClr val="accent6">
                  <a:lumMod val="75000"/>
                </a:schemeClr>
              </a:solidFill>
            </a:endParaRPr>
          </a:p>
          <a:p>
            <a:pPr algn="ctr"/>
            <a:endParaRPr lang="en-US" sz="2400" b="1" dirty="0">
              <a:solidFill>
                <a:schemeClr val="accent6">
                  <a:lumMod val="75000"/>
                </a:schemeClr>
              </a:solidFill>
            </a:endParaRPr>
          </a:p>
        </p:txBody>
      </p:sp>
      <p:sp>
        <p:nvSpPr>
          <p:cNvPr id="16" name="Rounded Rectangle 15"/>
          <p:cNvSpPr/>
          <p:nvPr/>
        </p:nvSpPr>
        <p:spPr>
          <a:xfrm>
            <a:off x="4664152" y="2492896"/>
            <a:ext cx="1610108" cy="3117054"/>
          </a:xfrm>
          <a:prstGeom prst="roundRect">
            <a:avLst>
              <a:gd name="adj" fmla="val 10070"/>
            </a:avLst>
          </a:prstGeom>
          <a:gradFill>
            <a:gsLst>
              <a:gs pos="0">
                <a:schemeClr val="bg1">
                  <a:alpha val="72000"/>
                  <a:lumMod val="78000"/>
                </a:schemeClr>
              </a:gs>
              <a:gs pos="100000">
                <a:schemeClr val="bg1">
                  <a:lumMod val="99000"/>
                  <a:alpha val="67000"/>
                </a:schemeClr>
              </a:gs>
            </a:gsLst>
            <a:lin ang="12000000" scaled="0"/>
          </a:gra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400" b="1" dirty="0" smtClean="0">
                <a:solidFill>
                  <a:schemeClr val="accent6">
                    <a:lumMod val="75000"/>
                  </a:schemeClr>
                </a:solidFill>
              </a:rPr>
              <a:t>Time</a:t>
            </a:r>
            <a:endParaRPr lang="en-US" sz="2400" b="1" dirty="0">
              <a:solidFill>
                <a:schemeClr val="accent6">
                  <a:lumMod val="75000"/>
                </a:schemeClr>
              </a:solidFill>
            </a:endParaRPr>
          </a:p>
          <a:p>
            <a:pPr algn="ctr"/>
            <a:endParaRPr lang="en-US" sz="2400" b="1" dirty="0">
              <a:solidFill>
                <a:schemeClr val="accent6">
                  <a:lumMod val="75000"/>
                </a:schemeClr>
              </a:solidFill>
            </a:endParaRPr>
          </a:p>
        </p:txBody>
      </p:sp>
      <p:sp>
        <p:nvSpPr>
          <p:cNvPr id="19" name="Rounded Rectangle 18"/>
          <p:cNvSpPr/>
          <p:nvPr/>
        </p:nvSpPr>
        <p:spPr>
          <a:xfrm>
            <a:off x="2817876" y="2492896"/>
            <a:ext cx="1610108" cy="3117054"/>
          </a:xfrm>
          <a:prstGeom prst="roundRect">
            <a:avLst>
              <a:gd name="adj" fmla="val 10070"/>
            </a:avLst>
          </a:prstGeom>
          <a:gradFill>
            <a:gsLst>
              <a:gs pos="0">
                <a:schemeClr val="bg1">
                  <a:alpha val="72000"/>
                  <a:lumMod val="78000"/>
                </a:schemeClr>
              </a:gs>
              <a:gs pos="100000">
                <a:schemeClr val="bg1">
                  <a:lumMod val="99000"/>
                  <a:alpha val="67000"/>
                </a:schemeClr>
              </a:gs>
            </a:gsLst>
            <a:lin ang="12000000" scaled="0"/>
          </a:gra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400" b="1" dirty="0" smtClean="0">
                <a:solidFill>
                  <a:schemeClr val="accent6">
                    <a:lumMod val="75000"/>
                  </a:schemeClr>
                </a:solidFill>
              </a:rPr>
              <a:t>Resources</a:t>
            </a:r>
            <a:endParaRPr lang="en-US" sz="2400" b="1" dirty="0">
              <a:solidFill>
                <a:schemeClr val="accent6">
                  <a:lumMod val="75000"/>
                </a:schemeClr>
              </a:solidFill>
            </a:endParaRPr>
          </a:p>
          <a:p>
            <a:pPr algn="ctr"/>
            <a:endParaRPr lang="en-US" sz="2400" b="1" dirty="0">
              <a:solidFill>
                <a:schemeClr val="accent6">
                  <a:lumMod val="75000"/>
                </a:schemeClr>
              </a:solidFill>
            </a:endParaRPr>
          </a:p>
        </p:txBody>
      </p:sp>
      <p:sp>
        <p:nvSpPr>
          <p:cNvPr id="26" name="Rounded Rectangle 25"/>
          <p:cNvSpPr/>
          <p:nvPr/>
        </p:nvSpPr>
        <p:spPr>
          <a:xfrm>
            <a:off x="971600" y="2492896"/>
            <a:ext cx="1610108" cy="3117054"/>
          </a:xfrm>
          <a:prstGeom prst="roundRect">
            <a:avLst>
              <a:gd name="adj" fmla="val 10070"/>
            </a:avLst>
          </a:prstGeom>
          <a:gradFill>
            <a:gsLst>
              <a:gs pos="0">
                <a:schemeClr val="bg1">
                  <a:alpha val="72000"/>
                  <a:lumMod val="78000"/>
                </a:schemeClr>
              </a:gs>
              <a:gs pos="100000">
                <a:schemeClr val="bg1">
                  <a:lumMod val="99000"/>
                  <a:alpha val="67000"/>
                </a:schemeClr>
              </a:gs>
            </a:gsLst>
            <a:lin ang="12000000" scaled="0"/>
          </a:gra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400" b="1" dirty="0" smtClean="0">
                <a:solidFill>
                  <a:schemeClr val="accent6">
                    <a:lumMod val="75000"/>
                  </a:schemeClr>
                </a:solidFill>
              </a:rPr>
              <a:t>Effort</a:t>
            </a:r>
            <a:endParaRPr lang="en-US" sz="2400" b="1" dirty="0">
              <a:solidFill>
                <a:schemeClr val="accent6">
                  <a:lumMod val="75000"/>
                </a:schemeClr>
              </a:solidFill>
            </a:endParaRPr>
          </a:p>
          <a:p>
            <a:pPr algn="ctr"/>
            <a:endParaRPr lang="en-US" sz="2400" b="1" dirty="0">
              <a:solidFill>
                <a:schemeClr val="accent6">
                  <a:lumMod val="75000"/>
                </a:schemeClr>
              </a:solidFill>
            </a:endParaRPr>
          </a:p>
        </p:txBody>
      </p:sp>
      <p:sp>
        <p:nvSpPr>
          <p:cNvPr id="4" name="Footer Placeholder 3"/>
          <p:cNvSpPr>
            <a:spLocks noGrp="1"/>
          </p:cNvSpPr>
          <p:nvPr>
            <p:ph type="ftr" sz="quarter" idx="11"/>
          </p:nvPr>
        </p:nvSpPr>
        <p:spPr/>
        <p:txBody>
          <a:bodyPr/>
          <a:lstStyle/>
          <a:p>
            <a:r>
              <a:rPr lang="en-AU" smtClean="0"/>
              <a:t>(c) 2011 Microsoft. All rights reserved.</a:t>
            </a:r>
            <a:endParaRPr lang="en-AU" dirty="0"/>
          </a:p>
        </p:txBody>
      </p:sp>
      <p:sp>
        <p:nvSpPr>
          <p:cNvPr id="5" name="Title 1"/>
          <p:cNvSpPr>
            <a:spLocks noGrp="1"/>
          </p:cNvSpPr>
          <p:nvPr>
            <p:ph type="title"/>
          </p:nvPr>
        </p:nvSpPr>
        <p:spPr>
          <a:xfrm>
            <a:off x="457200" y="332656"/>
            <a:ext cx="8229600" cy="1143000"/>
          </a:xfrm>
        </p:spPr>
        <p:txBody>
          <a:bodyPr>
            <a:normAutofit/>
          </a:bodyPr>
          <a:lstStyle/>
          <a:p>
            <a:r>
              <a:rPr lang="en-US" dirty="0" smtClean="0"/>
              <a:t>A Key project challenge</a:t>
            </a:r>
            <a:br>
              <a:rPr lang="en-US" dirty="0" smtClean="0"/>
            </a:br>
            <a:r>
              <a:rPr lang="en-US" sz="2700" dirty="0" smtClean="0">
                <a:solidFill>
                  <a:schemeClr val="accent2"/>
                </a:solidFill>
              </a:rPr>
              <a:t>Estimation</a:t>
            </a:r>
            <a:endParaRPr lang="en-GB" sz="2700" dirty="0">
              <a:solidFill>
                <a:schemeClr val="accent2"/>
              </a:solidFill>
            </a:endParaRPr>
          </a:p>
        </p:txBody>
      </p:sp>
      <p:pic>
        <p:nvPicPr>
          <p:cNvPr id="6" name="Picture 3" descr="C:\Users\schnpa.CW.000\Documents\App-DNA\PPT\ico_set\48x48\plain\users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67916" y="4373885"/>
            <a:ext cx="910028" cy="91002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C:\Users\schnpa.CW.000\Documents\App-DNA\PPT\ico_set\48x48\plain\clock.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67111" y="4426804"/>
            <a:ext cx="804190" cy="80419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9" descr="C:\Users\schnpa.CW.000\Documents\App-DNA\PPT\ico_set\48x48\plain\currency_dollar.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43173" y="4356590"/>
            <a:ext cx="944618" cy="944618"/>
          </a:xfrm>
          <a:prstGeom prst="rect">
            <a:avLst/>
          </a:prstGeom>
          <a:noFill/>
          <a:extLst>
            <a:ext uri="{909E8E84-426E-40DD-AFC4-6F175D3DCCD1}">
              <a14:hiddenFill xmlns:a14="http://schemas.microsoft.com/office/drawing/2010/main">
                <a:solidFill>
                  <a:srgbClr val="FFFFFF"/>
                </a:solidFill>
              </a14:hiddenFill>
            </a:ext>
          </a:extLst>
        </p:spPr>
      </p:pic>
      <p:sp>
        <p:nvSpPr>
          <p:cNvPr id="10" name="Oval 9"/>
          <p:cNvSpPr/>
          <p:nvPr/>
        </p:nvSpPr>
        <p:spPr bwMode="auto">
          <a:xfrm>
            <a:off x="1456108" y="4500987"/>
            <a:ext cx="668478" cy="655824"/>
          </a:xfrm>
          <a:prstGeom prst="ellipse">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wrap="square" anchor="ctr">
            <a:noAutofit/>
          </a:bodyPr>
          <a:lstStyle/>
          <a:p>
            <a:pPr algn="ctr" eaLnBrk="0" hangingPunct="0">
              <a:spcBef>
                <a:spcPct val="50000"/>
              </a:spcBef>
            </a:pPr>
            <a:r>
              <a:rPr lang="en-US" sz="3600" b="1" dirty="0" smtClean="0">
                <a:solidFill>
                  <a:schemeClr val="bg1"/>
                </a:solidFill>
              </a:rPr>
              <a:t>?</a:t>
            </a:r>
            <a:endParaRPr lang="en-GB" sz="3600" b="1" dirty="0">
              <a:solidFill>
                <a:schemeClr val="bg1"/>
              </a:solidFill>
            </a:endParaRPr>
          </a:p>
        </p:txBody>
      </p:sp>
      <p:grpSp>
        <p:nvGrpSpPr>
          <p:cNvPr id="28" name="Group 27"/>
          <p:cNvGrpSpPr/>
          <p:nvPr/>
        </p:nvGrpSpPr>
        <p:grpSpPr>
          <a:xfrm>
            <a:off x="7593938" y="132682"/>
            <a:ext cx="1370550" cy="1231333"/>
            <a:chOff x="7593938" y="132682"/>
            <a:chExt cx="1370550" cy="1231333"/>
          </a:xfrm>
        </p:grpSpPr>
        <p:sp>
          <p:nvSpPr>
            <p:cNvPr id="29" name="Rounded Rectangle 28"/>
            <p:cNvSpPr/>
            <p:nvPr/>
          </p:nvSpPr>
          <p:spPr>
            <a:xfrm rot="16200000">
              <a:off x="7663546" y="63074"/>
              <a:ext cx="1231333" cy="1370550"/>
            </a:xfrm>
            <a:prstGeom prst="roundRect">
              <a:avLst>
                <a:gd name="adj" fmla="val 10070"/>
              </a:avLst>
            </a:prstGeom>
            <a:gradFill flip="none" rotWithShape="1">
              <a:gsLst>
                <a:gs pos="13000">
                  <a:schemeClr val="accent6"/>
                </a:gs>
                <a:gs pos="100000">
                  <a:schemeClr val="accent6">
                    <a:lumMod val="75000"/>
                    <a:tint val="23500"/>
                    <a:satMod val="160000"/>
                    <a:alpha val="7000"/>
                  </a:schemeClr>
                </a:gs>
              </a:gsLst>
              <a:lin ang="0" scaled="1"/>
              <a:tileRect/>
            </a:gradFill>
            <a:ln w="12700">
              <a:solidFill>
                <a:srgbClr val="00C2F1"/>
              </a:solidFill>
            </a:ln>
          </p:spPr>
          <p:style>
            <a:lnRef idx="2">
              <a:schemeClr val="accent6">
                <a:shade val="50000"/>
              </a:schemeClr>
            </a:lnRef>
            <a:fillRef idx="1">
              <a:schemeClr val="accent6"/>
            </a:fillRef>
            <a:effectRef idx="0">
              <a:schemeClr val="accent6"/>
            </a:effectRef>
            <a:fontRef idx="minor">
              <a:schemeClr val="lt1"/>
            </a:fontRef>
          </p:style>
          <p:txBody>
            <a:bodyPr vert="vert" rtlCol="0" anchor="t"/>
            <a:lstStyle/>
            <a:p>
              <a:pPr algn="ctr"/>
              <a:endParaRPr lang="en-US" sz="2400" b="1" dirty="0" smtClean="0">
                <a:solidFill>
                  <a:schemeClr val="accent6">
                    <a:lumMod val="75000"/>
                  </a:schemeClr>
                </a:solidFill>
              </a:endParaRPr>
            </a:p>
          </p:txBody>
        </p:sp>
        <p:graphicFrame>
          <p:nvGraphicFramePr>
            <p:cNvPr id="30" name="Chart 29"/>
            <p:cNvGraphicFramePr/>
            <p:nvPr>
              <p:extLst>
                <p:ext uri="{D42A27DB-BD31-4B8C-83A1-F6EECF244321}">
                  <p14:modId xmlns:p14="http://schemas.microsoft.com/office/powerpoint/2010/main" val="2614227781"/>
                </p:ext>
              </p:extLst>
            </p:nvPr>
          </p:nvGraphicFramePr>
          <p:xfrm>
            <a:off x="7826589" y="328270"/>
            <a:ext cx="905245" cy="840158"/>
          </p:xfrm>
          <a:graphic>
            <a:graphicData uri="http://schemas.openxmlformats.org/drawingml/2006/chart">
              <c:chart xmlns:c="http://schemas.openxmlformats.org/drawingml/2006/chart" xmlns:r="http://schemas.openxmlformats.org/officeDocument/2006/relationships" r:id="rId5"/>
            </a:graphicData>
          </a:graphic>
        </p:graphicFrame>
      </p:grpSp>
    </p:spTree>
    <p:extLst>
      <p:ext uri="{BB962C8B-B14F-4D97-AF65-F5344CB8AC3E}">
        <p14:creationId xmlns:p14="http://schemas.microsoft.com/office/powerpoint/2010/main" val="125890125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2" name="Group 111"/>
          <p:cNvGrpSpPr/>
          <p:nvPr/>
        </p:nvGrpSpPr>
        <p:grpSpPr>
          <a:xfrm>
            <a:off x="7593938" y="132682"/>
            <a:ext cx="1370550" cy="1231333"/>
            <a:chOff x="7593938" y="132682"/>
            <a:chExt cx="1370550" cy="1231333"/>
          </a:xfrm>
        </p:grpSpPr>
        <p:sp>
          <p:nvSpPr>
            <p:cNvPr id="113" name="Rounded Rectangle 112"/>
            <p:cNvSpPr/>
            <p:nvPr/>
          </p:nvSpPr>
          <p:spPr>
            <a:xfrm rot="16200000">
              <a:off x="7663546" y="63074"/>
              <a:ext cx="1231333" cy="1370550"/>
            </a:xfrm>
            <a:prstGeom prst="roundRect">
              <a:avLst>
                <a:gd name="adj" fmla="val 10070"/>
              </a:avLst>
            </a:prstGeom>
            <a:gradFill flip="none" rotWithShape="1">
              <a:gsLst>
                <a:gs pos="13000">
                  <a:schemeClr val="accent6"/>
                </a:gs>
                <a:gs pos="100000">
                  <a:schemeClr val="accent6">
                    <a:lumMod val="75000"/>
                    <a:tint val="23500"/>
                    <a:satMod val="160000"/>
                    <a:alpha val="7000"/>
                  </a:schemeClr>
                </a:gs>
              </a:gsLst>
              <a:lin ang="0" scaled="1"/>
              <a:tileRect/>
            </a:gradFill>
            <a:ln w="12700">
              <a:solidFill>
                <a:srgbClr val="00C2F1"/>
              </a:solidFill>
            </a:ln>
          </p:spPr>
          <p:style>
            <a:lnRef idx="2">
              <a:schemeClr val="accent6">
                <a:shade val="50000"/>
              </a:schemeClr>
            </a:lnRef>
            <a:fillRef idx="1">
              <a:schemeClr val="accent6"/>
            </a:fillRef>
            <a:effectRef idx="0">
              <a:schemeClr val="accent6"/>
            </a:effectRef>
            <a:fontRef idx="minor">
              <a:schemeClr val="lt1"/>
            </a:fontRef>
          </p:style>
          <p:txBody>
            <a:bodyPr vert="vert" rtlCol="0" anchor="t"/>
            <a:lstStyle/>
            <a:p>
              <a:pPr algn="ctr"/>
              <a:endParaRPr lang="en-US" sz="2400" b="1" dirty="0" smtClean="0">
                <a:solidFill>
                  <a:schemeClr val="accent6">
                    <a:lumMod val="75000"/>
                  </a:schemeClr>
                </a:solidFill>
              </a:endParaRPr>
            </a:p>
          </p:txBody>
        </p:sp>
        <p:graphicFrame>
          <p:nvGraphicFramePr>
            <p:cNvPr id="114" name="Chart 113"/>
            <p:cNvGraphicFramePr/>
            <p:nvPr>
              <p:extLst>
                <p:ext uri="{D42A27DB-BD31-4B8C-83A1-F6EECF244321}">
                  <p14:modId xmlns:p14="http://schemas.microsoft.com/office/powerpoint/2010/main" val="2614227781"/>
                </p:ext>
              </p:extLst>
            </p:nvPr>
          </p:nvGraphicFramePr>
          <p:xfrm>
            <a:off x="7826589" y="328270"/>
            <a:ext cx="905245" cy="840158"/>
          </p:xfrm>
          <a:graphic>
            <a:graphicData uri="http://schemas.openxmlformats.org/drawingml/2006/chart">
              <c:chart xmlns:c="http://schemas.openxmlformats.org/drawingml/2006/chart" xmlns:r="http://schemas.openxmlformats.org/officeDocument/2006/relationships" r:id="rId2"/>
            </a:graphicData>
          </a:graphic>
        </p:graphicFrame>
      </p:grpSp>
      <p:sp>
        <p:nvSpPr>
          <p:cNvPr id="4" name="Footer Placeholder 3"/>
          <p:cNvSpPr>
            <a:spLocks noGrp="1"/>
          </p:cNvSpPr>
          <p:nvPr>
            <p:ph type="ftr" sz="quarter" idx="11"/>
          </p:nvPr>
        </p:nvSpPr>
        <p:spPr/>
        <p:txBody>
          <a:bodyPr/>
          <a:lstStyle/>
          <a:p>
            <a:r>
              <a:rPr lang="en-AU" smtClean="0"/>
              <a:t>(c) 2011 Microsoft. All rights reserved.</a:t>
            </a:r>
            <a:endParaRPr lang="en-AU" dirty="0"/>
          </a:p>
        </p:txBody>
      </p:sp>
      <p:sp>
        <p:nvSpPr>
          <p:cNvPr id="7" name="Right Arrow 6"/>
          <p:cNvSpPr/>
          <p:nvPr/>
        </p:nvSpPr>
        <p:spPr>
          <a:xfrm>
            <a:off x="1234884" y="2759415"/>
            <a:ext cx="6624736" cy="1616153"/>
          </a:xfrm>
          <a:prstGeom prst="rightArrow">
            <a:avLst>
              <a:gd name="adj1" fmla="val 82916"/>
              <a:gd name="adj2" fmla="val 18742"/>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GB"/>
          </a:p>
        </p:txBody>
      </p:sp>
      <p:grpSp>
        <p:nvGrpSpPr>
          <p:cNvPr id="109" name="Group 108"/>
          <p:cNvGrpSpPr/>
          <p:nvPr/>
        </p:nvGrpSpPr>
        <p:grpSpPr>
          <a:xfrm>
            <a:off x="6454600" y="2189739"/>
            <a:ext cx="907928" cy="2171571"/>
            <a:chOff x="6454600" y="2189739"/>
            <a:chExt cx="907928" cy="2171571"/>
          </a:xfrm>
        </p:grpSpPr>
        <p:sp>
          <p:nvSpPr>
            <p:cNvPr id="81" name="Rounded Rectangle 80"/>
            <p:cNvSpPr/>
            <p:nvPr/>
          </p:nvSpPr>
          <p:spPr>
            <a:xfrm>
              <a:off x="6533865" y="2719956"/>
              <a:ext cx="792088" cy="1641354"/>
            </a:xfrm>
            <a:prstGeom prst="roundRect">
              <a:avLst/>
            </a:prstGeom>
            <a:gradFill>
              <a:gsLst>
                <a:gs pos="0">
                  <a:schemeClr val="bg1">
                    <a:lumMod val="94000"/>
                  </a:schemeClr>
                </a:gs>
                <a:gs pos="100000">
                  <a:schemeClr val="bg1">
                    <a:lumMod val="99000"/>
                  </a:schemeClr>
                </a:gs>
              </a:gsLst>
              <a:lin ang="12000000" scaled="0"/>
            </a:gra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solidFill>
                  <a:schemeClr val="tx1"/>
                </a:solidFill>
              </a:endParaRPr>
            </a:p>
          </p:txBody>
        </p:sp>
        <p:sp>
          <p:nvSpPr>
            <p:cNvPr id="82" name="Rounded Rectangle 81"/>
            <p:cNvSpPr/>
            <p:nvPr/>
          </p:nvSpPr>
          <p:spPr>
            <a:xfrm>
              <a:off x="6454600" y="2189739"/>
              <a:ext cx="907928" cy="385629"/>
            </a:xfrm>
            <a:prstGeom prst="roundRect">
              <a:avLst>
                <a:gd name="adj" fmla="val 50000"/>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en-GB" sz="1200" dirty="0"/>
                <a:t>Project Variables</a:t>
              </a:r>
            </a:p>
          </p:txBody>
        </p:sp>
        <p:pic>
          <p:nvPicPr>
            <p:cNvPr id="84" name="Picture 3" descr="C:\Users\schnpa.CW.000\Documents\App-DNA\PPT\ico_set\48x48\plain\users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85396" y="2894132"/>
              <a:ext cx="424534" cy="424534"/>
            </a:xfrm>
            <a:prstGeom prst="rect">
              <a:avLst/>
            </a:prstGeom>
            <a:noFill/>
            <a:extLst>
              <a:ext uri="{909E8E84-426E-40DD-AFC4-6F175D3DCCD1}">
                <a14:hiddenFill xmlns:a14="http://schemas.microsoft.com/office/drawing/2010/main">
                  <a:solidFill>
                    <a:srgbClr val="FFFFFF"/>
                  </a:solidFill>
                </a14:hiddenFill>
              </a:ext>
            </a:extLst>
          </p:spPr>
        </p:pic>
        <p:pic>
          <p:nvPicPr>
            <p:cNvPr id="86" name="Picture 4" descr="C:\Users\schnpa.CW.000\Documents\App-DNA\PPT\ico_set\48x48\plain\clock.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66337" y="3344250"/>
              <a:ext cx="327144" cy="327144"/>
            </a:xfrm>
            <a:prstGeom prst="rect">
              <a:avLst/>
            </a:prstGeom>
            <a:noFill/>
            <a:extLst>
              <a:ext uri="{909E8E84-426E-40DD-AFC4-6F175D3DCCD1}">
                <a14:hiddenFill xmlns:a14="http://schemas.microsoft.com/office/drawing/2010/main">
                  <a:solidFill>
                    <a:srgbClr val="FFFFFF"/>
                  </a:solidFill>
                </a14:hiddenFill>
              </a:ext>
            </a:extLst>
          </p:spPr>
        </p:pic>
        <p:pic>
          <p:nvPicPr>
            <p:cNvPr id="87" name="Picture 10" descr="C:\Users\schnpa.CW.000\Documents\App-DNA\PPT\ico_set\48x48\plain\currency_euro.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78006" y="3967892"/>
              <a:ext cx="303806" cy="303806"/>
            </a:xfrm>
            <a:prstGeom prst="rect">
              <a:avLst/>
            </a:prstGeom>
            <a:noFill/>
            <a:extLst>
              <a:ext uri="{909E8E84-426E-40DD-AFC4-6F175D3DCCD1}">
                <a14:hiddenFill xmlns:a14="http://schemas.microsoft.com/office/drawing/2010/main">
                  <a:solidFill>
                    <a:srgbClr val="FFFFFF"/>
                  </a:solidFill>
                </a14:hiddenFill>
              </a:ext>
            </a:extLst>
          </p:spPr>
        </p:pic>
        <p:pic>
          <p:nvPicPr>
            <p:cNvPr id="88" name="Picture 8" descr="C:\Users\schnpa.CW.000\Documents\App-DNA\PPT\ico_set\48x48\plain\currency_pound.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01544" y="3752404"/>
              <a:ext cx="303806" cy="303806"/>
            </a:xfrm>
            <a:prstGeom prst="rect">
              <a:avLst/>
            </a:prstGeom>
            <a:noFill/>
            <a:extLst>
              <a:ext uri="{909E8E84-426E-40DD-AFC4-6F175D3DCCD1}">
                <a14:hiddenFill xmlns:a14="http://schemas.microsoft.com/office/drawing/2010/main">
                  <a:solidFill>
                    <a:srgbClr val="FFFFFF"/>
                  </a:solidFill>
                </a14:hiddenFill>
              </a:ext>
            </a:extLst>
          </p:spPr>
        </p:pic>
        <p:pic>
          <p:nvPicPr>
            <p:cNvPr id="89" name="Picture 9" descr="C:\Users\schnpa.CW.000\Documents\App-DNA\PPT\ico_set\48x48\plain\currency_dollar.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27206" y="3831471"/>
              <a:ext cx="303806" cy="30380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16" name="Group 115"/>
          <p:cNvGrpSpPr/>
          <p:nvPr/>
        </p:nvGrpSpPr>
        <p:grpSpPr>
          <a:xfrm>
            <a:off x="238694" y="4465918"/>
            <a:ext cx="8647074" cy="1411354"/>
            <a:chOff x="238694" y="4465918"/>
            <a:chExt cx="8647074" cy="1411354"/>
          </a:xfrm>
        </p:grpSpPr>
        <p:grpSp>
          <p:nvGrpSpPr>
            <p:cNvPr id="115" name="Group 114"/>
            <p:cNvGrpSpPr/>
            <p:nvPr/>
          </p:nvGrpSpPr>
          <p:grpSpPr>
            <a:xfrm>
              <a:off x="1619672" y="4465918"/>
              <a:ext cx="7266096" cy="1399312"/>
              <a:chOff x="1619672" y="4465918"/>
              <a:chExt cx="7266096" cy="1399312"/>
            </a:xfrm>
          </p:grpSpPr>
          <p:sp>
            <p:nvSpPr>
              <p:cNvPr id="6" name="Right Arrow 5"/>
              <p:cNvSpPr/>
              <p:nvPr/>
            </p:nvSpPr>
            <p:spPr>
              <a:xfrm>
                <a:off x="1619672" y="4879624"/>
                <a:ext cx="5976663" cy="570710"/>
              </a:xfrm>
              <a:prstGeom prst="rightArrow">
                <a:avLst>
                  <a:gd name="adj1" fmla="val 52154"/>
                  <a:gd name="adj2" fmla="val 58477"/>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en-GB" dirty="0" smtClean="0"/>
                  <a:t>Getting from current state to remediated state</a:t>
                </a:r>
                <a:endParaRPr lang="en-GB" dirty="0"/>
              </a:p>
            </p:txBody>
          </p:sp>
          <p:graphicFrame>
            <p:nvGraphicFramePr>
              <p:cNvPr id="90" name="Chart 89"/>
              <p:cNvGraphicFramePr/>
              <p:nvPr>
                <p:extLst>
                  <p:ext uri="{D42A27DB-BD31-4B8C-83A1-F6EECF244321}">
                    <p14:modId xmlns:p14="http://schemas.microsoft.com/office/powerpoint/2010/main" val="3596927298"/>
                  </p:ext>
                </p:extLst>
              </p:nvPr>
            </p:nvGraphicFramePr>
            <p:xfrm>
              <a:off x="7492864" y="4465918"/>
              <a:ext cx="1392904" cy="1399312"/>
            </p:xfrm>
            <a:graphic>
              <a:graphicData uri="http://schemas.openxmlformats.org/drawingml/2006/chart">
                <c:chart xmlns:c="http://schemas.openxmlformats.org/drawingml/2006/chart" xmlns:r="http://schemas.openxmlformats.org/officeDocument/2006/relationships" r:id="rId8"/>
              </a:graphicData>
            </a:graphic>
          </p:graphicFrame>
        </p:grpSp>
        <p:graphicFrame>
          <p:nvGraphicFramePr>
            <p:cNvPr id="91" name="Chart 90"/>
            <p:cNvGraphicFramePr/>
            <p:nvPr>
              <p:extLst>
                <p:ext uri="{D42A27DB-BD31-4B8C-83A1-F6EECF244321}">
                  <p14:modId xmlns:p14="http://schemas.microsoft.com/office/powerpoint/2010/main" val="2777423912"/>
                </p:ext>
              </p:extLst>
            </p:nvPr>
          </p:nvGraphicFramePr>
          <p:xfrm>
            <a:off x="238694" y="4509809"/>
            <a:ext cx="1414540" cy="1367463"/>
          </p:xfrm>
          <a:graphic>
            <a:graphicData uri="http://schemas.openxmlformats.org/drawingml/2006/chart">
              <c:chart xmlns:c="http://schemas.openxmlformats.org/drawingml/2006/chart" xmlns:r="http://schemas.openxmlformats.org/officeDocument/2006/relationships" r:id="rId9"/>
            </a:graphicData>
          </a:graphic>
        </p:graphicFrame>
      </p:grpSp>
      <p:grpSp>
        <p:nvGrpSpPr>
          <p:cNvPr id="104" name="Group 103"/>
          <p:cNvGrpSpPr/>
          <p:nvPr/>
        </p:nvGrpSpPr>
        <p:grpSpPr>
          <a:xfrm>
            <a:off x="599949" y="2195797"/>
            <a:ext cx="932006" cy="2255266"/>
            <a:chOff x="599949" y="2195797"/>
            <a:chExt cx="932006" cy="2255266"/>
          </a:xfrm>
        </p:grpSpPr>
        <p:sp>
          <p:nvSpPr>
            <p:cNvPr id="8" name="Rounded Rectangle 7"/>
            <p:cNvSpPr/>
            <p:nvPr/>
          </p:nvSpPr>
          <p:spPr>
            <a:xfrm>
              <a:off x="628067" y="2647376"/>
              <a:ext cx="677332" cy="1803687"/>
            </a:xfrm>
            <a:prstGeom prst="roundRect">
              <a:avLst/>
            </a:prstGeom>
            <a:gradFill>
              <a:gsLst>
                <a:gs pos="0">
                  <a:schemeClr val="bg1">
                    <a:lumMod val="94000"/>
                  </a:schemeClr>
                </a:gs>
                <a:gs pos="100000">
                  <a:schemeClr val="bg1">
                    <a:lumMod val="99000"/>
                  </a:schemeClr>
                </a:gs>
              </a:gsLst>
              <a:lin ang="12000000" scaled="0"/>
            </a:gra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solidFill>
                  <a:schemeClr val="tx1"/>
                </a:solidFill>
              </a:endParaRPr>
            </a:p>
          </p:txBody>
        </p:sp>
        <p:sp>
          <p:nvSpPr>
            <p:cNvPr id="13" name="Oval 12"/>
            <p:cNvSpPr/>
            <p:nvPr/>
          </p:nvSpPr>
          <p:spPr bwMode="auto">
            <a:xfrm>
              <a:off x="746314" y="3149648"/>
              <a:ext cx="377338" cy="370195"/>
            </a:xfrm>
            <a:prstGeom prst="ellipse">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wrap="square">
              <a:noAutofit/>
            </a:bodyPr>
            <a:lstStyle/>
            <a:p>
              <a:pPr eaLnBrk="0" hangingPunct="0">
                <a:spcBef>
                  <a:spcPct val="50000"/>
                </a:spcBef>
              </a:pPr>
              <a:endParaRPr lang="en-GB">
                <a:solidFill>
                  <a:schemeClr val="tx1"/>
                </a:solidFill>
              </a:endParaRPr>
            </a:p>
          </p:txBody>
        </p:sp>
        <p:sp>
          <p:nvSpPr>
            <p:cNvPr id="14" name="Oval 13"/>
            <p:cNvSpPr/>
            <p:nvPr/>
          </p:nvSpPr>
          <p:spPr bwMode="auto">
            <a:xfrm>
              <a:off x="746314" y="2722564"/>
              <a:ext cx="377338" cy="370195"/>
            </a:xfrm>
            <a:prstGeom prst="ellipse">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wrap="square">
              <a:noAutofit/>
            </a:bodyPr>
            <a:lstStyle/>
            <a:p>
              <a:pPr eaLnBrk="0" hangingPunct="0">
                <a:spcBef>
                  <a:spcPct val="50000"/>
                </a:spcBef>
              </a:pPr>
              <a:endParaRPr lang="en-GB">
                <a:solidFill>
                  <a:schemeClr val="tx1"/>
                </a:solidFill>
              </a:endParaRPr>
            </a:p>
          </p:txBody>
        </p:sp>
        <p:sp>
          <p:nvSpPr>
            <p:cNvPr id="15" name="Oval 14"/>
            <p:cNvSpPr/>
            <p:nvPr/>
          </p:nvSpPr>
          <p:spPr bwMode="auto">
            <a:xfrm>
              <a:off x="755245" y="3576732"/>
              <a:ext cx="377338" cy="370195"/>
            </a:xfrm>
            <a:prstGeom prst="ellipse">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wrap="square">
              <a:noAutofit/>
            </a:bodyPr>
            <a:lstStyle/>
            <a:p>
              <a:pPr eaLnBrk="0" hangingPunct="0">
                <a:spcBef>
                  <a:spcPct val="50000"/>
                </a:spcBef>
              </a:pPr>
              <a:endParaRPr lang="en-GB">
                <a:solidFill>
                  <a:schemeClr val="tx1"/>
                </a:solidFill>
              </a:endParaRPr>
            </a:p>
          </p:txBody>
        </p:sp>
        <p:sp>
          <p:nvSpPr>
            <p:cNvPr id="16" name="Oval 15"/>
            <p:cNvSpPr/>
            <p:nvPr/>
          </p:nvSpPr>
          <p:spPr bwMode="auto">
            <a:xfrm>
              <a:off x="755245" y="4003815"/>
              <a:ext cx="377338" cy="370195"/>
            </a:xfrm>
            <a:prstGeom prst="ellipse">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wrap="square">
              <a:noAutofit/>
            </a:bodyPr>
            <a:lstStyle/>
            <a:p>
              <a:pPr eaLnBrk="0" hangingPunct="0">
                <a:spcBef>
                  <a:spcPct val="50000"/>
                </a:spcBef>
              </a:pPr>
              <a:endParaRPr lang="en-GB">
                <a:solidFill>
                  <a:schemeClr val="tx1"/>
                </a:solidFill>
              </a:endParaRPr>
            </a:p>
          </p:txBody>
        </p:sp>
        <p:sp>
          <p:nvSpPr>
            <p:cNvPr id="83" name="Rounded Rectangle 82"/>
            <p:cNvSpPr/>
            <p:nvPr/>
          </p:nvSpPr>
          <p:spPr>
            <a:xfrm>
              <a:off x="599949" y="2195797"/>
              <a:ext cx="712742" cy="385629"/>
            </a:xfrm>
            <a:prstGeom prst="roundRect">
              <a:avLst>
                <a:gd name="adj" fmla="val 50000"/>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en-GB" sz="1200" dirty="0"/>
                <a:t>Apps</a:t>
              </a:r>
            </a:p>
          </p:txBody>
        </p:sp>
        <p:pic>
          <p:nvPicPr>
            <p:cNvPr id="95" name="Picture 11" descr="C:\Users\schnpa.CW.000\Documents\App-DNA\PPT\ico_set\48x48\plain\navigate_plus.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219304" y="2262717"/>
              <a:ext cx="312651" cy="31265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05" name="Group 104"/>
          <p:cNvGrpSpPr/>
          <p:nvPr/>
        </p:nvGrpSpPr>
        <p:grpSpPr>
          <a:xfrm>
            <a:off x="1421297" y="2189739"/>
            <a:ext cx="1375122" cy="2186664"/>
            <a:chOff x="1421297" y="2189739"/>
            <a:chExt cx="1375122" cy="2186664"/>
          </a:xfrm>
        </p:grpSpPr>
        <p:sp>
          <p:nvSpPr>
            <p:cNvPr id="9" name="Rounded Rectangle 8"/>
            <p:cNvSpPr/>
            <p:nvPr/>
          </p:nvSpPr>
          <p:spPr>
            <a:xfrm>
              <a:off x="1490173" y="2726699"/>
              <a:ext cx="1080120" cy="368453"/>
            </a:xfrm>
            <a:prstGeom prst="roundRect">
              <a:avLst/>
            </a:prstGeom>
            <a:gradFill>
              <a:gsLst>
                <a:gs pos="0">
                  <a:schemeClr val="bg1">
                    <a:lumMod val="94000"/>
                  </a:schemeClr>
                </a:gs>
                <a:gs pos="100000">
                  <a:schemeClr val="bg1">
                    <a:lumMod val="99000"/>
                  </a:schemeClr>
                </a:gs>
              </a:gsLst>
              <a:lin ang="12000000" scaled="0"/>
            </a:gra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solidFill>
                  <a:schemeClr val="tx1"/>
                </a:solidFill>
              </a:endParaRPr>
            </a:p>
          </p:txBody>
        </p:sp>
        <p:sp>
          <p:nvSpPr>
            <p:cNvPr id="10" name="Rounded Rectangle 9"/>
            <p:cNvSpPr/>
            <p:nvPr/>
          </p:nvSpPr>
          <p:spPr>
            <a:xfrm>
              <a:off x="1493305" y="3151848"/>
              <a:ext cx="1080120" cy="368453"/>
            </a:xfrm>
            <a:prstGeom prst="roundRect">
              <a:avLst/>
            </a:prstGeom>
            <a:gradFill>
              <a:gsLst>
                <a:gs pos="0">
                  <a:schemeClr val="bg1">
                    <a:lumMod val="94000"/>
                  </a:schemeClr>
                </a:gs>
                <a:gs pos="100000">
                  <a:schemeClr val="bg1">
                    <a:lumMod val="99000"/>
                  </a:schemeClr>
                </a:gs>
              </a:gsLst>
              <a:lin ang="12000000" scaled="0"/>
            </a:gra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solidFill>
                  <a:schemeClr val="tx1"/>
                </a:solidFill>
              </a:endParaRPr>
            </a:p>
          </p:txBody>
        </p:sp>
        <p:sp>
          <p:nvSpPr>
            <p:cNvPr id="11" name="Rounded Rectangle 10"/>
            <p:cNvSpPr/>
            <p:nvPr/>
          </p:nvSpPr>
          <p:spPr>
            <a:xfrm>
              <a:off x="1496437" y="3582514"/>
              <a:ext cx="1080120" cy="368453"/>
            </a:xfrm>
            <a:prstGeom prst="roundRect">
              <a:avLst/>
            </a:prstGeom>
            <a:gradFill>
              <a:gsLst>
                <a:gs pos="0">
                  <a:schemeClr val="bg1">
                    <a:lumMod val="94000"/>
                  </a:schemeClr>
                </a:gs>
                <a:gs pos="100000">
                  <a:schemeClr val="bg1">
                    <a:lumMod val="99000"/>
                  </a:schemeClr>
                </a:gs>
              </a:gsLst>
              <a:lin ang="12000000" scaled="0"/>
            </a:gra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solidFill>
                  <a:schemeClr val="tx1"/>
                </a:solidFill>
              </a:endParaRPr>
            </a:p>
          </p:txBody>
        </p:sp>
        <p:sp>
          <p:nvSpPr>
            <p:cNvPr id="12" name="Rounded Rectangle 11"/>
            <p:cNvSpPr/>
            <p:nvPr/>
          </p:nvSpPr>
          <p:spPr>
            <a:xfrm>
              <a:off x="1499569" y="4007950"/>
              <a:ext cx="1080120" cy="368453"/>
            </a:xfrm>
            <a:prstGeom prst="roundRect">
              <a:avLst/>
            </a:prstGeom>
            <a:gradFill>
              <a:gsLst>
                <a:gs pos="0">
                  <a:schemeClr val="bg1">
                    <a:lumMod val="94000"/>
                  </a:schemeClr>
                </a:gs>
                <a:gs pos="100000">
                  <a:schemeClr val="bg1">
                    <a:lumMod val="99000"/>
                  </a:schemeClr>
                </a:gs>
              </a:gsLst>
              <a:lin ang="12000000" scaled="0"/>
            </a:gra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solidFill>
                  <a:schemeClr val="tx1"/>
                </a:solidFill>
              </a:endParaRPr>
            </a:p>
          </p:txBody>
        </p:sp>
        <p:sp>
          <p:nvSpPr>
            <p:cNvPr id="17" name="Rounded Rectangle 16"/>
            <p:cNvSpPr/>
            <p:nvPr/>
          </p:nvSpPr>
          <p:spPr>
            <a:xfrm>
              <a:off x="1421297" y="2189739"/>
              <a:ext cx="1152128" cy="385629"/>
            </a:xfrm>
            <a:prstGeom prst="roundRect">
              <a:avLst>
                <a:gd name="adj" fmla="val 50000"/>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en-GB" sz="1200" dirty="0"/>
                <a:t>Issues</a:t>
              </a:r>
            </a:p>
          </p:txBody>
        </p:sp>
        <p:grpSp>
          <p:nvGrpSpPr>
            <p:cNvPr id="18" name="Group 17"/>
            <p:cNvGrpSpPr/>
            <p:nvPr/>
          </p:nvGrpSpPr>
          <p:grpSpPr>
            <a:xfrm>
              <a:off x="1548583" y="2763499"/>
              <a:ext cx="969564" cy="1582349"/>
              <a:chOff x="1548583" y="2176971"/>
              <a:chExt cx="969564" cy="1582349"/>
            </a:xfrm>
          </p:grpSpPr>
          <p:grpSp>
            <p:nvGrpSpPr>
              <p:cNvPr id="19" name="Group 18"/>
              <p:cNvGrpSpPr/>
              <p:nvPr/>
            </p:nvGrpSpPr>
            <p:grpSpPr>
              <a:xfrm>
                <a:off x="1548583" y="2176971"/>
                <a:ext cx="969564" cy="304762"/>
                <a:chOff x="1770294" y="2404158"/>
                <a:chExt cx="969564" cy="304762"/>
              </a:xfrm>
            </p:grpSpPr>
            <p:pic>
              <p:nvPicPr>
                <p:cNvPr id="32" name="Picture 31"/>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770294" y="2404158"/>
                  <a:ext cx="304762" cy="304762"/>
                </a:xfrm>
                <a:prstGeom prst="rect">
                  <a:avLst/>
                </a:prstGeom>
              </p:spPr>
            </p:pic>
            <p:pic>
              <p:nvPicPr>
                <p:cNvPr id="33" name="Picture 32"/>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099345" y="2404158"/>
                  <a:ext cx="304762" cy="304762"/>
                </a:xfrm>
                <a:prstGeom prst="rect">
                  <a:avLst/>
                </a:prstGeom>
              </p:spPr>
            </p:pic>
            <p:pic>
              <p:nvPicPr>
                <p:cNvPr id="34" name="Picture 33"/>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435096" y="2404158"/>
                  <a:ext cx="304762" cy="304762"/>
                </a:xfrm>
                <a:prstGeom prst="rect">
                  <a:avLst/>
                </a:prstGeom>
              </p:spPr>
            </p:pic>
          </p:grpSp>
          <p:grpSp>
            <p:nvGrpSpPr>
              <p:cNvPr id="20" name="Group 19"/>
              <p:cNvGrpSpPr/>
              <p:nvPr/>
            </p:nvGrpSpPr>
            <p:grpSpPr>
              <a:xfrm>
                <a:off x="1548583" y="2602833"/>
                <a:ext cx="969564" cy="304762"/>
                <a:chOff x="1770294" y="2969718"/>
                <a:chExt cx="969564" cy="304762"/>
              </a:xfrm>
            </p:grpSpPr>
            <p:pic>
              <p:nvPicPr>
                <p:cNvPr id="29" name="Picture 28"/>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770294" y="2969718"/>
                  <a:ext cx="304762" cy="304762"/>
                </a:xfrm>
                <a:prstGeom prst="rect">
                  <a:avLst/>
                </a:prstGeom>
              </p:spPr>
            </p:pic>
            <p:pic>
              <p:nvPicPr>
                <p:cNvPr id="30" name="Picture 29"/>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099345" y="2969718"/>
                  <a:ext cx="304762" cy="304762"/>
                </a:xfrm>
                <a:prstGeom prst="rect">
                  <a:avLst/>
                </a:prstGeom>
              </p:spPr>
            </p:pic>
            <p:pic>
              <p:nvPicPr>
                <p:cNvPr id="31" name="Picture 30"/>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435096" y="2969718"/>
                  <a:ext cx="304762" cy="304762"/>
                </a:xfrm>
                <a:prstGeom prst="rect">
                  <a:avLst/>
                </a:prstGeom>
              </p:spPr>
            </p:pic>
          </p:grpSp>
          <p:grpSp>
            <p:nvGrpSpPr>
              <p:cNvPr id="21" name="Group 20"/>
              <p:cNvGrpSpPr/>
              <p:nvPr/>
            </p:nvGrpSpPr>
            <p:grpSpPr>
              <a:xfrm>
                <a:off x="1548583" y="3454558"/>
                <a:ext cx="969564" cy="304762"/>
                <a:chOff x="1770294" y="3554285"/>
                <a:chExt cx="969564" cy="304762"/>
              </a:xfrm>
            </p:grpSpPr>
            <p:pic>
              <p:nvPicPr>
                <p:cNvPr id="26" name="Picture 25"/>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770294" y="3554285"/>
                  <a:ext cx="304762" cy="304762"/>
                </a:xfrm>
                <a:prstGeom prst="rect">
                  <a:avLst/>
                </a:prstGeom>
              </p:spPr>
            </p:pic>
            <p:pic>
              <p:nvPicPr>
                <p:cNvPr id="27" name="Picture 26"/>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099345" y="3554285"/>
                  <a:ext cx="304762" cy="304762"/>
                </a:xfrm>
                <a:prstGeom prst="rect">
                  <a:avLst/>
                </a:prstGeom>
              </p:spPr>
            </p:pic>
            <p:pic>
              <p:nvPicPr>
                <p:cNvPr id="28" name="Picture 27"/>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435096" y="3554285"/>
                  <a:ext cx="304762" cy="304762"/>
                </a:xfrm>
                <a:prstGeom prst="rect">
                  <a:avLst/>
                </a:prstGeom>
              </p:spPr>
            </p:pic>
          </p:grpSp>
          <p:grpSp>
            <p:nvGrpSpPr>
              <p:cNvPr id="22" name="Group 21"/>
              <p:cNvGrpSpPr/>
              <p:nvPr/>
            </p:nvGrpSpPr>
            <p:grpSpPr>
              <a:xfrm>
                <a:off x="1548583" y="3028695"/>
                <a:ext cx="969564" cy="304762"/>
                <a:chOff x="1770294" y="4451406"/>
                <a:chExt cx="969564" cy="304762"/>
              </a:xfrm>
            </p:grpSpPr>
            <p:pic>
              <p:nvPicPr>
                <p:cNvPr id="23" name="Picture 22"/>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770294" y="4451406"/>
                  <a:ext cx="304762" cy="304762"/>
                </a:xfrm>
                <a:prstGeom prst="rect">
                  <a:avLst/>
                </a:prstGeom>
              </p:spPr>
            </p:pic>
            <p:pic>
              <p:nvPicPr>
                <p:cNvPr id="24" name="Picture 23"/>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435096" y="4451406"/>
                  <a:ext cx="304762" cy="304762"/>
                </a:xfrm>
                <a:prstGeom prst="rect">
                  <a:avLst/>
                </a:prstGeom>
              </p:spPr>
            </p:pic>
            <p:pic>
              <p:nvPicPr>
                <p:cNvPr id="25" name="Picture 24"/>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099345" y="4451406"/>
                  <a:ext cx="304762" cy="304762"/>
                </a:xfrm>
                <a:prstGeom prst="rect">
                  <a:avLst/>
                </a:prstGeom>
              </p:spPr>
            </p:pic>
          </p:grpSp>
        </p:grpSp>
        <p:pic>
          <p:nvPicPr>
            <p:cNvPr id="96" name="Picture 11" descr="C:\Users\schnpa.CW.000\Documents\App-DNA\PPT\ico_set\48x48\plain\navigate_plus.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483768" y="2261445"/>
              <a:ext cx="312651" cy="31265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06" name="Group 105"/>
          <p:cNvGrpSpPr/>
          <p:nvPr/>
        </p:nvGrpSpPr>
        <p:grpSpPr>
          <a:xfrm>
            <a:off x="2717441" y="2189739"/>
            <a:ext cx="1494519" cy="2191507"/>
            <a:chOff x="2717441" y="2189739"/>
            <a:chExt cx="1494519" cy="2191507"/>
          </a:xfrm>
        </p:grpSpPr>
        <p:sp>
          <p:nvSpPr>
            <p:cNvPr id="35" name="Rounded Rectangle 34"/>
            <p:cNvSpPr/>
            <p:nvPr/>
          </p:nvSpPr>
          <p:spPr>
            <a:xfrm>
              <a:off x="2717441" y="2189739"/>
              <a:ext cx="1245346" cy="385629"/>
            </a:xfrm>
            <a:prstGeom prst="roundRect">
              <a:avLst>
                <a:gd name="adj" fmla="val 50000"/>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en-GB" sz="1200" dirty="0"/>
                <a:t>Actions</a:t>
              </a:r>
            </a:p>
          </p:txBody>
        </p:sp>
        <p:grpSp>
          <p:nvGrpSpPr>
            <p:cNvPr id="63" name="Group 62"/>
            <p:cNvGrpSpPr/>
            <p:nvPr/>
          </p:nvGrpSpPr>
          <p:grpSpPr>
            <a:xfrm>
              <a:off x="2843808" y="2719384"/>
              <a:ext cx="954182" cy="1661862"/>
              <a:chOff x="2843808" y="2132856"/>
              <a:chExt cx="954182" cy="1661862"/>
            </a:xfrm>
          </p:grpSpPr>
          <p:grpSp>
            <p:nvGrpSpPr>
              <p:cNvPr id="64" name="Group 63"/>
              <p:cNvGrpSpPr/>
              <p:nvPr/>
            </p:nvGrpSpPr>
            <p:grpSpPr>
              <a:xfrm>
                <a:off x="2843808" y="2995128"/>
                <a:ext cx="954182" cy="368453"/>
                <a:chOff x="2912255" y="2988671"/>
                <a:chExt cx="954182" cy="368453"/>
              </a:xfrm>
            </p:grpSpPr>
            <p:sp>
              <p:nvSpPr>
                <p:cNvPr id="76" name="Rounded Rectangle 75"/>
                <p:cNvSpPr/>
                <p:nvPr/>
              </p:nvSpPr>
              <p:spPr>
                <a:xfrm>
                  <a:off x="2912255" y="2988671"/>
                  <a:ext cx="954182" cy="368453"/>
                </a:xfrm>
                <a:prstGeom prst="roundRect">
                  <a:avLst/>
                </a:prstGeom>
                <a:gradFill>
                  <a:gsLst>
                    <a:gs pos="0">
                      <a:schemeClr val="bg1">
                        <a:lumMod val="94000"/>
                      </a:schemeClr>
                    </a:gs>
                    <a:gs pos="100000">
                      <a:schemeClr val="bg1">
                        <a:lumMod val="99000"/>
                      </a:schemeClr>
                    </a:gs>
                  </a:gsLst>
                  <a:lin ang="12000000" scaled="0"/>
                </a:gra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solidFill>
                      <a:schemeClr val="tx1"/>
                    </a:solidFill>
                  </a:endParaRPr>
                </a:p>
              </p:txBody>
            </p:sp>
            <p:grpSp>
              <p:nvGrpSpPr>
                <p:cNvPr id="77" name="Group 76"/>
                <p:cNvGrpSpPr/>
                <p:nvPr/>
              </p:nvGrpSpPr>
              <p:grpSpPr>
                <a:xfrm>
                  <a:off x="2993199" y="3077978"/>
                  <a:ext cx="693829" cy="207863"/>
                  <a:chOff x="3060522" y="3037662"/>
                  <a:chExt cx="693829" cy="207863"/>
                </a:xfrm>
              </p:grpSpPr>
              <p:pic>
                <p:nvPicPr>
                  <p:cNvPr id="78" name="Picture 2" descr="C:\Users\schnpa.CW.000\Documents\App-DNA\PPT\ico_set\48x48\plain\gear.pn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060522" y="3037662"/>
                    <a:ext cx="207863" cy="207863"/>
                  </a:xfrm>
                  <a:prstGeom prst="rect">
                    <a:avLst/>
                  </a:prstGeom>
                  <a:noFill/>
                  <a:extLst>
                    <a:ext uri="{909E8E84-426E-40DD-AFC4-6F175D3DCCD1}">
                      <a14:hiddenFill xmlns:a14="http://schemas.microsoft.com/office/drawing/2010/main">
                        <a:solidFill>
                          <a:srgbClr val="FFFFFF"/>
                        </a:solidFill>
                      </a14:hiddenFill>
                    </a:ext>
                  </a:extLst>
                </p:spPr>
              </p:pic>
              <p:pic>
                <p:nvPicPr>
                  <p:cNvPr id="79" name="Picture 2" descr="C:\Users\schnpa.CW.000\Documents\App-DNA\PPT\ico_set\48x48\plain\gear.pn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311037" y="3037662"/>
                    <a:ext cx="207863" cy="207863"/>
                  </a:xfrm>
                  <a:prstGeom prst="rect">
                    <a:avLst/>
                  </a:prstGeom>
                  <a:noFill/>
                  <a:extLst>
                    <a:ext uri="{909E8E84-426E-40DD-AFC4-6F175D3DCCD1}">
                      <a14:hiddenFill xmlns:a14="http://schemas.microsoft.com/office/drawing/2010/main">
                        <a:solidFill>
                          <a:srgbClr val="FFFFFF"/>
                        </a:solidFill>
                      </a14:hiddenFill>
                    </a:ext>
                  </a:extLst>
                </p:spPr>
              </p:pic>
              <p:pic>
                <p:nvPicPr>
                  <p:cNvPr id="80" name="Picture 2" descr="C:\Users\schnpa.CW.000\Documents\App-DNA\PPT\ico_set\48x48\plain\gear.pn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546488" y="3037662"/>
                    <a:ext cx="207863" cy="207863"/>
                  </a:xfrm>
                  <a:prstGeom prst="rect">
                    <a:avLst/>
                  </a:prstGeom>
                  <a:noFill/>
                  <a:extLst>
                    <a:ext uri="{909E8E84-426E-40DD-AFC4-6F175D3DCCD1}">
                      <a14:hiddenFill xmlns:a14="http://schemas.microsoft.com/office/drawing/2010/main">
                        <a:solidFill>
                          <a:srgbClr val="FFFFFF"/>
                        </a:solidFill>
                      </a14:hiddenFill>
                    </a:ext>
                  </a:extLst>
                </p:spPr>
              </p:pic>
            </p:grpSp>
          </p:grpSp>
          <p:grpSp>
            <p:nvGrpSpPr>
              <p:cNvPr id="65" name="Group 64"/>
              <p:cNvGrpSpPr/>
              <p:nvPr/>
            </p:nvGrpSpPr>
            <p:grpSpPr>
              <a:xfrm>
                <a:off x="2843808" y="2563992"/>
                <a:ext cx="954182" cy="368453"/>
                <a:chOff x="2909123" y="2558005"/>
                <a:chExt cx="954182" cy="368453"/>
              </a:xfrm>
            </p:grpSpPr>
            <p:sp>
              <p:nvSpPr>
                <p:cNvPr id="74" name="Rounded Rectangle 73"/>
                <p:cNvSpPr/>
                <p:nvPr/>
              </p:nvSpPr>
              <p:spPr>
                <a:xfrm>
                  <a:off x="2909123" y="2558005"/>
                  <a:ext cx="954182" cy="368453"/>
                </a:xfrm>
                <a:prstGeom prst="roundRect">
                  <a:avLst/>
                </a:prstGeom>
                <a:gradFill>
                  <a:gsLst>
                    <a:gs pos="0">
                      <a:schemeClr val="bg1">
                        <a:lumMod val="94000"/>
                      </a:schemeClr>
                    </a:gs>
                    <a:gs pos="100000">
                      <a:schemeClr val="bg1">
                        <a:lumMod val="99000"/>
                      </a:schemeClr>
                    </a:gs>
                  </a:gsLst>
                  <a:lin ang="12000000" scaled="0"/>
                </a:gra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solidFill>
                      <a:schemeClr val="tx1"/>
                    </a:solidFill>
                  </a:endParaRPr>
                </a:p>
              </p:txBody>
            </p:sp>
            <p:pic>
              <p:nvPicPr>
                <p:cNvPr id="75" name="Picture 2" descr="C:\Users\schnpa.CW.000\Documents\App-DNA\PPT\ico_set\48x48\plain\gear.pn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993199" y="2644664"/>
                  <a:ext cx="207863" cy="20786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6" name="Group 65"/>
              <p:cNvGrpSpPr/>
              <p:nvPr/>
            </p:nvGrpSpPr>
            <p:grpSpPr>
              <a:xfrm>
                <a:off x="2843808" y="2132856"/>
                <a:ext cx="954182" cy="368453"/>
                <a:chOff x="2905991" y="2132856"/>
                <a:chExt cx="954182" cy="368453"/>
              </a:xfrm>
            </p:grpSpPr>
            <p:sp>
              <p:nvSpPr>
                <p:cNvPr id="72" name="Rounded Rectangle 71"/>
                <p:cNvSpPr/>
                <p:nvPr/>
              </p:nvSpPr>
              <p:spPr>
                <a:xfrm>
                  <a:off x="2905991" y="2132856"/>
                  <a:ext cx="954182" cy="368453"/>
                </a:xfrm>
                <a:prstGeom prst="roundRect">
                  <a:avLst/>
                </a:prstGeom>
                <a:gradFill>
                  <a:gsLst>
                    <a:gs pos="0">
                      <a:schemeClr val="bg1">
                        <a:lumMod val="94000"/>
                      </a:schemeClr>
                    </a:gs>
                    <a:gs pos="100000">
                      <a:schemeClr val="bg1">
                        <a:lumMod val="99000"/>
                      </a:schemeClr>
                    </a:gs>
                  </a:gsLst>
                  <a:lin ang="12000000" scaled="0"/>
                </a:gra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solidFill>
                      <a:schemeClr val="tx1"/>
                    </a:solidFill>
                  </a:endParaRPr>
                </a:p>
              </p:txBody>
            </p:sp>
            <p:pic>
              <p:nvPicPr>
                <p:cNvPr id="73" name="Picture 2" descr="C:\Users\schnpa.CW.000\Documents\App-DNA\PPT\ico_set\48x48\plain\gear.pn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993199" y="2215807"/>
                  <a:ext cx="207863" cy="20786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7" name="Group 66"/>
              <p:cNvGrpSpPr/>
              <p:nvPr/>
            </p:nvGrpSpPr>
            <p:grpSpPr>
              <a:xfrm>
                <a:off x="2843808" y="3426265"/>
                <a:ext cx="954182" cy="368453"/>
                <a:chOff x="2915387" y="3414107"/>
                <a:chExt cx="954182" cy="368453"/>
              </a:xfrm>
            </p:grpSpPr>
            <p:sp>
              <p:nvSpPr>
                <p:cNvPr id="68" name="Rounded Rectangle 67"/>
                <p:cNvSpPr/>
                <p:nvPr/>
              </p:nvSpPr>
              <p:spPr>
                <a:xfrm>
                  <a:off x="2915387" y="3414107"/>
                  <a:ext cx="954182" cy="368453"/>
                </a:xfrm>
                <a:prstGeom prst="roundRect">
                  <a:avLst/>
                </a:prstGeom>
                <a:gradFill>
                  <a:gsLst>
                    <a:gs pos="0">
                      <a:schemeClr val="bg1">
                        <a:lumMod val="94000"/>
                      </a:schemeClr>
                    </a:gs>
                    <a:gs pos="100000">
                      <a:schemeClr val="bg1">
                        <a:lumMod val="99000"/>
                      </a:schemeClr>
                    </a:gs>
                  </a:gsLst>
                  <a:lin ang="12000000" scaled="0"/>
                </a:gra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solidFill>
                      <a:schemeClr val="tx1"/>
                    </a:solidFill>
                  </a:endParaRPr>
                </a:p>
              </p:txBody>
            </p:sp>
            <p:grpSp>
              <p:nvGrpSpPr>
                <p:cNvPr id="69" name="Group 68"/>
                <p:cNvGrpSpPr/>
                <p:nvPr/>
              </p:nvGrpSpPr>
              <p:grpSpPr>
                <a:xfrm>
                  <a:off x="2993199" y="3498926"/>
                  <a:ext cx="458378" cy="207863"/>
                  <a:chOff x="3060522" y="3037662"/>
                  <a:chExt cx="458378" cy="207863"/>
                </a:xfrm>
              </p:grpSpPr>
              <p:pic>
                <p:nvPicPr>
                  <p:cNvPr id="70" name="Picture 2" descr="C:\Users\schnpa.CW.000\Documents\App-DNA\PPT\ico_set\48x48\plain\gear.pn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060522" y="3037662"/>
                    <a:ext cx="207863" cy="207863"/>
                  </a:xfrm>
                  <a:prstGeom prst="rect">
                    <a:avLst/>
                  </a:prstGeom>
                  <a:noFill/>
                  <a:extLst>
                    <a:ext uri="{909E8E84-426E-40DD-AFC4-6F175D3DCCD1}">
                      <a14:hiddenFill xmlns:a14="http://schemas.microsoft.com/office/drawing/2010/main">
                        <a:solidFill>
                          <a:srgbClr val="FFFFFF"/>
                        </a:solidFill>
                      </a14:hiddenFill>
                    </a:ext>
                  </a:extLst>
                </p:spPr>
              </p:pic>
              <p:pic>
                <p:nvPicPr>
                  <p:cNvPr id="71" name="Picture 2" descr="C:\Users\schnpa.CW.000\Documents\App-DNA\PPT\ico_set\48x48\plain\gear.pn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311037" y="3037662"/>
                    <a:ext cx="207863" cy="207863"/>
                  </a:xfrm>
                  <a:prstGeom prst="rect">
                    <a:avLst/>
                  </a:prstGeom>
                  <a:noFill/>
                  <a:extLst>
                    <a:ext uri="{909E8E84-426E-40DD-AFC4-6F175D3DCCD1}">
                      <a14:hiddenFill xmlns:a14="http://schemas.microsoft.com/office/drawing/2010/main">
                        <a:solidFill>
                          <a:srgbClr val="FFFFFF"/>
                        </a:solidFill>
                      </a14:hiddenFill>
                    </a:ext>
                  </a:extLst>
                </p:spPr>
              </p:pic>
            </p:grpSp>
          </p:grpSp>
        </p:grpSp>
        <p:pic>
          <p:nvPicPr>
            <p:cNvPr id="97" name="Picture 11" descr="C:\Users\schnpa.CW.000\Documents\App-DNA\PPT\ico_set\48x48\plain\navigate_plus.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899309" y="2260173"/>
              <a:ext cx="312651" cy="31265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07" name="Group 106"/>
          <p:cNvGrpSpPr/>
          <p:nvPr/>
        </p:nvGrpSpPr>
        <p:grpSpPr>
          <a:xfrm>
            <a:off x="4157601" y="2189739"/>
            <a:ext cx="1241920" cy="2171571"/>
            <a:chOff x="4157601" y="2189739"/>
            <a:chExt cx="1241920" cy="2171571"/>
          </a:xfrm>
        </p:grpSpPr>
        <p:grpSp>
          <p:nvGrpSpPr>
            <p:cNvPr id="36" name="Group 35"/>
            <p:cNvGrpSpPr/>
            <p:nvPr/>
          </p:nvGrpSpPr>
          <p:grpSpPr>
            <a:xfrm>
              <a:off x="4208399" y="2711606"/>
              <a:ext cx="954182" cy="368453"/>
              <a:chOff x="4208399" y="2125078"/>
              <a:chExt cx="954182" cy="368453"/>
            </a:xfrm>
          </p:grpSpPr>
          <p:sp>
            <p:nvSpPr>
              <p:cNvPr id="37" name="Rounded Rectangle 36"/>
              <p:cNvSpPr/>
              <p:nvPr/>
            </p:nvSpPr>
            <p:spPr>
              <a:xfrm>
                <a:off x="4208399" y="2125078"/>
                <a:ext cx="954182" cy="368453"/>
              </a:xfrm>
              <a:prstGeom prst="roundRect">
                <a:avLst/>
              </a:prstGeom>
              <a:gradFill>
                <a:gsLst>
                  <a:gs pos="0">
                    <a:schemeClr val="bg1">
                      <a:lumMod val="94000"/>
                    </a:schemeClr>
                  </a:gs>
                  <a:gs pos="100000">
                    <a:schemeClr val="bg1">
                      <a:lumMod val="99000"/>
                    </a:schemeClr>
                  </a:gs>
                </a:gsLst>
                <a:lin ang="12000000" scaled="0"/>
              </a:gra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solidFill>
                    <a:schemeClr val="tx1"/>
                  </a:solidFill>
                </a:endParaRPr>
              </a:p>
            </p:txBody>
          </p:sp>
          <p:sp>
            <p:nvSpPr>
              <p:cNvPr id="38" name="Rounded Rectangle 37"/>
              <p:cNvSpPr/>
              <p:nvPr/>
            </p:nvSpPr>
            <p:spPr>
              <a:xfrm>
                <a:off x="4210559" y="2126592"/>
                <a:ext cx="91058" cy="366939"/>
              </a:xfrm>
              <a:prstGeom prst="roundRect">
                <a:avLst>
                  <a:gd name="adj" fmla="val 43552"/>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GB" sz="1600">
                  <a:solidFill>
                    <a:schemeClr val="tx1"/>
                  </a:solidFill>
                </a:endParaRPr>
              </a:p>
            </p:txBody>
          </p:sp>
        </p:grpSp>
        <p:grpSp>
          <p:nvGrpSpPr>
            <p:cNvPr id="39" name="Group 38"/>
            <p:cNvGrpSpPr/>
            <p:nvPr/>
          </p:nvGrpSpPr>
          <p:grpSpPr>
            <a:xfrm>
              <a:off x="4211531" y="3136755"/>
              <a:ext cx="954182" cy="368453"/>
              <a:chOff x="4211531" y="2550227"/>
              <a:chExt cx="954182" cy="368453"/>
            </a:xfrm>
          </p:grpSpPr>
          <p:sp>
            <p:nvSpPr>
              <p:cNvPr id="40" name="Rounded Rectangle 39"/>
              <p:cNvSpPr/>
              <p:nvPr/>
            </p:nvSpPr>
            <p:spPr>
              <a:xfrm>
                <a:off x="4211531" y="2550227"/>
                <a:ext cx="954182" cy="368453"/>
              </a:xfrm>
              <a:prstGeom prst="roundRect">
                <a:avLst/>
              </a:prstGeom>
              <a:gradFill>
                <a:gsLst>
                  <a:gs pos="0">
                    <a:schemeClr val="bg1">
                      <a:lumMod val="94000"/>
                    </a:schemeClr>
                  </a:gs>
                  <a:gs pos="100000">
                    <a:schemeClr val="bg1">
                      <a:lumMod val="99000"/>
                    </a:schemeClr>
                  </a:gs>
                </a:gsLst>
                <a:lin ang="12000000" scaled="0"/>
              </a:gra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solidFill>
                    <a:schemeClr val="tx1"/>
                  </a:solidFill>
                </a:endParaRPr>
              </a:p>
            </p:txBody>
          </p:sp>
          <p:sp>
            <p:nvSpPr>
              <p:cNvPr id="41" name="Rounded Rectangle 40"/>
              <p:cNvSpPr/>
              <p:nvPr/>
            </p:nvSpPr>
            <p:spPr>
              <a:xfrm>
                <a:off x="4213691" y="2551741"/>
                <a:ext cx="231942" cy="366939"/>
              </a:xfrm>
              <a:prstGeom prst="roundRect">
                <a:avLst>
                  <a:gd name="adj" fmla="val 24650"/>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GB" sz="1600">
                  <a:solidFill>
                    <a:schemeClr val="tx1"/>
                  </a:solidFill>
                </a:endParaRPr>
              </a:p>
            </p:txBody>
          </p:sp>
        </p:grpSp>
        <p:grpSp>
          <p:nvGrpSpPr>
            <p:cNvPr id="42" name="Group 41"/>
            <p:cNvGrpSpPr/>
            <p:nvPr/>
          </p:nvGrpSpPr>
          <p:grpSpPr>
            <a:xfrm>
              <a:off x="4214663" y="3567421"/>
              <a:ext cx="954182" cy="368453"/>
              <a:chOff x="4214663" y="2980893"/>
              <a:chExt cx="954182" cy="368453"/>
            </a:xfrm>
          </p:grpSpPr>
          <p:sp>
            <p:nvSpPr>
              <p:cNvPr id="43" name="Rounded Rectangle 42"/>
              <p:cNvSpPr/>
              <p:nvPr/>
            </p:nvSpPr>
            <p:spPr>
              <a:xfrm>
                <a:off x="4214663" y="2980893"/>
                <a:ext cx="954182" cy="368453"/>
              </a:xfrm>
              <a:prstGeom prst="roundRect">
                <a:avLst/>
              </a:prstGeom>
              <a:gradFill>
                <a:gsLst>
                  <a:gs pos="0">
                    <a:schemeClr val="bg1">
                      <a:lumMod val="94000"/>
                    </a:schemeClr>
                  </a:gs>
                  <a:gs pos="100000">
                    <a:schemeClr val="bg1">
                      <a:lumMod val="99000"/>
                    </a:schemeClr>
                  </a:gs>
                </a:gsLst>
                <a:lin ang="12000000" scaled="0"/>
              </a:gra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solidFill>
                    <a:schemeClr val="tx1"/>
                  </a:solidFill>
                </a:endParaRPr>
              </a:p>
            </p:txBody>
          </p:sp>
          <p:sp>
            <p:nvSpPr>
              <p:cNvPr id="44" name="Rounded Rectangle 43"/>
              <p:cNvSpPr/>
              <p:nvPr/>
            </p:nvSpPr>
            <p:spPr>
              <a:xfrm>
                <a:off x="4216823" y="2982407"/>
                <a:ext cx="660858" cy="366939"/>
              </a:xfrm>
              <a:prstGeom prst="roundRect">
                <a:avLst>
                  <a:gd name="adj" fmla="val 15389"/>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GB" sz="1600">
                  <a:solidFill>
                    <a:schemeClr val="tx1"/>
                  </a:solidFill>
                </a:endParaRPr>
              </a:p>
            </p:txBody>
          </p:sp>
        </p:grpSp>
        <p:grpSp>
          <p:nvGrpSpPr>
            <p:cNvPr id="45" name="Group 44"/>
            <p:cNvGrpSpPr/>
            <p:nvPr/>
          </p:nvGrpSpPr>
          <p:grpSpPr>
            <a:xfrm>
              <a:off x="4217795" y="3992857"/>
              <a:ext cx="954182" cy="368453"/>
              <a:chOff x="4217795" y="3406329"/>
              <a:chExt cx="954182" cy="368453"/>
            </a:xfrm>
          </p:grpSpPr>
          <p:sp>
            <p:nvSpPr>
              <p:cNvPr id="46" name="Rounded Rectangle 45"/>
              <p:cNvSpPr/>
              <p:nvPr/>
            </p:nvSpPr>
            <p:spPr>
              <a:xfrm>
                <a:off x="4217795" y="3406329"/>
                <a:ext cx="954182" cy="368453"/>
              </a:xfrm>
              <a:prstGeom prst="roundRect">
                <a:avLst/>
              </a:prstGeom>
              <a:gradFill>
                <a:gsLst>
                  <a:gs pos="0">
                    <a:schemeClr val="bg1">
                      <a:lumMod val="94000"/>
                    </a:schemeClr>
                  </a:gs>
                  <a:gs pos="100000">
                    <a:schemeClr val="bg1">
                      <a:lumMod val="99000"/>
                    </a:schemeClr>
                  </a:gs>
                </a:gsLst>
                <a:lin ang="12000000" scaled="0"/>
              </a:gra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solidFill>
                    <a:schemeClr val="tx1"/>
                  </a:solidFill>
                </a:endParaRPr>
              </a:p>
            </p:txBody>
          </p:sp>
          <p:sp>
            <p:nvSpPr>
              <p:cNvPr id="47" name="Rounded Rectangle 46"/>
              <p:cNvSpPr/>
              <p:nvPr/>
            </p:nvSpPr>
            <p:spPr>
              <a:xfrm>
                <a:off x="4219955" y="3407843"/>
                <a:ext cx="225678" cy="366939"/>
              </a:xfrm>
              <a:prstGeom prst="roundRect">
                <a:avLst>
                  <a:gd name="adj" fmla="val 26901"/>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GB" sz="1600">
                  <a:solidFill>
                    <a:schemeClr val="tx1"/>
                  </a:solidFill>
                </a:endParaRPr>
              </a:p>
            </p:txBody>
          </p:sp>
        </p:grpSp>
        <p:sp>
          <p:nvSpPr>
            <p:cNvPr id="48" name="Rounded Rectangle 47"/>
            <p:cNvSpPr/>
            <p:nvPr/>
          </p:nvSpPr>
          <p:spPr>
            <a:xfrm>
              <a:off x="4157601" y="2189739"/>
              <a:ext cx="1004980" cy="385629"/>
            </a:xfrm>
            <a:prstGeom prst="roundRect">
              <a:avLst>
                <a:gd name="adj" fmla="val 50000"/>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en-GB" sz="1200" dirty="0"/>
                <a:t>Action</a:t>
              </a:r>
            </a:p>
            <a:p>
              <a:pPr algn="ctr"/>
              <a:r>
                <a:rPr lang="en-GB" sz="1200" dirty="0"/>
                <a:t>Effort</a:t>
              </a:r>
            </a:p>
          </p:txBody>
        </p:sp>
        <p:pic>
          <p:nvPicPr>
            <p:cNvPr id="98" name="Picture 11" descr="C:\Users\schnpa.CW.000\Documents\App-DNA\PPT\ico_set\48x48\plain\navigate_plus.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086870" y="2258901"/>
              <a:ext cx="312651" cy="31265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08" name="Group 107"/>
          <p:cNvGrpSpPr/>
          <p:nvPr/>
        </p:nvGrpSpPr>
        <p:grpSpPr>
          <a:xfrm>
            <a:off x="5315609" y="2189739"/>
            <a:ext cx="1219053" cy="2172999"/>
            <a:chOff x="5315609" y="2189739"/>
            <a:chExt cx="1219053" cy="2172999"/>
          </a:xfrm>
        </p:grpSpPr>
        <p:sp>
          <p:nvSpPr>
            <p:cNvPr id="49" name="Rounded Rectangle 48"/>
            <p:cNvSpPr/>
            <p:nvPr/>
          </p:nvSpPr>
          <p:spPr>
            <a:xfrm>
              <a:off x="5354263" y="2719384"/>
              <a:ext cx="954182" cy="368453"/>
            </a:xfrm>
            <a:prstGeom prst="roundRect">
              <a:avLst/>
            </a:prstGeom>
            <a:gradFill>
              <a:gsLst>
                <a:gs pos="0">
                  <a:schemeClr val="bg1">
                    <a:lumMod val="94000"/>
                  </a:schemeClr>
                </a:gs>
                <a:gs pos="100000">
                  <a:schemeClr val="bg1">
                    <a:lumMod val="99000"/>
                  </a:schemeClr>
                </a:gs>
              </a:gsLst>
              <a:lin ang="12000000" scaled="0"/>
            </a:gra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solidFill>
                  <a:schemeClr val="tx1"/>
                </a:solidFill>
              </a:endParaRPr>
            </a:p>
          </p:txBody>
        </p:sp>
        <p:sp>
          <p:nvSpPr>
            <p:cNvPr id="50" name="Rounded Rectangle 49"/>
            <p:cNvSpPr/>
            <p:nvPr/>
          </p:nvSpPr>
          <p:spPr>
            <a:xfrm>
              <a:off x="5357395" y="3144533"/>
              <a:ext cx="954182" cy="368453"/>
            </a:xfrm>
            <a:prstGeom prst="roundRect">
              <a:avLst/>
            </a:prstGeom>
            <a:gradFill>
              <a:gsLst>
                <a:gs pos="0">
                  <a:schemeClr val="bg1">
                    <a:lumMod val="94000"/>
                  </a:schemeClr>
                </a:gs>
                <a:gs pos="100000">
                  <a:schemeClr val="bg1">
                    <a:lumMod val="99000"/>
                  </a:schemeClr>
                </a:gs>
              </a:gsLst>
              <a:lin ang="12000000" scaled="0"/>
            </a:gra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solidFill>
                  <a:schemeClr val="tx1"/>
                </a:solidFill>
              </a:endParaRPr>
            </a:p>
          </p:txBody>
        </p:sp>
        <p:sp>
          <p:nvSpPr>
            <p:cNvPr id="51" name="Rounded Rectangle 50"/>
            <p:cNvSpPr/>
            <p:nvPr/>
          </p:nvSpPr>
          <p:spPr>
            <a:xfrm>
              <a:off x="5360527" y="3575199"/>
              <a:ext cx="954182" cy="368453"/>
            </a:xfrm>
            <a:prstGeom prst="roundRect">
              <a:avLst/>
            </a:prstGeom>
            <a:gradFill>
              <a:gsLst>
                <a:gs pos="0">
                  <a:schemeClr val="bg1">
                    <a:lumMod val="94000"/>
                  </a:schemeClr>
                </a:gs>
                <a:gs pos="100000">
                  <a:schemeClr val="bg1">
                    <a:lumMod val="99000"/>
                  </a:schemeClr>
                </a:gs>
              </a:gsLst>
              <a:lin ang="12000000" scaled="0"/>
            </a:gra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solidFill>
                  <a:schemeClr val="tx1"/>
                </a:solidFill>
              </a:endParaRPr>
            </a:p>
          </p:txBody>
        </p:sp>
        <p:sp>
          <p:nvSpPr>
            <p:cNvPr id="52" name="Rounded Rectangle 51"/>
            <p:cNvSpPr/>
            <p:nvPr/>
          </p:nvSpPr>
          <p:spPr>
            <a:xfrm>
              <a:off x="5363659" y="3994285"/>
              <a:ext cx="954182" cy="368453"/>
            </a:xfrm>
            <a:prstGeom prst="roundRect">
              <a:avLst/>
            </a:prstGeom>
            <a:gradFill>
              <a:gsLst>
                <a:gs pos="0">
                  <a:schemeClr val="bg1">
                    <a:lumMod val="94000"/>
                  </a:schemeClr>
                </a:gs>
                <a:gs pos="100000">
                  <a:schemeClr val="bg1">
                    <a:lumMod val="99000"/>
                  </a:schemeClr>
                </a:gs>
              </a:gsLst>
              <a:lin ang="12000000" scaled="0"/>
            </a:gra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solidFill>
                  <a:schemeClr val="tx1"/>
                </a:solidFill>
              </a:endParaRPr>
            </a:p>
          </p:txBody>
        </p:sp>
        <p:sp>
          <p:nvSpPr>
            <p:cNvPr id="53" name="Rounded Rectangle 52"/>
            <p:cNvSpPr/>
            <p:nvPr/>
          </p:nvSpPr>
          <p:spPr>
            <a:xfrm>
              <a:off x="5315609" y="2189739"/>
              <a:ext cx="1004980" cy="385629"/>
            </a:xfrm>
            <a:prstGeom prst="roundRect">
              <a:avLst>
                <a:gd name="adj" fmla="val 50000"/>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en-GB" sz="1200" dirty="0" smtClean="0"/>
                <a:t>App</a:t>
              </a:r>
              <a:endParaRPr lang="en-GB" sz="1200" dirty="0"/>
            </a:p>
            <a:p>
              <a:pPr algn="ctr"/>
              <a:r>
                <a:rPr lang="en-GB" sz="1200" dirty="0"/>
                <a:t>Complexity</a:t>
              </a:r>
            </a:p>
          </p:txBody>
        </p:sp>
        <p:sp>
          <p:nvSpPr>
            <p:cNvPr id="54" name="Oval 53"/>
            <p:cNvSpPr/>
            <p:nvPr/>
          </p:nvSpPr>
          <p:spPr bwMode="auto">
            <a:xfrm>
              <a:off x="5495606" y="2842793"/>
              <a:ext cx="167799" cy="164623"/>
            </a:xfrm>
            <a:prstGeom prst="ellipse">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wrap="square">
              <a:noAutofit/>
            </a:bodyPr>
            <a:lstStyle/>
            <a:p>
              <a:pPr eaLnBrk="0" hangingPunct="0">
                <a:spcBef>
                  <a:spcPct val="50000"/>
                </a:spcBef>
              </a:pPr>
              <a:endParaRPr lang="en-GB">
                <a:solidFill>
                  <a:schemeClr val="tx1"/>
                </a:solidFill>
              </a:endParaRPr>
            </a:p>
          </p:txBody>
        </p:sp>
        <p:grpSp>
          <p:nvGrpSpPr>
            <p:cNvPr id="55" name="Group 54"/>
            <p:cNvGrpSpPr/>
            <p:nvPr/>
          </p:nvGrpSpPr>
          <p:grpSpPr>
            <a:xfrm>
              <a:off x="5495606" y="3246447"/>
              <a:ext cx="606211" cy="164623"/>
              <a:chOff x="5657765" y="2659919"/>
              <a:chExt cx="606211" cy="164623"/>
            </a:xfrm>
          </p:grpSpPr>
          <p:sp>
            <p:nvSpPr>
              <p:cNvPr id="56" name="Oval 55"/>
              <p:cNvSpPr/>
              <p:nvPr/>
            </p:nvSpPr>
            <p:spPr bwMode="auto">
              <a:xfrm>
                <a:off x="5657765" y="2659919"/>
                <a:ext cx="167799" cy="164623"/>
              </a:xfrm>
              <a:prstGeom prst="ellipse">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wrap="square">
                <a:noAutofit/>
              </a:bodyPr>
              <a:lstStyle/>
              <a:p>
                <a:pPr eaLnBrk="0" hangingPunct="0">
                  <a:spcBef>
                    <a:spcPct val="50000"/>
                  </a:spcBef>
                </a:pPr>
                <a:endParaRPr lang="en-GB">
                  <a:solidFill>
                    <a:schemeClr val="tx1"/>
                  </a:solidFill>
                </a:endParaRPr>
              </a:p>
            </p:txBody>
          </p:sp>
          <p:sp>
            <p:nvSpPr>
              <p:cNvPr id="57" name="Oval 56"/>
              <p:cNvSpPr/>
              <p:nvPr/>
            </p:nvSpPr>
            <p:spPr bwMode="auto">
              <a:xfrm>
                <a:off x="5876971" y="2659919"/>
                <a:ext cx="167799" cy="164623"/>
              </a:xfrm>
              <a:prstGeom prst="ellipse">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wrap="square">
                <a:noAutofit/>
              </a:bodyPr>
              <a:lstStyle/>
              <a:p>
                <a:pPr eaLnBrk="0" hangingPunct="0">
                  <a:spcBef>
                    <a:spcPct val="50000"/>
                  </a:spcBef>
                </a:pPr>
                <a:endParaRPr lang="en-GB">
                  <a:solidFill>
                    <a:schemeClr val="tx1"/>
                  </a:solidFill>
                </a:endParaRPr>
              </a:p>
            </p:txBody>
          </p:sp>
          <p:sp>
            <p:nvSpPr>
              <p:cNvPr id="58" name="Oval 57"/>
              <p:cNvSpPr/>
              <p:nvPr/>
            </p:nvSpPr>
            <p:spPr bwMode="auto">
              <a:xfrm>
                <a:off x="6096177" y="2659919"/>
                <a:ext cx="167799" cy="164623"/>
              </a:xfrm>
              <a:prstGeom prst="ellipse">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wrap="square">
                <a:noAutofit/>
              </a:bodyPr>
              <a:lstStyle/>
              <a:p>
                <a:pPr eaLnBrk="0" hangingPunct="0">
                  <a:spcBef>
                    <a:spcPct val="50000"/>
                  </a:spcBef>
                </a:pPr>
                <a:endParaRPr lang="en-GB">
                  <a:solidFill>
                    <a:schemeClr val="tx1"/>
                  </a:solidFill>
                </a:endParaRPr>
              </a:p>
            </p:txBody>
          </p:sp>
        </p:grpSp>
        <p:sp>
          <p:nvSpPr>
            <p:cNvPr id="59" name="Oval 58"/>
            <p:cNvSpPr/>
            <p:nvPr/>
          </p:nvSpPr>
          <p:spPr bwMode="auto">
            <a:xfrm>
              <a:off x="5495606" y="3677113"/>
              <a:ext cx="167799" cy="164623"/>
            </a:xfrm>
            <a:prstGeom prst="ellipse">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wrap="square">
              <a:noAutofit/>
            </a:bodyPr>
            <a:lstStyle/>
            <a:p>
              <a:pPr eaLnBrk="0" hangingPunct="0">
                <a:spcBef>
                  <a:spcPct val="50000"/>
                </a:spcBef>
              </a:pPr>
              <a:endParaRPr lang="en-GB">
                <a:solidFill>
                  <a:schemeClr val="tx1"/>
                </a:solidFill>
              </a:endParaRPr>
            </a:p>
          </p:txBody>
        </p:sp>
        <p:grpSp>
          <p:nvGrpSpPr>
            <p:cNvPr id="60" name="Group 59"/>
            <p:cNvGrpSpPr/>
            <p:nvPr/>
          </p:nvGrpSpPr>
          <p:grpSpPr>
            <a:xfrm>
              <a:off x="5495606" y="4107075"/>
              <a:ext cx="402405" cy="164623"/>
              <a:chOff x="5642365" y="3596175"/>
              <a:chExt cx="402405" cy="164623"/>
            </a:xfrm>
          </p:grpSpPr>
          <p:sp>
            <p:nvSpPr>
              <p:cNvPr id="61" name="Oval 60"/>
              <p:cNvSpPr/>
              <p:nvPr/>
            </p:nvSpPr>
            <p:spPr bwMode="auto">
              <a:xfrm>
                <a:off x="5642365" y="3596175"/>
                <a:ext cx="167799" cy="164623"/>
              </a:xfrm>
              <a:prstGeom prst="ellipse">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wrap="square">
                <a:noAutofit/>
              </a:bodyPr>
              <a:lstStyle/>
              <a:p>
                <a:pPr eaLnBrk="0" hangingPunct="0">
                  <a:spcBef>
                    <a:spcPct val="50000"/>
                  </a:spcBef>
                </a:pPr>
                <a:endParaRPr lang="en-GB">
                  <a:solidFill>
                    <a:schemeClr val="tx1"/>
                  </a:solidFill>
                </a:endParaRPr>
              </a:p>
            </p:txBody>
          </p:sp>
          <p:sp>
            <p:nvSpPr>
              <p:cNvPr id="62" name="Oval 61"/>
              <p:cNvSpPr/>
              <p:nvPr/>
            </p:nvSpPr>
            <p:spPr bwMode="auto">
              <a:xfrm>
                <a:off x="5876971" y="3596175"/>
                <a:ext cx="167799" cy="164623"/>
              </a:xfrm>
              <a:prstGeom prst="ellipse">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wrap="square">
                <a:noAutofit/>
              </a:bodyPr>
              <a:lstStyle/>
              <a:p>
                <a:pPr eaLnBrk="0" hangingPunct="0">
                  <a:spcBef>
                    <a:spcPct val="50000"/>
                  </a:spcBef>
                </a:pPr>
                <a:endParaRPr lang="en-GB">
                  <a:solidFill>
                    <a:schemeClr val="tx1"/>
                  </a:solidFill>
                </a:endParaRPr>
              </a:p>
            </p:txBody>
          </p:sp>
        </p:grpSp>
        <p:pic>
          <p:nvPicPr>
            <p:cNvPr id="99" name="Picture 11" descr="C:\Users\schnpa.CW.000\Documents\App-DNA\PPT\ico_set\48x48\plain\navigate_plus.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222011" y="2257629"/>
              <a:ext cx="312651" cy="31265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11" name="Group 110"/>
          <p:cNvGrpSpPr/>
          <p:nvPr/>
        </p:nvGrpSpPr>
        <p:grpSpPr>
          <a:xfrm>
            <a:off x="7379396" y="2165265"/>
            <a:ext cx="1225052" cy="2285797"/>
            <a:chOff x="7379396" y="2165265"/>
            <a:chExt cx="1225052" cy="2285797"/>
          </a:xfrm>
        </p:grpSpPr>
        <p:sp>
          <p:nvSpPr>
            <p:cNvPr id="5" name="Rounded Rectangle 4"/>
            <p:cNvSpPr/>
            <p:nvPr/>
          </p:nvSpPr>
          <p:spPr>
            <a:xfrm>
              <a:off x="7740352" y="2182007"/>
              <a:ext cx="864096" cy="2269055"/>
            </a:xfrm>
            <a:prstGeom prst="roundRect">
              <a:avLst>
                <a:gd name="adj" fmla="val 16517"/>
              </a:avLst>
            </a:prstGeom>
            <a:gradFill>
              <a:gsLst>
                <a:gs pos="0">
                  <a:schemeClr val="bg1">
                    <a:lumMod val="94000"/>
                  </a:schemeClr>
                </a:gs>
                <a:gs pos="100000">
                  <a:schemeClr val="bg1">
                    <a:lumMod val="99000"/>
                  </a:schemeClr>
                </a:gs>
              </a:gsLst>
              <a:lin ang="12000000" scaled="0"/>
            </a:gra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dirty="0">
                  <a:solidFill>
                    <a:schemeClr val="tx1"/>
                  </a:solidFill>
                </a:rPr>
                <a:t>Project Effort</a:t>
              </a:r>
            </a:p>
          </p:txBody>
        </p:sp>
        <p:pic>
          <p:nvPicPr>
            <p:cNvPr id="85" name="Picture 4" descr="C:\Users\schnpa.CW.000\Documents\App-DNA\PPT\ico_set\48x48\plain\clock.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94649" y="3007416"/>
              <a:ext cx="549273" cy="549273"/>
            </a:xfrm>
            <a:prstGeom prst="rect">
              <a:avLst/>
            </a:prstGeom>
            <a:noFill/>
            <a:extLst>
              <a:ext uri="{909E8E84-426E-40DD-AFC4-6F175D3DCCD1}">
                <a14:hiddenFill xmlns:a14="http://schemas.microsoft.com/office/drawing/2010/main">
                  <a:solidFill>
                    <a:srgbClr val="FFFFFF"/>
                  </a:solidFill>
                </a14:hiddenFill>
              </a:ext>
            </a:extLst>
          </p:spPr>
        </p:pic>
        <p:pic>
          <p:nvPicPr>
            <p:cNvPr id="92" name="Picture 9" descr="C:\Users\schnpa.CW.000\Documents\App-DNA\PPT\ico_set\48x48\plain\currency_dollar.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873899" y="3548748"/>
              <a:ext cx="586533" cy="586533"/>
            </a:xfrm>
            <a:prstGeom prst="rect">
              <a:avLst/>
            </a:prstGeom>
            <a:noFill/>
            <a:extLst>
              <a:ext uri="{909E8E84-426E-40DD-AFC4-6F175D3DCCD1}">
                <a14:hiddenFill xmlns:a14="http://schemas.microsoft.com/office/drawing/2010/main">
                  <a:solidFill>
                    <a:srgbClr val="FFFFFF"/>
                  </a:solidFill>
                </a14:hiddenFill>
              </a:ext>
            </a:extLst>
          </p:spPr>
        </p:pic>
        <p:pic>
          <p:nvPicPr>
            <p:cNvPr id="93" name="Picture 2" descr="N:\Resources\Icons\48x48\plain\check.png"/>
            <p:cNvPicPr>
              <a:picLocks noChangeAspect="1" noChangeArrowheads="1"/>
            </p:cNvPicPr>
            <p:nvPr/>
          </p:nvPicPr>
          <p:blipFill>
            <a:blip r:embed="rId15" cstate="print"/>
            <a:srcRect/>
            <a:stretch>
              <a:fillRect/>
            </a:stretch>
          </p:blipFill>
          <p:spPr bwMode="auto">
            <a:xfrm>
              <a:off x="8323115" y="3566360"/>
              <a:ext cx="248818" cy="248818"/>
            </a:xfrm>
            <a:prstGeom prst="rect">
              <a:avLst/>
            </a:prstGeom>
            <a:noFill/>
          </p:spPr>
        </p:pic>
        <p:grpSp>
          <p:nvGrpSpPr>
            <p:cNvPr id="100" name="Group 99"/>
            <p:cNvGrpSpPr/>
            <p:nvPr/>
          </p:nvGrpSpPr>
          <p:grpSpPr>
            <a:xfrm>
              <a:off x="7379396" y="2165265"/>
              <a:ext cx="347056" cy="468822"/>
              <a:chOff x="7281543" y="1484784"/>
              <a:chExt cx="510324" cy="689372"/>
            </a:xfrm>
          </p:grpSpPr>
          <p:pic>
            <p:nvPicPr>
              <p:cNvPr id="101" name="Picture 12" descr="C:\Users\schnpa.CW.000\Documents\App-DNA\PPT\ico_set\48x48\plain\navigate_minus.png"/>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281543" y="1484784"/>
                <a:ext cx="510115" cy="510114"/>
              </a:xfrm>
              <a:prstGeom prst="rect">
                <a:avLst/>
              </a:prstGeom>
              <a:noFill/>
              <a:extLst>
                <a:ext uri="{909E8E84-426E-40DD-AFC4-6F175D3DCCD1}">
                  <a14:hiddenFill xmlns:a14="http://schemas.microsoft.com/office/drawing/2010/main">
                    <a:solidFill>
                      <a:srgbClr val="FFFFFF"/>
                    </a:solidFill>
                  </a14:hiddenFill>
                </a:ext>
              </a:extLst>
            </p:spPr>
          </p:pic>
          <p:pic>
            <p:nvPicPr>
              <p:cNvPr id="102" name="Picture 12" descr="C:\Users\schnpa.CW.000\Documents\App-DNA\PPT\ico_set\48x48\plain\navigate_minus.png"/>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281752" y="1664042"/>
                <a:ext cx="510115" cy="510114"/>
              </a:xfrm>
              <a:prstGeom prst="rect">
                <a:avLst/>
              </a:prstGeom>
              <a:noFill/>
              <a:extLst>
                <a:ext uri="{909E8E84-426E-40DD-AFC4-6F175D3DCCD1}">
                  <a14:hiddenFill xmlns:a14="http://schemas.microsoft.com/office/drawing/2010/main">
                    <a:solidFill>
                      <a:srgbClr val="FFFFFF"/>
                    </a:solidFill>
                  </a14:hiddenFill>
                </a:ext>
              </a:extLst>
            </p:spPr>
          </p:pic>
        </p:grpSp>
      </p:grpSp>
      <p:sp>
        <p:nvSpPr>
          <p:cNvPr id="103" name="Title 1"/>
          <p:cNvSpPr>
            <a:spLocks noGrp="1"/>
          </p:cNvSpPr>
          <p:nvPr>
            <p:ph type="title"/>
          </p:nvPr>
        </p:nvSpPr>
        <p:spPr>
          <a:xfrm>
            <a:off x="457200" y="332656"/>
            <a:ext cx="8229600" cy="1143000"/>
          </a:xfrm>
        </p:spPr>
        <p:txBody>
          <a:bodyPr>
            <a:normAutofit/>
          </a:bodyPr>
          <a:lstStyle/>
          <a:p>
            <a:r>
              <a:rPr lang="en-US" dirty="0" smtClean="0"/>
              <a:t>Effort Calculator</a:t>
            </a:r>
            <a:br>
              <a:rPr lang="en-US" dirty="0" smtClean="0"/>
            </a:br>
            <a:r>
              <a:rPr lang="en-GB" sz="2700" dirty="0" smtClean="0">
                <a:solidFill>
                  <a:schemeClr val="accent2"/>
                </a:solidFill>
              </a:rPr>
              <a:t>Automated results</a:t>
            </a:r>
            <a:endParaRPr lang="en-GB" sz="3000" dirty="0">
              <a:solidFill>
                <a:schemeClr val="accent2"/>
              </a:solidFill>
            </a:endParaRPr>
          </a:p>
        </p:txBody>
      </p:sp>
    </p:spTree>
    <p:extLst>
      <p:ext uri="{BB962C8B-B14F-4D97-AF65-F5344CB8AC3E}">
        <p14:creationId xmlns:p14="http://schemas.microsoft.com/office/powerpoint/2010/main" val="577056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fade">
                                      <p:cBhvr>
                                        <p:cTn id="7" dur="500"/>
                                        <p:tgtEl>
                                          <p:spTgt spid="10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5"/>
                                        </p:tgtEl>
                                        <p:attrNameLst>
                                          <p:attrName>style.visibility</p:attrName>
                                        </p:attrNameLst>
                                      </p:cBhvr>
                                      <p:to>
                                        <p:strVal val="visible"/>
                                      </p:to>
                                    </p:set>
                                    <p:animEffect transition="in" filter="fade">
                                      <p:cBhvr>
                                        <p:cTn id="12" dur="500"/>
                                        <p:tgtEl>
                                          <p:spTgt spid="10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6"/>
                                        </p:tgtEl>
                                        <p:attrNameLst>
                                          <p:attrName>style.visibility</p:attrName>
                                        </p:attrNameLst>
                                      </p:cBhvr>
                                      <p:to>
                                        <p:strVal val="visible"/>
                                      </p:to>
                                    </p:set>
                                    <p:animEffect transition="in" filter="fade">
                                      <p:cBhvr>
                                        <p:cTn id="17" dur="500"/>
                                        <p:tgtEl>
                                          <p:spTgt spid="10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fade">
                                      <p:cBhvr>
                                        <p:cTn id="22" dur="500"/>
                                        <p:tgtEl>
                                          <p:spTgt spid="10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8"/>
                                        </p:tgtEl>
                                        <p:attrNameLst>
                                          <p:attrName>style.visibility</p:attrName>
                                        </p:attrNameLst>
                                      </p:cBhvr>
                                      <p:to>
                                        <p:strVal val="visible"/>
                                      </p:to>
                                    </p:set>
                                    <p:animEffect transition="in" filter="fade">
                                      <p:cBhvr>
                                        <p:cTn id="27" dur="500"/>
                                        <p:tgtEl>
                                          <p:spTgt spid="10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09"/>
                                        </p:tgtEl>
                                        <p:attrNameLst>
                                          <p:attrName>style.visibility</p:attrName>
                                        </p:attrNameLst>
                                      </p:cBhvr>
                                      <p:to>
                                        <p:strVal val="visible"/>
                                      </p:to>
                                    </p:set>
                                    <p:animEffect transition="in" filter="fade">
                                      <p:cBhvr>
                                        <p:cTn id="32" dur="500"/>
                                        <p:tgtEl>
                                          <p:spTgt spid="10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11"/>
                                        </p:tgtEl>
                                        <p:attrNameLst>
                                          <p:attrName>style.visibility</p:attrName>
                                        </p:attrNameLst>
                                      </p:cBhvr>
                                      <p:to>
                                        <p:strVal val="visible"/>
                                      </p:to>
                                    </p:set>
                                    <p:animEffect transition="in" filter="fade">
                                      <p:cBhvr>
                                        <p:cTn id="37" dur="500"/>
                                        <p:tgtEl>
                                          <p:spTgt spid="111"/>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wipe(left)">
                                      <p:cBhvr>
                                        <p:cTn id="40" dur="500"/>
                                        <p:tgtEl>
                                          <p:spTgt spid="7"/>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nodeType="clickEffect">
                                  <p:stCondLst>
                                    <p:cond delay="0"/>
                                  </p:stCondLst>
                                  <p:childTnLst>
                                    <p:set>
                                      <p:cBhvr>
                                        <p:cTn id="44" dur="1" fill="hold">
                                          <p:stCondLst>
                                            <p:cond delay="0"/>
                                          </p:stCondLst>
                                        </p:cTn>
                                        <p:tgtEl>
                                          <p:spTgt spid="116"/>
                                        </p:tgtEl>
                                        <p:attrNameLst>
                                          <p:attrName>style.visibility</p:attrName>
                                        </p:attrNameLst>
                                      </p:cBhvr>
                                      <p:to>
                                        <p:strVal val="visible"/>
                                      </p:to>
                                    </p:set>
                                    <p:animEffect transition="in" filter="wipe(left)">
                                      <p:cBhvr>
                                        <p:cTn id="45"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Model</a:t>
            </a:r>
            <a:endParaRPr lang="en-GB" dirty="0"/>
          </a:p>
        </p:txBody>
      </p:sp>
      <p:sp>
        <p:nvSpPr>
          <p:cNvPr id="3" name="Footer Placeholder 2"/>
          <p:cNvSpPr>
            <a:spLocks noGrp="1"/>
          </p:cNvSpPr>
          <p:nvPr>
            <p:ph type="ftr" sz="quarter" idx="11"/>
          </p:nvPr>
        </p:nvSpPr>
        <p:spPr/>
        <p:txBody>
          <a:bodyPr/>
          <a:lstStyle/>
          <a:p>
            <a:r>
              <a:rPr lang="en-AU" smtClean="0"/>
              <a:t>(c) 2011 Microsoft. All rights reserved.</a:t>
            </a:r>
            <a:endParaRPr lang="en-AU" dirty="0"/>
          </a:p>
        </p:txBody>
      </p:sp>
      <p:sp>
        <p:nvSpPr>
          <p:cNvPr id="6" name="TextBox 5"/>
          <p:cNvSpPr txBox="1"/>
          <p:nvPr/>
        </p:nvSpPr>
        <p:spPr>
          <a:xfrm>
            <a:off x="3340396" y="2819736"/>
            <a:ext cx="2239716" cy="1015663"/>
          </a:xfrm>
          <a:prstGeom prst="rect">
            <a:avLst/>
          </a:prstGeom>
          <a:noFill/>
        </p:spPr>
        <p:txBody>
          <a:bodyPr wrap="none" rtlCol="0">
            <a:spAutoFit/>
          </a:bodyPr>
          <a:lstStyle/>
          <a:p>
            <a:r>
              <a:rPr lang="en-US" sz="6000" b="1" dirty="0" smtClean="0">
                <a:solidFill>
                  <a:schemeClr val="bg1"/>
                </a:solidFill>
              </a:rPr>
              <a:t>DEMO</a:t>
            </a:r>
            <a:endParaRPr lang="en-GB" sz="6000" b="1" dirty="0">
              <a:solidFill>
                <a:schemeClr val="bg1"/>
              </a:solidFill>
            </a:endParaRPr>
          </a:p>
        </p:txBody>
      </p:sp>
      <p:grpSp>
        <p:nvGrpSpPr>
          <p:cNvPr id="7" name="Group 6"/>
          <p:cNvGrpSpPr/>
          <p:nvPr/>
        </p:nvGrpSpPr>
        <p:grpSpPr>
          <a:xfrm>
            <a:off x="1324451" y="2348880"/>
            <a:ext cx="1610108" cy="3117054"/>
            <a:chOff x="2817876" y="2492896"/>
            <a:chExt cx="1610108" cy="3117054"/>
          </a:xfrm>
        </p:grpSpPr>
        <p:sp>
          <p:nvSpPr>
            <p:cNvPr id="8" name="Rounded Rectangle 7"/>
            <p:cNvSpPr/>
            <p:nvPr/>
          </p:nvSpPr>
          <p:spPr>
            <a:xfrm>
              <a:off x="2817876" y="2492896"/>
              <a:ext cx="1610108" cy="3117054"/>
            </a:xfrm>
            <a:prstGeom prst="roundRect">
              <a:avLst>
                <a:gd name="adj" fmla="val 10070"/>
              </a:avLst>
            </a:prstGeom>
            <a:gradFill>
              <a:gsLst>
                <a:gs pos="0">
                  <a:schemeClr val="bg1">
                    <a:alpha val="72000"/>
                    <a:lumMod val="78000"/>
                  </a:schemeClr>
                </a:gs>
                <a:gs pos="100000">
                  <a:schemeClr val="bg1">
                    <a:lumMod val="99000"/>
                    <a:alpha val="67000"/>
                  </a:schemeClr>
                </a:gs>
              </a:gsLst>
              <a:lin ang="12000000" scaled="0"/>
            </a:gra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400" b="1" dirty="0" smtClean="0">
                  <a:solidFill>
                    <a:schemeClr val="accent6">
                      <a:lumMod val="75000"/>
                    </a:schemeClr>
                  </a:solidFill>
                </a:rPr>
                <a:t>Model</a:t>
              </a:r>
              <a:endParaRPr lang="en-US" sz="2400" b="1" dirty="0">
                <a:solidFill>
                  <a:schemeClr val="accent6">
                    <a:lumMod val="75000"/>
                  </a:schemeClr>
                </a:solidFill>
              </a:endParaRPr>
            </a:p>
            <a:p>
              <a:pPr algn="ctr"/>
              <a:endParaRPr lang="en-US" sz="2400" b="1" dirty="0">
                <a:solidFill>
                  <a:schemeClr val="accent6">
                    <a:lumMod val="75000"/>
                  </a:schemeClr>
                </a:solidFill>
              </a:endParaRPr>
            </a:p>
          </p:txBody>
        </p:sp>
        <p:graphicFrame>
          <p:nvGraphicFramePr>
            <p:cNvPr id="9" name="Chart 8"/>
            <p:cNvGraphicFramePr/>
            <p:nvPr>
              <p:extLst>
                <p:ext uri="{D42A27DB-BD31-4B8C-83A1-F6EECF244321}">
                  <p14:modId xmlns:p14="http://schemas.microsoft.com/office/powerpoint/2010/main" val="3716373112"/>
                </p:ext>
              </p:extLst>
            </p:nvPr>
          </p:nvGraphicFramePr>
          <p:xfrm>
            <a:off x="3089930" y="3068959"/>
            <a:ext cx="1213222" cy="1108582"/>
          </p:xfrm>
          <a:graphic>
            <a:graphicData uri="http://schemas.openxmlformats.org/drawingml/2006/chart">
              <c:chart xmlns:c="http://schemas.openxmlformats.org/drawingml/2006/chart" xmlns:r="http://schemas.openxmlformats.org/officeDocument/2006/relationships" r:id="rId2"/>
            </a:graphicData>
          </a:graphic>
        </p:graphicFrame>
      </p:grpSp>
      <p:grpSp>
        <p:nvGrpSpPr>
          <p:cNvPr id="12" name="Group 11"/>
          <p:cNvGrpSpPr/>
          <p:nvPr/>
        </p:nvGrpSpPr>
        <p:grpSpPr>
          <a:xfrm>
            <a:off x="1504808" y="3068960"/>
            <a:ext cx="1249393" cy="2238648"/>
            <a:chOff x="3078831" y="3189711"/>
            <a:chExt cx="1249393" cy="2238648"/>
          </a:xfrm>
        </p:grpSpPr>
        <p:graphicFrame>
          <p:nvGraphicFramePr>
            <p:cNvPr id="13" name="Chart 12"/>
            <p:cNvGraphicFramePr/>
            <p:nvPr>
              <p:extLst>
                <p:ext uri="{D42A27DB-BD31-4B8C-83A1-F6EECF244321}">
                  <p14:modId xmlns:p14="http://schemas.microsoft.com/office/powerpoint/2010/main" val="1792642594"/>
                </p:ext>
              </p:extLst>
            </p:nvPr>
          </p:nvGraphicFramePr>
          <p:xfrm>
            <a:off x="3087584" y="4276921"/>
            <a:ext cx="1240640" cy="1151438"/>
          </p:xfrm>
          <a:graphic>
            <a:graphicData uri="http://schemas.openxmlformats.org/drawingml/2006/chart">
              <c:chart xmlns:c="http://schemas.openxmlformats.org/drawingml/2006/chart" xmlns:r="http://schemas.openxmlformats.org/officeDocument/2006/relationships" r:id="rId3"/>
            </a:graphicData>
          </a:graphic>
        </p:graphicFrame>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78831" y="3189711"/>
              <a:ext cx="1167619" cy="1234614"/>
            </a:xfrm>
            <a:prstGeom prst="rect">
              <a:avLst/>
            </a:prstGeom>
          </p:spPr>
        </p:pic>
      </p:grpSp>
    </p:spTree>
    <p:extLst>
      <p:ext uri="{BB962C8B-B14F-4D97-AF65-F5344CB8AC3E}">
        <p14:creationId xmlns:p14="http://schemas.microsoft.com/office/powerpoint/2010/main" val="47150405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p:txBody>
          <a:bodyPr>
            <a:normAutofit/>
          </a:bodyPr>
          <a:lstStyle/>
          <a:p>
            <a:r>
              <a:rPr lang="en-US" dirty="0" smtClean="0"/>
              <a:t>Leveraging Automation</a:t>
            </a:r>
            <a:br>
              <a:rPr lang="en-US" dirty="0" smtClean="0"/>
            </a:br>
            <a:r>
              <a:rPr lang="en-US" sz="2700" dirty="0" smtClean="0">
                <a:solidFill>
                  <a:schemeClr val="accent2"/>
                </a:solidFill>
              </a:rPr>
              <a:t>How do we get there?</a:t>
            </a:r>
            <a:endParaRPr lang="en-GB" sz="2700" dirty="0">
              <a:solidFill>
                <a:schemeClr val="accent2"/>
              </a:solidFill>
            </a:endParaRPr>
          </a:p>
        </p:txBody>
      </p:sp>
      <p:sp>
        <p:nvSpPr>
          <p:cNvPr id="4" name="Footer Placeholder 3"/>
          <p:cNvSpPr>
            <a:spLocks noGrp="1"/>
          </p:cNvSpPr>
          <p:nvPr>
            <p:ph type="ftr" sz="quarter" idx="11"/>
          </p:nvPr>
        </p:nvSpPr>
        <p:spPr/>
        <p:txBody>
          <a:bodyPr/>
          <a:lstStyle/>
          <a:p>
            <a:r>
              <a:rPr lang="en-AU" dirty="0" smtClean="0"/>
              <a:t>(c) 2011 Microsoft. All rights reserved.</a:t>
            </a:r>
            <a:endParaRPr lang="en-AU" dirty="0"/>
          </a:p>
        </p:txBody>
      </p:sp>
      <p:sp>
        <p:nvSpPr>
          <p:cNvPr id="28" name="Rounded Rectangle 27"/>
          <p:cNvSpPr/>
          <p:nvPr/>
        </p:nvSpPr>
        <p:spPr>
          <a:xfrm>
            <a:off x="6510428" y="2492896"/>
            <a:ext cx="1610108" cy="3117054"/>
          </a:xfrm>
          <a:prstGeom prst="roundRect">
            <a:avLst>
              <a:gd name="adj" fmla="val 10070"/>
            </a:avLst>
          </a:prstGeom>
          <a:gradFill>
            <a:gsLst>
              <a:gs pos="0">
                <a:schemeClr val="bg1">
                  <a:lumMod val="78000"/>
                  <a:alpha val="39000"/>
                </a:schemeClr>
              </a:gs>
              <a:gs pos="100000">
                <a:schemeClr val="bg1">
                  <a:lumMod val="99000"/>
                  <a:alpha val="13000"/>
                </a:schemeClr>
              </a:gs>
            </a:gsLst>
            <a:lin ang="12000000" scaled="0"/>
          </a:gra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400" b="1" dirty="0">
                <a:solidFill>
                  <a:schemeClr val="accent6">
                    <a:lumMod val="60000"/>
                    <a:lumOff val="40000"/>
                  </a:schemeClr>
                </a:solidFill>
              </a:rPr>
              <a:t>Manage</a:t>
            </a:r>
          </a:p>
          <a:p>
            <a:pPr algn="ctr"/>
            <a:endParaRPr lang="en-US" sz="2400" b="1" dirty="0">
              <a:solidFill>
                <a:schemeClr val="accent6">
                  <a:lumMod val="60000"/>
                  <a:lumOff val="40000"/>
                </a:schemeClr>
              </a:solidFill>
            </a:endParaRPr>
          </a:p>
        </p:txBody>
      </p:sp>
      <p:sp>
        <p:nvSpPr>
          <p:cNvPr id="27" name="Rounded Rectangle 26"/>
          <p:cNvSpPr/>
          <p:nvPr/>
        </p:nvSpPr>
        <p:spPr>
          <a:xfrm>
            <a:off x="4664152" y="2492896"/>
            <a:ext cx="1610108" cy="3117054"/>
          </a:xfrm>
          <a:prstGeom prst="roundRect">
            <a:avLst>
              <a:gd name="adj" fmla="val 10070"/>
            </a:avLst>
          </a:prstGeom>
          <a:gradFill>
            <a:gsLst>
              <a:gs pos="0">
                <a:schemeClr val="bg1">
                  <a:alpha val="72000"/>
                  <a:lumMod val="78000"/>
                </a:schemeClr>
              </a:gs>
              <a:gs pos="100000">
                <a:schemeClr val="bg1">
                  <a:lumMod val="99000"/>
                  <a:alpha val="67000"/>
                </a:schemeClr>
              </a:gs>
            </a:gsLst>
            <a:lin ang="12000000" scaled="0"/>
          </a:gra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400" b="1" dirty="0" smtClean="0">
                <a:solidFill>
                  <a:schemeClr val="accent6">
                    <a:lumMod val="75000"/>
                  </a:schemeClr>
                </a:solidFill>
              </a:rPr>
              <a:t>Automate</a:t>
            </a:r>
            <a:endParaRPr lang="en-US" sz="2400" b="1" dirty="0">
              <a:solidFill>
                <a:schemeClr val="accent6">
                  <a:lumMod val="75000"/>
                </a:schemeClr>
              </a:solidFill>
            </a:endParaRPr>
          </a:p>
          <a:p>
            <a:pPr algn="ctr"/>
            <a:endParaRPr lang="en-US" sz="2400" b="1" dirty="0">
              <a:solidFill>
                <a:schemeClr val="accent6">
                  <a:lumMod val="75000"/>
                </a:schemeClr>
              </a:solidFill>
            </a:endParaRPr>
          </a:p>
        </p:txBody>
      </p:sp>
      <p:sp>
        <p:nvSpPr>
          <p:cNvPr id="26" name="Rounded Rectangle 25"/>
          <p:cNvSpPr/>
          <p:nvPr/>
        </p:nvSpPr>
        <p:spPr>
          <a:xfrm>
            <a:off x="2817876" y="2492896"/>
            <a:ext cx="1610108" cy="3117054"/>
          </a:xfrm>
          <a:prstGeom prst="roundRect">
            <a:avLst>
              <a:gd name="adj" fmla="val 10070"/>
            </a:avLst>
          </a:prstGeom>
          <a:gradFill>
            <a:gsLst>
              <a:gs pos="0">
                <a:schemeClr val="bg1">
                  <a:lumMod val="78000"/>
                  <a:alpha val="39000"/>
                </a:schemeClr>
              </a:gs>
              <a:gs pos="100000">
                <a:schemeClr val="bg1">
                  <a:lumMod val="99000"/>
                  <a:alpha val="13000"/>
                </a:schemeClr>
              </a:gs>
            </a:gsLst>
            <a:lin ang="12000000" scaled="0"/>
          </a:gra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400" b="1" dirty="0">
                <a:solidFill>
                  <a:schemeClr val="accent6">
                    <a:lumMod val="60000"/>
                    <a:lumOff val="40000"/>
                  </a:schemeClr>
                </a:solidFill>
              </a:rPr>
              <a:t>Model</a:t>
            </a:r>
          </a:p>
          <a:p>
            <a:pPr algn="ctr"/>
            <a:endParaRPr lang="en-US" sz="2400" b="1" dirty="0">
              <a:solidFill>
                <a:schemeClr val="accent6">
                  <a:lumMod val="60000"/>
                  <a:lumOff val="40000"/>
                </a:schemeClr>
              </a:solidFill>
            </a:endParaRPr>
          </a:p>
        </p:txBody>
      </p:sp>
      <p:sp>
        <p:nvSpPr>
          <p:cNvPr id="9" name="Rounded Rectangle 8"/>
          <p:cNvSpPr/>
          <p:nvPr/>
        </p:nvSpPr>
        <p:spPr>
          <a:xfrm>
            <a:off x="971600" y="2492896"/>
            <a:ext cx="1610108" cy="3117054"/>
          </a:xfrm>
          <a:prstGeom prst="roundRect">
            <a:avLst>
              <a:gd name="adj" fmla="val 10070"/>
            </a:avLst>
          </a:prstGeom>
          <a:gradFill>
            <a:gsLst>
              <a:gs pos="0">
                <a:schemeClr val="bg1">
                  <a:lumMod val="78000"/>
                  <a:alpha val="39000"/>
                </a:schemeClr>
              </a:gs>
              <a:gs pos="100000">
                <a:schemeClr val="bg1">
                  <a:lumMod val="99000"/>
                  <a:alpha val="13000"/>
                </a:schemeClr>
              </a:gs>
            </a:gsLst>
            <a:lin ang="12000000" scaled="0"/>
          </a:gra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400" b="1" dirty="0">
                <a:solidFill>
                  <a:schemeClr val="accent6">
                    <a:lumMod val="60000"/>
                    <a:lumOff val="40000"/>
                  </a:schemeClr>
                </a:solidFill>
              </a:rPr>
              <a:t>Discover</a:t>
            </a:r>
          </a:p>
          <a:p>
            <a:pPr algn="ctr"/>
            <a:endParaRPr lang="en-US" sz="2400" b="1" dirty="0">
              <a:solidFill>
                <a:schemeClr val="accent6">
                  <a:lumMod val="60000"/>
                  <a:lumOff val="40000"/>
                </a:schemeClr>
              </a:solidFill>
            </a:endParaRPr>
          </a:p>
        </p:txBody>
      </p:sp>
      <p:pic>
        <p:nvPicPr>
          <p:cNvPr id="31" name="Picture 3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89865" y="3781772"/>
            <a:ext cx="1384395" cy="1583537"/>
          </a:xfrm>
          <a:prstGeom prst="rect">
            <a:avLst/>
          </a:prstGeom>
        </p:spPr>
      </p:pic>
    </p:spTree>
    <p:extLst>
      <p:ext uri="{BB962C8B-B14F-4D97-AF65-F5344CB8AC3E}">
        <p14:creationId xmlns:p14="http://schemas.microsoft.com/office/powerpoint/2010/main" val="267452790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Rounded Rectangle 54"/>
          <p:cNvSpPr/>
          <p:nvPr/>
        </p:nvSpPr>
        <p:spPr>
          <a:xfrm>
            <a:off x="6012160" y="2703920"/>
            <a:ext cx="1718818" cy="3637963"/>
          </a:xfrm>
          <a:prstGeom prst="roundRect">
            <a:avLst>
              <a:gd name="adj" fmla="val 5223"/>
            </a:avLst>
          </a:prstGeom>
          <a:gradFill>
            <a:gsLst>
              <a:gs pos="0">
                <a:schemeClr val="bg1">
                  <a:lumMod val="94000"/>
                  <a:alpha val="95000"/>
                </a:schemeClr>
              </a:gs>
              <a:gs pos="100000">
                <a:schemeClr val="bg1">
                  <a:lumMod val="99000"/>
                  <a:alpha val="69000"/>
                </a:schemeClr>
              </a:gs>
            </a:gsLst>
            <a:lin ang="12000000" scaled="0"/>
          </a:gra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r"/>
            <a:r>
              <a:rPr lang="en-GB" sz="1200" b="1" dirty="0" smtClean="0">
                <a:solidFill>
                  <a:schemeClr val="tx1"/>
                </a:solidFill>
              </a:rPr>
              <a:t>User Persona</a:t>
            </a:r>
            <a:endParaRPr lang="en-GB" sz="1200" b="1" dirty="0">
              <a:solidFill>
                <a:schemeClr val="tx1"/>
              </a:solidFill>
            </a:endParaRPr>
          </a:p>
        </p:txBody>
      </p:sp>
      <p:sp>
        <p:nvSpPr>
          <p:cNvPr id="134" name="Rounded Rectangle 133"/>
          <p:cNvSpPr/>
          <p:nvPr/>
        </p:nvSpPr>
        <p:spPr>
          <a:xfrm>
            <a:off x="5822624" y="5078123"/>
            <a:ext cx="1285350" cy="878235"/>
          </a:xfrm>
          <a:prstGeom prst="roundRect">
            <a:avLst>
              <a:gd name="adj" fmla="val 5223"/>
            </a:avLst>
          </a:prstGeom>
          <a:gradFill>
            <a:gsLst>
              <a:gs pos="0">
                <a:schemeClr val="bg1">
                  <a:lumMod val="94000"/>
                  <a:alpha val="95000"/>
                </a:schemeClr>
              </a:gs>
              <a:gs pos="100000">
                <a:schemeClr val="bg1">
                  <a:lumMod val="99000"/>
                  <a:alpha val="69000"/>
                </a:schemeClr>
              </a:gs>
            </a:gsLst>
            <a:lin ang="12000000" scaled="0"/>
          </a:gra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200" b="1" dirty="0" smtClean="0">
                <a:solidFill>
                  <a:schemeClr val="tx1"/>
                </a:solidFill>
              </a:rPr>
              <a:t>Smart</a:t>
            </a:r>
            <a:endParaRPr lang="en-GB" sz="1200" b="1" dirty="0">
              <a:solidFill>
                <a:schemeClr val="tx1"/>
              </a:solidFill>
            </a:endParaRPr>
          </a:p>
        </p:txBody>
      </p:sp>
      <p:sp>
        <p:nvSpPr>
          <p:cNvPr id="135" name="Rounded Rectangle 134"/>
          <p:cNvSpPr/>
          <p:nvPr/>
        </p:nvSpPr>
        <p:spPr>
          <a:xfrm>
            <a:off x="5822624" y="4259363"/>
            <a:ext cx="1285350" cy="798395"/>
          </a:xfrm>
          <a:prstGeom prst="roundRect">
            <a:avLst>
              <a:gd name="adj" fmla="val 5223"/>
            </a:avLst>
          </a:prstGeom>
          <a:gradFill>
            <a:gsLst>
              <a:gs pos="0">
                <a:schemeClr val="bg1">
                  <a:lumMod val="94000"/>
                  <a:alpha val="95000"/>
                </a:schemeClr>
              </a:gs>
              <a:gs pos="100000">
                <a:schemeClr val="bg1">
                  <a:lumMod val="99000"/>
                  <a:alpha val="69000"/>
                </a:schemeClr>
              </a:gs>
            </a:gsLst>
            <a:lin ang="12000000" scaled="0"/>
          </a:gra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200" b="1" dirty="0" smtClean="0">
                <a:solidFill>
                  <a:schemeClr val="tx1"/>
                </a:solidFill>
              </a:rPr>
              <a:t>PC</a:t>
            </a:r>
            <a:endParaRPr lang="en-GB" sz="1200" b="1" dirty="0">
              <a:solidFill>
                <a:schemeClr val="tx1"/>
              </a:solidFill>
            </a:endParaRPr>
          </a:p>
        </p:txBody>
      </p:sp>
      <p:sp>
        <p:nvSpPr>
          <p:cNvPr id="136" name="Rounded Rectangle 135"/>
          <p:cNvSpPr/>
          <p:nvPr/>
        </p:nvSpPr>
        <p:spPr>
          <a:xfrm>
            <a:off x="5822624" y="3426771"/>
            <a:ext cx="1285350" cy="798395"/>
          </a:xfrm>
          <a:prstGeom prst="roundRect">
            <a:avLst>
              <a:gd name="adj" fmla="val 5223"/>
            </a:avLst>
          </a:prstGeom>
          <a:gradFill>
            <a:gsLst>
              <a:gs pos="0">
                <a:schemeClr val="bg1">
                  <a:lumMod val="94000"/>
                  <a:alpha val="95000"/>
                </a:schemeClr>
              </a:gs>
              <a:gs pos="100000">
                <a:schemeClr val="bg1">
                  <a:lumMod val="99000"/>
                  <a:alpha val="69000"/>
                </a:schemeClr>
              </a:gs>
            </a:gsLst>
            <a:lin ang="12000000" scaled="0"/>
          </a:gra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200" b="1" dirty="0" smtClean="0">
                <a:solidFill>
                  <a:schemeClr val="tx1"/>
                </a:solidFill>
              </a:rPr>
              <a:t>Laptop</a:t>
            </a:r>
            <a:endParaRPr lang="en-GB" sz="1200" b="1" dirty="0">
              <a:solidFill>
                <a:schemeClr val="tx1"/>
              </a:solidFill>
            </a:endParaRPr>
          </a:p>
        </p:txBody>
      </p:sp>
      <p:sp>
        <p:nvSpPr>
          <p:cNvPr id="140" name="Rounded Rectangle 139"/>
          <p:cNvSpPr/>
          <p:nvPr/>
        </p:nvSpPr>
        <p:spPr>
          <a:xfrm>
            <a:off x="5822624" y="2517427"/>
            <a:ext cx="1285350" cy="878235"/>
          </a:xfrm>
          <a:prstGeom prst="roundRect">
            <a:avLst>
              <a:gd name="adj" fmla="val 5223"/>
            </a:avLst>
          </a:prstGeom>
          <a:gradFill>
            <a:gsLst>
              <a:gs pos="0">
                <a:schemeClr val="bg1">
                  <a:lumMod val="94000"/>
                  <a:alpha val="95000"/>
                </a:schemeClr>
              </a:gs>
              <a:gs pos="100000">
                <a:schemeClr val="bg1">
                  <a:lumMod val="99000"/>
                  <a:alpha val="69000"/>
                </a:schemeClr>
              </a:gs>
            </a:gsLst>
            <a:lin ang="12000000" scaled="0"/>
          </a:gra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200" b="1" dirty="0" smtClean="0">
                <a:solidFill>
                  <a:schemeClr val="tx1"/>
                </a:solidFill>
              </a:rPr>
              <a:t>Browser</a:t>
            </a:r>
            <a:endParaRPr lang="en-GB" sz="1200" b="1" dirty="0">
              <a:solidFill>
                <a:schemeClr val="tx1"/>
              </a:solidFill>
            </a:endParaRPr>
          </a:p>
        </p:txBody>
      </p:sp>
      <p:grpSp>
        <p:nvGrpSpPr>
          <p:cNvPr id="5" name="Group 4"/>
          <p:cNvGrpSpPr/>
          <p:nvPr/>
        </p:nvGrpSpPr>
        <p:grpSpPr>
          <a:xfrm>
            <a:off x="1236872" y="2956545"/>
            <a:ext cx="4896544" cy="2927805"/>
            <a:chOff x="1236872" y="2956545"/>
            <a:chExt cx="4896544" cy="2927805"/>
          </a:xfrm>
        </p:grpSpPr>
        <p:sp>
          <p:nvSpPr>
            <p:cNvPr id="85" name="Rounded Rectangle 84"/>
            <p:cNvSpPr/>
            <p:nvPr/>
          </p:nvSpPr>
          <p:spPr>
            <a:xfrm>
              <a:off x="3457000" y="3116655"/>
              <a:ext cx="1285350" cy="878235"/>
            </a:xfrm>
            <a:prstGeom prst="roundRect">
              <a:avLst>
                <a:gd name="adj" fmla="val 5223"/>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en-GB" sz="1400" b="1" dirty="0" smtClean="0">
                  <a:solidFill>
                    <a:schemeClr val="tx1"/>
                  </a:solidFill>
                </a:rPr>
                <a:t>VDI</a:t>
              </a:r>
              <a:endParaRPr lang="en-GB" sz="1400" b="1" dirty="0">
                <a:solidFill>
                  <a:schemeClr val="tx1"/>
                </a:solidFill>
              </a:endParaRPr>
            </a:p>
          </p:txBody>
        </p:sp>
        <p:sp>
          <p:nvSpPr>
            <p:cNvPr id="86" name="Rounded Rectangle 85"/>
            <p:cNvSpPr/>
            <p:nvPr/>
          </p:nvSpPr>
          <p:spPr>
            <a:xfrm>
              <a:off x="3457000" y="4061498"/>
              <a:ext cx="1285350" cy="878235"/>
            </a:xfrm>
            <a:prstGeom prst="roundRect">
              <a:avLst>
                <a:gd name="adj" fmla="val 5223"/>
              </a:avLst>
            </a:prstGeom>
            <a:ln/>
          </p:spPr>
          <p:style>
            <a:lnRef idx="1">
              <a:schemeClr val="accent4"/>
            </a:lnRef>
            <a:fillRef idx="2">
              <a:schemeClr val="accent4"/>
            </a:fillRef>
            <a:effectRef idx="1">
              <a:schemeClr val="accent4"/>
            </a:effectRef>
            <a:fontRef idx="minor">
              <a:schemeClr val="dk1"/>
            </a:fontRef>
          </p:style>
          <p:txBody>
            <a:bodyPr rtlCol="0" anchor="t"/>
            <a:lstStyle/>
            <a:p>
              <a:pPr algn="ctr"/>
              <a:r>
                <a:rPr lang="en-GB" sz="1200" b="1" dirty="0" smtClean="0">
                  <a:solidFill>
                    <a:schemeClr val="tx1"/>
                  </a:solidFill>
                </a:rPr>
                <a:t>Presentation Virtualisation (</a:t>
              </a:r>
              <a:r>
                <a:rPr lang="en-GB" sz="1200" b="1" dirty="0" err="1" smtClean="0">
                  <a:solidFill>
                    <a:schemeClr val="tx1"/>
                  </a:solidFill>
                </a:rPr>
                <a:t>XenApp</a:t>
              </a:r>
              <a:r>
                <a:rPr lang="en-GB" sz="1200" b="1" dirty="0" smtClean="0">
                  <a:solidFill>
                    <a:schemeClr val="tx1"/>
                  </a:solidFill>
                </a:rPr>
                <a:t> / TS)</a:t>
              </a:r>
              <a:endParaRPr lang="en-GB" sz="1200" b="1" dirty="0">
                <a:solidFill>
                  <a:schemeClr val="tx1"/>
                </a:solidFill>
              </a:endParaRPr>
            </a:p>
          </p:txBody>
        </p:sp>
        <p:sp>
          <p:nvSpPr>
            <p:cNvPr id="87" name="Rounded Rectangle 86"/>
            <p:cNvSpPr/>
            <p:nvPr/>
          </p:nvSpPr>
          <p:spPr>
            <a:xfrm>
              <a:off x="3457000" y="5006115"/>
              <a:ext cx="1285350" cy="878235"/>
            </a:xfrm>
            <a:prstGeom prst="roundRect">
              <a:avLst>
                <a:gd name="adj" fmla="val 5223"/>
              </a:avLst>
            </a:prstGeom>
            <a:ln/>
          </p:spPr>
          <p:style>
            <a:lnRef idx="1">
              <a:schemeClr val="accent6"/>
            </a:lnRef>
            <a:fillRef idx="2">
              <a:schemeClr val="accent6"/>
            </a:fillRef>
            <a:effectRef idx="1">
              <a:schemeClr val="accent6"/>
            </a:effectRef>
            <a:fontRef idx="minor">
              <a:schemeClr val="dk1"/>
            </a:fontRef>
          </p:style>
          <p:txBody>
            <a:bodyPr rtlCol="0" anchor="t"/>
            <a:lstStyle/>
            <a:p>
              <a:pPr algn="ctr"/>
              <a:r>
                <a:rPr lang="en-GB" sz="1200" b="1" dirty="0" smtClean="0">
                  <a:solidFill>
                    <a:schemeClr val="tx1"/>
                  </a:solidFill>
                </a:rPr>
                <a:t>App-V</a:t>
              </a:r>
            </a:p>
            <a:p>
              <a:pPr algn="ctr"/>
              <a:r>
                <a:rPr lang="en-GB" sz="1200" b="1" dirty="0" smtClean="0">
                  <a:solidFill>
                    <a:schemeClr val="tx1"/>
                  </a:solidFill>
                </a:rPr>
                <a:t>Streamed Local</a:t>
              </a:r>
              <a:endParaRPr lang="en-GB" sz="1200" b="1" dirty="0">
                <a:solidFill>
                  <a:schemeClr val="tx1"/>
                </a:solidFill>
              </a:endParaRPr>
            </a:p>
          </p:txBody>
        </p:sp>
        <p:cxnSp>
          <p:nvCxnSpPr>
            <p:cNvPr id="147" name="Elbow Connector 146"/>
            <p:cNvCxnSpPr>
              <a:stCxn id="85" idx="3"/>
              <a:endCxn id="135" idx="1"/>
            </p:cNvCxnSpPr>
            <p:nvPr/>
          </p:nvCxnSpPr>
          <p:spPr>
            <a:xfrm>
              <a:off x="4742350" y="3555773"/>
              <a:ext cx="1080274" cy="1102788"/>
            </a:xfrm>
            <a:prstGeom prst="bentConnector3">
              <a:avLst>
                <a:gd name="adj1" fmla="val 35626"/>
              </a:avLst>
            </a:prstGeom>
            <a:ln>
              <a:headEnd type="none" w="med" len="med"/>
              <a:tailEnd type="triangle" w="med" len="med"/>
            </a:ln>
          </p:spPr>
          <p:style>
            <a:lnRef idx="3">
              <a:schemeClr val="accent1"/>
            </a:lnRef>
            <a:fillRef idx="0">
              <a:schemeClr val="accent1"/>
            </a:fillRef>
            <a:effectRef idx="2">
              <a:schemeClr val="accent1"/>
            </a:effectRef>
            <a:fontRef idx="minor">
              <a:schemeClr val="tx1"/>
            </a:fontRef>
          </p:style>
        </p:cxnSp>
        <p:cxnSp>
          <p:nvCxnSpPr>
            <p:cNvPr id="150" name="Elbow Connector 149"/>
            <p:cNvCxnSpPr>
              <a:stCxn id="73" idx="6"/>
              <a:endCxn id="85" idx="1"/>
            </p:cNvCxnSpPr>
            <p:nvPr/>
          </p:nvCxnSpPr>
          <p:spPr>
            <a:xfrm flipV="1">
              <a:off x="1236872" y="3555773"/>
              <a:ext cx="2220128" cy="80774"/>
            </a:xfrm>
            <a:prstGeom prst="bentConnector3">
              <a:avLst>
                <a:gd name="adj1" fmla="val 74868"/>
              </a:avLst>
            </a:prstGeom>
            <a:ln w="57150">
              <a:solidFill>
                <a:srgbClr val="92D050"/>
              </a:solidFill>
              <a:headEnd type="none" w="med" len="med"/>
              <a:tailEnd type="triangle" w="med" len="med"/>
            </a:ln>
            <a:effectLst/>
          </p:spPr>
          <p:style>
            <a:lnRef idx="1">
              <a:schemeClr val="accent1"/>
            </a:lnRef>
            <a:fillRef idx="0">
              <a:schemeClr val="accent1"/>
            </a:fillRef>
            <a:effectRef idx="0">
              <a:schemeClr val="accent1"/>
            </a:effectRef>
            <a:fontRef idx="minor">
              <a:schemeClr val="tx1"/>
            </a:fontRef>
          </p:style>
        </p:cxnSp>
        <p:cxnSp>
          <p:nvCxnSpPr>
            <p:cNvPr id="151" name="Elbow Connector 150"/>
            <p:cNvCxnSpPr>
              <a:stCxn id="74" idx="6"/>
              <a:endCxn id="86" idx="1"/>
            </p:cNvCxnSpPr>
            <p:nvPr/>
          </p:nvCxnSpPr>
          <p:spPr>
            <a:xfrm>
              <a:off x="1236872" y="4284619"/>
              <a:ext cx="2220128" cy="215997"/>
            </a:xfrm>
            <a:prstGeom prst="bentConnector3">
              <a:avLst>
                <a:gd name="adj1" fmla="val 73313"/>
              </a:avLst>
            </a:prstGeom>
            <a:ln w="57150">
              <a:solidFill>
                <a:srgbClr val="92D050"/>
              </a:solidFill>
              <a:headEnd type="none" w="med" len="med"/>
              <a:tailEnd type="triangle" w="med" len="med"/>
            </a:ln>
            <a:effectLst/>
          </p:spPr>
          <p:style>
            <a:lnRef idx="1">
              <a:schemeClr val="accent1"/>
            </a:lnRef>
            <a:fillRef idx="0">
              <a:schemeClr val="accent1"/>
            </a:fillRef>
            <a:effectRef idx="0">
              <a:schemeClr val="accent1"/>
            </a:effectRef>
            <a:fontRef idx="minor">
              <a:schemeClr val="tx1"/>
            </a:fontRef>
          </p:style>
        </p:cxnSp>
        <p:cxnSp>
          <p:nvCxnSpPr>
            <p:cNvPr id="152" name="Elbow Connector 151"/>
            <p:cNvCxnSpPr>
              <a:stCxn id="74" idx="6"/>
              <a:endCxn id="87" idx="1"/>
            </p:cNvCxnSpPr>
            <p:nvPr/>
          </p:nvCxnSpPr>
          <p:spPr>
            <a:xfrm>
              <a:off x="1236872" y="4284619"/>
              <a:ext cx="2220128" cy="1160614"/>
            </a:xfrm>
            <a:prstGeom prst="bentConnector3">
              <a:avLst>
                <a:gd name="adj1" fmla="val 78753"/>
              </a:avLst>
            </a:prstGeom>
            <a:ln w="57150">
              <a:solidFill>
                <a:srgbClr val="92D050"/>
              </a:solidFill>
              <a:headEnd type="none" w="med" len="med"/>
              <a:tailEnd type="triangle" w="med" len="med"/>
            </a:ln>
            <a:effectLst/>
          </p:spPr>
          <p:style>
            <a:lnRef idx="1">
              <a:schemeClr val="accent1"/>
            </a:lnRef>
            <a:fillRef idx="0">
              <a:schemeClr val="accent1"/>
            </a:fillRef>
            <a:effectRef idx="0">
              <a:schemeClr val="accent1"/>
            </a:effectRef>
            <a:fontRef idx="minor">
              <a:schemeClr val="tx1"/>
            </a:fontRef>
          </p:style>
        </p:cxnSp>
        <p:cxnSp>
          <p:nvCxnSpPr>
            <p:cNvPr id="153" name="Elbow Connector 152"/>
            <p:cNvCxnSpPr>
              <a:stCxn id="86" idx="3"/>
            </p:cNvCxnSpPr>
            <p:nvPr/>
          </p:nvCxnSpPr>
          <p:spPr>
            <a:xfrm flipV="1">
              <a:off x="4742350" y="3475522"/>
              <a:ext cx="1391066" cy="1025094"/>
            </a:xfrm>
            <a:prstGeom prst="bentConnector3">
              <a:avLst>
                <a:gd name="adj1" fmla="val 58062"/>
              </a:avLst>
            </a:prstGeom>
            <a:ln>
              <a:headEnd type="none" w="med" len="med"/>
              <a:tailEnd type="triangle" w="med" len="med"/>
            </a:ln>
          </p:spPr>
          <p:style>
            <a:lnRef idx="3">
              <a:schemeClr val="accent4"/>
            </a:lnRef>
            <a:fillRef idx="0">
              <a:schemeClr val="accent4"/>
            </a:fillRef>
            <a:effectRef idx="2">
              <a:schemeClr val="accent4"/>
            </a:effectRef>
            <a:fontRef idx="minor">
              <a:schemeClr val="tx1"/>
            </a:fontRef>
          </p:style>
        </p:cxnSp>
        <p:cxnSp>
          <p:nvCxnSpPr>
            <p:cNvPr id="154" name="Elbow Connector 153"/>
            <p:cNvCxnSpPr>
              <a:stCxn id="87" idx="3"/>
              <a:endCxn id="136" idx="1"/>
            </p:cNvCxnSpPr>
            <p:nvPr/>
          </p:nvCxnSpPr>
          <p:spPr>
            <a:xfrm flipV="1">
              <a:off x="4742350" y="3825969"/>
              <a:ext cx="1080274" cy="1619264"/>
            </a:xfrm>
            <a:prstGeom prst="bentConnector3">
              <a:avLst>
                <a:gd name="adj1" fmla="val 17260"/>
              </a:avLst>
            </a:prstGeom>
            <a:ln>
              <a:headEnd type="none" w="med" len="med"/>
              <a:tailEnd type="triangle" w="med" len="med"/>
            </a:ln>
          </p:spPr>
          <p:style>
            <a:lnRef idx="3">
              <a:schemeClr val="accent6"/>
            </a:lnRef>
            <a:fillRef idx="0">
              <a:schemeClr val="accent6"/>
            </a:fillRef>
            <a:effectRef idx="2">
              <a:schemeClr val="accent6"/>
            </a:effectRef>
            <a:fontRef idx="minor">
              <a:schemeClr val="tx1"/>
            </a:fontRef>
          </p:style>
        </p:cxnSp>
        <p:cxnSp>
          <p:nvCxnSpPr>
            <p:cNvPr id="155" name="Elbow Connector 154"/>
            <p:cNvCxnSpPr>
              <a:stCxn id="86" idx="3"/>
              <a:endCxn id="134" idx="1"/>
            </p:cNvCxnSpPr>
            <p:nvPr/>
          </p:nvCxnSpPr>
          <p:spPr>
            <a:xfrm>
              <a:off x="4742350" y="4500616"/>
              <a:ext cx="1080274" cy="1016625"/>
            </a:xfrm>
            <a:prstGeom prst="bentConnector3">
              <a:avLst>
                <a:gd name="adj1" fmla="val 63575"/>
              </a:avLst>
            </a:prstGeom>
            <a:ln>
              <a:headEnd type="none" w="med" len="med"/>
              <a:tailEnd type="triangle" w="med" len="med"/>
            </a:ln>
          </p:spPr>
          <p:style>
            <a:lnRef idx="3">
              <a:schemeClr val="accent4"/>
            </a:lnRef>
            <a:fillRef idx="0">
              <a:schemeClr val="accent4"/>
            </a:fillRef>
            <a:effectRef idx="2">
              <a:schemeClr val="accent4"/>
            </a:effectRef>
            <a:fontRef idx="minor">
              <a:schemeClr val="tx1"/>
            </a:fontRef>
          </p:style>
        </p:cxnSp>
        <p:cxnSp>
          <p:nvCxnSpPr>
            <p:cNvPr id="156" name="Elbow Connector 155"/>
            <p:cNvCxnSpPr>
              <a:stCxn id="85" idx="3"/>
              <a:endCxn id="140" idx="1"/>
            </p:cNvCxnSpPr>
            <p:nvPr/>
          </p:nvCxnSpPr>
          <p:spPr>
            <a:xfrm flipV="1">
              <a:off x="4742350" y="2956545"/>
              <a:ext cx="1080274" cy="599228"/>
            </a:xfrm>
            <a:prstGeom prst="bentConnector3">
              <a:avLst>
                <a:gd name="adj1" fmla="val 36425"/>
              </a:avLst>
            </a:prstGeom>
            <a:ln>
              <a:headEnd type="none" w="med" len="med"/>
              <a:tailEnd type="triangle" w="med" len="med"/>
            </a:ln>
          </p:spPr>
          <p:style>
            <a:lnRef idx="3">
              <a:schemeClr val="accent1"/>
            </a:lnRef>
            <a:fillRef idx="0">
              <a:schemeClr val="accent1"/>
            </a:fillRef>
            <a:effectRef idx="2">
              <a:schemeClr val="accent1"/>
            </a:effectRef>
            <a:fontRef idx="minor">
              <a:schemeClr val="tx1"/>
            </a:fontRef>
          </p:style>
        </p:cxnSp>
        <p:cxnSp>
          <p:nvCxnSpPr>
            <p:cNvPr id="157" name="Elbow Connector 156"/>
            <p:cNvCxnSpPr>
              <a:stCxn id="79" idx="6"/>
            </p:cNvCxnSpPr>
            <p:nvPr/>
          </p:nvCxnSpPr>
          <p:spPr>
            <a:xfrm flipV="1">
              <a:off x="1236872" y="4932690"/>
              <a:ext cx="2220128" cy="1"/>
            </a:xfrm>
            <a:prstGeom prst="bentConnector3">
              <a:avLst>
                <a:gd name="adj1" fmla="val 72925"/>
              </a:avLst>
            </a:prstGeom>
            <a:ln w="57150">
              <a:solidFill>
                <a:srgbClr val="92D050"/>
              </a:solidFill>
              <a:headEnd type="none" w="med" len="med"/>
              <a:tailEnd type="triangle" w="med" len="med"/>
            </a:ln>
            <a:effectLst/>
          </p:spPr>
          <p:style>
            <a:lnRef idx="1">
              <a:schemeClr val="accent1"/>
            </a:lnRef>
            <a:fillRef idx="0">
              <a:schemeClr val="accent1"/>
            </a:fillRef>
            <a:effectRef idx="0">
              <a:schemeClr val="accent1"/>
            </a:effectRef>
            <a:fontRef idx="minor">
              <a:schemeClr val="tx1"/>
            </a:fontRef>
          </p:style>
        </p:cxnSp>
        <p:cxnSp>
          <p:nvCxnSpPr>
            <p:cNvPr id="159" name="Elbow Connector 158"/>
            <p:cNvCxnSpPr>
              <a:stCxn id="86" idx="3"/>
            </p:cNvCxnSpPr>
            <p:nvPr/>
          </p:nvCxnSpPr>
          <p:spPr>
            <a:xfrm>
              <a:off x="4742350" y="4500616"/>
              <a:ext cx="1080274" cy="812648"/>
            </a:xfrm>
            <a:prstGeom prst="bentConnector3">
              <a:avLst>
                <a:gd name="adj1" fmla="val 50000"/>
              </a:avLst>
            </a:prstGeom>
            <a:ln>
              <a:headEnd type="none" w="med" len="med"/>
              <a:tailEnd type="triangle" w="med" len="med"/>
            </a:ln>
          </p:spPr>
          <p:style>
            <a:lnRef idx="3">
              <a:schemeClr val="accent4"/>
            </a:lnRef>
            <a:fillRef idx="0">
              <a:schemeClr val="accent4"/>
            </a:fillRef>
            <a:effectRef idx="2">
              <a:schemeClr val="accent4"/>
            </a:effectRef>
            <a:fontRef idx="minor">
              <a:schemeClr val="tx1"/>
            </a:fontRef>
          </p:style>
        </p:cxnSp>
      </p:grpSp>
      <p:sp>
        <p:nvSpPr>
          <p:cNvPr id="73" name="Oval 72"/>
          <p:cNvSpPr/>
          <p:nvPr/>
        </p:nvSpPr>
        <p:spPr bwMode="auto">
          <a:xfrm>
            <a:off x="755576" y="3421939"/>
            <a:ext cx="481296" cy="429215"/>
          </a:xfrm>
          <a:prstGeom prst="ellipse">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wrap="square">
            <a:spAutoFit/>
          </a:bodyPr>
          <a:lstStyle/>
          <a:p>
            <a:pPr eaLnBrk="0" hangingPunct="0">
              <a:spcBef>
                <a:spcPct val="50000"/>
              </a:spcBef>
              <a:defRPr/>
            </a:pPr>
            <a:endParaRPr lang="en-GB">
              <a:solidFill>
                <a:schemeClr val="tx1"/>
              </a:solidFill>
            </a:endParaRPr>
          </a:p>
        </p:txBody>
      </p:sp>
      <p:sp>
        <p:nvSpPr>
          <p:cNvPr id="74" name="Oval 73"/>
          <p:cNvSpPr/>
          <p:nvPr/>
        </p:nvSpPr>
        <p:spPr bwMode="auto">
          <a:xfrm>
            <a:off x="755576" y="4070011"/>
            <a:ext cx="481296" cy="429215"/>
          </a:xfrm>
          <a:prstGeom prst="ellipse">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wrap="square">
            <a:spAutoFit/>
          </a:bodyPr>
          <a:lstStyle/>
          <a:p>
            <a:pPr eaLnBrk="0" hangingPunct="0">
              <a:spcBef>
                <a:spcPct val="50000"/>
              </a:spcBef>
              <a:defRPr/>
            </a:pPr>
            <a:endParaRPr lang="en-GB">
              <a:solidFill>
                <a:schemeClr val="tx1"/>
              </a:solidFill>
            </a:endParaRPr>
          </a:p>
        </p:txBody>
      </p:sp>
      <p:sp>
        <p:nvSpPr>
          <p:cNvPr id="79" name="Oval 78"/>
          <p:cNvSpPr/>
          <p:nvPr/>
        </p:nvSpPr>
        <p:spPr bwMode="auto">
          <a:xfrm>
            <a:off x="755576" y="4718083"/>
            <a:ext cx="481296" cy="429215"/>
          </a:xfrm>
          <a:prstGeom prst="ellipse">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wrap="square">
            <a:spAutoFit/>
          </a:bodyPr>
          <a:lstStyle/>
          <a:p>
            <a:pPr eaLnBrk="0" hangingPunct="0">
              <a:spcBef>
                <a:spcPct val="50000"/>
              </a:spcBef>
              <a:defRPr/>
            </a:pPr>
            <a:endParaRPr lang="en-GB">
              <a:solidFill>
                <a:schemeClr val="tx1"/>
              </a:solidFill>
            </a:endParaRPr>
          </a:p>
        </p:txBody>
      </p:sp>
      <p:pic>
        <p:nvPicPr>
          <p:cNvPr id="137" name="Picture 2" descr="http://dwhire.co.uk/images/dell-laptop1.jp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307638" y="3716524"/>
            <a:ext cx="451486" cy="415842"/>
          </a:xfrm>
          <a:prstGeom prst="rect">
            <a:avLst/>
          </a:prstGeom>
          <a:noFill/>
          <a:extLst>
            <a:ext uri="{909E8E84-426E-40DD-AFC4-6F175D3DCCD1}">
              <a14:hiddenFill xmlns:a14="http://schemas.microsoft.com/office/drawing/2010/main">
                <a:solidFill>
                  <a:srgbClr val="FFFFFF"/>
                </a:solidFill>
              </a14:hiddenFill>
            </a:ext>
          </a:extLst>
        </p:spPr>
      </p:pic>
      <p:pic>
        <p:nvPicPr>
          <p:cNvPr id="138" name="Picture 8" descr="http://2.bp.blogspot.com/_9S_pde2ecBk/TTk7EPzSN-I/AAAAAAAAAeY/510ZvNv1p0w/s1600/Apple-ipad-vs-Galaxy-Tab.jpg"/>
          <p:cNvPicPr>
            <a:picLocks noChangeAspect="1" noChangeArrowheads="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bwMode="auto">
          <a:xfrm>
            <a:off x="6095660" y="5301709"/>
            <a:ext cx="462185" cy="630958"/>
          </a:xfrm>
          <a:prstGeom prst="rect">
            <a:avLst/>
          </a:prstGeom>
          <a:noFill/>
          <a:extLst>
            <a:ext uri="{909E8E84-426E-40DD-AFC4-6F175D3DCCD1}">
              <a14:hiddenFill xmlns:a14="http://schemas.microsoft.com/office/drawing/2010/main">
                <a:solidFill>
                  <a:srgbClr val="FFFFFF"/>
                </a:solidFill>
              </a14:hiddenFill>
            </a:ext>
          </a:extLst>
        </p:spPr>
      </p:pic>
      <p:pic>
        <p:nvPicPr>
          <p:cNvPr id="139" name="Picture 2" descr="http://www.computassist.org.uk/images/Computer-icon.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97754" y="4372182"/>
            <a:ext cx="583734" cy="583734"/>
          </a:xfrm>
          <a:prstGeom prst="rect">
            <a:avLst/>
          </a:prstGeom>
          <a:noFill/>
          <a:extLst>
            <a:ext uri="{909E8E84-426E-40DD-AFC4-6F175D3DCCD1}">
              <a14:hiddenFill xmlns:a14="http://schemas.microsoft.com/office/drawing/2010/main">
                <a:solidFill>
                  <a:srgbClr val="FFFFFF"/>
                </a:solidFill>
              </a14:hiddenFill>
            </a:ext>
          </a:extLst>
        </p:spPr>
      </p:pic>
      <p:pic>
        <p:nvPicPr>
          <p:cNvPr id="141" name="Picture 2" descr="http://www.blackberrycool.com/wp-content/uploads/2010/01/blackberry-bold-9000.jpg"/>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623840" y="5313264"/>
            <a:ext cx="288032" cy="432048"/>
          </a:xfrm>
          <a:prstGeom prst="rect">
            <a:avLst/>
          </a:prstGeom>
          <a:noFill/>
          <a:extLst>
            <a:ext uri="{909E8E84-426E-40DD-AFC4-6F175D3DCCD1}">
              <a14:hiddenFill xmlns:a14="http://schemas.microsoft.com/office/drawing/2010/main">
                <a:solidFill>
                  <a:srgbClr val="FFFFFF"/>
                </a:solidFill>
              </a14:hiddenFill>
            </a:ext>
          </a:extLst>
        </p:spPr>
      </p:pic>
      <p:pic>
        <p:nvPicPr>
          <p:cNvPr id="142" name="Picture 12" descr="htc hd7 windows phone 71 590x472 Microsoft Windows Phone 7 UK Launch Handsets and Networks   Your Complete Overview!"/>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bwMode="auto">
          <a:xfrm>
            <a:off x="6449381" y="5431918"/>
            <a:ext cx="256251" cy="448436"/>
          </a:xfrm>
          <a:prstGeom prst="rect">
            <a:avLst/>
          </a:prstGeom>
          <a:noFill/>
          <a:extLst>
            <a:ext uri="{909E8E84-426E-40DD-AFC4-6F175D3DCCD1}">
              <a14:hiddenFill xmlns:a14="http://schemas.microsoft.com/office/drawing/2010/main">
                <a:solidFill>
                  <a:srgbClr val="FFFFFF"/>
                </a:solidFill>
              </a14:hiddenFill>
            </a:ext>
          </a:extLst>
        </p:spPr>
      </p:pic>
      <p:pic>
        <p:nvPicPr>
          <p:cNvPr id="143" name="Picture 142" descr="http://gadgetynews.com/wp-content/uploads/2009/07/google-chrome-logo-design.jpg"/>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bwMode="auto">
          <a:xfrm>
            <a:off x="6304548" y="3053023"/>
            <a:ext cx="300841" cy="292829"/>
          </a:xfrm>
          <a:prstGeom prst="rect">
            <a:avLst/>
          </a:prstGeom>
          <a:noFill/>
          <a:extLst>
            <a:ext uri="{909E8E84-426E-40DD-AFC4-6F175D3DCCD1}">
              <a14:hiddenFill xmlns:a14="http://schemas.microsoft.com/office/drawing/2010/main">
                <a:solidFill>
                  <a:srgbClr val="FFFFFF"/>
                </a:solidFill>
              </a14:hiddenFill>
            </a:ext>
          </a:extLst>
        </p:spPr>
      </p:pic>
      <p:pic>
        <p:nvPicPr>
          <p:cNvPr id="144" name="Picture 6" descr="http://people.mozilla.com/~faaborg/files/shiretoko/firefoxIcon/firefox-512-noshadow.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998421" y="2938940"/>
            <a:ext cx="356696" cy="356696"/>
          </a:xfrm>
          <a:prstGeom prst="rect">
            <a:avLst/>
          </a:prstGeom>
          <a:noFill/>
          <a:extLst>
            <a:ext uri="{909E8E84-426E-40DD-AFC4-6F175D3DCCD1}">
              <a14:hiddenFill xmlns:a14="http://schemas.microsoft.com/office/drawing/2010/main">
                <a:solidFill>
                  <a:srgbClr val="FFFFFF"/>
                </a:solidFill>
              </a14:hiddenFill>
            </a:ext>
          </a:extLst>
        </p:spPr>
      </p:pic>
      <p:pic>
        <p:nvPicPr>
          <p:cNvPr id="145" name="Picture 8" descr="http://www.mibodegaagency.com/wp-content/uploads/2010/05/safari_icon.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551943" y="2900254"/>
            <a:ext cx="378038" cy="378038"/>
          </a:xfrm>
          <a:prstGeom prst="rect">
            <a:avLst/>
          </a:prstGeom>
          <a:noFill/>
          <a:extLst>
            <a:ext uri="{909E8E84-426E-40DD-AFC4-6F175D3DCCD1}">
              <a14:hiddenFill xmlns:a14="http://schemas.microsoft.com/office/drawing/2010/main">
                <a:solidFill>
                  <a:srgbClr val="FFFFFF"/>
                </a:solidFill>
              </a14:hiddenFill>
            </a:ext>
          </a:extLst>
        </p:spPr>
      </p:pic>
      <p:pic>
        <p:nvPicPr>
          <p:cNvPr id="146" name="Picture 4" descr="http://internetexplorerbloguk.co.uk/wp-content/uploads/2011/01/IE_icon_rgb_2in.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201628" y="2703921"/>
            <a:ext cx="484954" cy="484954"/>
          </a:xfrm>
          <a:prstGeom prst="rect">
            <a:avLst/>
          </a:prstGeom>
          <a:noFill/>
          <a:extLst>
            <a:ext uri="{909E8E84-426E-40DD-AFC4-6F175D3DCCD1}">
              <a14:hiddenFill xmlns:a14="http://schemas.microsoft.com/office/drawing/2010/main">
                <a:solidFill>
                  <a:srgbClr val="FFFFFF"/>
                </a:solidFill>
              </a14:hiddenFill>
            </a:ext>
          </a:extLst>
        </p:spPr>
      </p:pic>
      <p:grpSp>
        <p:nvGrpSpPr>
          <p:cNvPr id="18" name="Group 17"/>
          <p:cNvGrpSpPr/>
          <p:nvPr/>
        </p:nvGrpSpPr>
        <p:grpSpPr>
          <a:xfrm>
            <a:off x="7322972" y="5254541"/>
            <a:ext cx="751677" cy="803190"/>
            <a:chOff x="7501568" y="3787433"/>
            <a:chExt cx="751677" cy="803190"/>
          </a:xfrm>
        </p:grpSpPr>
        <p:sp>
          <p:nvSpPr>
            <p:cNvPr id="148" name="Oval 147"/>
            <p:cNvSpPr/>
            <p:nvPr/>
          </p:nvSpPr>
          <p:spPr>
            <a:xfrm>
              <a:off x="7501568" y="3787433"/>
              <a:ext cx="751677" cy="80319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dirty="0"/>
            </a:p>
          </p:txBody>
        </p:sp>
        <p:pic>
          <p:nvPicPr>
            <p:cNvPr id="37" name="Picture 2" descr="C:\Users\schnpa\Documents\App-DNA\PPT\ico_set\48x48\plain\user1.pn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651383" y="3937127"/>
              <a:ext cx="503802" cy="50380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 name="Group 5"/>
          <p:cNvGrpSpPr/>
          <p:nvPr/>
        </p:nvGrpSpPr>
        <p:grpSpPr>
          <a:xfrm>
            <a:off x="1380888" y="3145390"/>
            <a:ext cx="1300419" cy="2508797"/>
            <a:chOff x="1380888" y="3145390"/>
            <a:chExt cx="1300419" cy="2508797"/>
          </a:xfrm>
        </p:grpSpPr>
        <p:pic>
          <p:nvPicPr>
            <p:cNvPr id="2051" name="Picture 3"/>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390054" y="3154065"/>
              <a:ext cx="1291253" cy="9427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bwMode="auto">
            <a:xfrm>
              <a:off x="1380888" y="3145390"/>
              <a:ext cx="1296144" cy="2508797"/>
            </a:xfrm>
            <a:prstGeom prst="rect">
              <a:avLst/>
            </a:prstGeom>
            <a:gradFill>
              <a:gsLst>
                <a:gs pos="0">
                  <a:schemeClr val="accent5">
                    <a:tint val="50000"/>
                    <a:satMod val="300000"/>
                    <a:lumMod val="0"/>
                    <a:lumOff val="100000"/>
                  </a:schemeClr>
                </a:gs>
                <a:gs pos="52000">
                  <a:schemeClr val="accent5">
                    <a:tint val="37000"/>
                    <a:satMod val="300000"/>
                  </a:schemeClr>
                </a:gs>
                <a:gs pos="74000">
                  <a:schemeClr val="accent5">
                    <a:tint val="15000"/>
                    <a:satMod val="350000"/>
                    <a:alpha val="42000"/>
                  </a:schemeClr>
                </a:gs>
              </a:gsLst>
            </a:gradFill>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0" anchor="b"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2000" b="0" i="0" u="none" strike="noStrike" cap="none" normalizeH="0" baseline="0" dirty="0" smtClean="0">
                  <a:ln>
                    <a:noFill/>
                  </a:ln>
                  <a:solidFill>
                    <a:srgbClr val="434547"/>
                  </a:solidFill>
                  <a:effectLst/>
                  <a:ea typeface="ＭＳ Ｐゴシック" pitchFamily="1" charset="-128"/>
                </a:rPr>
                <a:t>AppTitude Forward Path</a:t>
              </a:r>
            </a:p>
            <a:p>
              <a:pPr marL="0" marR="0" indent="0" algn="ctr" defTabSz="914400" rtl="0" eaLnBrk="0" fontAlgn="base" latinLnBrk="0" hangingPunct="0">
                <a:lnSpc>
                  <a:spcPct val="100000"/>
                </a:lnSpc>
                <a:spcBef>
                  <a:spcPct val="0"/>
                </a:spcBef>
                <a:spcAft>
                  <a:spcPct val="0"/>
                </a:spcAft>
                <a:buClrTx/>
                <a:buSzTx/>
                <a:buFontTx/>
                <a:buNone/>
                <a:tabLst/>
              </a:pPr>
              <a:endParaRPr lang="en-GB" sz="1050" dirty="0">
                <a:solidFill>
                  <a:srgbClr val="434547"/>
                </a:solidFill>
                <a:ea typeface="ＭＳ Ｐゴシック" pitchFamily="1" charset="-128"/>
              </a:endParaRPr>
            </a:p>
            <a:p>
              <a:pPr marL="0" marR="0" indent="0" algn="ctr" defTabSz="914400" rtl="0" eaLnBrk="0" fontAlgn="base" latinLnBrk="0" hangingPunct="0">
                <a:lnSpc>
                  <a:spcPct val="100000"/>
                </a:lnSpc>
                <a:spcBef>
                  <a:spcPct val="0"/>
                </a:spcBef>
                <a:spcAft>
                  <a:spcPct val="0"/>
                </a:spcAft>
                <a:buClrTx/>
                <a:buSzTx/>
                <a:buFontTx/>
                <a:buNone/>
                <a:tabLst/>
              </a:pPr>
              <a:endParaRPr lang="en-GB" sz="2000" dirty="0">
                <a:solidFill>
                  <a:srgbClr val="434547"/>
                </a:solidFill>
                <a:ea typeface="ＭＳ Ｐゴシック" pitchFamily="1" charset="-128"/>
              </a:endParaRPr>
            </a:p>
          </p:txBody>
        </p:sp>
        <p:pic>
          <p:nvPicPr>
            <p:cNvPr id="38" name="Picture 37"/>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458189" y="5234396"/>
              <a:ext cx="1090816" cy="344699"/>
            </a:xfrm>
            <a:prstGeom prst="rect">
              <a:avLst/>
            </a:prstGeom>
          </p:spPr>
        </p:pic>
      </p:grpSp>
      <p:sp>
        <p:nvSpPr>
          <p:cNvPr id="44" name="Right Arrow 43"/>
          <p:cNvSpPr/>
          <p:nvPr/>
        </p:nvSpPr>
        <p:spPr bwMode="auto">
          <a:xfrm>
            <a:off x="755576" y="1842430"/>
            <a:ext cx="4873784" cy="561406"/>
          </a:xfrm>
          <a:prstGeom prst="rightArrow">
            <a:avLst>
              <a:gd name="adj1" fmla="val 65366"/>
              <a:gd name="adj2" fmla="val 50000"/>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2000" dirty="0" smtClean="0">
                <a:solidFill>
                  <a:srgbClr val="434547"/>
                </a:solidFill>
                <a:latin typeface="+mn-lt"/>
              </a:rPr>
              <a:t>Conditional Delivery</a:t>
            </a:r>
            <a:endParaRPr lang="en-GB" sz="2000" dirty="0">
              <a:solidFill>
                <a:srgbClr val="434547"/>
              </a:solidFill>
              <a:latin typeface="+mn-lt"/>
            </a:endParaRPr>
          </a:p>
        </p:txBody>
      </p:sp>
      <p:grpSp>
        <p:nvGrpSpPr>
          <p:cNvPr id="41" name="Group 40"/>
          <p:cNvGrpSpPr/>
          <p:nvPr/>
        </p:nvGrpSpPr>
        <p:grpSpPr>
          <a:xfrm>
            <a:off x="7593938" y="132682"/>
            <a:ext cx="1370550" cy="1231333"/>
            <a:chOff x="7593938" y="132682"/>
            <a:chExt cx="1370550" cy="1231333"/>
          </a:xfrm>
        </p:grpSpPr>
        <p:sp>
          <p:nvSpPr>
            <p:cNvPr id="42" name="Rounded Rectangle 41"/>
            <p:cNvSpPr/>
            <p:nvPr/>
          </p:nvSpPr>
          <p:spPr>
            <a:xfrm rot="16200000">
              <a:off x="7663546" y="63074"/>
              <a:ext cx="1231333" cy="1370550"/>
            </a:xfrm>
            <a:prstGeom prst="roundRect">
              <a:avLst>
                <a:gd name="adj" fmla="val 10070"/>
              </a:avLst>
            </a:prstGeom>
            <a:gradFill flip="none" rotWithShape="1">
              <a:gsLst>
                <a:gs pos="13000">
                  <a:schemeClr val="accent6"/>
                </a:gs>
                <a:gs pos="100000">
                  <a:schemeClr val="accent6">
                    <a:lumMod val="75000"/>
                    <a:tint val="23500"/>
                    <a:satMod val="160000"/>
                    <a:alpha val="7000"/>
                  </a:schemeClr>
                </a:gs>
              </a:gsLst>
              <a:lin ang="0" scaled="1"/>
              <a:tileRect/>
            </a:gradFill>
            <a:ln w="12700">
              <a:solidFill>
                <a:srgbClr val="00C2F1"/>
              </a:solidFill>
            </a:ln>
          </p:spPr>
          <p:style>
            <a:lnRef idx="2">
              <a:schemeClr val="accent6">
                <a:shade val="50000"/>
              </a:schemeClr>
            </a:lnRef>
            <a:fillRef idx="1">
              <a:schemeClr val="accent6"/>
            </a:fillRef>
            <a:effectRef idx="0">
              <a:schemeClr val="accent6"/>
            </a:effectRef>
            <a:fontRef idx="minor">
              <a:schemeClr val="lt1"/>
            </a:fontRef>
          </p:style>
          <p:txBody>
            <a:bodyPr vert="vert" rtlCol="0" anchor="t"/>
            <a:lstStyle/>
            <a:p>
              <a:pPr algn="ctr"/>
              <a:endParaRPr lang="en-US" sz="2400" b="1" dirty="0" smtClean="0">
                <a:solidFill>
                  <a:schemeClr val="accent6">
                    <a:lumMod val="75000"/>
                  </a:schemeClr>
                </a:solidFill>
              </a:endParaRPr>
            </a:p>
          </p:txBody>
        </p:sp>
        <p:graphicFrame>
          <p:nvGraphicFramePr>
            <p:cNvPr id="43" name="Chart 42"/>
            <p:cNvGraphicFramePr/>
            <p:nvPr>
              <p:extLst>
                <p:ext uri="{D42A27DB-BD31-4B8C-83A1-F6EECF244321}">
                  <p14:modId xmlns:p14="http://schemas.microsoft.com/office/powerpoint/2010/main" val="1292277980"/>
                </p:ext>
              </p:extLst>
            </p:nvPr>
          </p:nvGraphicFramePr>
          <p:xfrm>
            <a:off x="7826589" y="328270"/>
            <a:ext cx="905245" cy="840158"/>
          </p:xfrm>
          <a:graphic>
            <a:graphicData uri="http://schemas.openxmlformats.org/drawingml/2006/chart">
              <c:chart xmlns:c="http://schemas.openxmlformats.org/drawingml/2006/chart" xmlns:r="http://schemas.openxmlformats.org/officeDocument/2006/relationships" r:id="rId15"/>
            </a:graphicData>
          </a:graphic>
        </p:graphicFrame>
      </p:grpSp>
      <p:sp>
        <p:nvSpPr>
          <p:cNvPr id="45" name="Title 1"/>
          <p:cNvSpPr>
            <a:spLocks noGrp="1"/>
          </p:cNvSpPr>
          <p:nvPr>
            <p:ph type="title"/>
          </p:nvPr>
        </p:nvSpPr>
        <p:spPr>
          <a:xfrm>
            <a:off x="457200" y="332656"/>
            <a:ext cx="8229600" cy="1143000"/>
          </a:xfrm>
        </p:spPr>
        <p:txBody>
          <a:bodyPr>
            <a:normAutofit/>
          </a:bodyPr>
          <a:lstStyle/>
          <a:p>
            <a:r>
              <a:rPr lang="en-US" dirty="0" smtClean="0"/>
              <a:t>Forward Path</a:t>
            </a:r>
            <a:br>
              <a:rPr lang="en-US" dirty="0" smtClean="0"/>
            </a:br>
            <a:r>
              <a:rPr lang="en-GB" sz="2700" dirty="0" smtClean="0">
                <a:solidFill>
                  <a:schemeClr val="accent2"/>
                </a:solidFill>
              </a:rPr>
              <a:t>Driving conditional delivery</a:t>
            </a:r>
            <a:endParaRPr lang="en-GB" sz="3000" dirty="0">
              <a:solidFill>
                <a:schemeClr val="accent2"/>
              </a:solidFill>
            </a:endParaRPr>
          </a:p>
        </p:txBody>
      </p:sp>
      <p:sp>
        <p:nvSpPr>
          <p:cNvPr id="47" name="Rounded Rectangle 46"/>
          <p:cNvSpPr/>
          <p:nvPr/>
        </p:nvSpPr>
        <p:spPr>
          <a:xfrm>
            <a:off x="5795971" y="1930318"/>
            <a:ext cx="2278677" cy="385629"/>
          </a:xfrm>
          <a:prstGeom prst="roundRect">
            <a:avLst>
              <a:gd name="adj" fmla="val 50000"/>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en-GB" sz="1600" dirty="0" smtClean="0"/>
              <a:t>IT </a:t>
            </a:r>
            <a:r>
              <a:rPr lang="en-GB" sz="1600" dirty="0" err="1" smtClean="0"/>
              <a:t>Consumerisation</a:t>
            </a:r>
            <a:endParaRPr lang="en-GB" sz="1600" dirty="0">
              <a:solidFill>
                <a:schemeClr val="tx1"/>
              </a:solidFill>
            </a:endParaRPr>
          </a:p>
        </p:txBody>
      </p:sp>
      <p:sp>
        <p:nvSpPr>
          <p:cNvPr id="50" name="Footer Placeholder 3"/>
          <p:cNvSpPr>
            <a:spLocks noGrp="1"/>
          </p:cNvSpPr>
          <p:nvPr>
            <p:ph type="ftr" sz="quarter" idx="11"/>
          </p:nvPr>
        </p:nvSpPr>
        <p:spPr>
          <a:xfrm>
            <a:off x="3124200" y="6356350"/>
            <a:ext cx="2895600" cy="365125"/>
          </a:xfrm>
        </p:spPr>
        <p:txBody>
          <a:bodyPr/>
          <a:lstStyle/>
          <a:p>
            <a:r>
              <a:rPr lang="en-AU" dirty="0" smtClean="0"/>
              <a:t>(c) 2011 Microsoft. All rights reserved.</a:t>
            </a:r>
            <a:endParaRPr lang="en-AU" dirty="0"/>
          </a:p>
        </p:txBody>
      </p:sp>
    </p:spTree>
    <p:extLst>
      <p:ext uri="{BB962C8B-B14F-4D97-AF65-F5344CB8AC3E}">
        <p14:creationId xmlns:p14="http://schemas.microsoft.com/office/powerpoint/2010/main" val="363151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outVertical)">
                                      <p:cBhvr>
                                        <p:cTn id="12" dur="500"/>
                                        <p:tgtEl>
                                          <p:spTgt spid="5"/>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44"/>
                                        </p:tgtEl>
                                        <p:attrNameLst>
                                          <p:attrName>style.visibility</p:attrName>
                                        </p:attrNameLst>
                                      </p:cBhvr>
                                      <p:to>
                                        <p:strVal val="visible"/>
                                      </p:to>
                                    </p:set>
                                    <p:animEffect transition="in" filter="wipe(left)">
                                      <p:cBhvr>
                                        <p:cTn id="16"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Agenda</a:t>
            </a:r>
            <a:br>
              <a:rPr lang="en-US" dirty="0" smtClean="0"/>
            </a:br>
            <a:r>
              <a:rPr lang="en-GB" sz="2700" dirty="0" smtClean="0">
                <a:solidFill>
                  <a:schemeClr val="accent2"/>
                </a:solidFill>
              </a:rPr>
              <a:t>Application </a:t>
            </a:r>
            <a:r>
              <a:rPr lang="en-GB" sz="2700" dirty="0">
                <a:solidFill>
                  <a:schemeClr val="accent2"/>
                </a:solidFill>
              </a:rPr>
              <a:t>Readiness for Windows 7 and Server 2008 R2</a:t>
            </a:r>
            <a:endParaRPr lang="en-US" sz="2700" dirty="0">
              <a:solidFill>
                <a:schemeClr val="accent2"/>
              </a:solidFill>
            </a:endParaRPr>
          </a:p>
        </p:txBody>
      </p:sp>
      <p:sp>
        <p:nvSpPr>
          <p:cNvPr id="3" name="Text Placeholder 2"/>
          <p:cNvSpPr>
            <a:spLocks noGrp="1"/>
          </p:cNvSpPr>
          <p:nvPr>
            <p:ph idx="1"/>
          </p:nvPr>
        </p:nvSpPr>
        <p:spPr/>
        <p:txBody>
          <a:bodyPr/>
          <a:lstStyle/>
          <a:p>
            <a:r>
              <a:rPr lang="en-US" dirty="0" smtClean="0"/>
              <a:t>Intro’s</a:t>
            </a:r>
          </a:p>
          <a:p>
            <a:r>
              <a:rPr lang="en-US" dirty="0" smtClean="0"/>
              <a:t>Application challenges</a:t>
            </a:r>
          </a:p>
          <a:p>
            <a:r>
              <a:rPr lang="en-US" dirty="0" smtClean="0"/>
              <a:t>The ‘old way’</a:t>
            </a:r>
          </a:p>
          <a:p>
            <a:r>
              <a:rPr lang="en-US" dirty="0" smtClean="0"/>
              <a:t>The ‘new way’</a:t>
            </a:r>
          </a:p>
          <a:p>
            <a:r>
              <a:rPr lang="en-US" dirty="0" smtClean="0"/>
              <a:t>Demos</a:t>
            </a:r>
          </a:p>
          <a:p>
            <a:r>
              <a:rPr lang="en-US" dirty="0" smtClean="0"/>
              <a:t>Closing</a:t>
            </a:r>
          </a:p>
        </p:txBody>
      </p:sp>
      <p:sp>
        <p:nvSpPr>
          <p:cNvPr id="5" name="Footer Placeholder 4"/>
          <p:cNvSpPr>
            <a:spLocks noGrp="1"/>
          </p:cNvSpPr>
          <p:nvPr>
            <p:ph type="ftr" sz="quarter" idx="11"/>
          </p:nvPr>
        </p:nvSpPr>
        <p:spPr/>
        <p:txBody>
          <a:bodyPr/>
          <a:lstStyle/>
          <a:p>
            <a:r>
              <a:rPr lang="en-AU" smtClean="0"/>
              <a:t>(c) 2011 Microsoft. All rights reserved.</a:t>
            </a:r>
            <a:endParaRPr lang="en-AU" dirty="0"/>
          </a:p>
        </p:txBody>
      </p:sp>
      <p:grpSp>
        <p:nvGrpSpPr>
          <p:cNvPr id="21" name="Group 20"/>
          <p:cNvGrpSpPr/>
          <p:nvPr/>
        </p:nvGrpSpPr>
        <p:grpSpPr>
          <a:xfrm>
            <a:off x="5796136" y="2975923"/>
            <a:ext cx="2952328" cy="383371"/>
            <a:chOff x="6012160" y="2949283"/>
            <a:chExt cx="2952328" cy="383371"/>
          </a:xfrm>
        </p:grpSpPr>
        <p:sp>
          <p:nvSpPr>
            <p:cNvPr id="4" name="Rectangle 3"/>
            <p:cNvSpPr/>
            <p:nvPr/>
          </p:nvSpPr>
          <p:spPr>
            <a:xfrm>
              <a:off x="6012160" y="2949283"/>
              <a:ext cx="2952328" cy="38337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6132426" y="2949283"/>
              <a:ext cx="216024" cy="383371"/>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grpSp>
      <p:grpSp>
        <p:nvGrpSpPr>
          <p:cNvPr id="20" name="Group 19"/>
          <p:cNvGrpSpPr/>
          <p:nvPr/>
        </p:nvGrpSpPr>
        <p:grpSpPr>
          <a:xfrm>
            <a:off x="5796136" y="3458950"/>
            <a:ext cx="2952328" cy="387216"/>
            <a:chOff x="6012160" y="3437449"/>
            <a:chExt cx="2952328" cy="387216"/>
          </a:xfrm>
        </p:grpSpPr>
        <p:sp>
          <p:nvSpPr>
            <p:cNvPr id="6" name="Rectangle 5"/>
            <p:cNvSpPr/>
            <p:nvPr/>
          </p:nvSpPr>
          <p:spPr>
            <a:xfrm>
              <a:off x="6012160" y="3437449"/>
              <a:ext cx="2952328" cy="38337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p:nvSpPr>
          <p:spPr>
            <a:xfrm>
              <a:off x="6348450" y="3441294"/>
              <a:ext cx="316281" cy="383371"/>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grpSp>
      <p:grpSp>
        <p:nvGrpSpPr>
          <p:cNvPr id="19" name="Group 18"/>
          <p:cNvGrpSpPr/>
          <p:nvPr/>
        </p:nvGrpSpPr>
        <p:grpSpPr>
          <a:xfrm>
            <a:off x="5796136" y="3941932"/>
            <a:ext cx="2952328" cy="387261"/>
            <a:chOff x="6012160" y="3921725"/>
            <a:chExt cx="2952328" cy="387261"/>
          </a:xfrm>
        </p:grpSpPr>
        <p:sp>
          <p:nvSpPr>
            <p:cNvPr id="7" name="Rectangle 6"/>
            <p:cNvSpPr/>
            <p:nvPr/>
          </p:nvSpPr>
          <p:spPr>
            <a:xfrm>
              <a:off x="6012160" y="3925615"/>
              <a:ext cx="2952328" cy="38337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p:nvSpPr>
          <p:spPr>
            <a:xfrm>
              <a:off x="6660232" y="3921725"/>
              <a:ext cx="463067" cy="379575"/>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grpSp>
      <p:grpSp>
        <p:nvGrpSpPr>
          <p:cNvPr id="18" name="Group 17"/>
          <p:cNvGrpSpPr/>
          <p:nvPr/>
        </p:nvGrpSpPr>
        <p:grpSpPr>
          <a:xfrm>
            <a:off x="5796136" y="4434811"/>
            <a:ext cx="2952328" cy="383371"/>
            <a:chOff x="6012160" y="4413781"/>
            <a:chExt cx="2952328" cy="383371"/>
          </a:xfrm>
        </p:grpSpPr>
        <p:sp>
          <p:nvSpPr>
            <p:cNvPr id="8" name="Rectangle 7"/>
            <p:cNvSpPr/>
            <p:nvPr/>
          </p:nvSpPr>
          <p:spPr>
            <a:xfrm>
              <a:off x="6012160" y="4413781"/>
              <a:ext cx="2952328" cy="38337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p:nvSpPr>
          <p:spPr>
            <a:xfrm>
              <a:off x="7069899" y="4413781"/>
              <a:ext cx="1758497" cy="383371"/>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grpSp>
      <p:grpSp>
        <p:nvGrpSpPr>
          <p:cNvPr id="22" name="Group 21"/>
          <p:cNvGrpSpPr/>
          <p:nvPr/>
        </p:nvGrpSpPr>
        <p:grpSpPr>
          <a:xfrm>
            <a:off x="5796136" y="2492896"/>
            <a:ext cx="2952328" cy="383371"/>
            <a:chOff x="6012160" y="2492896"/>
            <a:chExt cx="2952328" cy="383371"/>
          </a:xfrm>
        </p:grpSpPr>
        <p:sp>
          <p:nvSpPr>
            <p:cNvPr id="13" name="Rectangle 12"/>
            <p:cNvSpPr/>
            <p:nvPr/>
          </p:nvSpPr>
          <p:spPr>
            <a:xfrm>
              <a:off x="6012160" y="2492896"/>
              <a:ext cx="2952328" cy="38337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p:cNvSpPr/>
            <p:nvPr/>
          </p:nvSpPr>
          <p:spPr>
            <a:xfrm>
              <a:off x="6012160" y="2492896"/>
              <a:ext cx="91615" cy="383371"/>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grpSp>
      <p:grpSp>
        <p:nvGrpSpPr>
          <p:cNvPr id="17" name="Group 16"/>
          <p:cNvGrpSpPr/>
          <p:nvPr/>
        </p:nvGrpSpPr>
        <p:grpSpPr>
          <a:xfrm>
            <a:off x="5796136" y="4917837"/>
            <a:ext cx="2952328" cy="383371"/>
            <a:chOff x="6012160" y="4917837"/>
            <a:chExt cx="2952328" cy="383371"/>
          </a:xfrm>
        </p:grpSpPr>
        <p:sp>
          <p:nvSpPr>
            <p:cNvPr id="15" name="Rectangle 14"/>
            <p:cNvSpPr/>
            <p:nvPr/>
          </p:nvSpPr>
          <p:spPr>
            <a:xfrm>
              <a:off x="6012160" y="4917837"/>
              <a:ext cx="2952328" cy="38337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p:cNvSpPr/>
            <p:nvPr/>
          </p:nvSpPr>
          <p:spPr>
            <a:xfrm>
              <a:off x="8809999" y="4917837"/>
              <a:ext cx="147547" cy="383371"/>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grpSp>
      <p:sp>
        <p:nvSpPr>
          <p:cNvPr id="23" name="TextBox 22"/>
          <p:cNvSpPr txBox="1"/>
          <p:nvPr/>
        </p:nvSpPr>
        <p:spPr>
          <a:xfrm>
            <a:off x="6955346" y="5579948"/>
            <a:ext cx="777777" cy="369332"/>
          </a:xfrm>
          <a:prstGeom prst="rect">
            <a:avLst/>
          </a:prstGeom>
          <a:noFill/>
        </p:spPr>
        <p:txBody>
          <a:bodyPr wrap="none" rtlCol="0">
            <a:spAutoFit/>
          </a:bodyPr>
          <a:lstStyle/>
          <a:p>
            <a:r>
              <a:rPr lang="en-US" dirty="0" smtClean="0"/>
              <a:t>75min</a:t>
            </a:r>
            <a:endParaRPr lang="en-GB" dirty="0"/>
          </a:p>
        </p:txBody>
      </p:sp>
      <p:grpSp>
        <p:nvGrpSpPr>
          <p:cNvPr id="29" name="Group 28"/>
          <p:cNvGrpSpPr/>
          <p:nvPr/>
        </p:nvGrpSpPr>
        <p:grpSpPr>
          <a:xfrm>
            <a:off x="5781375" y="5414160"/>
            <a:ext cx="2981851" cy="182383"/>
            <a:chOff x="5796136" y="5445224"/>
            <a:chExt cx="2952328" cy="182383"/>
          </a:xfrm>
        </p:grpSpPr>
        <p:cxnSp>
          <p:nvCxnSpPr>
            <p:cNvPr id="25" name="Straight Connector 24"/>
            <p:cNvCxnSpPr/>
            <p:nvPr/>
          </p:nvCxnSpPr>
          <p:spPr>
            <a:xfrm>
              <a:off x="5796136" y="5517232"/>
              <a:ext cx="295232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5809784" y="5445224"/>
              <a:ext cx="0" cy="18238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8748464" y="5445224"/>
              <a:ext cx="0" cy="18238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 name="Rectangle 132"/>
          <p:cNvSpPr/>
          <p:nvPr/>
        </p:nvSpPr>
        <p:spPr bwMode="auto">
          <a:xfrm>
            <a:off x="208452" y="5373216"/>
            <a:ext cx="8643100" cy="674076"/>
          </a:xfrm>
          <a:prstGeom prst="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2000" b="0" i="0" u="none" strike="noStrike" cap="none" normalizeH="0" baseline="0" dirty="0" smtClean="0">
                <a:ln>
                  <a:noFill/>
                </a:ln>
                <a:solidFill>
                  <a:srgbClr val="434547"/>
                </a:solidFill>
                <a:effectLst/>
                <a:ea typeface="ＭＳ Ｐゴシック" pitchFamily="1" charset="-128"/>
              </a:rPr>
              <a:t>AppTitude Forward Path</a:t>
            </a:r>
          </a:p>
        </p:txBody>
      </p:sp>
      <p:sp>
        <p:nvSpPr>
          <p:cNvPr id="130" name="Rectangle 129"/>
          <p:cNvSpPr/>
          <p:nvPr/>
        </p:nvSpPr>
        <p:spPr bwMode="auto">
          <a:xfrm>
            <a:off x="206978" y="2951414"/>
            <a:ext cx="771048" cy="784351"/>
          </a:xfrm>
          <a:prstGeom prst="rect">
            <a:avLst/>
          </a:prstGeom>
          <a:gradFill>
            <a:gsLst>
              <a:gs pos="0">
                <a:schemeClr val="bg1">
                  <a:lumMod val="94000"/>
                  <a:alpha val="95000"/>
                </a:schemeClr>
              </a:gs>
              <a:gs pos="100000">
                <a:schemeClr val="bg1">
                  <a:lumMod val="99000"/>
                  <a:alpha val="69000"/>
                </a:schemeClr>
              </a:gs>
            </a:gsLst>
            <a:lin ang="12000000" scaled="0"/>
          </a:gra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GB" sz="2000" b="1">
              <a:solidFill>
                <a:srgbClr val="434547"/>
              </a:solidFill>
              <a:latin typeface="+mn-lt"/>
              <a:ea typeface="+mn-ea"/>
            </a:endParaRPr>
          </a:p>
        </p:txBody>
      </p:sp>
      <p:sp>
        <p:nvSpPr>
          <p:cNvPr id="131" name="Rectangle 130"/>
          <p:cNvSpPr/>
          <p:nvPr/>
        </p:nvSpPr>
        <p:spPr bwMode="auto">
          <a:xfrm>
            <a:off x="200552" y="3742021"/>
            <a:ext cx="771048" cy="784351"/>
          </a:xfrm>
          <a:prstGeom prst="rect">
            <a:avLst/>
          </a:prstGeom>
          <a:gradFill>
            <a:gsLst>
              <a:gs pos="0">
                <a:schemeClr val="bg1">
                  <a:lumMod val="94000"/>
                  <a:alpha val="95000"/>
                </a:schemeClr>
              </a:gs>
              <a:gs pos="100000">
                <a:schemeClr val="bg1">
                  <a:lumMod val="99000"/>
                  <a:alpha val="69000"/>
                </a:schemeClr>
              </a:gs>
            </a:gsLst>
            <a:lin ang="12000000" scaled="0"/>
          </a:gra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GB" sz="2000" b="1">
              <a:solidFill>
                <a:srgbClr val="434547"/>
              </a:solidFill>
              <a:latin typeface="+mn-lt"/>
              <a:ea typeface="+mn-ea"/>
            </a:endParaRPr>
          </a:p>
        </p:txBody>
      </p:sp>
      <p:sp>
        <p:nvSpPr>
          <p:cNvPr id="132" name="Rectangle 131"/>
          <p:cNvSpPr/>
          <p:nvPr/>
        </p:nvSpPr>
        <p:spPr bwMode="auto">
          <a:xfrm>
            <a:off x="194126" y="4537332"/>
            <a:ext cx="771048" cy="792195"/>
          </a:xfrm>
          <a:prstGeom prst="rect">
            <a:avLst/>
          </a:prstGeom>
          <a:gradFill>
            <a:gsLst>
              <a:gs pos="0">
                <a:schemeClr val="bg1">
                  <a:lumMod val="94000"/>
                  <a:alpha val="95000"/>
                </a:schemeClr>
              </a:gs>
              <a:gs pos="100000">
                <a:schemeClr val="bg1">
                  <a:lumMod val="99000"/>
                  <a:alpha val="69000"/>
                </a:schemeClr>
              </a:gs>
            </a:gsLst>
            <a:lin ang="12000000" scaled="0"/>
          </a:gra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GB" sz="2000" b="1">
              <a:solidFill>
                <a:srgbClr val="434547"/>
              </a:solidFill>
              <a:latin typeface="+mn-lt"/>
              <a:ea typeface="+mn-ea"/>
            </a:endParaRPr>
          </a:p>
        </p:txBody>
      </p:sp>
      <p:sp>
        <p:nvSpPr>
          <p:cNvPr id="125" name="Rectangle 124"/>
          <p:cNvSpPr/>
          <p:nvPr/>
        </p:nvSpPr>
        <p:spPr bwMode="auto">
          <a:xfrm>
            <a:off x="1737810" y="2287346"/>
            <a:ext cx="771048" cy="666476"/>
          </a:xfrm>
          <a:prstGeom prst="rect">
            <a:avLst/>
          </a:prstGeom>
          <a:gradFill>
            <a:gsLst>
              <a:gs pos="0">
                <a:schemeClr val="bg1">
                  <a:lumMod val="94000"/>
                  <a:alpha val="95000"/>
                </a:schemeClr>
              </a:gs>
              <a:gs pos="100000">
                <a:schemeClr val="bg1">
                  <a:lumMod val="99000"/>
                  <a:alpha val="69000"/>
                </a:schemeClr>
              </a:gs>
            </a:gsLst>
            <a:lin ang="12000000" scaled="0"/>
          </a:gra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GB" sz="2000" b="1">
              <a:solidFill>
                <a:srgbClr val="434547"/>
              </a:solidFill>
              <a:latin typeface="+mn-lt"/>
              <a:ea typeface="+mn-ea"/>
            </a:endParaRPr>
          </a:p>
        </p:txBody>
      </p:sp>
      <p:sp>
        <p:nvSpPr>
          <p:cNvPr id="126" name="Rectangle 125"/>
          <p:cNvSpPr/>
          <p:nvPr/>
        </p:nvSpPr>
        <p:spPr bwMode="auto">
          <a:xfrm>
            <a:off x="2504019" y="2287346"/>
            <a:ext cx="771048" cy="666476"/>
          </a:xfrm>
          <a:prstGeom prst="rect">
            <a:avLst/>
          </a:prstGeom>
          <a:gradFill>
            <a:gsLst>
              <a:gs pos="0">
                <a:schemeClr val="bg1">
                  <a:lumMod val="94000"/>
                  <a:alpha val="95000"/>
                </a:schemeClr>
              </a:gs>
              <a:gs pos="100000">
                <a:schemeClr val="bg1">
                  <a:lumMod val="99000"/>
                  <a:alpha val="69000"/>
                </a:schemeClr>
              </a:gs>
            </a:gsLst>
            <a:lin ang="12000000" scaled="0"/>
          </a:gra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GB" sz="2000" b="1">
              <a:solidFill>
                <a:srgbClr val="434547"/>
              </a:solidFill>
              <a:latin typeface="+mn-lt"/>
              <a:ea typeface="+mn-ea"/>
            </a:endParaRPr>
          </a:p>
        </p:txBody>
      </p:sp>
      <p:sp>
        <p:nvSpPr>
          <p:cNvPr id="127" name="Rectangle 126"/>
          <p:cNvSpPr/>
          <p:nvPr/>
        </p:nvSpPr>
        <p:spPr bwMode="auto">
          <a:xfrm>
            <a:off x="3270228" y="2287346"/>
            <a:ext cx="771048" cy="666476"/>
          </a:xfrm>
          <a:prstGeom prst="rect">
            <a:avLst/>
          </a:prstGeom>
          <a:gradFill>
            <a:gsLst>
              <a:gs pos="0">
                <a:schemeClr val="bg1">
                  <a:lumMod val="94000"/>
                  <a:alpha val="95000"/>
                </a:schemeClr>
              </a:gs>
              <a:gs pos="100000">
                <a:schemeClr val="bg1">
                  <a:lumMod val="99000"/>
                  <a:alpha val="69000"/>
                </a:schemeClr>
              </a:gs>
            </a:gsLst>
            <a:lin ang="12000000" scaled="0"/>
          </a:gra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GB" sz="2000" b="1">
              <a:solidFill>
                <a:srgbClr val="434547"/>
              </a:solidFill>
              <a:latin typeface="+mn-lt"/>
              <a:ea typeface="+mn-ea"/>
            </a:endParaRPr>
          </a:p>
        </p:txBody>
      </p:sp>
      <p:sp>
        <p:nvSpPr>
          <p:cNvPr id="128" name="Rectangle 127"/>
          <p:cNvSpPr/>
          <p:nvPr/>
        </p:nvSpPr>
        <p:spPr bwMode="auto">
          <a:xfrm>
            <a:off x="4036437" y="2287346"/>
            <a:ext cx="771048" cy="666476"/>
          </a:xfrm>
          <a:prstGeom prst="rect">
            <a:avLst/>
          </a:prstGeom>
          <a:gradFill>
            <a:gsLst>
              <a:gs pos="0">
                <a:schemeClr val="bg1">
                  <a:lumMod val="94000"/>
                  <a:alpha val="95000"/>
                </a:schemeClr>
              </a:gs>
              <a:gs pos="100000">
                <a:schemeClr val="bg1">
                  <a:lumMod val="99000"/>
                  <a:alpha val="69000"/>
                </a:schemeClr>
              </a:gs>
            </a:gsLst>
            <a:lin ang="12000000" scaled="0"/>
          </a:gra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GB" sz="2000" b="1">
              <a:solidFill>
                <a:srgbClr val="434547"/>
              </a:solidFill>
              <a:latin typeface="+mn-lt"/>
              <a:ea typeface="+mn-ea"/>
            </a:endParaRPr>
          </a:p>
        </p:txBody>
      </p:sp>
      <p:sp>
        <p:nvSpPr>
          <p:cNvPr id="129" name="Rectangle 128"/>
          <p:cNvSpPr/>
          <p:nvPr/>
        </p:nvSpPr>
        <p:spPr bwMode="auto">
          <a:xfrm>
            <a:off x="4802646" y="2287346"/>
            <a:ext cx="771048" cy="666476"/>
          </a:xfrm>
          <a:prstGeom prst="rect">
            <a:avLst/>
          </a:prstGeom>
          <a:gradFill>
            <a:gsLst>
              <a:gs pos="0">
                <a:schemeClr val="bg1">
                  <a:lumMod val="94000"/>
                  <a:alpha val="95000"/>
                </a:schemeClr>
              </a:gs>
              <a:gs pos="100000">
                <a:schemeClr val="bg1">
                  <a:lumMod val="99000"/>
                  <a:alpha val="69000"/>
                </a:schemeClr>
              </a:gs>
            </a:gsLst>
            <a:lin ang="12000000" scaled="0"/>
          </a:gra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GB" sz="2000" b="1">
              <a:solidFill>
                <a:srgbClr val="434547"/>
              </a:solidFill>
              <a:latin typeface="+mn-lt"/>
              <a:ea typeface="+mn-ea"/>
            </a:endParaRPr>
          </a:p>
        </p:txBody>
      </p:sp>
      <p:sp>
        <p:nvSpPr>
          <p:cNvPr id="6164" name="Rectangle 6163"/>
          <p:cNvSpPr/>
          <p:nvPr/>
        </p:nvSpPr>
        <p:spPr bwMode="auto">
          <a:xfrm>
            <a:off x="971601" y="2278343"/>
            <a:ext cx="771048" cy="666476"/>
          </a:xfrm>
          <a:prstGeom prst="rect">
            <a:avLst/>
          </a:prstGeom>
          <a:gradFill>
            <a:gsLst>
              <a:gs pos="0">
                <a:schemeClr val="bg1">
                  <a:lumMod val="94000"/>
                  <a:alpha val="95000"/>
                </a:schemeClr>
              </a:gs>
              <a:gs pos="100000">
                <a:schemeClr val="bg1">
                  <a:lumMod val="99000"/>
                  <a:alpha val="69000"/>
                </a:schemeClr>
              </a:gs>
            </a:gsLst>
            <a:lin ang="12000000" scaled="0"/>
          </a:gra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GB" sz="2000" b="1">
              <a:solidFill>
                <a:srgbClr val="434547"/>
              </a:solidFill>
              <a:latin typeface="+mn-lt"/>
              <a:ea typeface="+mn-ea"/>
            </a:endParaRPr>
          </a:p>
        </p:txBody>
      </p:sp>
      <p:sp>
        <p:nvSpPr>
          <p:cNvPr id="116" name="Right Triangle 115"/>
          <p:cNvSpPr/>
          <p:nvPr/>
        </p:nvSpPr>
        <p:spPr bwMode="auto">
          <a:xfrm rot="16200000">
            <a:off x="3475594" y="3968011"/>
            <a:ext cx="566473" cy="566473"/>
          </a:xfrm>
          <a:prstGeom prst="rtTriangle">
            <a:avLst/>
          </a:prstGeom>
          <a:gradFill>
            <a:gsLst>
              <a:gs pos="0">
                <a:schemeClr val="bg1">
                  <a:lumMod val="94000"/>
                  <a:alpha val="95000"/>
                </a:schemeClr>
              </a:gs>
              <a:gs pos="100000">
                <a:schemeClr val="bg1">
                  <a:lumMod val="99000"/>
                  <a:alpha val="69000"/>
                </a:schemeClr>
              </a:gs>
            </a:gsLst>
            <a:lin ang="12000000" scaled="0"/>
          </a:gra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GB" sz="2000" b="1">
              <a:solidFill>
                <a:srgbClr val="434547"/>
              </a:solidFill>
              <a:latin typeface="+mn-lt"/>
              <a:ea typeface="+mn-ea"/>
            </a:endParaRPr>
          </a:p>
        </p:txBody>
      </p:sp>
      <p:pic>
        <p:nvPicPr>
          <p:cNvPr id="117" name="Picture 1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75075" y="4284921"/>
            <a:ext cx="189233" cy="189233"/>
          </a:xfrm>
          <a:prstGeom prst="rect">
            <a:avLst/>
          </a:prstGeom>
        </p:spPr>
      </p:pic>
      <p:sp>
        <p:nvSpPr>
          <p:cNvPr id="114" name="Right Triangle 113"/>
          <p:cNvSpPr/>
          <p:nvPr/>
        </p:nvSpPr>
        <p:spPr bwMode="auto">
          <a:xfrm rot="16200000">
            <a:off x="1173308" y="3967560"/>
            <a:ext cx="566473" cy="566473"/>
          </a:xfrm>
          <a:prstGeom prst="rtTriangle">
            <a:avLst/>
          </a:prstGeom>
          <a:gradFill>
            <a:gsLst>
              <a:gs pos="0">
                <a:schemeClr val="bg1">
                  <a:lumMod val="94000"/>
                  <a:alpha val="95000"/>
                </a:schemeClr>
              </a:gs>
              <a:gs pos="100000">
                <a:schemeClr val="bg1">
                  <a:lumMod val="99000"/>
                  <a:alpha val="69000"/>
                </a:schemeClr>
              </a:gs>
            </a:gsLst>
            <a:lin ang="12000000" scaled="0"/>
          </a:gra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GB" sz="2000" b="1">
              <a:solidFill>
                <a:srgbClr val="434547"/>
              </a:solidFill>
              <a:latin typeface="+mn-lt"/>
              <a:ea typeface="+mn-ea"/>
            </a:endParaRPr>
          </a:p>
        </p:txBody>
      </p:sp>
      <p:pic>
        <p:nvPicPr>
          <p:cNvPr id="115" name="Picture 1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72789" y="4284470"/>
            <a:ext cx="189233" cy="189233"/>
          </a:xfrm>
          <a:prstGeom prst="rect">
            <a:avLst/>
          </a:prstGeom>
        </p:spPr>
      </p:pic>
      <p:sp>
        <p:nvSpPr>
          <p:cNvPr id="6160" name="Right Triangle 6159"/>
          <p:cNvSpPr/>
          <p:nvPr/>
        </p:nvSpPr>
        <p:spPr bwMode="auto">
          <a:xfrm rot="16200000">
            <a:off x="1176176" y="4768274"/>
            <a:ext cx="566473" cy="566473"/>
          </a:xfrm>
          <a:prstGeom prst="rtTriangle">
            <a:avLst/>
          </a:prstGeom>
          <a:gradFill>
            <a:gsLst>
              <a:gs pos="0">
                <a:schemeClr val="bg1">
                  <a:lumMod val="94000"/>
                  <a:alpha val="95000"/>
                </a:schemeClr>
              </a:gs>
              <a:gs pos="100000">
                <a:schemeClr val="bg1">
                  <a:lumMod val="99000"/>
                  <a:alpha val="69000"/>
                </a:schemeClr>
              </a:gs>
            </a:gsLst>
            <a:lin ang="12000000" scaled="0"/>
          </a:gra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GB" sz="2000" b="1">
              <a:solidFill>
                <a:srgbClr val="434547"/>
              </a:solidFill>
              <a:latin typeface="+mn-lt"/>
              <a:ea typeface="+mn-ea"/>
            </a:endParaRPr>
          </a:p>
        </p:txBody>
      </p:sp>
      <p:pic>
        <p:nvPicPr>
          <p:cNvPr id="34" name="Picture 2" descr="http://cdn3.afterdawn.com/v3/news/windows-7-logo.jp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115616" y="2426651"/>
            <a:ext cx="514975" cy="426285"/>
          </a:xfrm>
          <a:prstGeom prst="rect">
            <a:avLst/>
          </a:prstGeom>
          <a:noFill/>
        </p:spPr>
      </p:pic>
      <p:pic>
        <p:nvPicPr>
          <p:cNvPr id="17" name="Picture 2" descr="http://ihatetuna.files.wordpress.com/2008/04/ctxapp1.png"/>
          <p:cNvPicPr>
            <a:picLocks noChangeAspect="1" noChangeArrowheads="1"/>
          </p:cNvPicPr>
          <p:nvPr/>
        </p:nvPicPr>
        <p:blipFill>
          <a:blip r:embed="rId5" cstate="print"/>
          <a:srcRect/>
          <a:stretch>
            <a:fillRect/>
          </a:stretch>
        </p:blipFill>
        <p:spPr bwMode="auto">
          <a:xfrm>
            <a:off x="3461518" y="2440233"/>
            <a:ext cx="377561" cy="377561"/>
          </a:xfrm>
          <a:prstGeom prst="rect">
            <a:avLst/>
          </a:prstGeom>
          <a:noFill/>
          <a:effectLst/>
        </p:spPr>
      </p:pic>
      <p:sp>
        <p:nvSpPr>
          <p:cNvPr id="28" name="Oval 27"/>
          <p:cNvSpPr/>
          <p:nvPr/>
        </p:nvSpPr>
        <p:spPr bwMode="auto">
          <a:xfrm>
            <a:off x="323529" y="3136023"/>
            <a:ext cx="481296" cy="429215"/>
          </a:xfrm>
          <a:prstGeom prst="ellipse">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wrap="square">
            <a:spAutoFit/>
          </a:bodyPr>
          <a:lstStyle/>
          <a:p>
            <a:pPr eaLnBrk="0" hangingPunct="0">
              <a:spcBef>
                <a:spcPct val="50000"/>
              </a:spcBef>
              <a:defRPr/>
            </a:pPr>
            <a:endParaRPr lang="en-GB">
              <a:solidFill>
                <a:schemeClr val="tx1"/>
              </a:solidFill>
            </a:endParaRPr>
          </a:p>
        </p:txBody>
      </p:sp>
      <p:pic>
        <p:nvPicPr>
          <p:cNvPr id="32" name="Picture 6" descr="C:\inetpub\wwwroot\AppTitude\images\softgrid_64x64.png"/>
          <p:cNvPicPr>
            <a:picLocks noChangeAspect="1" noChangeArrowheads="1"/>
          </p:cNvPicPr>
          <p:nvPr/>
        </p:nvPicPr>
        <p:blipFill>
          <a:blip r:embed="rId6" cstate="print"/>
          <a:srcRect/>
          <a:stretch>
            <a:fillRect/>
          </a:stretch>
        </p:blipFill>
        <p:spPr bwMode="auto">
          <a:xfrm>
            <a:off x="2687875" y="2409614"/>
            <a:ext cx="439138" cy="439138"/>
          </a:xfrm>
          <a:prstGeom prst="rect">
            <a:avLst/>
          </a:prstGeom>
          <a:noFill/>
          <a:effectLst/>
        </p:spPr>
      </p:pic>
      <p:pic>
        <p:nvPicPr>
          <p:cNvPr id="37" name="Picture 3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889118" y="2378996"/>
            <a:ext cx="438798" cy="438798"/>
          </a:xfrm>
          <a:prstGeom prst="rect">
            <a:avLst/>
          </a:prstGeom>
        </p:spPr>
      </p:pic>
      <p:sp>
        <p:nvSpPr>
          <p:cNvPr id="48" name="Oval 47"/>
          <p:cNvSpPr/>
          <p:nvPr/>
        </p:nvSpPr>
        <p:spPr bwMode="auto">
          <a:xfrm>
            <a:off x="323529" y="3905603"/>
            <a:ext cx="481296" cy="429215"/>
          </a:xfrm>
          <a:prstGeom prst="ellipse">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wrap="square">
            <a:spAutoFit/>
          </a:bodyPr>
          <a:lstStyle/>
          <a:p>
            <a:pPr eaLnBrk="0" hangingPunct="0">
              <a:spcBef>
                <a:spcPct val="50000"/>
              </a:spcBef>
              <a:defRPr/>
            </a:pPr>
            <a:endParaRPr lang="en-GB">
              <a:solidFill>
                <a:schemeClr val="tx1"/>
              </a:solidFill>
            </a:endParaRPr>
          </a:p>
        </p:txBody>
      </p:sp>
      <p:sp>
        <p:nvSpPr>
          <p:cNvPr id="59" name="Oval 58"/>
          <p:cNvSpPr/>
          <p:nvPr/>
        </p:nvSpPr>
        <p:spPr bwMode="auto">
          <a:xfrm>
            <a:off x="323529" y="4706571"/>
            <a:ext cx="481296" cy="429215"/>
          </a:xfrm>
          <a:prstGeom prst="ellipse">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wrap="square">
            <a:spAutoFit/>
          </a:bodyPr>
          <a:lstStyle/>
          <a:p>
            <a:pPr eaLnBrk="0" hangingPunct="0">
              <a:spcBef>
                <a:spcPct val="50000"/>
              </a:spcBef>
              <a:defRPr/>
            </a:pPr>
            <a:endParaRPr lang="en-GB">
              <a:solidFill>
                <a:schemeClr val="tx1"/>
              </a:solidFill>
            </a:endParaRPr>
          </a:p>
        </p:txBody>
      </p:sp>
      <p:sp>
        <p:nvSpPr>
          <p:cNvPr id="60" name="Right Arrow 59"/>
          <p:cNvSpPr/>
          <p:nvPr/>
        </p:nvSpPr>
        <p:spPr bwMode="auto">
          <a:xfrm>
            <a:off x="6000505" y="3165601"/>
            <a:ext cx="557247" cy="360126"/>
          </a:xfrm>
          <a:prstGeom prst="rightArrow">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a typeface="ＭＳ Ｐゴシック" pitchFamily="1" charset="-128"/>
            </a:endParaRPr>
          </a:p>
        </p:txBody>
      </p:sp>
      <p:pic>
        <p:nvPicPr>
          <p:cNvPr id="62" name="Picture 6" descr="C:\inetpub\wwwroot\AppTitude\images\softgrid_64x64.png"/>
          <p:cNvPicPr>
            <a:picLocks noChangeAspect="1" noChangeArrowheads="1"/>
          </p:cNvPicPr>
          <p:nvPr/>
        </p:nvPicPr>
        <p:blipFill>
          <a:blip r:embed="rId6" cstate="print"/>
          <a:srcRect/>
          <a:stretch>
            <a:fillRect/>
          </a:stretch>
        </p:blipFill>
        <p:spPr bwMode="auto">
          <a:xfrm>
            <a:off x="6506945" y="3165601"/>
            <a:ext cx="399216" cy="399216"/>
          </a:xfrm>
          <a:prstGeom prst="rect">
            <a:avLst/>
          </a:prstGeom>
          <a:noFill/>
          <a:effectLst/>
        </p:spPr>
      </p:pic>
      <p:pic>
        <p:nvPicPr>
          <p:cNvPr id="3" name="Picture 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720536" y="3037092"/>
            <a:ext cx="617143" cy="617143"/>
          </a:xfrm>
          <a:prstGeom prst="rect">
            <a:avLst/>
          </a:prstGeom>
        </p:spPr>
      </p:pic>
      <p:pic>
        <p:nvPicPr>
          <p:cNvPr id="63" name="Picture 2" descr="http://cdn3.afterdawn.com/v3/news/windows-7-logo.jp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5652121" y="4609115"/>
            <a:ext cx="753975" cy="624123"/>
          </a:xfrm>
          <a:prstGeom prst="rect">
            <a:avLst/>
          </a:prstGeom>
          <a:noFill/>
        </p:spPr>
      </p:pic>
      <p:pic>
        <p:nvPicPr>
          <p:cNvPr id="16" name="Picture 1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185903" y="2382528"/>
            <a:ext cx="458105" cy="458105"/>
          </a:xfrm>
          <a:prstGeom prst="rect">
            <a:avLst/>
          </a:prstGeom>
        </p:spPr>
      </p:pic>
      <p:pic>
        <p:nvPicPr>
          <p:cNvPr id="29" name="Picture 2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202272" y="4657839"/>
            <a:ext cx="561039" cy="561039"/>
          </a:xfrm>
          <a:prstGeom prst="rect">
            <a:avLst/>
          </a:prstGeom>
        </p:spPr>
      </p:pic>
      <p:grpSp>
        <p:nvGrpSpPr>
          <p:cNvPr id="6151" name="Group 6150"/>
          <p:cNvGrpSpPr/>
          <p:nvPr/>
        </p:nvGrpSpPr>
        <p:grpSpPr>
          <a:xfrm>
            <a:off x="208390" y="2939123"/>
            <a:ext cx="8643161" cy="2389929"/>
            <a:chOff x="611560" y="2852936"/>
            <a:chExt cx="7416824" cy="2389929"/>
          </a:xfrm>
        </p:grpSpPr>
        <p:cxnSp>
          <p:nvCxnSpPr>
            <p:cNvPr id="6148" name="Straight Connector 6147"/>
            <p:cNvCxnSpPr/>
            <p:nvPr/>
          </p:nvCxnSpPr>
          <p:spPr bwMode="auto">
            <a:xfrm>
              <a:off x="611560" y="2852936"/>
              <a:ext cx="7416824" cy="0"/>
            </a:xfrm>
            <a:prstGeom prst="line">
              <a:avLst/>
            </a:prstGeom>
            <a:solidFill>
              <a:schemeClr val="accent1"/>
            </a:solidFill>
            <a:ln w="12700" cap="flat" cmpd="sng" algn="ctr">
              <a:solidFill>
                <a:schemeClr val="bg1">
                  <a:lumMod val="75000"/>
                </a:schemeClr>
              </a:solidFill>
              <a:prstDash val="solid"/>
              <a:round/>
              <a:headEnd type="none" w="med" len="med"/>
              <a:tailEnd type="none" w="med" len="med"/>
            </a:ln>
            <a:effectLst/>
          </p:spPr>
        </p:cxnSp>
        <p:cxnSp>
          <p:nvCxnSpPr>
            <p:cNvPr id="69" name="Straight Connector 68"/>
            <p:cNvCxnSpPr/>
            <p:nvPr/>
          </p:nvCxnSpPr>
          <p:spPr bwMode="auto">
            <a:xfrm>
              <a:off x="611560" y="3649579"/>
              <a:ext cx="7416824" cy="0"/>
            </a:xfrm>
            <a:prstGeom prst="line">
              <a:avLst/>
            </a:prstGeom>
            <a:solidFill>
              <a:schemeClr val="accent1"/>
            </a:solidFill>
            <a:ln w="12700" cap="flat" cmpd="sng" algn="ctr">
              <a:solidFill>
                <a:schemeClr val="bg1">
                  <a:lumMod val="75000"/>
                </a:schemeClr>
              </a:solidFill>
              <a:prstDash val="solid"/>
              <a:round/>
              <a:headEnd type="none" w="med" len="med"/>
              <a:tailEnd type="none" w="med" len="med"/>
            </a:ln>
            <a:effectLst/>
          </p:spPr>
        </p:cxnSp>
        <p:cxnSp>
          <p:nvCxnSpPr>
            <p:cNvPr id="70" name="Straight Connector 69"/>
            <p:cNvCxnSpPr/>
            <p:nvPr/>
          </p:nvCxnSpPr>
          <p:spPr bwMode="auto">
            <a:xfrm>
              <a:off x="611560" y="4446222"/>
              <a:ext cx="7416824" cy="0"/>
            </a:xfrm>
            <a:prstGeom prst="line">
              <a:avLst/>
            </a:prstGeom>
            <a:solidFill>
              <a:schemeClr val="accent1"/>
            </a:solidFill>
            <a:ln w="12700" cap="flat" cmpd="sng" algn="ctr">
              <a:solidFill>
                <a:schemeClr val="bg1">
                  <a:lumMod val="75000"/>
                </a:schemeClr>
              </a:solidFill>
              <a:prstDash val="solid"/>
              <a:round/>
              <a:headEnd type="none" w="med" len="med"/>
              <a:tailEnd type="none" w="med" len="med"/>
            </a:ln>
            <a:effectLst/>
          </p:spPr>
        </p:cxnSp>
        <p:cxnSp>
          <p:nvCxnSpPr>
            <p:cNvPr id="71" name="Straight Connector 70"/>
            <p:cNvCxnSpPr/>
            <p:nvPr/>
          </p:nvCxnSpPr>
          <p:spPr bwMode="auto">
            <a:xfrm>
              <a:off x="611560" y="5242865"/>
              <a:ext cx="7416824" cy="0"/>
            </a:xfrm>
            <a:prstGeom prst="line">
              <a:avLst/>
            </a:prstGeom>
            <a:solidFill>
              <a:schemeClr val="accent1"/>
            </a:solidFill>
            <a:ln w="12700" cap="flat" cmpd="sng" algn="ctr">
              <a:solidFill>
                <a:schemeClr val="bg1">
                  <a:lumMod val="75000"/>
                </a:schemeClr>
              </a:solidFill>
              <a:prstDash val="solid"/>
              <a:round/>
              <a:headEnd type="none" w="med" len="med"/>
              <a:tailEnd type="none" w="med" len="med"/>
            </a:ln>
            <a:effectLst/>
          </p:spPr>
        </p:cxnSp>
      </p:grpSp>
      <p:grpSp>
        <p:nvGrpSpPr>
          <p:cNvPr id="6157" name="Group 6156"/>
          <p:cNvGrpSpPr/>
          <p:nvPr/>
        </p:nvGrpSpPr>
        <p:grpSpPr>
          <a:xfrm>
            <a:off x="971601" y="2276872"/>
            <a:ext cx="4608512" cy="3057875"/>
            <a:chOff x="1259632" y="1978656"/>
            <a:chExt cx="4608512" cy="3610584"/>
          </a:xfrm>
        </p:grpSpPr>
        <p:cxnSp>
          <p:nvCxnSpPr>
            <p:cNvPr id="72" name="Straight Connector 71"/>
            <p:cNvCxnSpPr/>
            <p:nvPr/>
          </p:nvCxnSpPr>
          <p:spPr bwMode="auto">
            <a:xfrm>
              <a:off x="1259632" y="1978656"/>
              <a:ext cx="0" cy="3610584"/>
            </a:xfrm>
            <a:prstGeom prst="line">
              <a:avLst/>
            </a:prstGeom>
            <a:solidFill>
              <a:schemeClr val="accent1"/>
            </a:solidFill>
            <a:ln w="12700" cap="flat" cmpd="sng" algn="ctr">
              <a:solidFill>
                <a:schemeClr val="bg1">
                  <a:lumMod val="75000"/>
                </a:schemeClr>
              </a:solidFill>
              <a:prstDash val="solid"/>
              <a:round/>
              <a:headEnd type="none" w="med" len="med"/>
              <a:tailEnd type="none" w="med" len="med"/>
            </a:ln>
            <a:effectLst/>
          </p:spPr>
        </p:cxnSp>
        <p:cxnSp>
          <p:nvCxnSpPr>
            <p:cNvPr id="75" name="Straight Connector 74"/>
            <p:cNvCxnSpPr/>
            <p:nvPr/>
          </p:nvCxnSpPr>
          <p:spPr bwMode="auto">
            <a:xfrm>
              <a:off x="2027717" y="1978656"/>
              <a:ext cx="0" cy="3610584"/>
            </a:xfrm>
            <a:prstGeom prst="line">
              <a:avLst/>
            </a:prstGeom>
            <a:solidFill>
              <a:schemeClr val="accent1"/>
            </a:solidFill>
            <a:ln w="12700" cap="flat" cmpd="sng" algn="ctr">
              <a:solidFill>
                <a:schemeClr val="bg1">
                  <a:lumMod val="75000"/>
                </a:schemeClr>
              </a:solidFill>
              <a:prstDash val="solid"/>
              <a:round/>
              <a:headEnd type="none" w="med" len="med"/>
              <a:tailEnd type="none" w="med" len="med"/>
            </a:ln>
            <a:effectLst/>
          </p:spPr>
        </p:cxnSp>
        <p:cxnSp>
          <p:nvCxnSpPr>
            <p:cNvPr id="76" name="Straight Connector 75"/>
            <p:cNvCxnSpPr/>
            <p:nvPr/>
          </p:nvCxnSpPr>
          <p:spPr bwMode="auto">
            <a:xfrm>
              <a:off x="2795802" y="1978656"/>
              <a:ext cx="0" cy="3610584"/>
            </a:xfrm>
            <a:prstGeom prst="line">
              <a:avLst/>
            </a:prstGeom>
            <a:solidFill>
              <a:schemeClr val="accent1"/>
            </a:solidFill>
            <a:ln w="12700" cap="flat" cmpd="sng" algn="ctr">
              <a:solidFill>
                <a:schemeClr val="bg1">
                  <a:lumMod val="75000"/>
                </a:schemeClr>
              </a:solidFill>
              <a:prstDash val="solid"/>
              <a:round/>
              <a:headEnd type="none" w="med" len="med"/>
              <a:tailEnd type="none" w="med" len="med"/>
            </a:ln>
            <a:effectLst/>
          </p:spPr>
        </p:cxnSp>
        <p:cxnSp>
          <p:nvCxnSpPr>
            <p:cNvPr id="77" name="Straight Connector 76"/>
            <p:cNvCxnSpPr/>
            <p:nvPr/>
          </p:nvCxnSpPr>
          <p:spPr bwMode="auto">
            <a:xfrm>
              <a:off x="3563887" y="1978656"/>
              <a:ext cx="0" cy="3610584"/>
            </a:xfrm>
            <a:prstGeom prst="line">
              <a:avLst/>
            </a:prstGeom>
            <a:solidFill>
              <a:schemeClr val="accent1"/>
            </a:solidFill>
            <a:ln w="12700" cap="flat" cmpd="sng" algn="ctr">
              <a:solidFill>
                <a:schemeClr val="bg1">
                  <a:lumMod val="75000"/>
                </a:schemeClr>
              </a:solidFill>
              <a:prstDash val="solid"/>
              <a:round/>
              <a:headEnd type="none" w="med" len="med"/>
              <a:tailEnd type="none" w="med" len="med"/>
            </a:ln>
            <a:effectLst/>
          </p:spPr>
        </p:cxnSp>
        <p:cxnSp>
          <p:nvCxnSpPr>
            <p:cNvPr id="78" name="Straight Connector 77"/>
            <p:cNvCxnSpPr/>
            <p:nvPr/>
          </p:nvCxnSpPr>
          <p:spPr bwMode="auto">
            <a:xfrm>
              <a:off x="4331972" y="1978656"/>
              <a:ext cx="0" cy="3610584"/>
            </a:xfrm>
            <a:prstGeom prst="line">
              <a:avLst/>
            </a:prstGeom>
            <a:solidFill>
              <a:schemeClr val="accent1"/>
            </a:solidFill>
            <a:ln w="12700" cap="flat" cmpd="sng" algn="ctr">
              <a:solidFill>
                <a:schemeClr val="bg1">
                  <a:lumMod val="75000"/>
                </a:schemeClr>
              </a:solidFill>
              <a:prstDash val="solid"/>
              <a:round/>
              <a:headEnd type="none" w="med" len="med"/>
              <a:tailEnd type="none" w="med" len="med"/>
            </a:ln>
            <a:effectLst/>
          </p:spPr>
        </p:cxnSp>
        <p:cxnSp>
          <p:nvCxnSpPr>
            <p:cNvPr id="81" name="Straight Connector 80"/>
            <p:cNvCxnSpPr/>
            <p:nvPr/>
          </p:nvCxnSpPr>
          <p:spPr bwMode="auto">
            <a:xfrm>
              <a:off x="5100057" y="1978656"/>
              <a:ext cx="0" cy="3610584"/>
            </a:xfrm>
            <a:prstGeom prst="line">
              <a:avLst/>
            </a:prstGeom>
            <a:solidFill>
              <a:schemeClr val="accent1"/>
            </a:solidFill>
            <a:ln w="12700" cap="flat" cmpd="sng" algn="ctr">
              <a:solidFill>
                <a:schemeClr val="bg1">
                  <a:lumMod val="75000"/>
                </a:schemeClr>
              </a:solidFill>
              <a:prstDash val="solid"/>
              <a:round/>
              <a:headEnd type="none" w="med" len="med"/>
              <a:tailEnd type="none" w="med" len="med"/>
            </a:ln>
            <a:effectLst/>
          </p:spPr>
        </p:cxnSp>
        <p:cxnSp>
          <p:nvCxnSpPr>
            <p:cNvPr id="93" name="Straight Connector 92"/>
            <p:cNvCxnSpPr/>
            <p:nvPr/>
          </p:nvCxnSpPr>
          <p:spPr bwMode="auto">
            <a:xfrm>
              <a:off x="5868144" y="1978656"/>
              <a:ext cx="0" cy="3610584"/>
            </a:xfrm>
            <a:prstGeom prst="line">
              <a:avLst/>
            </a:prstGeom>
            <a:solidFill>
              <a:schemeClr val="accent1"/>
            </a:solidFill>
            <a:ln w="12700" cap="flat" cmpd="sng" algn="ctr">
              <a:solidFill>
                <a:schemeClr val="bg1">
                  <a:lumMod val="75000"/>
                </a:schemeClr>
              </a:solidFill>
              <a:prstDash val="solid"/>
              <a:round/>
              <a:headEnd type="none" w="med" len="med"/>
              <a:tailEnd type="none" w="med" len="med"/>
            </a:ln>
            <a:effectLst/>
          </p:spPr>
        </p:cxnSp>
      </p:grpSp>
      <p:pic>
        <p:nvPicPr>
          <p:cNvPr id="84" name="Picture 9" descr="C:\Users\schnpa.CW.000\Documents\App-DNA\PPT\ico_set\48x48\plain\currency_dollar.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975085" y="2409614"/>
            <a:ext cx="404367" cy="404367"/>
          </a:xfrm>
          <a:prstGeom prst="rect">
            <a:avLst/>
          </a:prstGeom>
          <a:noFill/>
          <a:extLst>
            <a:ext uri="{909E8E84-426E-40DD-AFC4-6F175D3DCCD1}">
              <a14:hiddenFill xmlns:a14="http://schemas.microsoft.com/office/drawing/2010/main">
                <a:solidFill>
                  <a:srgbClr val="FFFFFF"/>
                </a:solidFill>
              </a14:hiddenFill>
            </a:ext>
          </a:extLst>
        </p:spPr>
      </p:pic>
      <p:pic>
        <p:nvPicPr>
          <p:cNvPr id="6154" name="Picture 6153"/>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086681" y="3821660"/>
            <a:ext cx="368762" cy="368762"/>
          </a:xfrm>
          <a:prstGeom prst="rect">
            <a:avLst/>
          </a:prstGeom>
        </p:spPr>
      </p:pic>
      <p:pic>
        <p:nvPicPr>
          <p:cNvPr id="6155" name="Picture 6154"/>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069429" y="4645011"/>
            <a:ext cx="368762" cy="368762"/>
          </a:xfrm>
          <a:prstGeom prst="rect">
            <a:avLst/>
          </a:prstGeom>
        </p:spPr>
      </p:pic>
      <p:pic>
        <p:nvPicPr>
          <p:cNvPr id="6156" name="Picture 615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3628" y="3062838"/>
            <a:ext cx="368762" cy="368762"/>
          </a:xfrm>
          <a:prstGeom prst="rect">
            <a:avLst/>
          </a:prstGeom>
        </p:spPr>
      </p:pic>
      <p:pic>
        <p:nvPicPr>
          <p:cNvPr id="88" name="Picture 8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03115" y="3062838"/>
            <a:ext cx="368762" cy="368762"/>
          </a:xfrm>
          <a:prstGeom prst="rect">
            <a:avLst/>
          </a:prstGeom>
        </p:spPr>
      </p:pic>
      <p:pic>
        <p:nvPicPr>
          <p:cNvPr id="89" name="Picture 8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75403" y="3062838"/>
            <a:ext cx="368762" cy="368762"/>
          </a:xfrm>
          <a:prstGeom prst="rect">
            <a:avLst/>
          </a:prstGeom>
        </p:spPr>
      </p:pic>
      <p:pic>
        <p:nvPicPr>
          <p:cNvPr id="90" name="Picture 8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44896" y="3062838"/>
            <a:ext cx="368762" cy="368762"/>
          </a:xfrm>
          <a:prstGeom prst="rect">
            <a:avLst/>
          </a:prstGeom>
        </p:spPr>
      </p:pic>
      <p:sp>
        <p:nvSpPr>
          <p:cNvPr id="6158" name="Oval 6157"/>
          <p:cNvSpPr/>
          <p:nvPr/>
        </p:nvSpPr>
        <p:spPr bwMode="auto">
          <a:xfrm>
            <a:off x="4313081" y="3255931"/>
            <a:ext cx="190180" cy="218555"/>
          </a:xfrm>
          <a:prstGeom prst="ellipse">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a typeface="ＭＳ Ｐゴシック" pitchFamily="1" charset="-128"/>
            </a:endParaRPr>
          </a:p>
        </p:txBody>
      </p:sp>
      <p:sp>
        <p:nvSpPr>
          <p:cNvPr id="96" name="Oval 95"/>
          <p:cNvSpPr/>
          <p:nvPr/>
        </p:nvSpPr>
        <p:spPr bwMode="auto">
          <a:xfrm>
            <a:off x="4119148" y="3854127"/>
            <a:ext cx="596869" cy="515343"/>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a typeface="ＭＳ Ｐゴシック" pitchFamily="1" charset="-128"/>
            </a:endParaRPr>
          </a:p>
        </p:txBody>
      </p:sp>
      <p:sp>
        <p:nvSpPr>
          <p:cNvPr id="97" name="Oval 96"/>
          <p:cNvSpPr/>
          <p:nvPr/>
        </p:nvSpPr>
        <p:spPr bwMode="auto">
          <a:xfrm>
            <a:off x="4342592" y="4811900"/>
            <a:ext cx="190180" cy="218555"/>
          </a:xfrm>
          <a:prstGeom prst="ellipse">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a typeface="ＭＳ Ｐゴシック" pitchFamily="1" charset="-128"/>
            </a:endParaRPr>
          </a:p>
        </p:txBody>
      </p:sp>
      <p:pic>
        <p:nvPicPr>
          <p:cNvPr id="98" name="Picture 9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45807" y="3821660"/>
            <a:ext cx="368762" cy="368762"/>
          </a:xfrm>
          <a:prstGeom prst="rect">
            <a:avLst/>
          </a:prstGeom>
        </p:spPr>
      </p:pic>
      <p:pic>
        <p:nvPicPr>
          <p:cNvPr id="99" name="Picture 9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84308" y="4645011"/>
            <a:ext cx="368762" cy="368762"/>
          </a:xfrm>
          <a:prstGeom prst="rect">
            <a:avLst/>
          </a:prstGeom>
        </p:spPr>
      </p:pic>
      <p:pic>
        <p:nvPicPr>
          <p:cNvPr id="100" name="Picture 9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31156" y="3821660"/>
            <a:ext cx="368762" cy="368762"/>
          </a:xfrm>
          <a:prstGeom prst="rect">
            <a:avLst/>
          </a:prstGeom>
        </p:spPr>
      </p:pic>
      <p:pic>
        <p:nvPicPr>
          <p:cNvPr id="101" name="Picture 100"/>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3344896" y="3821660"/>
            <a:ext cx="368762" cy="368762"/>
          </a:xfrm>
          <a:prstGeom prst="rect">
            <a:avLst/>
          </a:prstGeom>
        </p:spPr>
      </p:pic>
      <p:pic>
        <p:nvPicPr>
          <p:cNvPr id="102" name="Picture 10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84790" y="4645011"/>
            <a:ext cx="368762" cy="368762"/>
          </a:xfrm>
          <a:prstGeom prst="rect">
            <a:avLst/>
          </a:prstGeom>
        </p:spPr>
      </p:pic>
      <p:pic>
        <p:nvPicPr>
          <p:cNvPr id="103" name="Picture 10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85272" y="4645011"/>
            <a:ext cx="368762" cy="368762"/>
          </a:xfrm>
          <a:prstGeom prst="rect">
            <a:avLst/>
          </a:prstGeom>
        </p:spPr>
      </p:pic>
      <p:sp>
        <p:nvSpPr>
          <p:cNvPr id="6159" name="TextBox 6158"/>
          <p:cNvSpPr txBox="1"/>
          <p:nvPr/>
        </p:nvSpPr>
        <p:spPr>
          <a:xfrm>
            <a:off x="6937681" y="2963543"/>
            <a:ext cx="1906225" cy="584775"/>
          </a:xfrm>
          <a:prstGeom prst="rect">
            <a:avLst/>
          </a:prstGeom>
          <a:noFill/>
        </p:spPr>
        <p:txBody>
          <a:bodyPr wrap="square" rtlCol="0">
            <a:spAutoFit/>
          </a:bodyPr>
          <a:lstStyle/>
          <a:p>
            <a:r>
              <a:rPr lang="en-GB" sz="1600" dirty="0" smtClean="0">
                <a:solidFill>
                  <a:srgbClr val="434547"/>
                </a:solidFill>
                <a:latin typeface="+mn-lt"/>
              </a:rPr>
              <a:t>Automate App-V package creation</a:t>
            </a:r>
            <a:endParaRPr lang="en-GB" sz="1600" dirty="0">
              <a:solidFill>
                <a:srgbClr val="434547"/>
              </a:solidFill>
              <a:latin typeface="+mn-lt"/>
            </a:endParaRPr>
          </a:p>
        </p:txBody>
      </p:sp>
      <p:sp>
        <p:nvSpPr>
          <p:cNvPr id="105" name="TextBox 104"/>
          <p:cNvSpPr txBox="1"/>
          <p:nvPr/>
        </p:nvSpPr>
        <p:spPr>
          <a:xfrm>
            <a:off x="6876257" y="3852337"/>
            <a:ext cx="2090433" cy="584775"/>
          </a:xfrm>
          <a:prstGeom prst="rect">
            <a:avLst/>
          </a:prstGeom>
          <a:noFill/>
        </p:spPr>
        <p:txBody>
          <a:bodyPr wrap="square" rtlCol="0">
            <a:spAutoFit/>
          </a:bodyPr>
          <a:lstStyle/>
          <a:p>
            <a:r>
              <a:rPr lang="en-GB" sz="1600" dirty="0" smtClean="0">
                <a:solidFill>
                  <a:srgbClr val="434547"/>
                </a:solidFill>
                <a:latin typeface="+mn-lt"/>
              </a:rPr>
              <a:t>Critical App, Complex email app owner</a:t>
            </a:r>
            <a:endParaRPr lang="en-GB" sz="1600" dirty="0">
              <a:solidFill>
                <a:srgbClr val="434547"/>
              </a:solidFill>
              <a:latin typeface="+mn-lt"/>
            </a:endParaRPr>
          </a:p>
        </p:txBody>
      </p:sp>
      <p:sp>
        <p:nvSpPr>
          <p:cNvPr id="106" name="TextBox 105"/>
          <p:cNvSpPr txBox="1"/>
          <p:nvPr/>
        </p:nvSpPr>
        <p:spPr>
          <a:xfrm>
            <a:off x="6910224" y="4735900"/>
            <a:ext cx="2090433" cy="338554"/>
          </a:xfrm>
          <a:prstGeom prst="rect">
            <a:avLst/>
          </a:prstGeom>
          <a:noFill/>
        </p:spPr>
        <p:txBody>
          <a:bodyPr wrap="square" rtlCol="0">
            <a:spAutoFit/>
          </a:bodyPr>
          <a:lstStyle/>
          <a:p>
            <a:r>
              <a:rPr lang="en-GB" sz="1600" dirty="0" smtClean="0">
                <a:solidFill>
                  <a:srgbClr val="434547"/>
                </a:solidFill>
                <a:latin typeface="+mn-lt"/>
              </a:rPr>
              <a:t>Requires Win 7 testing</a:t>
            </a:r>
            <a:endParaRPr lang="en-GB" sz="1600" dirty="0">
              <a:solidFill>
                <a:srgbClr val="434547"/>
              </a:solidFill>
              <a:latin typeface="+mn-lt"/>
            </a:endParaRPr>
          </a:p>
        </p:txBody>
      </p:sp>
      <p:pic>
        <p:nvPicPr>
          <p:cNvPr id="109" name="Picture 10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75657" y="5085184"/>
            <a:ext cx="189233" cy="189233"/>
          </a:xfrm>
          <a:prstGeom prst="rect">
            <a:avLst/>
          </a:prstGeom>
        </p:spPr>
      </p:pic>
      <p:cxnSp>
        <p:nvCxnSpPr>
          <p:cNvPr id="119" name="Straight Connector 118"/>
          <p:cNvCxnSpPr/>
          <p:nvPr/>
        </p:nvCxnSpPr>
        <p:spPr bwMode="auto">
          <a:xfrm>
            <a:off x="969400" y="2276872"/>
            <a:ext cx="4610713" cy="0"/>
          </a:xfrm>
          <a:prstGeom prst="line">
            <a:avLst/>
          </a:prstGeom>
          <a:solidFill>
            <a:schemeClr val="accent1"/>
          </a:solidFill>
          <a:ln w="12700" cap="flat" cmpd="sng" algn="ctr">
            <a:solidFill>
              <a:schemeClr val="bg1">
                <a:lumMod val="75000"/>
              </a:schemeClr>
            </a:solidFill>
            <a:prstDash val="solid"/>
            <a:round/>
            <a:headEnd type="none" w="med" len="med"/>
            <a:tailEnd type="none" w="med" len="med"/>
          </a:ln>
          <a:effectLst/>
        </p:spPr>
      </p:cxnSp>
      <p:sp>
        <p:nvSpPr>
          <p:cNvPr id="6163" name="Down Arrow 6162"/>
          <p:cNvSpPr/>
          <p:nvPr/>
        </p:nvSpPr>
        <p:spPr bwMode="auto">
          <a:xfrm>
            <a:off x="403177" y="1556792"/>
            <a:ext cx="5176936" cy="648072"/>
          </a:xfrm>
          <a:prstGeom prst="downArrow">
            <a:avLst>
              <a:gd name="adj1" fmla="val 83693"/>
              <a:gd name="adj2" fmla="val 50000"/>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en-GB" sz="2000" dirty="0" smtClean="0">
                <a:solidFill>
                  <a:srgbClr val="434547"/>
                </a:solidFill>
                <a:latin typeface="+mn-lt"/>
                <a:ea typeface="+mn-ea"/>
              </a:rPr>
              <a:t>Organisational Objectives</a:t>
            </a:r>
            <a:endParaRPr lang="en-GB" sz="2000" dirty="0">
              <a:solidFill>
                <a:srgbClr val="434547"/>
              </a:solidFill>
              <a:latin typeface="+mn-lt"/>
              <a:ea typeface="+mn-ea"/>
            </a:endParaRPr>
          </a:p>
        </p:txBody>
      </p:sp>
      <p:sp>
        <p:nvSpPr>
          <p:cNvPr id="6165" name="Right Arrow 6164"/>
          <p:cNvSpPr/>
          <p:nvPr/>
        </p:nvSpPr>
        <p:spPr bwMode="auto">
          <a:xfrm>
            <a:off x="5744981" y="2287346"/>
            <a:ext cx="3089143" cy="561406"/>
          </a:xfrm>
          <a:prstGeom prst="rightArrow">
            <a:avLst>
              <a:gd name="adj1" fmla="val 65366"/>
              <a:gd name="adj2" fmla="val 50000"/>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2000" dirty="0" smtClean="0">
                <a:solidFill>
                  <a:srgbClr val="434547"/>
                </a:solidFill>
                <a:latin typeface="+mn-lt"/>
              </a:rPr>
              <a:t>Model, action</a:t>
            </a:r>
            <a:endParaRPr lang="en-GB" sz="2000" dirty="0">
              <a:solidFill>
                <a:srgbClr val="434547"/>
              </a:solidFill>
              <a:latin typeface="+mn-lt"/>
            </a:endParaRPr>
          </a:p>
        </p:txBody>
      </p:sp>
      <p:pic>
        <p:nvPicPr>
          <p:cNvPr id="5122" name="Picture 2" descr="http://cheaphostindia.info/images/dollar_icon.gif"/>
          <p:cNvPicPr>
            <a:picLocks noChangeAspect="1" noChangeArrowheads="1"/>
          </p:cNvPicPr>
          <p:nvPr/>
        </p:nvPicPr>
        <p:blipFill>
          <a:blip r:embed="rId1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065353" y="3205294"/>
            <a:ext cx="295714" cy="295714"/>
          </a:xfrm>
          <a:prstGeom prst="rect">
            <a:avLst/>
          </a:prstGeom>
          <a:noFill/>
          <a:extLst>
            <a:ext uri="{909E8E84-426E-40DD-AFC4-6F175D3DCCD1}">
              <a14:hiddenFill xmlns:a14="http://schemas.microsoft.com/office/drawing/2010/main">
                <a:solidFill>
                  <a:srgbClr val="FFFFFF"/>
                </a:solidFill>
              </a14:hiddenFill>
            </a:ext>
          </a:extLst>
        </p:spPr>
      </p:pic>
      <p:pic>
        <p:nvPicPr>
          <p:cNvPr id="136" name="Picture 2" descr="http://cheaphostindia.info/images/dollar_icon.gif"/>
          <p:cNvPicPr>
            <a:picLocks noChangeAspect="1" noChangeArrowheads="1"/>
          </p:cNvPicPr>
          <p:nvPr/>
        </p:nvPicPr>
        <p:blipFill>
          <a:blip r:embed="rId1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914788" y="3980130"/>
            <a:ext cx="295714" cy="295714"/>
          </a:xfrm>
          <a:prstGeom prst="rect">
            <a:avLst/>
          </a:prstGeom>
          <a:noFill/>
          <a:extLst>
            <a:ext uri="{909E8E84-426E-40DD-AFC4-6F175D3DCCD1}">
              <a14:hiddenFill xmlns:a14="http://schemas.microsoft.com/office/drawing/2010/main">
                <a:solidFill>
                  <a:srgbClr val="FFFFFF"/>
                </a:solidFill>
              </a14:hiddenFill>
            </a:ext>
          </a:extLst>
        </p:spPr>
      </p:pic>
      <p:pic>
        <p:nvPicPr>
          <p:cNvPr id="137" name="Picture 2" descr="http://cheaphostindia.info/images/dollar_icon.gif"/>
          <p:cNvPicPr>
            <a:picLocks noChangeAspect="1" noChangeArrowheads="1"/>
          </p:cNvPicPr>
          <p:nvPr/>
        </p:nvPicPr>
        <p:blipFill>
          <a:blip r:embed="rId1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068374" y="3980130"/>
            <a:ext cx="295714" cy="295714"/>
          </a:xfrm>
          <a:prstGeom prst="rect">
            <a:avLst/>
          </a:prstGeom>
          <a:noFill/>
          <a:extLst>
            <a:ext uri="{909E8E84-426E-40DD-AFC4-6F175D3DCCD1}">
              <a14:hiddenFill xmlns:a14="http://schemas.microsoft.com/office/drawing/2010/main">
                <a:solidFill>
                  <a:srgbClr val="FFFFFF"/>
                </a:solidFill>
              </a14:hiddenFill>
            </a:ext>
          </a:extLst>
        </p:spPr>
      </p:pic>
      <p:pic>
        <p:nvPicPr>
          <p:cNvPr id="138" name="Picture 2" descr="http://cheaphostindia.info/images/dollar_icon.gif"/>
          <p:cNvPicPr>
            <a:picLocks noChangeAspect="1" noChangeArrowheads="1"/>
          </p:cNvPicPr>
          <p:nvPr/>
        </p:nvPicPr>
        <p:blipFill>
          <a:blip r:embed="rId1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221960" y="3980130"/>
            <a:ext cx="295714" cy="295714"/>
          </a:xfrm>
          <a:prstGeom prst="rect">
            <a:avLst/>
          </a:prstGeom>
          <a:noFill/>
          <a:extLst>
            <a:ext uri="{909E8E84-426E-40DD-AFC4-6F175D3DCCD1}">
              <a14:hiddenFill xmlns:a14="http://schemas.microsoft.com/office/drawing/2010/main">
                <a:solidFill>
                  <a:srgbClr val="FFFFFF"/>
                </a:solidFill>
              </a14:hiddenFill>
            </a:ext>
          </a:extLst>
        </p:spPr>
      </p:pic>
      <p:pic>
        <p:nvPicPr>
          <p:cNvPr id="139" name="Picture 2" descr="http://cheaphostindia.info/images/dollar_icon.gif"/>
          <p:cNvPicPr>
            <a:picLocks noChangeAspect="1" noChangeArrowheads="1"/>
          </p:cNvPicPr>
          <p:nvPr/>
        </p:nvPicPr>
        <p:blipFill>
          <a:blip r:embed="rId1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059748" y="4789470"/>
            <a:ext cx="295714" cy="295714"/>
          </a:xfrm>
          <a:prstGeom prst="rect">
            <a:avLst/>
          </a:prstGeom>
          <a:noFill/>
          <a:extLst>
            <a:ext uri="{909E8E84-426E-40DD-AFC4-6F175D3DCCD1}">
              <a14:hiddenFill xmlns:a14="http://schemas.microsoft.com/office/drawing/2010/main">
                <a:solidFill>
                  <a:srgbClr val="FFFFFF"/>
                </a:solidFill>
              </a14:hiddenFill>
            </a:ext>
          </a:extLst>
        </p:spPr>
      </p:pic>
      <p:pic>
        <p:nvPicPr>
          <p:cNvPr id="74" name="Picture 3" descr="C:\Users\schnpa\Documents\App-DNA\PPT\ico_set\48x48\plain\user3.png"/>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797880" y="3861302"/>
            <a:ext cx="503802" cy="503802"/>
          </a:xfrm>
          <a:prstGeom prst="rect">
            <a:avLst/>
          </a:prstGeom>
          <a:noFill/>
          <a:extLst>
            <a:ext uri="{909E8E84-426E-40DD-AFC4-6F175D3DCCD1}">
              <a14:hiddenFill xmlns:a14="http://schemas.microsoft.com/office/drawing/2010/main">
                <a:solidFill>
                  <a:srgbClr val="FFFFFF"/>
                </a:solidFill>
              </a14:hiddenFill>
            </a:ext>
          </a:extLst>
        </p:spPr>
      </p:pic>
      <p:pic>
        <p:nvPicPr>
          <p:cNvPr id="80" name="Picture 79"/>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332431" y="5490485"/>
            <a:ext cx="1451877" cy="458795"/>
          </a:xfrm>
          <a:prstGeom prst="rect">
            <a:avLst/>
          </a:prstGeom>
        </p:spPr>
      </p:pic>
      <p:grpSp>
        <p:nvGrpSpPr>
          <p:cNvPr id="79" name="Group 78"/>
          <p:cNvGrpSpPr/>
          <p:nvPr/>
        </p:nvGrpSpPr>
        <p:grpSpPr>
          <a:xfrm>
            <a:off x="7593938" y="132682"/>
            <a:ext cx="1370550" cy="1231333"/>
            <a:chOff x="7593938" y="132682"/>
            <a:chExt cx="1370550" cy="1231333"/>
          </a:xfrm>
        </p:grpSpPr>
        <p:sp>
          <p:nvSpPr>
            <p:cNvPr id="82" name="Rounded Rectangle 81"/>
            <p:cNvSpPr/>
            <p:nvPr/>
          </p:nvSpPr>
          <p:spPr>
            <a:xfrm rot="16200000">
              <a:off x="7663546" y="63074"/>
              <a:ext cx="1231333" cy="1370550"/>
            </a:xfrm>
            <a:prstGeom prst="roundRect">
              <a:avLst>
                <a:gd name="adj" fmla="val 10070"/>
              </a:avLst>
            </a:prstGeom>
            <a:gradFill flip="none" rotWithShape="1">
              <a:gsLst>
                <a:gs pos="13000">
                  <a:schemeClr val="accent6"/>
                </a:gs>
                <a:gs pos="100000">
                  <a:schemeClr val="accent6">
                    <a:lumMod val="75000"/>
                    <a:tint val="23500"/>
                    <a:satMod val="160000"/>
                    <a:alpha val="7000"/>
                  </a:schemeClr>
                </a:gs>
              </a:gsLst>
              <a:lin ang="0" scaled="1"/>
              <a:tileRect/>
            </a:gradFill>
            <a:ln w="12700">
              <a:solidFill>
                <a:srgbClr val="00C2F1"/>
              </a:solidFill>
            </a:ln>
          </p:spPr>
          <p:style>
            <a:lnRef idx="2">
              <a:schemeClr val="accent6">
                <a:shade val="50000"/>
              </a:schemeClr>
            </a:lnRef>
            <a:fillRef idx="1">
              <a:schemeClr val="accent6"/>
            </a:fillRef>
            <a:effectRef idx="0">
              <a:schemeClr val="accent6"/>
            </a:effectRef>
            <a:fontRef idx="minor">
              <a:schemeClr val="lt1"/>
            </a:fontRef>
          </p:style>
          <p:txBody>
            <a:bodyPr vert="vert" rtlCol="0" anchor="t"/>
            <a:lstStyle/>
            <a:p>
              <a:pPr algn="ctr"/>
              <a:endParaRPr lang="en-US" sz="2400" b="1" dirty="0" smtClean="0">
                <a:solidFill>
                  <a:schemeClr val="accent6">
                    <a:lumMod val="75000"/>
                  </a:schemeClr>
                </a:solidFill>
              </a:endParaRPr>
            </a:p>
          </p:txBody>
        </p:sp>
        <p:graphicFrame>
          <p:nvGraphicFramePr>
            <p:cNvPr id="83" name="Chart 82"/>
            <p:cNvGraphicFramePr/>
            <p:nvPr>
              <p:extLst>
                <p:ext uri="{D42A27DB-BD31-4B8C-83A1-F6EECF244321}">
                  <p14:modId xmlns:p14="http://schemas.microsoft.com/office/powerpoint/2010/main" val="2614227781"/>
                </p:ext>
              </p:extLst>
            </p:nvPr>
          </p:nvGraphicFramePr>
          <p:xfrm>
            <a:off x="7826589" y="328270"/>
            <a:ext cx="905245" cy="840158"/>
          </p:xfrm>
          <a:graphic>
            <a:graphicData uri="http://schemas.openxmlformats.org/drawingml/2006/chart">
              <c:chart xmlns:c="http://schemas.openxmlformats.org/drawingml/2006/chart" xmlns:r="http://schemas.openxmlformats.org/officeDocument/2006/relationships" r:id="rId17"/>
            </a:graphicData>
          </a:graphic>
        </p:graphicFrame>
      </p:grpSp>
      <p:sp>
        <p:nvSpPr>
          <p:cNvPr id="85" name="Title 1"/>
          <p:cNvSpPr>
            <a:spLocks noGrp="1"/>
          </p:cNvSpPr>
          <p:nvPr>
            <p:ph type="title"/>
          </p:nvPr>
        </p:nvSpPr>
        <p:spPr>
          <a:xfrm>
            <a:off x="457200" y="332656"/>
            <a:ext cx="8229600" cy="1143000"/>
          </a:xfrm>
        </p:spPr>
        <p:txBody>
          <a:bodyPr>
            <a:normAutofit/>
          </a:bodyPr>
          <a:lstStyle/>
          <a:p>
            <a:r>
              <a:rPr lang="en-US" dirty="0" smtClean="0"/>
              <a:t>Forward Path</a:t>
            </a:r>
            <a:br>
              <a:rPr lang="en-US" dirty="0" smtClean="0"/>
            </a:br>
            <a:r>
              <a:rPr lang="en-GB" sz="2700" dirty="0" smtClean="0">
                <a:solidFill>
                  <a:schemeClr val="accent2"/>
                </a:solidFill>
              </a:rPr>
              <a:t>Managing multiple technologies</a:t>
            </a:r>
            <a:endParaRPr lang="en-GB" sz="3000" dirty="0">
              <a:solidFill>
                <a:schemeClr val="accent2"/>
              </a:solidFill>
            </a:endParaRPr>
          </a:p>
        </p:txBody>
      </p:sp>
      <p:sp>
        <p:nvSpPr>
          <p:cNvPr id="86" name="Footer Placeholder 3"/>
          <p:cNvSpPr>
            <a:spLocks noGrp="1"/>
          </p:cNvSpPr>
          <p:nvPr>
            <p:ph type="ftr" sz="quarter" idx="11"/>
          </p:nvPr>
        </p:nvSpPr>
        <p:spPr>
          <a:xfrm>
            <a:off x="3124200" y="6356350"/>
            <a:ext cx="2895600" cy="365125"/>
          </a:xfrm>
        </p:spPr>
        <p:txBody>
          <a:bodyPr/>
          <a:lstStyle/>
          <a:p>
            <a:r>
              <a:rPr lang="en-AU" dirty="0" smtClean="0"/>
              <a:t>(c) 2011 Microsoft. All rights reserved.</a:t>
            </a:r>
            <a:endParaRPr lang="en-AU" dirty="0"/>
          </a:p>
        </p:txBody>
      </p:sp>
    </p:spTree>
    <p:extLst>
      <p:ext uri="{BB962C8B-B14F-4D97-AF65-F5344CB8AC3E}">
        <p14:creationId xmlns:p14="http://schemas.microsoft.com/office/powerpoint/2010/main" val="284993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Automate</a:t>
            </a:r>
            <a:endParaRPr lang="en-GB" dirty="0"/>
          </a:p>
        </p:txBody>
      </p:sp>
      <p:sp>
        <p:nvSpPr>
          <p:cNvPr id="3" name="Footer Placeholder 2"/>
          <p:cNvSpPr>
            <a:spLocks noGrp="1"/>
          </p:cNvSpPr>
          <p:nvPr>
            <p:ph type="ftr" sz="quarter" idx="11"/>
          </p:nvPr>
        </p:nvSpPr>
        <p:spPr/>
        <p:txBody>
          <a:bodyPr/>
          <a:lstStyle/>
          <a:p>
            <a:r>
              <a:rPr lang="en-AU" smtClean="0"/>
              <a:t>(c) 2011 Microsoft. All rights reserved.</a:t>
            </a:r>
            <a:endParaRPr lang="en-AU" dirty="0"/>
          </a:p>
        </p:txBody>
      </p:sp>
      <p:sp>
        <p:nvSpPr>
          <p:cNvPr id="6" name="TextBox 5"/>
          <p:cNvSpPr txBox="1"/>
          <p:nvPr/>
        </p:nvSpPr>
        <p:spPr>
          <a:xfrm>
            <a:off x="3340396" y="2819736"/>
            <a:ext cx="2239716" cy="1015663"/>
          </a:xfrm>
          <a:prstGeom prst="rect">
            <a:avLst/>
          </a:prstGeom>
          <a:noFill/>
        </p:spPr>
        <p:txBody>
          <a:bodyPr wrap="none" rtlCol="0">
            <a:spAutoFit/>
          </a:bodyPr>
          <a:lstStyle/>
          <a:p>
            <a:r>
              <a:rPr lang="en-US" sz="6000" b="1" dirty="0" smtClean="0">
                <a:solidFill>
                  <a:schemeClr val="bg1"/>
                </a:solidFill>
              </a:rPr>
              <a:t>DEMO</a:t>
            </a:r>
            <a:endParaRPr lang="en-GB" sz="6000" b="1" dirty="0">
              <a:solidFill>
                <a:schemeClr val="bg1"/>
              </a:solidFill>
            </a:endParaRPr>
          </a:p>
        </p:txBody>
      </p:sp>
      <p:sp>
        <p:nvSpPr>
          <p:cNvPr id="12" name="Rounded Rectangle 11"/>
          <p:cNvSpPr/>
          <p:nvPr/>
        </p:nvSpPr>
        <p:spPr>
          <a:xfrm>
            <a:off x="1434971" y="2379921"/>
            <a:ext cx="1610108" cy="3117054"/>
          </a:xfrm>
          <a:prstGeom prst="roundRect">
            <a:avLst>
              <a:gd name="adj" fmla="val 10070"/>
            </a:avLst>
          </a:prstGeom>
          <a:gradFill>
            <a:gsLst>
              <a:gs pos="0">
                <a:schemeClr val="bg1">
                  <a:alpha val="72000"/>
                  <a:lumMod val="78000"/>
                </a:schemeClr>
              </a:gs>
              <a:gs pos="100000">
                <a:schemeClr val="bg1">
                  <a:lumMod val="99000"/>
                  <a:alpha val="67000"/>
                </a:schemeClr>
              </a:gs>
            </a:gsLst>
            <a:lin ang="12000000" scaled="0"/>
          </a:gra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400" b="1" dirty="0" smtClean="0">
                <a:solidFill>
                  <a:schemeClr val="accent6">
                    <a:lumMod val="75000"/>
                  </a:schemeClr>
                </a:solidFill>
              </a:rPr>
              <a:t>Automate</a:t>
            </a:r>
            <a:endParaRPr lang="en-US" sz="2400" b="1" dirty="0">
              <a:solidFill>
                <a:schemeClr val="accent6">
                  <a:lumMod val="75000"/>
                </a:schemeClr>
              </a:solidFill>
            </a:endParaRPr>
          </a:p>
          <a:p>
            <a:pPr algn="ctr"/>
            <a:endParaRPr lang="en-US" sz="2400" b="1" dirty="0">
              <a:solidFill>
                <a:schemeClr val="accent6">
                  <a:lumMod val="75000"/>
                </a:schemeClr>
              </a:solidFill>
            </a:endParaRPr>
          </a:p>
        </p:txBody>
      </p:sp>
      <p:pic>
        <p:nvPicPr>
          <p:cNvPr id="13" name="Picture 4" descr="Click on thumbnail to zoom in."/>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47664" y="3501008"/>
            <a:ext cx="1579254" cy="15169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190086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p:txBody>
          <a:bodyPr>
            <a:normAutofit/>
          </a:bodyPr>
          <a:lstStyle/>
          <a:p>
            <a:r>
              <a:rPr lang="en-US" dirty="0" smtClean="0"/>
              <a:t>Leveraging Automation</a:t>
            </a:r>
            <a:br>
              <a:rPr lang="en-US" dirty="0" smtClean="0"/>
            </a:br>
            <a:r>
              <a:rPr lang="en-US" sz="2700" dirty="0" smtClean="0">
                <a:solidFill>
                  <a:schemeClr val="accent2"/>
                </a:solidFill>
              </a:rPr>
              <a:t>How do we get there?</a:t>
            </a:r>
            <a:endParaRPr lang="en-GB" sz="2700" dirty="0">
              <a:solidFill>
                <a:schemeClr val="accent2"/>
              </a:solidFill>
            </a:endParaRPr>
          </a:p>
        </p:txBody>
      </p:sp>
      <p:sp>
        <p:nvSpPr>
          <p:cNvPr id="4" name="Footer Placeholder 3"/>
          <p:cNvSpPr>
            <a:spLocks noGrp="1"/>
          </p:cNvSpPr>
          <p:nvPr>
            <p:ph type="ftr" sz="quarter" idx="11"/>
          </p:nvPr>
        </p:nvSpPr>
        <p:spPr/>
        <p:txBody>
          <a:bodyPr/>
          <a:lstStyle/>
          <a:p>
            <a:r>
              <a:rPr lang="en-AU" dirty="0" smtClean="0"/>
              <a:t>(c) 2011 Microsoft. All rights reserved.</a:t>
            </a:r>
            <a:endParaRPr lang="en-AU" dirty="0"/>
          </a:p>
        </p:txBody>
      </p:sp>
      <p:sp>
        <p:nvSpPr>
          <p:cNvPr id="28" name="Rounded Rectangle 27"/>
          <p:cNvSpPr/>
          <p:nvPr/>
        </p:nvSpPr>
        <p:spPr>
          <a:xfrm>
            <a:off x="6510428" y="2492896"/>
            <a:ext cx="1610108" cy="3117054"/>
          </a:xfrm>
          <a:prstGeom prst="roundRect">
            <a:avLst>
              <a:gd name="adj" fmla="val 10070"/>
            </a:avLst>
          </a:prstGeom>
          <a:gradFill>
            <a:gsLst>
              <a:gs pos="0">
                <a:schemeClr val="bg1">
                  <a:alpha val="72000"/>
                  <a:lumMod val="78000"/>
                </a:schemeClr>
              </a:gs>
              <a:gs pos="100000">
                <a:schemeClr val="bg1">
                  <a:lumMod val="99000"/>
                  <a:alpha val="67000"/>
                </a:schemeClr>
              </a:gs>
            </a:gsLst>
            <a:lin ang="12000000" scaled="0"/>
          </a:gra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400" b="1" dirty="0" smtClean="0">
                <a:solidFill>
                  <a:schemeClr val="accent6">
                    <a:lumMod val="75000"/>
                  </a:schemeClr>
                </a:solidFill>
              </a:rPr>
              <a:t>Manage</a:t>
            </a:r>
            <a:endParaRPr lang="en-US" sz="2400" b="1" dirty="0">
              <a:solidFill>
                <a:schemeClr val="accent6">
                  <a:lumMod val="75000"/>
                </a:schemeClr>
              </a:solidFill>
            </a:endParaRPr>
          </a:p>
          <a:p>
            <a:pPr algn="ctr"/>
            <a:endParaRPr lang="en-US" sz="2400" b="1" dirty="0">
              <a:solidFill>
                <a:schemeClr val="accent6">
                  <a:lumMod val="75000"/>
                </a:schemeClr>
              </a:solidFill>
            </a:endParaRPr>
          </a:p>
        </p:txBody>
      </p:sp>
      <p:sp>
        <p:nvSpPr>
          <p:cNvPr id="27" name="Rounded Rectangle 26"/>
          <p:cNvSpPr/>
          <p:nvPr/>
        </p:nvSpPr>
        <p:spPr>
          <a:xfrm>
            <a:off x="4664152" y="2492896"/>
            <a:ext cx="1610108" cy="3117054"/>
          </a:xfrm>
          <a:prstGeom prst="roundRect">
            <a:avLst>
              <a:gd name="adj" fmla="val 10070"/>
            </a:avLst>
          </a:prstGeom>
          <a:gradFill>
            <a:gsLst>
              <a:gs pos="0">
                <a:schemeClr val="bg1">
                  <a:lumMod val="78000"/>
                  <a:alpha val="39000"/>
                </a:schemeClr>
              </a:gs>
              <a:gs pos="100000">
                <a:schemeClr val="bg1">
                  <a:lumMod val="99000"/>
                  <a:alpha val="13000"/>
                </a:schemeClr>
              </a:gs>
            </a:gsLst>
            <a:lin ang="12000000" scaled="0"/>
          </a:gra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400" b="1" dirty="0">
                <a:solidFill>
                  <a:schemeClr val="accent6">
                    <a:lumMod val="60000"/>
                    <a:lumOff val="40000"/>
                  </a:schemeClr>
                </a:solidFill>
              </a:rPr>
              <a:t>Automate</a:t>
            </a:r>
          </a:p>
          <a:p>
            <a:pPr algn="ctr"/>
            <a:endParaRPr lang="en-US" sz="2400" b="1" dirty="0">
              <a:solidFill>
                <a:schemeClr val="accent6">
                  <a:lumMod val="60000"/>
                  <a:lumOff val="40000"/>
                </a:schemeClr>
              </a:solidFill>
            </a:endParaRPr>
          </a:p>
        </p:txBody>
      </p:sp>
      <p:sp>
        <p:nvSpPr>
          <p:cNvPr id="26" name="Rounded Rectangle 25"/>
          <p:cNvSpPr/>
          <p:nvPr/>
        </p:nvSpPr>
        <p:spPr>
          <a:xfrm>
            <a:off x="2817876" y="2492896"/>
            <a:ext cx="1610108" cy="3117054"/>
          </a:xfrm>
          <a:prstGeom prst="roundRect">
            <a:avLst>
              <a:gd name="adj" fmla="val 10070"/>
            </a:avLst>
          </a:prstGeom>
          <a:gradFill>
            <a:gsLst>
              <a:gs pos="0">
                <a:schemeClr val="bg1">
                  <a:lumMod val="78000"/>
                  <a:alpha val="39000"/>
                </a:schemeClr>
              </a:gs>
              <a:gs pos="100000">
                <a:schemeClr val="bg1">
                  <a:lumMod val="99000"/>
                  <a:alpha val="13000"/>
                </a:schemeClr>
              </a:gs>
            </a:gsLst>
            <a:lin ang="12000000" scaled="0"/>
          </a:gra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400" b="1" dirty="0">
                <a:solidFill>
                  <a:schemeClr val="accent6">
                    <a:lumMod val="60000"/>
                    <a:lumOff val="40000"/>
                  </a:schemeClr>
                </a:solidFill>
              </a:rPr>
              <a:t>Model</a:t>
            </a:r>
          </a:p>
          <a:p>
            <a:pPr algn="ctr"/>
            <a:endParaRPr lang="en-US" sz="2400" b="1" dirty="0">
              <a:solidFill>
                <a:schemeClr val="accent6">
                  <a:lumMod val="60000"/>
                  <a:lumOff val="40000"/>
                </a:schemeClr>
              </a:solidFill>
            </a:endParaRPr>
          </a:p>
        </p:txBody>
      </p:sp>
      <p:sp>
        <p:nvSpPr>
          <p:cNvPr id="9" name="Rounded Rectangle 8"/>
          <p:cNvSpPr/>
          <p:nvPr/>
        </p:nvSpPr>
        <p:spPr>
          <a:xfrm>
            <a:off x="971600" y="2492896"/>
            <a:ext cx="1610108" cy="3117054"/>
          </a:xfrm>
          <a:prstGeom prst="roundRect">
            <a:avLst>
              <a:gd name="adj" fmla="val 10070"/>
            </a:avLst>
          </a:prstGeom>
          <a:gradFill>
            <a:gsLst>
              <a:gs pos="0">
                <a:schemeClr val="bg1">
                  <a:lumMod val="78000"/>
                  <a:alpha val="39000"/>
                </a:schemeClr>
              </a:gs>
              <a:gs pos="100000">
                <a:schemeClr val="bg1">
                  <a:lumMod val="99000"/>
                  <a:alpha val="13000"/>
                </a:schemeClr>
              </a:gs>
            </a:gsLst>
            <a:lin ang="12000000" scaled="0"/>
          </a:gra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400" b="1" dirty="0">
                <a:solidFill>
                  <a:schemeClr val="accent6">
                    <a:lumMod val="60000"/>
                    <a:lumOff val="40000"/>
                  </a:schemeClr>
                </a:solidFill>
              </a:rPr>
              <a:t>Discover</a:t>
            </a:r>
          </a:p>
          <a:p>
            <a:pPr algn="ctr"/>
            <a:endParaRPr lang="en-US" sz="2400" b="1" dirty="0">
              <a:solidFill>
                <a:schemeClr val="accent6">
                  <a:lumMod val="60000"/>
                  <a:lumOff val="40000"/>
                </a:schemeClr>
              </a:solidFill>
            </a:endParaRPr>
          </a:p>
        </p:txBody>
      </p:sp>
      <p:grpSp>
        <p:nvGrpSpPr>
          <p:cNvPr id="21" name="Group 20"/>
          <p:cNvGrpSpPr/>
          <p:nvPr/>
        </p:nvGrpSpPr>
        <p:grpSpPr>
          <a:xfrm>
            <a:off x="6654106" y="3130220"/>
            <a:ext cx="1542191" cy="2239280"/>
            <a:chOff x="6654106" y="3130220"/>
            <a:chExt cx="1542191" cy="2239280"/>
          </a:xfrm>
        </p:grpSpPr>
        <p:pic>
          <p:nvPicPr>
            <p:cNvPr id="31" name="Picture 26" descr="http://www.micromail.com/product_images/micromail.com/MS0007_L.jpg"/>
            <p:cNvPicPr>
              <a:picLocks noChangeAspect="1" noChangeArrowheads="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bwMode="auto">
            <a:xfrm>
              <a:off x="6697992" y="3130220"/>
              <a:ext cx="1498305" cy="730827"/>
            </a:xfrm>
            <a:prstGeom prst="rect">
              <a:avLst/>
            </a:prstGeom>
            <a:noFill/>
            <a:effectLst>
              <a:glow rad="177800">
                <a:schemeClr val="bg1">
                  <a:alpha val="92000"/>
                </a:schemeClr>
              </a:glow>
            </a:effectLst>
            <a:extLst>
              <a:ext uri="{909E8E84-426E-40DD-AFC4-6F175D3DCCD1}">
                <a14:hiddenFill xmlns:a14="http://schemas.microsoft.com/office/drawing/2010/main">
                  <a:solidFill>
                    <a:srgbClr val="FFFFFF"/>
                  </a:solidFill>
                </a14:hiddenFill>
              </a:ext>
            </a:extLst>
          </p:spPr>
        </p:pic>
        <p:pic>
          <p:nvPicPr>
            <p:cNvPr id="32" name="Picture 3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54106" y="3807018"/>
              <a:ext cx="1322751" cy="1562482"/>
            </a:xfrm>
            <a:prstGeom prst="rect">
              <a:avLst/>
            </a:prstGeom>
          </p:spPr>
        </p:pic>
      </p:grpSp>
    </p:spTree>
    <p:extLst>
      <p:ext uri="{BB962C8B-B14F-4D97-AF65-F5344CB8AC3E}">
        <p14:creationId xmlns:p14="http://schemas.microsoft.com/office/powerpoint/2010/main" val="260614764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Rounded Rectangle 55"/>
          <p:cNvSpPr/>
          <p:nvPr/>
        </p:nvSpPr>
        <p:spPr>
          <a:xfrm>
            <a:off x="3083502" y="2711050"/>
            <a:ext cx="5088898" cy="3958310"/>
          </a:xfrm>
          <a:prstGeom prst="roundRect">
            <a:avLst>
              <a:gd name="adj" fmla="val 5223"/>
            </a:avLst>
          </a:prstGeom>
          <a:gradFill>
            <a:gsLst>
              <a:gs pos="0">
                <a:schemeClr val="bg1">
                  <a:lumMod val="94000"/>
                  <a:alpha val="95000"/>
                </a:schemeClr>
              </a:gs>
              <a:gs pos="100000">
                <a:schemeClr val="bg1">
                  <a:lumMod val="99000"/>
                  <a:alpha val="69000"/>
                </a:schemeClr>
              </a:gs>
            </a:gsLst>
            <a:lin ang="12000000" scaled="0"/>
          </a:gra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GB" sz="2000" b="1" dirty="0">
              <a:solidFill>
                <a:schemeClr val="tx1"/>
              </a:solidFill>
            </a:endParaRPr>
          </a:p>
        </p:txBody>
      </p:sp>
      <p:sp>
        <p:nvSpPr>
          <p:cNvPr id="2" name="Title 1"/>
          <p:cNvSpPr>
            <a:spLocks noGrp="1"/>
          </p:cNvSpPr>
          <p:nvPr>
            <p:ph type="title"/>
          </p:nvPr>
        </p:nvSpPr>
        <p:spPr/>
        <p:txBody>
          <a:bodyPr/>
          <a:lstStyle/>
          <a:p>
            <a:r>
              <a:rPr lang="en-US" sz="4400" dirty="0" smtClean="0"/>
              <a:t>Manage</a:t>
            </a:r>
            <a:endParaRPr lang="en-US" sz="4400" dirty="0"/>
          </a:p>
        </p:txBody>
      </p:sp>
      <p:grpSp>
        <p:nvGrpSpPr>
          <p:cNvPr id="5" name="Group 4"/>
          <p:cNvGrpSpPr/>
          <p:nvPr/>
        </p:nvGrpSpPr>
        <p:grpSpPr>
          <a:xfrm>
            <a:off x="3630324" y="1268760"/>
            <a:ext cx="2413035" cy="2160240"/>
            <a:chOff x="3228374" y="1486626"/>
            <a:chExt cx="2413035" cy="2160240"/>
          </a:xfrm>
        </p:grpSpPr>
        <p:sp>
          <p:nvSpPr>
            <p:cNvPr id="3" name="Oval 2"/>
            <p:cNvSpPr/>
            <p:nvPr/>
          </p:nvSpPr>
          <p:spPr bwMode="auto">
            <a:xfrm>
              <a:off x="3300382" y="1486626"/>
              <a:ext cx="2160240" cy="2160240"/>
            </a:xfrm>
            <a:prstGeom prst="ellipse">
              <a:avLst/>
            </a:prstGeom>
            <a:gradFill>
              <a:gsLst>
                <a:gs pos="0">
                  <a:schemeClr val="bg1">
                    <a:lumMod val="94000"/>
                    <a:alpha val="95000"/>
                  </a:schemeClr>
                </a:gs>
                <a:gs pos="100000">
                  <a:schemeClr val="bg1">
                    <a:lumMod val="99000"/>
                    <a:alpha val="69000"/>
                  </a:schemeClr>
                </a:gs>
              </a:gsLst>
              <a:lin ang="12000000" scaled="0"/>
            </a:gra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GB" sz="2000" b="1">
                <a:solidFill>
                  <a:srgbClr val="434547"/>
                </a:solidFill>
                <a:latin typeface="+mn-lt"/>
                <a:ea typeface="+mn-ea"/>
              </a:endParaRPr>
            </a:p>
          </p:txBody>
        </p:sp>
        <p:pic>
          <p:nvPicPr>
            <p:cNvPr id="36" name="Picture 26" descr="http://www.micromail.com/product_images/micromail.com/MS0007_L.jpg"/>
            <p:cNvPicPr>
              <a:picLocks noChangeAspect="1" noChangeArrowheads="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bwMode="auto">
            <a:xfrm>
              <a:off x="3228374" y="1988840"/>
              <a:ext cx="2413035" cy="117700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7" name="Group 36"/>
          <p:cNvGrpSpPr/>
          <p:nvPr/>
        </p:nvGrpSpPr>
        <p:grpSpPr>
          <a:xfrm>
            <a:off x="2003382" y="2411684"/>
            <a:ext cx="2160240" cy="2160240"/>
            <a:chOff x="1763688" y="2564904"/>
            <a:chExt cx="2160240" cy="2160240"/>
          </a:xfrm>
        </p:grpSpPr>
        <p:sp>
          <p:nvSpPr>
            <p:cNvPr id="42" name="Oval 41"/>
            <p:cNvSpPr/>
            <p:nvPr/>
          </p:nvSpPr>
          <p:spPr bwMode="auto">
            <a:xfrm>
              <a:off x="1763688" y="2564904"/>
              <a:ext cx="2160240" cy="2160240"/>
            </a:xfrm>
            <a:prstGeom prst="ellipse">
              <a:avLst/>
            </a:prstGeom>
            <a:gradFill>
              <a:gsLst>
                <a:gs pos="0">
                  <a:schemeClr val="bg1">
                    <a:lumMod val="94000"/>
                    <a:alpha val="95000"/>
                  </a:schemeClr>
                </a:gs>
                <a:gs pos="100000">
                  <a:schemeClr val="bg1">
                    <a:lumMod val="99000"/>
                    <a:alpha val="69000"/>
                  </a:schemeClr>
                </a:gs>
              </a:gsLst>
              <a:lin ang="12000000" scaled="0"/>
            </a:gra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GB" sz="2000" b="1">
                <a:solidFill>
                  <a:srgbClr val="434547"/>
                </a:solidFill>
                <a:latin typeface="+mn-lt"/>
                <a:ea typeface="+mn-ea"/>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10137" y="2864270"/>
              <a:ext cx="1752405" cy="1356818"/>
            </a:xfrm>
            <a:prstGeom prst="rect">
              <a:avLst/>
            </a:prstGeom>
          </p:spPr>
        </p:pic>
      </p:grpSp>
      <p:sp>
        <p:nvSpPr>
          <p:cNvPr id="44" name="Oval 43"/>
          <p:cNvSpPr/>
          <p:nvPr/>
        </p:nvSpPr>
        <p:spPr bwMode="auto">
          <a:xfrm>
            <a:off x="4917990" y="4535305"/>
            <a:ext cx="446194" cy="437748"/>
          </a:xfrm>
          <a:prstGeom prst="ellipse">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wrap="square">
            <a:noAutofit/>
          </a:bodyPr>
          <a:lstStyle/>
          <a:p>
            <a:pPr eaLnBrk="0" hangingPunct="0">
              <a:spcBef>
                <a:spcPct val="50000"/>
              </a:spcBef>
            </a:pPr>
            <a:endParaRPr lang="en-GB" dirty="0">
              <a:solidFill>
                <a:schemeClr val="tx1"/>
              </a:solidFill>
            </a:endParaRPr>
          </a:p>
        </p:txBody>
      </p:sp>
      <p:sp>
        <p:nvSpPr>
          <p:cNvPr id="45" name="Oval 44"/>
          <p:cNvSpPr/>
          <p:nvPr/>
        </p:nvSpPr>
        <p:spPr bwMode="auto">
          <a:xfrm>
            <a:off x="4917990" y="4051496"/>
            <a:ext cx="446194" cy="437748"/>
          </a:xfrm>
          <a:prstGeom prst="ellipse">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wrap="square">
            <a:noAutofit/>
          </a:bodyPr>
          <a:lstStyle/>
          <a:p>
            <a:pPr eaLnBrk="0" hangingPunct="0">
              <a:spcBef>
                <a:spcPct val="50000"/>
              </a:spcBef>
            </a:pPr>
            <a:endParaRPr lang="en-GB" dirty="0">
              <a:solidFill>
                <a:schemeClr val="tx1"/>
              </a:solidFill>
            </a:endParaRPr>
          </a:p>
        </p:txBody>
      </p:sp>
      <p:sp>
        <p:nvSpPr>
          <p:cNvPr id="46" name="Oval 45"/>
          <p:cNvSpPr/>
          <p:nvPr/>
        </p:nvSpPr>
        <p:spPr bwMode="auto">
          <a:xfrm>
            <a:off x="4917990" y="3567687"/>
            <a:ext cx="446194" cy="437748"/>
          </a:xfrm>
          <a:prstGeom prst="ellipse">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wrap="square">
            <a:noAutofit/>
          </a:bodyPr>
          <a:lstStyle/>
          <a:p>
            <a:pPr eaLnBrk="0" hangingPunct="0">
              <a:spcBef>
                <a:spcPct val="50000"/>
              </a:spcBef>
            </a:pPr>
            <a:endParaRPr lang="en-GB" dirty="0">
              <a:solidFill>
                <a:schemeClr val="tx1"/>
              </a:solidFill>
            </a:endParaRPr>
          </a:p>
        </p:txBody>
      </p:sp>
      <p:pic>
        <p:nvPicPr>
          <p:cNvPr id="48" name="Picture 9" descr="C:\Users\schnpa\Documents\App-DNA\PPT\ico_set\48x48\plain\businessman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1458" y="3579208"/>
            <a:ext cx="503802" cy="503802"/>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11" descr="C:\Users\schnpa\Documents\App-DNA\PPT\ico_set\48x48\plain\user_headset.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91458" y="4215571"/>
            <a:ext cx="503802" cy="503802"/>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2" descr="http://dwhire.co.uk/images/dell-laptop1.jpg"/>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611389" y="3490336"/>
            <a:ext cx="799836" cy="736690"/>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8" descr="http://2.bp.blogspot.com/_9S_pde2ecBk/TTk7EPzSN-I/AAAAAAAAAeY/510ZvNv1p0w/s1600/Apple-ipad-vs-Galaxy-Tab.jpg"/>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bwMode="auto">
          <a:xfrm>
            <a:off x="6605066" y="4215571"/>
            <a:ext cx="559244" cy="763459"/>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12" descr="htc hd7 windows phone 71 590x472 Microsoft Windows Phone 7 UK Launch Handsets and Networks   Your Complete Overview!"/>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bwMode="auto">
          <a:xfrm>
            <a:off x="6743751" y="4947106"/>
            <a:ext cx="281875" cy="493280"/>
          </a:xfrm>
          <a:prstGeom prst="rect">
            <a:avLst/>
          </a:prstGeom>
          <a:noFill/>
          <a:extLst>
            <a:ext uri="{909E8E84-426E-40DD-AFC4-6F175D3DCCD1}">
              <a14:hiddenFill xmlns:a14="http://schemas.microsoft.com/office/drawing/2010/main">
                <a:solidFill>
                  <a:srgbClr val="FFFFFF"/>
                </a:solidFill>
              </a14:hiddenFill>
            </a:ext>
          </a:extLst>
        </p:spPr>
      </p:pic>
      <p:sp>
        <p:nvSpPr>
          <p:cNvPr id="53" name="Oval 52"/>
          <p:cNvSpPr/>
          <p:nvPr/>
        </p:nvSpPr>
        <p:spPr bwMode="auto">
          <a:xfrm>
            <a:off x="4917990" y="5019114"/>
            <a:ext cx="446194" cy="437748"/>
          </a:xfrm>
          <a:prstGeom prst="ellipse">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wrap="square">
            <a:noAutofit/>
          </a:bodyPr>
          <a:lstStyle/>
          <a:p>
            <a:pPr eaLnBrk="0" hangingPunct="0">
              <a:spcBef>
                <a:spcPct val="50000"/>
              </a:spcBef>
            </a:pPr>
            <a:endParaRPr lang="en-GB" dirty="0">
              <a:solidFill>
                <a:schemeClr val="tx1"/>
              </a:solidFill>
            </a:endParaRPr>
          </a:p>
        </p:txBody>
      </p:sp>
      <p:grpSp>
        <p:nvGrpSpPr>
          <p:cNvPr id="7" name="Group 6"/>
          <p:cNvGrpSpPr/>
          <p:nvPr/>
        </p:nvGrpSpPr>
        <p:grpSpPr>
          <a:xfrm>
            <a:off x="5763179" y="1124744"/>
            <a:ext cx="2160240" cy="2160240"/>
            <a:chOff x="5310592" y="1339194"/>
            <a:chExt cx="2160240" cy="2160240"/>
          </a:xfrm>
        </p:grpSpPr>
        <p:sp>
          <p:nvSpPr>
            <p:cNvPr id="38" name="Oval 37"/>
            <p:cNvSpPr/>
            <p:nvPr/>
          </p:nvSpPr>
          <p:spPr bwMode="auto">
            <a:xfrm>
              <a:off x="5310592" y="1339194"/>
              <a:ext cx="2160240" cy="2160240"/>
            </a:xfrm>
            <a:prstGeom prst="ellipse">
              <a:avLst/>
            </a:prstGeom>
            <a:gradFill>
              <a:gsLst>
                <a:gs pos="0">
                  <a:schemeClr val="bg1">
                    <a:lumMod val="94000"/>
                    <a:alpha val="95000"/>
                  </a:schemeClr>
                </a:gs>
                <a:gs pos="100000">
                  <a:schemeClr val="bg1">
                    <a:lumMod val="99000"/>
                    <a:alpha val="69000"/>
                  </a:schemeClr>
                </a:gs>
              </a:gsLst>
              <a:lin ang="12000000" scaled="0"/>
            </a:gra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GB" sz="2000" b="1">
                <a:solidFill>
                  <a:srgbClr val="434547"/>
                </a:solidFill>
                <a:latin typeface="+mn-lt"/>
                <a:ea typeface="+mn-ea"/>
              </a:endParaRPr>
            </a:p>
          </p:txBody>
        </p:sp>
        <p:pic>
          <p:nvPicPr>
            <p:cNvPr id="1026" name="Picture 2" descr="http://blogs.technet.com/blogfiles/aviraj/WindowsLiveWriter/WindowsServer2008R2_13EAF/Windows%20Server%20Active%20Directory%20v%20black%20logo_2.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444234" y="1887356"/>
              <a:ext cx="1942374" cy="867998"/>
            </a:xfrm>
            <a:prstGeom prst="rect">
              <a:avLst/>
            </a:prstGeom>
            <a:noFill/>
            <a:extLst>
              <a:ext uri="{909E8E84-426E-40DD-AFC4-6F175D3DCCD1}">
                <a14:hiddenFill xmlns:a14="http://schemas.microsoft.com/office/drawing/2010/main">
                  <a:solidFill>
                    <a:srgbClr val="FFFFFF"/>
                  </a:solidFill>
                </a14:hiddenFill>
              </a:ext>
            </a:extLst>
          </p:spPr>
        </p:pic>
      </p:grpSp>
      <p:sp>
        <p:nvSpPr>
          <p:cNvPr id="54" name="Rectangle 53"/>
          <p:cNvSpPr/>
          <p:nvPr/>
        </p:nvSpPr>
        <p:spPr>
          <a:xfrm>
            <a:off x="4632780" y="5493363"/>
            <a:ext cx="3037819" cy="461665"/>
          </a:xfrm>
          <a:prstGeom prst="rect">
            <a:avLst/>
          </a:prstGeom>
        </p:spPr>
        <p:txBody>
          <a:bodyPr wrap="none">
            <a:spAutoFit/>
          </a:bodyPr>
          <a:lstStyle/>
          <a:p>
            <a:r>
              <a:rPr lang="en-GB" dirty="0" smtClean="0">
                <a:solidFill>
                  <a:srgbClr val="434547"/>
                </a:solidFill>
                <a:latin typeface="+mn-lt"/>
              </a:rPr>
              <a:t>Apps + Users + Devices</a:t>
            </a:r>
            <a:endParaRPr lang="en-GB" dirty="0">
              <a:latin typeface="+mn-lt"/>
            </a:endParaRPr>
          </a:p>
        </p:txBody>
      </p:sp>
      <p:pic>
        <p:nvPicPr>
          <p:cNvPr id="57" name="Picture 2" descr="N:\Resources\Icons\48x48\plain\check.png"/>
          <p:cNvPicPr>
            <a:picLocks noChangeAspect="1" noChangeArrowheads="1"/>
          </p:cNvPicPr>
          <p:nvPr/>
        </p:nvPicPr>
        <p:blipFill>
          <a:blip r:embed="rId10" cstate="print"/>
          <a:srcRect/>
          <a:stretch>
            <a:fillRect/>
          </a:stretch>
        </p:blipFill>
        <p:spPr bwMode="auto">
          <a:xfrm>
            <a:off x="4873872" y="5956053"/>
            <a:ext cx="585711" cy="585711"/>
          </a:xfrm>
          <a:prstGeom prst="rect">
            <a:avLst/>
          </a:prstGeom>
          <a:noFill/>
        </p:spPr>
      </p:pic>
      <p:pic>
        <p:nvPicPr>
          <p:cNvPr id="58" name="Picture 2" descr="N:\Resources\Icons\48x48\plain\check.png"/>
          <p:cNvPicPr>
            <a:picLocks noChangeAspect="1" noChangeArrowheads="1"/>
          </p:cNvPicPr>
          <p:nvPr/>
        </p:nvPicPr>
        <p:blipFill>
          <a:blip r:embed="rId10" cstate="print"/>
          <a:srcRect/>
          <a:stretch>
            <a:fillRect/>
          </a:stretch>
        </p:blipFill>
        <p:spPr bwMode="auto">
          <a:xfrm>
            <a:off x="5739469" y="5956053"/>
            <a:ext cx="585711" cy="585711"/>
          </a:xfrm>
          <a:prstGeom prst="rect">
            <a:avLst/>
          </a:prstGeom>
          <a:noFill/>
        </p:spPr>
      </p:pic>
      <p:pic>
        <p:nvPicPr>
          <p:cNvPr id="59" name="Picture 2" descr="N:\Resources\Icons\48x48\plain\check.png"/>
          <p:cNvPicPr>
            <a:picLocks noChangeAspect="1" noChangeArrowheads="1"/>
          </p:cNvPicPr>
          <p:nvPr/>
        </p:nvPicPr>
        <p:blipFill>
          <a:blip r:embed="rId10" cstate="print"/>
          <a:srcRect/>
          <a:stretch>
            <a:fillRect/>
          </a:stretch>
        </p:blipFill>
        <p:spPr bwMode="auto">
          <a:xfrm>
            <a:off x="6605066" y="5956053"/>
            <a:ext cx="585711" cy="585711"/>
          </a:xfrm>
          <a:prstGeom prst="rect">
            <a:avLst/>
          </a:prstGeom>
          <a:noFill/>
        </p:spPr>
      </p:pic>
      <p:pic>
        <p:nvPicPr>
          <p:cNvPr id="27" name="Picture 2" descr="C:\Users\schnpa\Documents\App-DNA\PPT\ico_set\48x48\plain\user1.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812200" y="4941845"/>
            <a:ext cx="503802" cy="503802"/>
          </a:xfrm>
          <a:prstGeom prst="rect">
            <a:avLst/>
          </a:prstGeom>
          <a:noFill/>
          <a:extLst>
            <a:ext uri="{909E8E84-426E-40DD-AFC4-6F175D3DCCD1}">
              <a14:hiddenFill xmlns:a14="http://schemas.microsoft.com/office/drawing/2010/main">
                <a:solidFill>
                  <a:srgbClr val="FFFFFF"/>
                </a:solidFill>
              </a14:hiddenFill>
            </a:ext>
          </a:extLst>
        </p:spPr>
      </p:pic>
      <p:sp>
        <p:nvSpPr>
          <p:cNvPr id="28" name="Footer Placeholder 3"/>
          <p:cNvSpPr>
            <a:spLocks noGrp="1"/>
          </p:cNvSpPr>
          <p:nvPr>
            <p:ph type="ftr" sz="quarter" idx="11"/>
          </p:nvPr>
        </p:nvSpPr>
        <p:spPr>
          <a:xfrm>
            <a:off x="3124200" y="6356350"/>
            <a:ext cx="2895600" cy="365125"/>
          </a:xfrm>
        </p:spPr>
        <p:txBody>
          <a:bodyPr/>
          <a:lstStyle/>
          <a:p>
            <a:r>
              <a:rPr lang="en-AU" dirty="0" smtClean="0"/>
              <a:t>(c) 2011 Microsoft. All rights reserved.</a:t>
            </a:r>
            <a:endParaRPr lang="en-AU" dirty="0"/>
          </a:p>
        </p:txBody>
      </p:sp>
    </p:spTree>
    <p:extLst>
      <p:ext uri="{BB962C8B-B14F-4D97-AF65-F5344CB8AC3E}">
        <p14:creationId xmlns:p14="http://schemas.microsoft.com/office/powerpoint/2010/main" val="3293239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&amp; Answer Session</a:t>
            </a:r>
            <a:endParaRPr lang="en-AU" dirty="0"/>
          </a:p>
        </p:txBody>
      </p:sp>
      <p:sp>
        <p:nvSpPr>
          <p:cNvPr id="3" name="Text Placeholder 2"/>
          <p:cNvSpPr>
            <a:spLocks noGrp="1"/>
          </p:cNvSpPr>
          <p:nvPr>
            <p:ph type="body" idx="1"/>
          </p:nvPr>
        </p:nvSpPr>
        <p:spPr/>
        <p:txBody>
          <a:bodyPr/>
          <a:lstStyle/>
          <a:p>
            <a:endParaRPr lang="en-AU"/>
          </a:p>
        </p:txBody>
      </p:sp>
      <p:sp>
        <p:nvSpPr>
          <p:cNvPr id="5" name="Footer Placeholder 4"/>
          <p:cNvSpPr>
            <a:spLocks noGrp="1"/>
          </p:cNvSpPr>
          <p:nvPr>
            <p:ph type="ftr" sz="quarter" idx="11"/>
          </p:nvPr>
        </p:nvSpPr>
        <p:spPr/>
        <p:txBody>
          <a:bodyPr/>
          <a:lstStyle/>
          <a:p>
            <a:r>
              <a:rPr lang="en-AU" smtClean="0"/>
              <a:t>(c) 2011 Microsoft. All rights reserved.</a:t>
            </a:r>
            <a:endParaRPr lang="en-AU"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AU" dirty="0" smtClean="0"/>
              <a:t>(c) 2011 Microsoft. All rights reserved.</a:t>
            </a:r>
            <a:endParaRPr lang="en-AU" dirty="0"/>
          </a:p>
        </p:txBody>
      </p:sp>
      <p:sp>
        <p:nvSpPr>
          <p:cNvPr id="8" name="Title 1"/>
          <p:cNvSpPr txBox="1">
            <a:spLocks/>
          </p:cNvSpPr>
          <p:nvPr/>
        </p:nvSpPr>
        <p:spPr>
          <a:xfrm>
            <a:off x="457200" y="341784"/>
            <a:ext cx="8229600" cy="1143000"/>
          </a:xfrm>
          <a:prstGeom prst="rect">
            <a:avLst/>
          </a:prstGeom>
        </p:spPr>
        <p:txBody>
          <a:bodyPr vert="horz" lIns="91440" tIns="45720" rIns="91440" bIns="45720" rtlCol="0" anchor="ctr">
            <a:normAutofit fontScale="97500"/>
          </a:bodyPr>
          <a:lstStyle>
            <a:lvl1pPr algn="l" defTabSz="914400" rtl="0" eaLnBrk="1" latinLnBrk="0" hangingPunct="1">
              <a:spcBef>
                <a:spcPct val="0"/>
              </a:spcBef>
              <a:buNone/>
              <a:defRPr sz="3600" kern="1200" baseline="0">
                <a:solidFill>
                  <a:srgbClr val="03C2F1"/>
                </a:solidFill>
                <a:latin typeface="Segoe UI" pitchFamily="34" charset="0"/>
                <a:ea typeface="Segoe UI" pitchFamily="34" charset="0"/>
                <a:cs typeface="Segoe UI" pitchFamily="34" charset="0"/>
              </a:defRPr>
            </a:lvl1pPr>
          </a:lstStyle>
          <a:p>
            <a:r>
              <a:rPr lang="en-US" dirty="0" smtClean="0"/>
              <a:t>Closing</a:t>
            </a:r>
            <a:br>
              <a:rPr lang="en-US" dirty="0" smtClean="0"/>
            </a:br>
            <a:r>
              <a:rPr lang="en-GB" sz="2700" dirty="0" smtClean="0">
                <a:solidFill>
                  <a:schemeClr val="accent2"/>
                </a:solidFill>
              </a:rPr>
              <a:t>App-DNA resources: www.app-dna.com</a:t>
            </a:r>
            <a:endParaRPr lang="en-US" sz="2700" dirty="0">
              <a:solidFill>
                <a:schemeClr val="accent2"/>
              </a:solidFill>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8026" y="1626736"/>
            <a:ext cx="6087949" cy="41423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0639729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rot="16200000">
            <a:off x="2159730" y="-423432"/>
            <a:ext cx="4536507" cy="8208913"/>
          </a:xfrm>
          <a:prstGeom prst="roundRect">
            <a:avLst>
              <a:gd name="adj" fmla="val 3581"/>
            </a:avLst>
          </a:prstGeom>
          <a:gradFill flip="none" rotWithShape="1">
            <a:gsLst>
              <a:gs pos="13000">
                <a:schemeClr val="accent6"/>
              </a:gs>
              <a:gs pos="100000">
                <a:schemeClr val="accent6">
                  <a:lumMod val="75000"/>
                  <a:tint val="23500"/>
                  <a:satMod val="160000"/>
                  <a:alpha val="7000"/>
                </a:schemeClr>
              </a:gs>
            </a:gsLst>
            <a:lin ang="0" scaled="1"/>
            <a:tileRect/>
          </a:gradFill>
          <a:ln w="12700">
            <a:solidFill>
              <a:srgbClr val="00C2F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pic>
        <p:nvPicPr>
          <p:cNvPr id="7170"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5657359" y="1114959"/>
            <a:ext cx="3163113" cy="1954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p:txBody>
          <a:bodyPr>
            <a:normAutofit fontScale="77500" lnSpcReduction="20000"/>
          </a:bodyPr>
          <a:lstStyle/>
          <a:p>
            <a:r>
              <a:rPr lang="en-GB" dirty="0" smtClean="0"/>
              <a:t>1</a:t>
            </a:r>
            <a:r>
              <a:rPr lang="en-GB" dirty="0"/>
              <a:t>. Audit your App Estate </a:t>
            </a:r>
            <a:endParaRPr lang="en-GB" dirty="0" smtClean="0"/>
          </a:p>
          <a:p>
            <a:r>
              <a:rPr lang="en-GB" dirty="0" smtClean="0"/>
              <a:t>2</a:t>
            </a:r>
            <a:r>
              <a:rPr lang="en-GB" dirty="0"/>
              <a:t>. Rationalize aggressively </a:t>
            </a:r>
            <a:endParaRPr lang="en-GB" dirty="0" smtClean="0"/>
          </a:p>
          <a:p>
            <a:r>
              <a:rPr lang="en-GB" dirty="0"/>
              <a:t>3. Scale the </a:t>
            </a:r>
            <a:r>
              <a:rPr lang="en-GB" dirty="0" smtClean="0"/>
              <a:t>project</a:t>
            </a:r>
          </a:p>
          <a:p>
            <a:r>
              <a:rPr lang="en-GB" dirty="0"/>
              <a:t>4. Plan your </a:t>
            </a:r>
            <a:r>
              <a:rPr lang="en-GB" dirty="0" smtClean="0"/>
              <a:t>resourcing</a:t>
            </a:r>
          </a:p>
          <a:p>
            <a:r>
              <a:rPr lang="en-GB" dirty="0"/>
              <a:t>5. Scope out the migration </a:t>
            </a:r>
            <a:r>
              <a:rPr lang="en-GB" dirty="0" smtClean="0"/>
              <a:t>project</a:t>
            </a:r>
          </a:p>
          <a:p>
            <a:r>
              <a:rPr lang="en-GB" dirty="0"/>
              <a:t>6. Start with pre-migration app-</a:t>
            </a:r>
            <a:r>
              <a:rPr lang="en-GB" dirty="0" err="1"/>
              <a:t>compat</a:t>
            </a:r>
            <a:r>
              <a:rPr lang="en-GB" dirty="0"/>
              <a:t> </a:t>
            </a:r>
            <a:r>
              <a:rPr lang="en-GB" dirty="0" smtClean="0"/>
              <a:t>assessment</a:t>
            </a:r>
          </a:p>
          <a:p>
            <a:r>
              <a:rPr lang="en-GB" dirty="0"/>
              <a:t>7. Test </a:t>
            </a:r>
            <a:r>
              <a:rPr lang="en-GB" dirty="0" smtClean="0"/>
              <a:t>against </a:t>
            </a:r>
            <a:r>
              <a:rPr lang="en-GB" dirty="0"/>
              <a:t>your own </a:t>
            </a:r>
            <a:r>
              <a:rPr lang="en-GB" dirty="0" err="1"/>
              <a:t>flavor</a:t>
            </a:r>
            <a:r>
              <a:rPr lang="en-GB" dirty="0"/>
              <a:t> of Windows </a:t>
            </a:r>
            <a:r>
              <a:rPr lang="en-GB" dirty="0" smtClean="0"/>
              <a:t>7</a:t>
            </a:r>
          </a:p>
          <a:p>
            <a:r>
              <a:rPr lang="en-GB" dirty="0"/>
              <a:t>8. Create the migration </a:t>
            </a:r>
            <a:r>
              <a:rPr lang="en-GB" dirty="0" smtClean="0"/>
              <a:t>plan</a:t>
            </a:r>
          </a:p>
          <a:p>
            <a:r>
              <a:rPr lang="en-GB" dirty="0"/>
              <a:t>9. Develop an optimized migration </a:t>
            </a:r>
            <a:r>
              <a:rPr lang="en-GB" dirty="0" smtClean="0"/>
              <a:t>process</a:t>
            </a:r>
          </a:p>
          <a:p>
            <a:r>
              <a:rPr lang="en-GB" dirty="0"/>
              <a:t>10. Implement ‘Targeted Testing</a:t>
            </a:r>
            <a:r>
              <a:rPr lang="en-GB" dirty="0" smtClean="0"/>
              <a:t>’</a:t>
            </a:r>
          </a:p>
          <a:p>
            <a:r>
              <a:rPr lang="en-GB" dirty="0"/>
              <a:t>11. Packaging Remediation: give your Packagers/Developers the insight they </a:t>
            </a:r>
            <a:r>
              <a:rPr lang="en-GB" dirty="0" smtClean="0"/>
              <a:t>need</a:t>
            </a:r>
          </a:p>
          <a:p>
            <a:r>
              <a:rPr lang="en-GB" dirty="0"/>
              <a:t>12. More efficient BAU when migration is </a:t>
            </a:r>
            <a:r>
              <a:rPr lang="en-GB" dirty="0" smtClean="0"/>
              <a:t>complete </a:t>
            </a:r>
            <a:endParaRPr lang="en-GB" dirty="0"/>
          </a:p>
        </p:txBody>
      </p:sp>
      <p:sp>
        <p:nvSpPr>
          <p:cNvPr id="4" name="Footer Placeholder 3"/>
          <p:cNvSpPr>
            <a:spLocks noGrp="1"/>
          </p:cNvSpPr>
          <p:nvPr>
            <p:ph type="ftr" sz="quarter" idx="11"/>
          </p:nvPr>
        </p:nvSpPr>
        <p:spPr/>
        <p:txBody>
          <a:bodyPr/>
          <a:lstStyle/>
          <a:p>
            <a:r>
              <a:rPr lang="en-AU" dirty="0" smtClean="0"/>
              <a:t>(c) 2011 Microsoft. All rights reserved.</a:t>
            </a:r>
            <a:endParaRPr lang="en-AU" dirty="0"/>
          </a:p>
        </p:txBody>
      </p:sp>
      <p:sp>
        <p:nvSpPr>
          <p:cNvPr id="8" name="Title 1"/>
          <p:cNvSpPr txBox="1">
            <a:spLocks/>
          </p:cNvSpPr>
          <p:nvPr/>
        </p:nvSpPr>
        <p:spPr>
          <a:xfrm>
            <a:off x="457200" y="341784"/>
            <a:ext cx="8229600" cy="1143000"/>
          </a:xfrm>
          <a:prstGeom prst="rect">
            <a:avLst/>
          </a:prstGeom>
        </p:spPr>
        <p:txBody>
          <a:bodyPr vert="horz" lIns="91440" tIns="45720" rIns="91440" bIns="45720" rtlCol="0" anchor="ctr">
            <a:normAutofit fontScale="97500"/>
          </a:bodyPr>
          <a:lstStyle>
            <a:lvl1pPr algn="l" defTabSz="914400" rtl="0" eaLnBrk="1" latinLnBrk="0" hangingPunct="1">
              <a:spcBef>
                <a:spcPct val="0"/>
              </a:spcBef>
              <a:buNone/>
              <a:defRPr sz="3600" kern="1200" baseline="0">
                <a:solidFill>
                  <a:srgbClr val="03C2F1"/>
                </a:solidFill>
                <a:latin typeface="Segoe UI" pitchFamily="34" charset="0"/>
                <a:ea typeface="Segoe UI" pitchFamily="34" charset="0"/>
                <a:cs typeface="Segoe UI" pitchFamily="34" charset="0"/>
              </a:defRPr>
            </a:lvl1pPr>
          </a:lstStyle>
          <a:p>
            <a:r>
              <a:rPr lang="en-US" dirty="0" smtClean="0"/>
              <a:t>Closing</a:t>
            </a:r>
            <a:br>
              <a:rPr lang="en-US" dirty="0" smtClean="0"/>
            </a:br>
            <a:r>
              <a:rPr lang="en-GB" sz="2700" dirty="0" smtClean="0">
                <a:solidFill>
                  <a:schemeClr val="accent2"/>
                </a:solidFill>
              </a:rPr>
              <a:t>Windows Migration Checklist</a:t>
            </a:r>
            <a:endParaRPr lang="en-US" sz="2700" dirty="0">
              <a:solidFill>
                <a:schemeClr val="accent2"/>
              </a:solidFill>
            </a:endParaRPr>
          </a:p>
        </p:txBody>
      </p:sp>
    </p:spTree>
    <p:extLst>
      <p:ext uri="{BB962C8B-B14F-4D97-AF65-F5344CB8AC3E}">
        <p14:creationId xmlns:p14="http://schemas.microsoft.com/office/powerpoint/2010/main" val="56557970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Complete an Evaluation online and SEE WHO WINS…</a:t>
            </a:r>
            <a:endParaRPr lang="en-AU" dirty="0"/>
          </a:p>
        </p:txBody>
      </p:sp>
      <p:sp>
        <p:nvSpPr>
          <p:cNvPr id="5" name="Footer Placeholder 4"/>
          <p:cNvSpPr>
            <a:spLocks noGrp="1"/>
          </p:cNvSpPr>
          <p:nvPr>
            <p:ph type="ftr" sz="quarter" idx="11"/>
          </p:nvPr>
        </p:nvSpPr>
        <p:spPr/>
        <p:txBody>
          <a:bodyPr/>
          <a:lstStyle/>
          <a:p>
            <a:r>
              <a:rPr lang="en-AU" smtClean="0"/>
              <a:t>(c) 2011 Microsoft. All rights reserved.</a:t>
            </a:r>
            <a:endParaRPr lang="en-AU" dirty="0"/>
          </a:p>
        </p:txBody>
      </p:sp>
      <p:pic>
        <p:nvPicPr>
          <p:cNvPr id="38914" name="Picture 2" descr="Chris Jackson - MSFT's avata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1334625" y="980727"/>
            <a:ext cx="1846966" cy="2095501"/>
          </a:xfrm>
          <a:prstGeom prst="rect">
            <a:avLst/>
          </a:prstGeom>
          <a:ln>
            <a:solidFill>
              <a:schemeClr val="bg1"/>
            </a:solidFill>
          </a:ln>
          <a:effectLst>
            <a:outerShdw blurRad="292100" dist="139700" dir="2700000" algn="tl" rotWithShape="0">
              <a:srgbClr val="03C2F1">
                <a:alpha val="65000"/>
              </a:srgbClr>
            </a:outerShdw>
          </a:effectLst>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312368" y="3140968"/>
            <a:ext cx="1891480" cy="646331"/>
          </a:xfrm>
          <a:prstGeom prst="rect">
            <a:avLst/>
          </a:prstGeom>
          <a:noFill/>
        </p:spPr>
        <p:txBody>
          <a:bodyPr wrap="none" rtlCol="0">
            <a:spAutoFit/>
          </a:bodyPr>
          <a:lstStyle/>
          <a:p>
            <a:pPr algn="ctr"/>
            <a:r>
              <a:rPr lang="en-US" dirty="0" smtClean="0">
                <a:solidFill>
                  <a:schemeClr val="bg1"/>
                </a:solidFill>
              </a:rPr>
              <a:t>Chris Jackson</a:t>
            </a:r>
          </a:p>
          <a:p>
            <a:pPr algn="ctr"/>
            <a:r>
              <a:rPr lang="en-US" dirty="0" smtClean="0">
                <a:solidFill>
                  <a:schemeClr val="bg1"/>
                </a:solidFill>
              </a:rPr>
              <a:t>“</a:t>
            </a:r>
            <a:r>
              <a:rPr lang="en-US" dirty="0" err="1" smtClean="0">
                <a:solidFill>
                  <a:schemeClr val="bg1"/>
                </a:solidFill>
              </a:rPr>
              <a:t>Appcompat</a:t>
            </a:r>
            <a:r>
              <a:rPr lang="en-US" dirty="0" smtClean="0">
                <a:solidFill>
                  <a:schemeClr val="bg1"/>
                </a:solidFill>
              </a:rPr>
              <a:t> guy”</a:t>
            </a:r>
            <a:endParaRPr lang="en-GB" dirty="0">
              <a:solidFill>
                <a:schemeClr val="bg1"/>
              </a:solidFill>
            </a:endParaRPr>
          </a:p>
        </p:txBody>
      </p:sp>
      <p:pic>
        <p:nvPicPr>
          <p:cNvPr id="38916" name="Picture 4" descr="paul-schnell">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39952" y="1412776"/>
            <a:ext cx="1861705" cy="2052205"/>
          </a:xfrm>
          <a:prstGeom prst="rect">
            <a:avLst/>
          </a:prstGeom>
          <a:ln>
            <a:solidFill>
              <a:schemeClr val="bg1"/>
            </a:solidFill>
          </a:ln>
          <a:effectLst>
            <a:outerShdw blurRad="292100" dist="139700" dir="2700000" algn="tl" rotWithShape="0">
              <a:srgbClr val="03C2F1">
                <a:alpha val="65000"/>
              </a:srgbClr>
            </a:outerShdw>
          </a:effectLst>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4230906" y="3536141"/>
            <a:ext cx="1709572" cy="646331"/>
          </a:xfrm>
          <a:prstGeom prst="rect">
            <a:avLst/>
          </a:prstGeom>
          <a:noFill/>
        </p:spPr>
        <p:txBody>
          <a:bodyPr wrap="none" rtlCol="0">
            <a:spAutoFit/>
          </a:bodyPr>
          <a:lstStyle/>
          <a:p>
            <a:pPr algn="ctr"/>
            <a:r>
              <a:rPr lang="en-US" dirty="0" smtClean="0">
                <a:solidFill>
                  <a:schemeClr val="bg1"/>
                </a:solidFill>
              </a:rPr>
              <a:t>Paul Schnell</a:t>
            </a:r>
          </a:p>
          <a:p>
            <a:pPr algn="ctr"/>
            <a:r>
              <a:rPr lang="en-US" dirty="0" smtClean="0">
                <a:solidFill>
                  <a:schemeClr val="bg1"/>
                </a:solidFill>
              </a:rPr>
              <a:t>“The underdog”</a:t>
            </a:r>
            <a:endParaRPr lang="en-GB" dirty="0">
              <a:solidFill>
                <a:schemeClr val="bg1"/>
              </a:solidFill>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Steps: Get Started!</a:t>
            </a:r>
            <a:endParaRPr lang="en-US" dirty="0"/>
          </a:p>
        </p:txBody>
      </p:sp>
      <p:sp>
        <p:nvSpPr>
          <p:cNvPr id="3" name="Content Placeholder 2"/>
          <p:cNvSpPr>
            <a:spLocks noGrp="1"/>
          </p:cNvSpPr>
          <p:nvPr>
            <p:ph idx="1"/>
          </p:nvPr>
        </p:nvSpPr>
        <p:spPr>
          <a:xfrm>
            <a:off x="726504" y="1668630"/>
            <a:ext cx="8382000" cy="4856714"/>
          </a:xfrm>
        </p:spPr>
        <p:txBody>
          <a:bodyPr>
            <a:normAutofit/>
          </a:bodyPr>
          <a:lstStyle/>
          <a:p>
            <a:r>
              <a:rPr lang="en-US" sz="2400" dirty="0" smtClean="0"/>
              <a:t>Free </a:t>
            </a:r>
            <a:r>
              <a:rPr lang="en-US" sz="2400" dirty="0"/>
              <a:t>resources on </a:t>
            </a:r>
            <a:r>
              <a:rPr lang="en-US" sz="2400" dirty="0" smtClean="0">
                <a:hlinkClick r:id="rId3"/>
              </a:rPr>
              <a:t>www.app-dna.com</a:t>
            </a:r>
            <a:endParaRPr lang="en-US" sz="2400" dirty="0" smtClean="0"/>
          </a:p>
          <a:p>
            <a:pPr lvl="1"/>
            <a:r>
              <a:rPr lang="en-US" sz="2000" dirty="0" smtClean="0"/>
              <a:t>Jumpstart Program licenses at </a:t>
            </a:r>
            <a:r>
              <a:rPr lang="en-US" sz="2000" dirty="0" smtClean="0">
                <a:hlinkClick r:id="rId4"/>
              </a:rPr>
              <a:t>www.app-dna.com/jumpstart</a:t>
            </a:r>
            <a:endParaRPr lang="en-US" sz="2000" dirty="0"/>
          </a:p>
          <a:p>
            <a:pPr lvl="1"/>
            <a:r>
              <a:rPr lang="en-US" sz="2000" dirty="0" smtClean="0"/>
              <a:t>AppTitude 20 minute demo</a:t>
            </a:r>
          </a:p>
          <a:p>
            <a:pPr lvl="1"/>
            <a:r>
              <a:rPr lang="en-US" sz="2000" dirty="0" smtClean="0"/>
              <a:t>App </a:t>
            </a:r>
            <a:r>
              <a:rPr lang="en-US" sz="2000" dirty="0"/>
              <a:t>Migration Workbook (</a:t>
            </a:r>
            <a:r>
              <a:rPr lang="en-US" sz="2000" dirty="0" err="1"/>
              <a:t>ebook</a:t>
            </a:r>
            <a:r>
              <a:rPr lang="en-US" sz="2000" dirty="0"/>
              <a:t>)</a:t>
            </a:r>
          </a:p>
          <a:p>
            <a:pPr lvl="1"/>
            <a:r>
              <a:rPr lang="en-US" sz="2000" dirty="0"/>
              <a:t>Windows 7 Migration Checklist</a:t>
            </a:r>
          </a:p>
          <a:p>
            <a:pPr lvl="1"/>
            <a:r>
              <a:rPr lang="en-US" sz="2000" dirty="0" smtClean="0"/>
              <a:t>Sample </a:t>
            </a:r>
            <a:r>
              <a:rPr lang="en-US" sz="2000" dirty="0"/>
              <a:t>reports and more…</a:t>
            </a:r>
          </a:p>
          <a:p>
            <a:r>
              <a:rPr lang="en-US" sz="2400" dirty="0"/>
              <a:t>Demo? Pricing? Contact </a:t>
            </a:r>
            <a:r>
              <a:rPr lang="en-US" sz="2400" dirty="0">
                <a:hlinkClick r:id="rId5"/>
              </a:rPr>
              <a:t>info@app-dna.com</a:t>
            </a:r>
            <a:endParaRPr lang="en-US" sz="2400" dirty="0"/>
          </a:p>
          <a:p>
            <a:r>
              <a:rPr lang="en-US" sz="2400" dirty="0"/>
              <a:t>App-DNA technical blog </a:t>
            </a:r>
            <a:r>
              <a:rPr lang="en-US" sz="2400" dirty="0">
                <a:hlinkClick r:id="rId6" action="ppaction://hlinkfile"/>
              </a:rPr>
              <a:t>fishbowl.app-dna.com</a:t>
            </a:r>
            <a:r>
              <a:rPr lang="en-US" sz="2400" dirty="0"/>
              <a:t> </a:t>
            </a:r>
          </a:p>
          <a:p>
            <a:r>
              <a:rPr lang="en-US" sz="2400" dirty="0"/>
              <a:t>Follow @</a:t>
            </a:r>
            <a:r>
              <a:rPr lang="en-US" sz="2400" dirty="0" err="1"/>
              <a:t>appdna</a:t>
            </a:r>
            <a:r>
              <a:rPr lang="en-US" sz="2400" dirty="0"/>
              <a:t> on </a:t>
            </a:r>
          </a:p>
          <a:p>
            <a:endParaRPr lang="en-US" sz="2400" dirty="0"/>
          </a:p>
        </p:txBody>
      </p:sp>
      <p:pic>
        <p:nvPicPr>
          <p:cNvPr id="4"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989004" y="4941168"/>
            <a:ext cx="1027074" cy="243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 name="Group 12"/>
          <p:cNvGrpSpPr/>
          <p:nvPr/>
        </p:nvGrpSpPr>
        <p:grpSpPr>
          <a:xfrm>
            <a:off x="6473951" y="5483887"/>
            <a:ext cx="1961388" cy="762000"/>
            <a:chOff x="6553200" y="5553487"/>
            <a:chExt cx="2057400" cy="692727"/>
          </a:xfrm>
          <a:effectLst>
            <a:reflection blurRad="6350" stA="50000" endA="300" endPos="38500" dist="50800" dir="5400000" sy="-100000" algn="bl" rotWithShape="0"/>
          </a:effectLst>
        </p:grpSpPr>
        <p:sp>
          <p:nvSpPr>
            <p:cNvPr id="7" name="Rounded Rectangle 6"/>
            <p:cNvSpPr/>
            <p:nvPr/>
          </p:nvSpPr>
          <p:spPr bwMode="auto">
            <a:xfrm>
              <a:off x="6553200" y="5553487"/>
              <a:ext cx="2057400" cy="692727"/>
            </a:xfrm>
            <a:prstGeom prst="roundRect">
              <a:avLst/>
            </a:prstGeom>
            <a:gradFill>
              <a:gsLst>
                <a:gs pos="0">
                  <a:schemeClr val="accent1">
                    <a:tint val="65000"/>
                    <a:satMod val="270000"/>
                    <a:lumMod val="0"/>
                    <a:lumOff val="100000"/>
                  </a:schemeClr>
                </a:gs>
                <a:gs pos="25000">
                  <a:schemeClr val="accent1">
                    <a:tint val="60000"/>
                    <a:satMod val="300000"/>
                    <a:lumMod val="7000"/>
                    <a:lumOff val="93000"/>
                  </a:schemeClr>
                </a:gs>
                <a:gs pos="100000">
                  <a:schemeClr val="accent1">
                    <a:tint val="29000"/>
                    <a:satMod val="400000"/>
                    <a:lumMod val="79000"/>
                    <a:lumOff val="21000"/>
                  </a:schemeClr>
                </a:gs>
              </a:gsLst>
            </a:gradFill>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GB" sz="2000" dirty="0" smtClean="0">
                <a:gradFill>
                  <a:gsLst>
                    <a:gs pos="0">
                      <a:srgbClr val="FFFFFF"/>
                    </a:gs>
                    <a:gs pos="100000">
                      <a:srgbClr val="FFFFFF"/>
                    </a:gs>
                  </a:gsLst>
                  <a:lin ang="5400000" scaled="0"/>
                </a:gradFill>
              </a:endParaRPr>
            </a:p>
          </p:txBody>
        </p:sp>
        <p:pic>
          <p:nvPicPr>
            <p:cNvPr id="12" name="Picture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827520" y="5648440"/>
              <a:ext cx="1508760" cy="469016"/>
            </a:xfrm>
            <a:prstGeom prst="rect">
              <a:avLst/>
            </a:prstGeom>
          </p:spPr>
        </p:pic>
      </p:grpSp>
    </p:spTree>
    <p:extLst>
      <p:ext uri="{BB962C8B-B14F-4D97-AF65-F5344CB8AC3E}">
        <p14:creationId xmlns:p14="http://schemas.microsoft.com/office/powerpoint/2010/main" val="33336063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93172" y="274637"/>
            <a:ext cx="8471316" cy="1143000"/>
          </a:xfrm>
        </p:spPr>
        <p:txBody>
          <a:bodyPr>
            <a:normAutofit/>
          </a:bodyPr>
          <a:lstStyle/>
          <a:p>
            <a:r>
              <a:rPr lang="en-GB" sz="3200" dirty="0" smtClean="0"/>
              <a:t>Enrol in Microsoft Virtual Academy Today</a:t>
            </a:r>
            <a:endParaRPr lang="en-GB" sz="3200" dirty="0"/>
          </a:p>
        </p:txBody>
      </p:sp>
      <p:sp>
        <p:nvSpPr>
          <p:cNvPr id="8" name="TextBox 7"/>
          <p:cNvSpPr txBox="1"/>
          <p:nvPr/>
        </p:nvSpPr>
        <p:spPr>
          <a:xfrm>
            <a:off x="493172" y="1412777"/>
            <a:ext cx="8471316" cy="1138773"/>
          </a:xfrm>
          <a:prstGeom prst="rect">
            <a:avLst/>
          </a:prstGeom>
          <a:noFill/>
          <a:effectLst>
            <a:innerShdw blurRad="63500" dist="50800" dir="2700000">
              <a:prstClr val="black">
                <a:alpha val="50000"/>
              </a:prstClr>
            </a:innerShdw>
          </a:effectLst>
          <a:scene3d>
            <a:camera prst="orthographicFront"/>
            <a:lightRig rig="threePt" dir="t"/>
          </a:scene3d>
          <a:sp3d>
            <a:bevelT/>
          </a:sp3d>
        </p:spPr>
        <p:txBody>
          <a:bodyPr wrap="square" rtlCol="0">
            <a:spAutoFit/>
          </a:bodyPr>
          <a:lstStyle/>
          <a:p>
            <a:r>
              <a:rPr lang="en-US" sz="2000" b="1" dirty="0" smtClean="0">
                <a:solidFill>
                  <a:schemeClr val="bg1"/>
                </a:solidFill>
                <a:latin typeface="Segoe UI" pitchFamily="34" charset="0"/>
                <a:cs typeface="Segoe UI" pitchFamily="34" charset="0"/>
              </a:rPr>
              <a:t>Why Enroll, other than it being free?</a:t>
            </a:r>
          </a:p>
          <a:p>
            <a:r>
              <a:rPr lang="en-US" sz="1600" dirty="0" smtClean="0">
                <a:solidFill>
                  <a:schemeClr val="bg1"/>
                </a:solidFill>
                <a:latin typeface="Segoe UI" pitchFamily="34" charset="0"/>
                <a:cs typeface="Segoe UI" pitchFamily="34" charset="0"/>
              </a:rPr>
              <a:t>The MVA helps improve </a:t>
            </a:r>
            <a:r>
              <a:rPr lang="en-US" sz="1600" dirty="0">
                <a:solidFill>
                  <a:schemeClr val="bg1"/>
                </a:solidFill>
                <a:latin typeface="Segoe UI" pitchFamily="34" charset="0"/>
                <a:cs typeface="Segoe UI" pitchFamily="34" charset="0"/>
              </a:rPr>
              <a:t>your IT skill set and advance your career with </a:t>
            </a:r>
            <a:r>
              <a:rPr lang="en-US" sz="1600" dirty="0" smtClean="0">
                <a:solidFill>
                  <a:schemeClr val="bg1"/>
                </a:solidFill>
                <a:latin typeface="Segoe UI" pitchFamily="34" charset="0"/>
                <a:cs typeface="Segoe UI" pitchFamily="34" charset="0"/>
              </a:rPr>
              <a:t>a </a:t>
            </a:r>
            <a:r>
              <a:rPr lang="en-US" sz="1600" dirty="0">
                <a:solidFill>
                  <a:schemeClr val="bg1"/>
                </a:solidFill>
                <a:latin typeface="Segoe UI" pitchFamily="34" charset="0"/>
                <a:cs typeface="Segoe UI" pitchFamily="34" charset="0"/>
              </a:rPr>
              <a:t>free, easy to access training portal that allows you to learn at your own pace, focusing on Microsoft </a:t>
            </a:r>
            <a:r>
              <a:rPr lang="en-US" sz="1600" dirty="0" smtClean="0">
                <a:solidFill>
                  <a:schemeClr val="bg1"/>
                </a:solidFill>
                <a:latin typeface="Segoe UI" pitchFamily="34" charset="0"/>
                <a:cs typeface="Segoe UI" pitchFamily="34" charset="0"/>
              </a:rPr>
              <a:t>technologies.</a:t>
            </a:r>
            <a:endParaRPr lang="en-GB" sz="1600" dirty="0">
              <a:solidFill>
                <a:schemeClr val="bg1"/>
              </a:solidFill>
              <a:latin typeface="Segoe UI" pitchFamily="34" charset="0"/>
              <a:cs typeface="Segoe UI" pitchFamily="34" charset="0"/>
            </a:endParaRPr>
          </a:p>
        </p:txBody>
      </p:sp>
      <p:sp>
        <p:nvSpPr>
          <p:cNvPr id="9" name="TextBox 8"/>
          <p:cNvSpPr txBox="1"/>
          <p:nvPr/>
        </p:nvSpPr>
        <p:spPr>
          <a:xfrm>
            <a:off x="493173" y="2697734"/>
            <a:ext cx="8038829" cy="1323439"/>
          </a:xfrm>
          <a:prstGeom prst="rect">
            <a:avLst/>
          </a:prstGeom>
          <a:noFill/>
        </p:spPr>
        <p:txBody>
          <a:bodyPr wrap="square" rtlCol="0">
            <a:spAutoFit/>
          </a:bodyPr>
          <a:lstStyle/>
          <a:p>
            <a:r>
              <a:rPr lang="en-GB" sz="2000" b="1" dirty="0">
                <a:solidFill>
                  <a:schemeClr val="bg1"/>
                </a:solidFill>
                <a:latin typeface="Segoe UI" pitchFamily="34" charset="0"/>
                <a:cs typeface="Segoe UI" pitchFamily="34" charset="0"/>
              </a:rPr>
              <a:t>What Do I </a:t>
            </a:r>
            <a:r>
              <a:rPr lang="en-GB" sz="2000" b="1" dirty="0" smtClean="0">
                <a:solidFill>
                  <a:schemeClr val="bg1"/>
                </a:solidFill>
                <a:latin typeface="Segoe UI" pitchFamily="34" charset="0"/>
                <a:cs typeface="Segoe UI" pitchFamily="34" charset="0"/>
              </a:rPr>
              <a:t>get for enrolment?</a:t>
            </a:r>
            <a:r>
              <a:rPr lang="en-GB" sz="2000" b="1" dirty="0">
                <a:solidFill>
                  <a:schemeClr val="bg1"/>
                </a:solidFill>
                <a:latin typeface="Segoe UI" pitchFamily="34" charset="0"/>
                <a:cs typeface="Segoe UI" pitchFamily="34" charset="0"/>
              </a:rPr>
              <a:t>	</a:t>
            </a:r>
          </a:p>
          <a:p>
            <a:pPr marL="342900" indent="-342900">
              <a:spcBef>
                <a:spcPct val="20000"/>
              </a:spcBef>
              <a:buClr>
                <a:srgbClr val="03C2F1"/>
              </a:buClr>
              <a:buFont typeface="Segoe UI" pitchFamily="34" charset="0"/>
              <a:buChar char="►"/>
            </a:pPr>
            <a:r>
              <a:rPr lang="en-GB" sz="1600" dirty="0">
                <a:solidFill>
                  <a:schemeClr val="bg1"/>
                </a:solidFill>
                <a:latin typeface="Segoe UI" pitchFamily="34" charset="0"/>
                <a:ea typeface="Segoe UI" pitchFamily="34" charset="0"/>
                <a:cs typeface="Segoe UI" pitchFamily="34" charset="0"/>
              </a:rPr>
              <a:t>Free training to make you become the Cloud-Hero in my Organization</a:t>
            </a:r>
          </a:p>
          <a:p>
            <a:pPr marL="342900" indent="-342900">
              <a:spcBef>
                <a:spcPct val="20000"/>
              </a:spcBef>
              <a:buClr>
                <a:srgbClr val="03C2F1"/>
              </a:buClr>
              <a:buFont typeface="Segoe UI" pitchFamily="34" charset="0"/>
              <a:buChar char="►"/>
            </a:pPr>
            <a:r>
              <a:rPr lang="en-GB" sz="1600" dirty="0">
                <a:solidFill>
                  <a:schemeClr val="bg1"/>
                </a:solidFill>
                <a:latin typeface="Segoe UI" pitchFamily="34" charset="0"/>
                <a:ea typeface="Segoe UI" pitchFamily="34" charset="0"/>
                <a:cs typeface="Segoe UI" pitchFamily="34" charset="0"/>
              </a:rPr>
              <a:t>Help mastering your Training Path and get the recognition</a:t>
            </a:r>
          </a:p>
          <a:p>
            <a:pPr marL="342900" indent="-342900">
              <a:spcBef>
                <a:spcPct val="20000"/>
              </a:spcBef>
              <a:buClr>
                <a:srgbClr val="03C2F1"/>
              </a:buClr>
              <a:buFont typeface="Segoe UI" pitchFamily="34" charset="0"/>
              <a:buChar char="►"/>
            </a:pPr>
            <a:r>
              <a:rPr lang="en-GB" sz="1600" dirty="0">
                <a:solidFill>
                  <a:schemeClr val="bg1"/>
                </a:solidFill>
                <a:latin typeface="Segoe UI" pitchFamily="34" charset="0"/>
                <a:ea typeface="Segoe UI" pitchFamily="34" charset="0"/>
                <a:cs typeface="Segoe UI" pitchFamily="34" charset="0"/>
              </a:rPr>
              <a:t>Connect with other IT Pros and discuss The Cloud </a:t>
            </a:r>
          </a:p>
        </p:txBody>
      </p:sp>
      <p:sp>
        <p:nvSpPr>
          <p:cNvPr id="12" name="TextBox 11"/>
          <p:cNvSpPr txBox="1"/>
          <p:nvPr/>
        </p:nvSpPr>
        <p:spPr>
          <a:xfrm>
            <a:off x="493172" y="4167356"/>
            <a:ext cx="7416824" cy="817245"/>
          </a:xfrm>
          <a:prstGeom prst="roundRect">
            <a:avLst/>
          </a:prstGeom>
          <a:noFill/>
        </p:spPr>
        <p:txBody>
          <a:bodyPr wrap="square" rtlCol="0">
            <a:spAutoFit/>
          </a:bodyPr>
          <a:lstStyle/>
          <a:p>
            <a:r>
              <a:rPr lang="en-GB" b="1" dirty="0">
                <a:solidFill>
                  <a:schemeClr val="bg1"/>
                </a:solidFill>
                <a:latin typeface="Segoe UI" pitchFamily="34" charset="0"/>
                <a:cs typeface="Segoe UI" pitchFamily="34" charset="0"/>
              </a:rPr>
              <a:t>Where do I </a:t>
            </a:r>
            <a:r>
              <a:rPr lang="en-GB" b="1" dirty="0" smtClean="0">
                <a:solidFill>
                  <a:schemeClr val="bg1"/>
                </a:solidFill>
                <a:latin typeface="Segoe UI" pitchFamily="34" charset="0"/>
                <a:cs typeface="Segoe UI" pitchFamily="34" charset="0"/>
              </a:rPr>
              <a:t>Enrol?</a:t>
            </a:r>
            <a:endParaRPr lang="en-GB" sz="1600" b="1" dirty="0">
              <a:solidFill>
                <a:schemeClr val="bg1"/>
              </a:solidFill>
              <a:latin typeface="Segoe UI" pitchFamily="34" charset="0"/>
              <a:cs typeface="Segoe UI" pitchFamily="34" charset="0"/>
            </a:endParaRPr>
          </a:p>
          <a:p>
            <a:r>
              <a:rPr lang="en-GB" sz="2400" b="1" dirty="0" smtClean="0">
                <a:solidFill>
                  <a:srgbClr val="00B0F0"/>
                </a:solidFill>
                <a:latin typeface="Segoe UI" pitchFamily="34" charset="0"/>
                <a:cs typeface="Segoe UI" pitchFamily="34" charset="0"/>
                <a:hlinkClick r:id="rId2"/>
              </a:rPr>
              <a:t>www.microsoftvirtualacademy.com</a:t>
            </a:r>
            <a:r>
              <a:rPr lang="en-GB" sz="2400" b="1" dirty="0" smtClean="0">
                <a:solidFill>
                  <a:srgbClr val="00B0F0"/>
                </a:solidFill>
                <a:latin typeface="Segoe UI" pitchFamily="34" charset="0"/>
                <a:cs typeface="Segoe UI" pitchFamily="34" charset="0"/>
              </a:rPr>
              <a:t> </a:t>
            </a:r>
            <a:endParaRPr lang="en-GB" sz="2400" b="1" dirty="0">
              <a:solidFill>
                <a:srgbClr val="00B0F0"/>
              </a:solidFill>
              <a:latin typeface="Segoe UI" pitchFamily="34" charset="0"/>
              <a:cs typeface="Segoe UI" pitchFamily="34" charset="0"/>
            </a:endParaRPr>
          </a:p>
        </p:txBody>
      </p:sp>
      <p:sp>
        <p:nvSpPr>
          <p:cNvPr id="13" name="TextBox 12"/>
          <p:cNvSpPr txBox="1"/>
          <p:nvPr/>
        </p:nvSpPr>
        <p:spPr>
          <a:xfrm>
            <a:off x="521747" y="5213559"/>
            <a:ext cx="7416824" cy="400110"/>
          </a:xfrm>
          <a:prstGeom prst="rect">
            <a:avLst/>
          </a:prstGeom>
          <a:noFill/>
        </p:spPr>
        <p:txBody>
          <a:bodyPr wrap="square" rtlCol="0">
            <a:spAutoFit/>
          </a:bodyPr>
          <a:lstStyle/>
          <a:p>
            <a:r>
              <a:rPr lang="en-GB" sz="2000" b="1" dirty="0">
                <a:solidFill>
                  <a:schemeClr val="bg1"/>
                </a:solidFill>
                <a:latin typeface="Segoe UI" pitchFamily="34" charset="0"/>
                <a:cs typeface="Segoe UI" pitchFamily="34" charset="0"/>
              </a:rPr>
              <a:t>Then tell us what you </a:t>
            </a:r>
            <a:r>
              <a:rPr lang="en-GB" sz="2000" b="1" dirty="0" smtClean="0">
                <a:solidFill>
                  <a:schemeClr val="bg1"/>
                </a:solidFill>
                <a:latin typeface="Segoe UI" pitchFamily="34" charset="0"/>
                <a:cs typeface="Segoe UI" pitchFamily="34" charset="0"/>
              </a:rPr>
              <a:t>think. </a:t>
            </a:r>
            <a:r>
              <a:rPr lang="en-GB" sz="1600" dirty="0" smtClean="0">
                <a:solidFill>
                  <a:schemeClr val="bg1"/>
                </a:solidFill>
                <a:latin typeface="Segoe UI" pitchFamily="34" charset="0"/>
                <a:cs typeface="Segoe UI" pitchFamily="34" charset="0"/>
              </a:rPr>
              <a:t>TellTheDean@microsoft.com</a:t>
            </a:r>
          </a:p>
        </p:txBody>
      </p:sp>
      <p:grpSp>
        <p:nvGrpSpPr>
          <p:cNvPr id="5" name="Group 4"/>
          <p:cNvGrpSpPr/>
          <p:nvPr/>
        </p:nvGrpSpPr>
        <p:grpSpPr>
          <a:xfrm>
            <a:off x="6228184" y="3621020"/>
            <a:ext cx="2549302" cy="1258207"/>
            <a:chOff x="6732240" y="2211710"/>
            <a:chExt cx="2160240" cy="799639"/>
          </a:xfrm>
          <a:effectLst>
            <a:reflection blurRad="6350" stA="52000" endA="300" endPos="35000" dir="5400000" sy="-100000" algn="bl" rotWithShape="0"/>
          </a:effectLst>
        </p:grpSpPr>
        <p:sp>
          <p:nvSpPr>
            <p:cNvPr id="3" name="Rounded Rectangle 2"/>
            <p:cNvSpPr/>
            <p:nvPr/>
          </p:nvSpPr>
          <p:spPr>
            <a:xfrm>
              <a:off x="6732240" y="2211710"/>
              <a:ext cx="2160240" cy="79963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04248" y="2302400"/>
              <a:ext cx="2031581" cy="629389"/>
            </a:xfrm>
            <a:prstGeom prst="roundRect">
              <a:avLst>
                <a:gd name="adj" fmla="val 12264"/>
              </a:avLst>
            </a:prstGeom>
          </p:spPr>
        </p:pic>
      </p:grpSp>
    </p:spTree>
    <p:extLst>
      <p:ext uri="{BB962C8B-B14F-4D97-AF65-F5344CB8AC3E}">
        <p14:creationId xmlns:p14="http://schemas.microsoft.com/office/powerpoint/2010/main" val="5420909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Rounded Rectangle 99"/>
          <p:cNvSpPr/>
          <p:nvPr/>
        </p:nvSpPr>
        <p:spPr bwMode="auto">
          <a:xfrm>
            <a:off x="501092" y="4725144"/>
            <a:ext cx="7959340" cy="785542"/>
          </a:xfrm>
          <a:prstGeom prst="roundRect">
            <a:avLst/>
          </a:prstGeom>
          <a:gradFill>
            <a:gsLst>
              <a:gs pos="65000">
                <a:schemeClr val="bg1">
                  <a:alpha val="0"/>
                </a:schemeClr>
              </a:gs>
              <a:gs pos="100000">
                <a:schemeClr val="bg1">
                  <a:lumMod val="86000"/>
                </a:schemeClr>
              </a:gs>
            </a:gsLst>
            <a:lin ang="10800000" scaled="0"/>
          </a:gra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r"/>
            <a:endParaRPr lang="en-GB" sz="1200" b="1">
              <a:latin typeface="+mn-lt"/>
              <a:ea typeface="+mn-ea"/>
            </a:endParaRPr>
          </a:p>
        </p:txBody>
      </p:sp>
      <p:sp>
        <p:nvSpPr>
          <p:cNvPr id="2" name="Title 1"/>
          <p:cNvSpPr>
            <a:spLocks noGrp="1"/>
          </p:cNvSpPr>
          <p:nvPr>
            <p:ph type="title"/>
          </p:nvPr>
        </p:nvSpPr>
        <p:spPr/>
        <p:txBody>
          <a:bodyPr>
            <a:normAutofit/>
          </a:bodyPr>
          <a:lstStyle/>
          <a:p>
            <a:r>
              <a:rPr lang="en-US" dirty="0" smtClean="0"/>
              <a:t>Intro’s</a:t>
            </a:r>
            <a:br>
              <a:rPr lang="en-US" dirty="0" smtClean="0"/>
            </a:br>
            <a:r>
              <a:rPr lang="en-US" sz="2700" dirty="0">
                <a:solidFill>
                  <a:schemeClr val="accent2"/>
                </a:solidFill>
              </a:rPr>
              <a:t>Who are App-DNA?</a:t>
            </a:r>
            <a:endParaRPr lang="en-GB" sz="2700" dirty="0">
              <a:solidFill>
                <a:schemeClr val="accent2"/>
              </a:solidFill>
            </a:endParaRPr>
          </a:p>
        </p:txBody>
      </p:sp>
      <p:sp>
        <p:nvSpPr>
          <p:cNvPr id="4" name="Footer Placeholder 3"/>
          <p:cNvSpPr>
            <a:spLocks noGrp="1"/>
          </p:cNvSpPr>
          <p:nvPr>
            <p:ph type="ftr" sz="quarter" idx="11"/>
          </p:nvPr>
        </p:nvSpPr>
        <p:spPr>
          <a:xfrm>
            <a:off x="3124200" y="6448251"/>
            <a:ext cx="2895600" cy="365125"/>
          </a:xfrm>
        </p:spPr>
        <p:txBody>
          <a:bodyPr/>
          <a:lstStyle/>
          <a:p>
            <a:r>
              <a:rPr lang="en-AU" smtClean="0"/>
              <a:t>(c) 2011 Microsoft. All rights reserved.</a:t>
            </a:r>
            <a:endParaRPr lang="en-AU" dirty="0"/>
          </a:p>
        </p:txBody>
      </p:sp>
      <p:sp>
        <p:nvSpPr>
          <p:cNvPr id="5" name="Rounded Rectangle 4"/>
          <p:cNvSpPr/>
          <p:nvPr/>
        </p:nvSpPr>
        <p:spPr bwMode="auto">
          <a:xfrm>
            <a:off x="501092" y="1674547"/>
            <a:ext cx="7959340" cy="1310604"/>
          </a:xfrm>
          <a:prstGeom prst="roundRect">
            <a:avLst>
              <a:gd name="adj" fmla="val 9778"/>
            </a:avLst>
          </a:prstGeom>
          <a:gradFill>
            <a:gsLst>
              <a:gs pos="65000">
                <a:schemeClr val="bg1">
                  <a:alpha val="0"/>
                </a:schemeClr>
              </a:gs>
              <a:gs pos="100000">
                <a:schemeClr val="bg1">
                  <a:lumMod val="86000"/>
                </a:schemeClr>
              </a:gs>
            </a:gsLst>
            <a:lin ang="10800000" scaled="0"/>
          </a:gra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r">
              <a:lnSpc>
                <a:spcPct val="150000"/>
              </a:lnSpc>
            </a:pPr>
            <a:endParaRPr lang="en-GB" sz="1200" b="1" dirty="0">
              <a:latin typeface="+mn-lt"/>
              <a:ea typeface="+mn-ea"/>
            </a:endParaRPr>
          </a:p>
        </p:txBody>
      </p:sp>
      <p:sp>
        <p:nvSpPr>
          <p:cNvPr id="8" name="Rounded Rectangle 7"/>
          <p:cNvSpPr/>
          <p:nvPr/>
        </p:nvSpPr>
        <p:spPr bwMode="auto">
          <a:xfrm>
            <a:off x="501092" y="3040788"/>
            <a:ext cx="7959340" cy="756000"/>
          </a:xfrm>
          <a:prstGeom prst="roundRect">
            <a:avLst/>
          </a:prstGeom>
          <a:gradFill>
            <a:gsLst>
              <a:gs pos="65000">
                <a:schemeClr val="bg1">
                  <a:alpha val="0"/>
                </a:schemeClr>
              </a:gs>
              <a:gs pos="100000">
                <a:schemeClr val="bg1">
                  <a:lumMod val="86000"/>
                </a:schemeClr>
              </a:gs>
            </a:gsLst>
            <a:lin ang="10800000" scaled="0"/>
          </a:gra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r"/>
            <a:endParaRPr lang="en-GB" sz="1200" b="1">
              <a:latin typeface="+mn-lt"/>
              <a:ea typeface="+mn-ea"/>
            </a:endParaRPr>
          </a:p>
        </p:txBody>
      </p:sp>
      <p:sp>
        <p:nvSpPr>
          <p:cNvPr id="9" name="Rounded Rectangle 8"/>
          <p:cNvSpPr/>
          <p:nvPr/>
        </p:nvSpPr>
        <p:spPr bwMode="auto">
          <a:xfrm>
            <a:off x="501092" y="5570489"/>
            <a:ext cx="7959340" cy="756000"/>
          </a:xfrm>
          <a:prstGeom prst="roundRect">
            <a:avLst/>
          </a:prstGeom>
          <a:gradFill>
            <a:gsLst>
              <a:gs pos="65000">
                <a:schemeClr val="bg1">
                  <a:alpha val="0"/>
                </a:schemeClr>
              </a:gs>
              <a:gs pos="100000">
                <a:schemeClr val="bg1">
                  <a:lumMod val="86000"/>
                </a:schemeClr>
              </a:gs>
            </a:gsLst>
            <a:lin ang="10800000" scaled="0"/>
          </a:gra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r"/>
            <a:endParaRPr lang="en-GB" sz="1200" b="1">
              <a:latin typeface="+mn-lt"/>
              <a:ea typeface="+mn-ea"/>
            </a:endParaRPr>
          </a:p>
        </p:txBody>
      </p:sp>
      <p:pic>
        <p:nvPicPr>
          <p:cNvPr id="10" name="Picture 9" descr="citrix_logo_lk_200x78.gif"/>
          <p:cNvPicPr>
            <a:picLocks noChangeAspect="1"/>
          </p:cNvPicPr>
          <p:nvPr/>
        </p:nvPicPr>
        <p:blipFill>
          <a:blip r:embed="rId3" cstate="print"/>
          <a:stretch>
            <a:fillRect/>
          </a:stretch>
        </p:blipFill>
        <p:spPr>
          <a:xfrm>
            <a:off x="6450262" y="3213024"/>
            <a:ext cx="975863" cy="380586"/>
          </a:xfrm>
          <a:prstGeom prst="rect">
            <a:avLst/>
          </a:prstGeom>
        </p:spPr>
      </p:pic>
      <p:sp>
        <p:nvSpPr>
          <p:cNvPr id="11" name="Rectangle 10"/>
          <p:cNvSpPr/>
          <p:nvPr/>
        </p:nvSpPr>
        <p:spPr>
          <a:xfrm>
            <a:off x="571356" y="3044563"/>
            <a:ext cx="1903534" cy="646331"/>
          </a:xfrm>
          <a:prstGeom prst="rect">
            <a:avLst/>
          </a:prstGeom>
        </p:spPr>
        <p:txBody>
          <a:bodyPr wrap="none">
            <a:noAutofit/>
          </a:bodyPr>
          <a:lstStyle/>
          <a:p>
            <a:r>
              <a:rPr lang="en-GB" b="1" dirty="0" smtClean="0">
                <a:latin typeface="+mn-lt"/>
              </a:rPr>
              <a:t>Technology Partners</a:t>
            </a:r>
          </a:p>
        </p:txBody>
      </p:sp>
      <p:pic>
        <p:nvPicPr>
          <p:cNvPr id="12" name="Picture 2" descr="http://blog.taragana.com/wp-content/uploads/2009/02/microsoft-logo.jpg"/>
          <p:cNvPicPr>
            <a:picLocks noChangeAspect="1" noChangeArrowheads="1"/>
          </p:cNvPicPr>
          <p:nvPr/>
        </p:nvPicPr>
        <p:blipFill>
          <a:blip r:embed="rId4" cstate="print">
            <a:clrChange>
              <a:clrFrom>
                <a:srgbClr val="FDFDFD"/>
              </a:clrFrom>
              <a:clrTo>
                <a:srgbClr val="FDFDFD">
                  <a:alpha val="0"/>
                </a:srgbClr>
              </a:clrTo>
            </a:clrChange>
            <a:extLst>
              <a:ext uri="{28A0092B-C50C-407E-A947-70E740481C1C}">
                <a14:useLocalDpi xmlns:a14="http://schemas.microsoft.com/office/drawing/2010/main" val="0"/>
              </a:ext>
            </a:extLst>
          </a:blip>
          <a:srcRect/>
          <a:stretch>
            <a:fillRect/>
          </a:stretch>
        </p:blipFill>
        <p:spPr bwMode="auto">
          <a:xfrm>
            <a:off x="4524288" y="3200079"/>
            <a:ext cx="1719126" cy="414541"/>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p:cNvSpPr/>
          <p:nvPr/>
        </p:nvSpPr>
        <p:spPr>
          <a:xfrm>
            <a:off x="571356" y="5610244"/>
            <a:ext cx="2734018" cy="646331"/>
          </a:xfrm>
          <a:prstGeom prst="rect">
            <a:avLst/>
          </a:prstGeom>
        </p:spPr>
        <p:txBody>
          <a:bodyPr wrap="none">
            <a:noAutofit/>
          </a:bodyPr>
          <a:lstStyle/>
          <a:p>
            <a:r>
              <a:rPr lang="en-GB" b="1" dirty="0" smtClean="0">
                <a:latin typeface="+mn-lt"/>
              </a:rPr>
              <a:t>Industry Leadership</a:t>
            </a:r>
          </a:p>
          <a:p>
            <a:r>
              <a:rPr lang="en-GB" sz="1200" dirty="0" smtClean="0">
                <a:latin typeface="+mn-lt"/>
              </a:rPr>
              <a:t>(Awards, Thought Leadership, Innovation)</a:t>
            </a:r>
            <a:endParaRPr lang="en-GB" sz="1200" b="1" dirty="0">
              <a:latin typeface="+mn-lt"/>
            </a:endParaRPr>
          </a:p>
        </p:txBody>
      </p:sp>
      <p:sp>
        <p:nvSpPr>
          <p:cNvPr id="16" name="Rectangle 15"/>
          <p:cNvSpPr/>
          <p:nvPr/>
        </p:nvSpPr>
        <p:spPr>
          <a:xfrm>
            <a:off x="571356" y="1704262"/>
            <a:ext cx="3762184" cy="1200329"/>
          </a:xfrm>
          <a:prstGeom prst="rect">
            <a:avLst/>
          </a:prstGeom>
        </p:spPr>
        <p:txBody>
          <a:bodyPr wrap="none">
            <a:noAutofit/>
          </a:bodyPr>
          <a:lstStyle/>
          <a:p>
            <a:r>
              <a:rPr lang="en-GB" b="1" dirty="0" smtClean="0">
                <a:latin typeface="+mn-lt"/>
              </a:rPr>
              <a:t>Worldwide ISV</a:t>
            </a:r>
          </a:p>
          <a:p>
            <a:r>
              <a:rPr lang="en-GB" b="1" dirty="0" smtClean="0">
                <a:latin typeface="+mn-lt"/>
              </a:rPr>
              <a:t>Locations: London, Paris, Sydney &amp; Chicago</a:t>
            </a:r>
          </a:p>
          <a:p>
            <a:r>
              <a:rPr lang="en-GB" b="1" dirty="0" smtClean="0">
                <a:latin typeface="+mn-lt"/>
              </a:rPr>
              <a:t>Opening: New York, Munich</a:t>
            </a:r>
            <a:endParaRPr lang="en-GB" b="1" dirty="0"/>
          </a:p>
          <a:p>
            <a:r>
              <a:rPr lang="en-GB" b="1" dirty="0" smtClean="0">
                <a:latin typeface="+mn-lt"/>
              </a:rPr>
              <a:t>Software: AppTitude (5.1) 8 years mature </a:t>
            </a:r>
          </a:p>
        </p:txBody>
      </p:sp>
      <p:pic>
        <p:nvPicPr>
          <p:cNvPr id="17" name="Picture 8" descr="http://www.app-dna.com/images/top10.pn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9826" t="6636" r="11984" b="43509"/>
          <a:stretch/>
        </p:blipFill>
        <p:spPr bwMode="auto">
          <a:xfrm>
            <a:off x="4503472" y="5637641"/>
            <a:ext cx="929079" cy="578992"/>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0" descr="http://tasktop.com/assets/images/newsletter/2010-06/gartner-cool-vendor.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918932" y="5615523"/>
            <a:ext cx="545018" cy="731233"/>
          </a:xfrm>
          <a:prstGeom prst="rect">
            <a:avLst/>
          </a:prstGeom>
          <a:noFill/>
          <a:extLst>
            <a:ext uri="{909E8E84-426E-40DD-AFC4-6F175D3DCCD1}">
              <a14:hiddenFill xmlns:a14="http://schemas.microsoft.com/office/drawing/2010/main">
                <a:solidFill>
                  <a:srgbClr val="FFFFFF"/>
                </a:solidFill>
              </a14:hiddenFill>
            </a:ext>
          </a:extLst>
        </p:spPr>
      </p:pic>
      <p:grpSp>
        <p:nvGrpSpPr>
          <p:cNvPr id="19" name="Group 18"/>
          <p:cNvGrpSpPr/>
          <p:nvPr/>
        </p:nvGrpSpPr>
        <p:grpSpPr>
          <a:xfrm>
            <a:off x="7020986" y="5581647"/>
            <a:ext cx="456140" cy="714886"/>
            <a:chOff x="7725835" y="4857270"/>
            <a:chExt cx="518573" cy="812734"/>
          </a:xfrm>
        </p:grpSpPr>
        <p:pic>
          <p:nvPicPr>
            <p:cNvPr id="20" name="Picture 6" descr="http://www.app-dna.com/images/features/bestofsynergy.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725835" y="4857270"/>
              <a:ext cx="518573" cy="61735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0" descr="citrix_logo_lk_200x78.gif"/>
            <p:cNvPicPr>
              <a:picLocks noChangeAspect="1"/>
            </p:cNvPicPr>
            <p:nvPr/>
          </p:nvPicPr>
          <p:blipFill>
            <a:blip r:embed="rId3" cstate="print"/>
            <a:stretch>
              <a:fillRect/>
            </a:stretch>
          </p:blipFill>
          <p:spPr>
            <a:xfrm>
              <a:off x="7838773" y="5536611"/>
              <a:ext cx="342034" cy="133393"/>
            </a:xfrm>
            <a:prstGeom prst="rect">
              <a:avLst/>
            </a:prstGeom>
          </p:spPr>
        </p:pic>
      </p:grpSp>
      <p:grpSp>
        <p:nvGrpSpPr>
          <p:cNvPr id="31" name="Group 30"/>
          <p:cNvGrpSpPr/>
          <p:nvPr/>
        </p:nvGrpSpPr>
        <p:grpSpPr>
          <a:xfrm>
            <a:off x="5683375" y="1674547"/>
            <a:ext cx="2765300" cy="1299206"/>
            <a:chOff x="4788024" y="908720"/>
            <a:chExt cx="3531265" cy="1659075"/>
          </a:xfrm>
        </p:grpSpPr>
        <p:pic>
          <p:nvPicPr>
            <p:cNvPr id="32" name="Picture 6" descr="http://www.openclipart.org/image/800px/svg_to_png/molumen_world_map.pn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a:stretch/>
          </p:blipFill>
          <p:spPr bwMode="auto">
            <a:xfrm>
              <a:off x="4788024" y="908720"/>
              <a:ext cx="3531265" cy="1659075"/>
            </a:xfrm>
            <a:prstGeom prst="rect">
              <a:avLst/>
            </a:prstGeom>
            <a:noFill/>
            <a:extLst>
              <a:ext uri="{909E8E84-426E-40DD-AFC4-6F175D3DCCD1}">
                <a14:hiddenFill xmlns:a14="http://schemas.microsoft.com/office/drawing/2010/main">
                  <a:solidFill>
                    <a:srgbClr val="FFFFFF"/>
                  </a:solidFill>
                </a14:hiddenFill>
              </a:ext>
            </a:extLst>
          </p:spPr>
        </p:pic>
        <p:sp>
          <p:nvSpPr>
            <p:cNvPr id="33" name="Oval 32"/>
            <p:cNvSpPr/>
            <p:nvPr/>
          </p:nvSpPr>
          <p:spPr bwMode="auto">
            <a:xfrm>
              <a:off x="5471911" y="1235026"/>
              <a:ext cx="144016" cy="144016"/>
            </a:xfrm>
            <a:prstGeom prst="ellipse">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a typeface="ＭＳ Ｐゴシック" pitchFamily="1" charset="-128"/>
              </a:endParaRPr>
            </a:p>
          </p:txBody>
        </p:sp>
        <p:sp>
          <p:nvSpPr>
            <p:cNvPr id="34" name="Oval 33"/>
            <p:cNvSpPr/>
            <p:nvPr/>
          </p:nvSpPr>
          <p:spPr bwMode="auto">
            <a:xfrm>
              <a:off x="6372200" y="1186247"/>
              <a:ext cx="144016" cy="144016"/>
            </a:xfrm>
            <a:prstGeom prst="ellipse">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a typeface="ＭＳ Ｐゴシック" pitchFamily="1" charset="-128"/>
              </a:endParaRPr>
            </a:p>
          </p:txBody>
        </p:sp>
        <p:sp>
          <p:nvSpPr>
            <p:cNvPr id="35" name="Oval 34"/>
            <p:cNvSpPr/>
            <p:nvPr/>
          </p:nvSpPr>
          <p:spPr bwMode="auto">
            <a:xfrm>
              <a:off x="5307489" y="1434196"/>
              <a:ext cx="50477" cy="50477"/>
            </a:xfrm>
            <a:prstGeom prst="ellipse">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a typeface="ＭＳ Ｐゴシック" pitchFamily="1" charset="-128"/>
              </a:endParaRPr>
            </a:p>
          </p:txBody>
        </p:sp>
        <p:sp>
          <p:nvSpPr>
            <p:cNvPr id="36" name="Oval 35"/>
            <p:cNvSpPr/>
            <p:nvPr/>
          </p:nvSpPr>
          <p:spPr bwMode="auto">
            <a:xfrm>
              <a:off x="5658243" y="1356177"/>
              <a:ext cx="50477" cy="50477"/>
            </a:xfrm>
            <a:prstGeom prst="ellipse">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a typeface="ＭＳ Ｐゴシック" pitchFamily="1" charset="-128"/>
              </a:endParaRPr>
            </a:p>
          </p:txBody>
        </p:sp>
        <p:sp>
          <p:nvSpPr>
            <p:cNvPr id="37" name="Oval 36"/>
            <p:cNvSpPr/>
            <p:nvPr/>
          </p:nvSpPr>
          <p:spPr bwMode="auto">
            <a:xfrm>
              <a:off x="5506276" y="1475005"/>
              <a:ext cx="50477" cy="50477"/>
            </a:xfrm>
            <a:prstGeom prst="ellipse">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a typeface="ＭＳ Ｐゴシック" pitchFamily="1" charset="-128"/>
              </a:endParaRPr>
            </a:p>
          </p:txBody>
        </p:sp>
        <p:sp>
          <p:nvSpPr>
            <p:cNvPr id="38" name="Oval 37"/>
            <p:cNvSpPr/>
            <p:nvPr/>
          </p:nvSpPr>
          <p:spPr bwMode="auto">
            <a:xfrm>
              <a:off x="6555927" y="1300071"/>
              <a:ext cx="50477" cy="50477"/>
            </a:xfrm>
            <a:prstGeom prst="ellipse">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a typeface="ＭＳ Ｐゴシック" pitchFamily="1" charset="-128"/>
              </a:endParaRPr>
            </a:p>
          </p:txBody>
        </p:sp>
        <p:sp>
          <p:nvSpPr>
            <p:cNvPr id="39" name="Oval 38"/>
            <p:cNvSpPr/>
            <p:nvPr/>
          </p:nvSpPr>
          <p:spPr bwMode="auto">
            <a:xfrm>
              <a:off x="7563590" y="2187134"/>
              <a:ext cx="50477" cy="50477"/>
            </a:xfrm>
            <a:prstGeom prst="ellipse">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a typeface="ＭＳ Ｐゴシック" pitchFamily="1" charset="-128"/>
              </a:endParaRPr>
            </a:p>
          </p:txBody>
        </p:sp>
        <p:sp>
          <p:nvSpPr>
            <p:cNvPr id="63" name="Oval 62"/>
            <p:cNvSpPr/>
            <p:nvPr/>
          </p:nvSpPr>
          <p:spPr bwMode="auto">
            <a:xfrm>
              <a:off x="7873835" y="2228906"/>
              <a:ext cx="61077" cy="61077"/>
            </a:xfrm>
            <a:prstGeom prst="ellipse">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a typeface="ＭＳ Ｐゴシック" pitchFamily="1" charset="-128"/>
              </a:endParaRPr>
            </a:p>
          </p:txBody>
        </p:sp>
      </p:grpSp>
      <p:pic>
        <p:nvPicPr>
          <p:cNvPr id="99" name="Picture 3"/>
          <p:cNvPicPr>
            <a:picLocks noChangeAspect="1" noChangeArrowheads="1"/>
          </p:cNvPicPr>
          <p:nvPr/>
        </p:nvPicPr>
        <p:blipFill>
          <a:blip r:embed="rId9" cstate="print"/>
          <a:srcRect/>
          <a:stretch>
            <a:fillRect/>
          </a:stretch>
        </p:blipFill>
        <p:spPr bwMode="auto">
          <a:xfrm>
            <a:off x="7524328" y="4725144"/>
            <a:ext cx="750043" cy="422064"/>
          </a:xfrm>
          <a:prstGeom prst="rect">
            <a:avLst/>
          </a:prstGeom>
          <a:noFill/>
          <a:ln w="9525">
            <a:noFill/>
            <a:miter lim="800000"/>
            <a:headEnd/>
            <a:tailEnd/>
          </a:ln>
        </p:spPr>
      </p:pic>
      <p:sp>
        <p:nvSpPr>
          <p:cNvPr id="101" name="Rounded Rectangle 100"/>
          <p:cNvSpPr/>
          <p:nvPr/>
        </p:nvSpPr>
        <p:spPr bwMode="auto">
          <a:xfrm>
            <a:off x="501092" y="3900325"/>
            <a:ext cx="7959340" cy="785542"/>
          </a:xfrm>
          <a:prstGeom prst="roundRect">
            <a:avLst/>
          </a:prstGeom>
          <a:gradFill>
            <a:gsLst>
              <a:gs pos="65000">
                <a:schemeClr val="bg1">
                  <a:alpha val="0"/>
                </a:schemeClr>
              </a:gs>
              <a:gs pos="100000">
                <a:schemeClr val="bg1">
                  <a:lumMod val="86000"/>
                </a:schemeClr>
              </a:gs>
            </a:gsLst>
            <a:lin ang="10800000" scaled="0"/>
          </a:gra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r"/>
            <a:endParaRPr lang="en-GB" sz="1200" b="1">
              <a:latin typeface="+mn-lt"/>
              <a:ea typeface="+mn-ea"/>
            </a:endParaRPr>
          </a:p>
        </p:txBody>
      </p:sp>
      <p:pic>
        <p:nvPicPr>
          <p:cNvPr id="102" name="Picture 12"/>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326604" y="5023919"/>
            <a:ext cx="924752" cy="287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 name="Picture 12" descr="http://www.hbg.psu.edu/clubs/finance/diageo.jpg"/>
          <p:cNvPicPr>
            <a:picLocks noChangeAspect="1" noChangeArrowheads="1"/>
          </p:cNvPicPr>
          <p:nvPr/>
        </p:nvPicPr>
        <p:blipFill>
          <a:blip r:embed="rId11" cstate="print"/>
          <a:srcRect/>
          <a:stretch>
            <a:fillRect/>
          </a:stretch>
        </p:blipFill>
        <p:spPr bwMode="auto">
          <a:xfrm>
            <a:off x="3923928" y="4725144"/>
            <a:ext cx="650992" cy="325501"/>
          </a:xfrm>
          <a:prstGeom prst="rect">
            <a:avLst/>
          </a:prstGeom>
          <a:noFill/>
        </p:spPr>
      </p:pic>
      <p:pic>
        <p:nvPicPr>
          <p:cNvPr id="104" name="Picture 4" descr="http://perspicacious.co.uk/wp-content/uploads/2008/08/coop.gif"/>
          <p:cNvPicPr>
            <a:picLocks noChangeAspect="1" noChangeArrowheads="1"/>
          </p:cNvPicPr>
          <p:nvPr/>
        </p:nvPicPr>
        <p:blipFill>
          <a:blip r:embed="rId12" cstate="print"/>
          <a:srcRect/>
          <a:stretch>
            <a:fillRect/>
          </a:stretch>
        </p:blipFill>
        <p:spPr bwMode="auto">
          <a:xfrm>
            <a:off x="5675716" y="5060828"/>
            <a:ext cx="625965" cy="297333"/>
          </a:xfrm>
          <a:prstGeom prst="rect">
            <a:avLst/>
          </a:prstGeom>
          <a:noFill/>
        </p:spPr>
      </p:pic>
      <p:pic>
        <p:nvPicPr>
          <p:cNvPr id="105" name="Picture 6" descr="Barclays">
            <a:hlinkClick r:id="rId13"/>
          </p:cNvPr>
          <p:cNvPicPr>
            <a:picLocks noChangeAspect="1" noChangeArrowheads="1"/>
          </p:cNvPicPr>
          <p:nvPr/>
        </p:nvPicPr>
        <p:blipFill>
          <a:blip r:embed="rId14" cstate="print"/>
          <a:srcRect/>
          <a:stretch>
            <a:fillRect/>
          </a:stretch>
        </p:blipFill>
        <p:spPr bwMode="auto">
          <a:xfrm>
            <a:off x="4283968" y="5085184"/>
            <a:ext cx="701079" cy="127416"/>
          </a:xfrm>
          <a:prstGeom prst="rect">
            <a:avLst/>
          </a:prstGeom>
          <a:noFill/>
        </p:spPr>
      </p:pic>
      <p:pic>
        <p:nvPicPr>
          <p:cNvPr id="106" name="Picture 2" descr="http://www.cmu.edu/corporate/images/exxonmobil_red.gif"/>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3779912" y="5342702"/>
            <a:ext cx="636068" cy="151445"/>
          </a:xfrm>
          <a:prstGeom prst="rect">
            <a:avLst/>
          </a:prstGeom>
          <a:noFill/>
          <a:extLst>
            <a:ext uri="{909E8E84-426E-40DD-AFC4-6F175D3DCCD1}">
              <a14:hiddenFill xmlns:a14="http://schemas.microsoft.com/office/drawing/2010/main">
                <a:solidFill>
                  <a:srgbClr val="FFFFFF"/>
                </a:solidFill>
              </a14:hiddenFill>
            </a:ext>
          </a:extLst>
        </p:spPr>
      </p:pic>
      <p:pic>
        <p:nvPicPr>
          <p:cNvPr id="107" name="Picture 2" descr="http://ceoworld.biz/ceo/wp-content/uploads/2009/05/credit-suisse-logo.jpg"/>
          <p:cNvPicPr>
            <a:picLocks noChangeAspect="1" noChangeArrowheads="1"/>
          </p:cNvPicPr>
          <p:nvPr/>
        </p:nvPicPr>
        <p:blipFill>
          <a:blip r:embed="rId1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529554" y="4960194"/>
            <a:ext cx="778750" cy="273147"/>
          </a:xfrm>
          <a:prstGeom prst="rect">
            <a:avLst/>
          </a:prstGeom>
          <a:noFill/>
          <a:extLst>
            <a:ext uri="{909E8E84-426E-40DD-AFC4-6F175D3DCCD1}">
              <a14:hiddenFill xmlns:a14="http://schemas.microsoft.com/office/drawing/2010/main">
                <a:solidFill>
                  <a:srgbClr val="FFFFFF"/>
                </a:solidFill>
              </a14:hiddenFill>
            </a:ext>
          </a:extLst>
        </p:spPr>
      </p:pic>
      <p:pic>
        <p:nvPicPr>
          <p:cNvPr id="108" name="Picture 4" descr="http://www.kcatodesign.com/images/Target_logo.gif"/>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5579676" y="4886687"/>
            <a:ext cx="556849" cy="125973"/>
          </a:xfrm>
          <a:prstGeom prst="rect">
            <a:avLst/>
          </a:prstGeom>
          <a:noFill/>
          <a:extLst>
            <a:ext uri="{909E8E84-426E-40DD-AFC4-6F175D3DCCD1}">
              <a14:hiddenFill xmlns:a14="http://schemas.microsoft.com/office/drawing/2010/main">
                <a:solidFill>
                  <a:srgbClr val="FFFFFF"/>
                </a:solidFill>
              </a14:hiddenFill>
            </a:ext>
          </a:extLst>
        </p:spPr>
      </p:pic>
      <p:pic>
        <p:nvPicPr>
          <p:cNvPr id="109" name="Picture 2" descr="http://concept2creation.com.au/xstd_images/bae_systems_logo.gif"/>
          <p:cNvPicPr>
            <a:picLocks noChangeAspect="1" noChangeArrowheads="1"/>
          </p:cNvPicPr>
          <p:nvPr/>
        </p:nvPicPr>
        <p:blipFill>
          <a:blip r:embed="rId18" cstate="print"/>
          <a:srcRect/>
          <a:stretch>
            <a:fillRect/>
          </a:stretch>
        </p:blipFill>
        <p:spPr bwMode="auto">
          <a:xfrm>
            <a:off x="4617957" y="4873039"/>
            <a:ext cx="815662" cy="125408"/>
          </a:xfrm>
          <a:prstGeom prst="rect">
            <a:avLst/>
          </a:prstGeom>
          <a:noFill/>
        </p:spPr>
      </p:pic>
      <p:pic>
        <p:nvPicPr>
          <p:cNvPr id="110" name="Picture 2" descr="http://t1.gstatic.com/images?q=tbn:WYARvoAcOljzeM:http://www.grumpyoldeafies.com/logo-bbc.jpg">
            <a:hlinkClick r:id="rId19"/>
          </p:cNvPr>
          <p:cNvPicPr>
            <a:picLocks noChangeAspect="1" noChangeArrowheads="1"/>
          </p:cNvPicPr>
          <p:nvPr/>
        </p:nvPicPr>
        <p:blipFill>
          <a:blip r:embed="rId20" cstate="print"/>
          <a:srcRect/>
          <a:stretch>
            <a:fillRect/>
          </a:stretch>
        </p:blipFill>
        <p:spPr bwMode="auto">
          <a:xfrm>
            <a:off x="5292080" y="5157192"/>
            <a:ext cx="405213" cy="116161"/>
          </a:xfrm>
          <a:prstGeom prst="rect">
            <a:avLst/>
          </a:prstGeom>
          <a:noFill/>
        </p:spPr>
      </p:pic>
      <p:pic>
        <p:nvPicPr>
          <p:cNvPr id="111" name="Picture 4" descr="http://www.renault.co.uk/Resources/Images/Common/logo.gif"/>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6300192" y="4800920"/>
            <a:ext cx="270415" cy="270415"/>
          </a:xfrm>
          <a:prstGeom prst="rect">
            <a:avLst/>
          </a:prstGeom>
          <a:noFill/>
          <a:extLst>
            <a:ext uri="{909E8E84-426E-40DD-AFC4-6F175D3DCCD1}">
              <a14:hiddenFill xmlns:a14="http://schemas.microsoft.com/office/drawing/2010/main">
                <a:solidFill>
                  <a:srgbClr val="FFFFFF"/>
                </a:solidFill>
              </a14:hiddenFill>
            </a:ext>
          </a:extLst>
        </p:spPr>
      </p:pic>
      <p:pic>
        <p:nvPicPr>
          <p:cNvPr id="112" name="Picture 2" descr="http://www.academics4business.ch/files/partnerlogo/797px-KRAFT-Logo.svg.png"/>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6862608" y="4828216"/>
            <a:ext cx="443129" cy="172359"/>
          </a:xfrm>
          <a:prstGeom prst="rect">
            <a:avLst/>
          </a:prstGeom>
          <a:noFill/>
          <a:extLst>
            <a:ext uri="{909E8E84-426E-40DD-AFC4-6F175D3DCCD1}">
              <a14:hiddenFill xmlns:a14="http://schemas.microsoft.com/office/drawing/2010/main">
                <a:solidFill>
                  <a:srgbClr val="FFFFFF"/>
                </a:solidFill>
              </a14:hiddenFill>
            </a:ext>
          </a:extLst>
        </p:spPr>
      </p:pic>
      <p:pic>
        <p:nvPicPr>
          <p:cNvPr id="113" name="Picture 14" descr="http://www.arcam.com/CommonResources/Files/www.arcam.com/Images/Customers/Logos/boeing_Logo_L.jpg"/>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7249276" y="5287234"/>
            <a:ext cx="680229" cy="161024"/>
          </a:xfrm>
          <a:prstGeom prst="rect">
            <a:avLst/>
          </a:prstGeom>
          <a:noFill/>
          <a:extLst>
            <a:ext uri="{909E8E84-426E-40DD-AFC4-6F175D3DCCD1}">
              <a14:hiddenFill xmlns:a14="http://schemas.microsoft.com/office/drawing/2010/main">
                <a:solidFill>
                  <a:srgbClr val="FFFFFF"/>
                </a:solidFill>
              </a14:hiddenFill>
            </a:ext>
          </a:extLst>
        </p:spPr>
      </p:pic>
      <p:pic>
        <p:nvPicPr>
          <p:cNvPr id="114" name="Picture 2" descr="http://www.wondersoftea.com/wp-content/uploads/2009/04/ibm-logo111.png"/>
          <p:cNvPicPr>
            <a:picLocks noChangeAspect="1" noChangeArrowheads="1"/>
          </p:cNvPicPr>
          <p:nvPr/>
        </p:nvPicPr>
        <p:blipFill>
          <a:blip r:embed="rId24" cstate="print"/>
          <a:srcRect/>
          <a:stretch>
            <a:fillRect/>
          </a:stretch>
        </p:blipFill>
        <p:spPr bwMode="auto">
          <a:xfrm>
            <a:off x="5251075" y="4215769"/>
            <a:ext cx="461492" cy="461492"/>
          </a:xfrm>
          <a:prstGeom prst="rect">
            <a:avLst/>
          </a:prstGeom>
          <a:noFill/>
        </p:spPr>
      </p:pic>
      <p:pic>
        <p:nvPicPr>
          <p:cNvPr id="115" name="Picture 7"/>
          <p:cNvPicPr>
            <a:picLocks noChangeAspect="1" noChangeArrowheads="1"/>
          </p:cNvPicPr>
          <p:nvPr/>
        </p:nvPicPr>
        <p:blipFill>
          <a:blip r:embed="rId25" cstate="print"/>
          <a:srcRect b="21370"/>
          <a:stretch>
            <a:fillRect/>
          </a:stretch>
        </p:blipFill>
        <p:spPr bwMode="auto">
          <a:xfrm>
            <a:off x="3799569" y="4033604"/>
            <a:ext cx="413136" cy="268541"/>
          </a:xfrm>
          <a:prstGeom prst="rect">
            <a:avLst/>
          </a:prstGeom>
          <a:noFill/>
          <a:ln w="9525">
            <a:noFill/>
            <a:miter lim="800000"/>
            <a:headEnd/>
            <a:tailEnd/>
          </a:ln>
          <a:effectLst/>
        </p:spPr>
      </p:pic>
      <p:pic>
        <p:nvPicPr>
          <p:cNvPr id="116" name="Picture 4"/>
          <p:cNvPicPr>
            <a:picLocks noChangeAspect="1" noChangeArrowheads="1"/>
          </p:cNvPicPr>
          <p:nvPr/>
        </p:nvPicPr>
        <p:blipFill>
          <a:blip r:embed="rId26" cstate="print"/>
          <a:srcRect/>
          <a:stretch>
            <a:fillRect/>
          </a:stretch>
        </p:blipFill>
        <p:spPr bwMode="auto">
          <a:xfrm>
            <a:off x="4952171" y="3976575"/>
            <a:ext cx="524926" cy="285559"/>
          </a:xfrm>
          <a:prstGeom prst="rect">
            <a:avLst/>
          </a:prstGeom>
          <a:noFill/>
          <a:ln w="9525">
            <a:noFill/>
            <a:miter lim="800000"/>
            <a:headEnd/>
            <a:tailEnd/>
          </a:ln>
          <a:effectLst/>
        </p:spPr>
      </p:pic>
      <p:pic>
        <p:nvPicPr>
          <p:cNvPr id="117" name="Picture 8"/>
          <p:cNvPicPr>
            <a:picLocks noChangeAspect="1" noChangeArrowheads="1"/>
          </p:cNvPicPr>
          <p:nvPr/>
        </p:nvPicPr>
        <p:blipFill>
          <a:blip r:embed="rId27" cstate="print"/>
          <a:srcRect/>
          <a:stretch>
            <a:fillRect/>
          </a:stretch>
        </p:blipFill>
        <p:spPr bwMode="auto">
          <a:xfrm>
            <a:off x="4237570" y="4036180"/>
            <a:ext cx="598585" cy="249715"/>
          </a:xfrm>
          <a:prstGeom prst="rect">
            <a:avLst/>
          </a:prstGeom>
          <a:noFill/>
          <a:ln w="9525">
            <a:noFill/>
            <a:miter lim="800000"/>
            <a:headEnd/>
            <a:tailEnd/>
          </a:ln>
          <a:effectLst/>
        </p:spPr>
      </p:pic>
      <p:pic>
        <p:nvPicPr>
          <p:cNvPr id="118" name="Picture 9"/>
          <p:cNvPicPr>
            <a:picLocks noChangeAspect="1" noChangeArrowheads="1"/>
          </p:cNvPicPr>
          <p:nvPr/>
        </p:nvPicPr>
        <p:blipFill>
          <a:blip r:embed="rId28" cstate="print"/>
          <a:srcRect/>
          <a:stretch>
            <a:fillRect/>
          </a:stretch>
        </p:blipFill>
        <p:spPr bwMode="auto">
          <a:xfrm>
            <a:off x="7955508" y="3960532"/>
            <a:ext cx="272507" cy="297660"/>
          </a:xfrm>
          <a:prstGeom prst="rect">
            <a:avLst/>
          </a:prstGeom>
          <a:noFill/>
          <a:ln w="9525">
            <a:noFill/>
            <a:miter lim="800000"/>
            <a:headEnd/>
            <a:tailEnd/>
          </a:ln>
          <a:effectLst/>
        </p:spPr>
      </p:pic>
      <p:pic>
        <p:nvPicPr>
          <p:cNvPr id="119" name="Picture 17"/>
          <p:cNvPicPr>
            <a:picLocks noChangeAspect="1" noChangeArrowheads="1"/>
          </p:cNvPicPr>
          <p:nvPr/>
        </p:nvPicPr>
        <p:blipFill>
          <a:blip r:embed="rId29" cstate="print"/>
          <a:srcRect/>
          <a:stretch>
            <a:fillRect/>
          </a:stretch>
        </p:blipFill>
        <p:spPr bwMode="auto">
          <a:xfrm>
            <a:off x="4528863" y="4456797"/>
            <a:ext cx="614584" cy="137065"/>
          </a:xfrm>
          <a:prstGeom prst="rect">
            <a:avLst/>
          </a:prstGeom>
          <a:noFill/>
          <a:ln w="9525">
            <a:noFill/>
            <a:miter lim="800000"/>
            <a:headEnd/>
            <a:tailEnd/>
          </a:ln>
          <a:effectLst/>
        </p:spPr>
      </p:pic>
      <p:pic>
        <p:nvPicPr>
          <p:cNvPr id="120" name="Picture 22"/>
          <p:cNvPicPr>
            <a:picLocks noChangeAspect="1" noChangeArrowheads="1"/>
          </p:cNvPicPr>
          <p:nvPr/>
        </p:nvPicPr>
        <p:blipFill>
          <a:blip r:embed="rId30" cstate="print"/>
          <a:srcRect/>
          <a:stretch>
            <a:fillRect/>
          </a:stretch>
        </p:blipFill>
        <p:spPr bwMode="auto">
          <a:xfrm>
            <a:off x="7202236" y="4002330"/>
            <a:ext cx="405148" cy="165545"/>
          </a:xfrm>
          <a:prstGeom prst="rect">
            <a:avLst/>
          </a:prstGeom>
          <a:noFill/>
          <a:ln w="9525">
            <a:noFill/>
            <a:miter lim="800000"/>
            <a:headEnd/>
            <a:tailEnd/>
          </a:ln>
          <a:effectLst/>
        </p:spPr>
      </p:pic>
      <p:pic>
        <p:nvPicPr>
          <p:cNvPr id="121" name="Picture 27"/>
          <p:cNvPicPr>
            <a:picLocks noChangeAspect="1" noChangeArrowheads="1"/>
          </p:cNvPicPr>
          <p:nvPr/>
        </p:nvPicPr>
        <p:blipFill>
          <a:blip r:embed="rId31" cstate="print"/>
          <a:srcRect/>
          <a:stretch>
            <a:fillRect/>
          </a:stretch>
        </p:blipFill>
        <p:spPr bwMode="auto">
          <a:xfrm>
            <a:off x="5543874" y="4106142"/>
            <a:ext cx="524220" cy="104844"/>
          </a:xfrm>
          <a:prstGeom prst="rect">
            <a:avLst/>
          </a:prstGeom>
          <a:noFill/>
          <a:ln w="9525">
            <a:noFill/>
            <a:miter lim="800000"/>
            <a:headEnd/>
            <a:tailEnd/>
          </a:ln>
          <a:effectLst/>
        </p:spPr>
      </p:pic>
      <p:pic>
        <p:nvPicPr>
          <p:cNvPr id="122" name="Picture 121" descr="TCS mark_blue.jpg"/>
          <p:cNvPicPr>
            <a:picLocks noChangeAspect="1"/>
          </p:cNvPicPr>
          <p:nvPr/>
        </p:nvPicPr>
        <p:blipFill>
          <a:blip r:embed="rId32" cstate="print">
            <a:clrChange>
              <a:clrFrom>
                <a:srgbClr val="FFFFFF"/>
              </a:clrFrom>
              <a:clrTo>
                <a:srgbClr val="FFFFFF">
                  <a:alpha val="0"/>
                </a:srgbClr>
              </a:clrTo>
            </a:clrChange>
          </a:blip>
          <a:stretch>
            <a:fillRect/>
          </a:stretch>
        </p:blipFill>
        <p:spPr>
          <a:xfrm>
            <a:off x="6667513" y="4347578"/>
            <a:ext cx="936442" cy="258485"/>
          </a:xfrm>
          <a:prstGeom prst="rect">
            <a:avLst/>
          </a:prstGeom>
        </p:spPr>
      </p:pic>
      <p:pic>
        <p:nvPicPr>
          <p:cNvPr id="123" name="Picture 8" descr="http://www.life-sciences-forum.com/img/logica_logo.gif"/>
          <p:cNvPicPr>
            <a:picLocks noChangeAspect="1" noChangeArrowheads="1"/>
          </p:cNvPicPr>
          <p:nvPr/>
        </p:nvPicPr>
        <p:blipFill>
          <a:blip r:embed="rId33" cstate="print"/>
          <a:srcRect/>
          <a:stretch>
            <a:fillRect/>
          </a:stretch>
        </p:blipFill>
        <p:spPr bwMode="auto">
          <a:xfrm>
            <a:off x="7453344" y="4194216"/>
            <a:ext cx="410440" cy="205219"/>
          </a:xfrm>
          <a:prstGeom prst="rect">
            <a:avLst/>
          </a:prstGeom>
          <a:noFill/>
        </p:spPr>
      </p:pic>
      <p:pic>
        <p:nvPicPr>
          <p:cNvPr id="124" name="Picture 12" descr="http://www.stefani.ch/images/Logo_Axept.bmp"/>
          <p:cNvPicPr>
            <a:picLocks noChangeAspect="1" noChangeArrowheads="1"/>
          </p:cNvPicPr>
          <p:nvPr/>
        </p:nvPicPr>
        <p:blipFill>
          <a:blip r:embed="rId34" cstate="print"/>
          <a:srcRect/>
          <a:stretch>
            <a:fillRect/>
          </a:stretch>
        </p:blipFill>
        <p:spPr bwMode="auto">
          <a:xfrm>
            <a:off x="6614366" y="4276175"/>
            <a:ext cx="351783" cy="213509"/>
          </a:xfrm>
          <a:prstGeom prst="rect">
            <a:avLst/>
          </a:prstGeom>
          <a:noFill/>
        </p:spPr>
      </p:pic>
      <p:pic>
        <p:nvPicPr>
          <p:cNvPr id="125" name="Picture 4" descr="Sogeti"/>
          <p:cNvPicPr>
            <a:picLocks noChangeAspect="1" noChangeArrowheads="1"/>
          </p:cNvPicPr>
          <p:nvPr/>
        </p:nvPicPr>
        <p:blipFill>
          <a:blip r:embed="rId35" cstate="print"/>
          <a:srcRect/>
          <a:stretch>
            <a:fillRect/>
          </a:stretch>
        </p:blipFill>
        <p:spPr bwMode="auto">
          <a:xfrm>
            <a:off x="5858101" y="4362479"/>
            <a:ext cx="624291" cy="135875"/>
          </a:xfrm>
          <a:prstGeom prst="rect">
            <a:avLst/>
          </a:prstGeom>
          <a:noFill/>
        </p:spPr>
      </p:pic>
      <p:pic>
        <p:nvPicPr>
          <p:cNvPr id="126" name="Picture 2" descr="http://sixsigma.scmhrd.edu/img/CapGemini.jpg"/>
          <p:cNvPicPr>
            <a:picLocks noGrp="1" noChangeAspect="1" noChangeArrowheads="1"/>
          </p:cNvPicPr>
          <p:nvPr>
            <p:ph idx="1"/>
          </p:nvPr>
        </p:nvPicPr>
        <p:blipFill>
          <a:blip r:embed="rId36" cstate="print"/>
          <a:srcRect/>
          <a:stretch>
            <a:fillRect/>
          </a:stretch>
        </p:blipFill>
        <p:spPr bwMode="auto">
          <a:xfrm>
            <a:off x="6219300" y="3991323"/>
            <a:ext cx="688561" cy="236078"/>
          </a:xfrm>
          <a:prstGeom prst="rect">
            <a:avLst/>
          </a:prstGeom>
          <a:noFill/>
        </p:spPr>
      </p:pic>
      <p:sp>
        <p:nvSpPr>
          <p:cNvPr id="127" name="Rectangle 126"/>
          <p:cNvSpPr/>
          <p:nvPr/>
        </p:nvSpPr>
        <p:spPr>
          <a:xfrm>
            <a:off x="571356" y="3914061"/>
            <a:ext cx="1571264" cy="630942"/>
          </a:xfrm>
          <a:prstGeom prst="rect">
            <a:avLst/>
          </a:prstGeom>
        </p:spPr>
        <p:txBody>
          <a:bodyPr wrap="none">
            <a:spAutoFit/>
          </a:bodyPr>
          <a:lstStyle/>
          <a:p>
            <a:r>
              <a:rPr lang="en-GB" b="1" dirty="0" smtClean="0">
                <a:latin typeface="+mn-lt"/>
              </a:rPr>
              <a:t>Channel</a:t>
            </a:r>
          </a:p>
          <a:p>
            <a:r>
              <a:rPr lang="en-GB" sz="1100" dirty="0" smtClean="0">
                <a:latin typeface="+mn-lt"/>
              </a:rPr>
              <a:t>(GSIP &amp; SIP programme)</a:t>
            </a:r>
            <a:endParaRPr lang="en-GB" sz="1100" dirty="0">
              <a:latin typeface="+mn-lt"/>
            </a:endParaRPr>
          </a:p>
        </p:txBody>
      </p:sp>
      <p:sp>
        <p:nvSpPr>
          <p:cNvPr id="128" name="Rectangle 127"/>
          <p:cNvSpPr/>
          <p:nvPr/>
        </p:nvSpPr>
        <p:spPr>
          <a:xfrm>
            <a:off x="571356" y="4778125"/>
            <a:ext cx="1564403" cy="553998"/>
          </a:xfrm>
          <a:prstGeom prst="rect">
            <a:avLst/>
          </a:prstGeom>
        </p:spPr>
        <p:txBody>
          <a:bodyPr wrap="none">
            <a:spAutoFit/>
          </a:bodyPr>
          <a:lstStyle/>
          <a:p>
            <a:r>
              <a:rPr lang="en-GB" b="1" dirty="0" smtClean="0">
                <a:latin typeface="+mn-lt"/>
              </a:rPr>
              <a:t>Customers</a:t>
            </a:r>
          </a:p>
          <a:p>
            <a:r>
              <a:rPr lang="en-GB" sz="1200" dirty="0" smtClean="0">
                <a:latin typeface="+mn-lt"/>
              </a:rPr>
              <a:t>(over 200 enterprises)</a:t>
            </a:r>
            <a:endParaRPr lang="en-GB" sz="1200" dirty="0">
              <a:latin typeface="+mn-lt"/>
            </a:endParaRPr>
          </a:p>
        </p:txBody>
      </p:sp>
      <p:pic>
        <p:nvPicPr>
          <p:cNvPr id="129" name="Picture 2"/>
          <p:cNvPicPr>
            <a:picLocks noChangeAspect="1" noChangeArrowheads="1"/>
          </p:cNvPicPr>
          <p:nvPr/>
        </p:nvPicPr>
        <p:blipFill>
          <a:blip r:embed="rId37" cstate="print"/>
          <a:srcRect/>
          <a:stretch>
            <a:fillRect/>
          </a:stretch>
        </p:blipFill>
        <p:spPr bwMode="auto">
          <a:xfrm>
            <a:off x="3707904" y="5085184"/>
            <a:ext cx="440689" cy="144016"/>
          </a:xfrm>
          <a:prstGeom prst="rect">
            <a:avLst/>
          </a:prstGeom>
          <a:noFill/>
          <a:ln w="9525">
            <a:noFill/>
            <a:miter lim="800000"/>
            <a:headEnd/>
            <a:tailEnd/>
          </a:ln>
        </p:spPr>
      </p:pic>
      <p:pic>
        <p:nvPicPr>
          <p:cNvPr id="130" name="Picture 3"/>
          <p:cNvPicPr>
            <a:picLocks noChangeAspect="1" noChangeArrowheads="1"/>
          </p:cNvPicPr>
          <p:nvPr/>
        </p:nvPicPr>
        <p:blipFill>
          <a:blip r:embed="rId38" cstate="print"/>
          <a:srcRect/>
          <a:stretch>
            <a:fillRect/>
          </a:stretch>
        </p:blipFill>
        <p:spPr bwMode="auto">
          <a:xfrm>
            <a:off x="6385848" y="5252956"/>
            <a:ext cx="613792" cy="234434"/>
          </a:xfrm>
          <a:prstGeom prst="rect">
            <a:avLst/>
          </a:prstGeom>
          <a:noFill/>
          <a:ln w="9525">
            <a:noFill/>
            <a:miter lim="800000"/>
            <a:headEnd/>
            <a:tailEnd/>
          </a:ln>
        </p:spPr>
      </p:pic>
      <p:pic>
        <p:nvPicPr>
          <p:cNvPr id="131" name="Picture 5"/>
          <p:cNvPicPr>
            <a:picLocks noChangeAspect="1" noChangeArrowheads="1"/>
          </p:cNvPicPr>
          <p:nvPr/>
        </p:nvPicPr>
        <p:blipFill>
          <a:blip r:embed="rId39" cstate="print"/>
          <a:srcRect/>
          <a:stretch>
            <a:fillRect/>
          </a:stretch>
        </p:blipFill>
        <p:spPr bwMode="auto">
          <a:xfrm>
            <a:off x="7812360" y="4399708"/>
            <a:ext cx="611510" cy="230815"/>
          </a:xfrm>
          <a:prstGeom prst="rect">
            <a:avLst/>
          </a:prstGeom>
          <a:noFill/>
          <a:ln w="9525">
            <a:noFill/>
            <a:miter lim="800000"/>
            <a:headEnd/>
            <a:tailEnd/>
          </a:ln>
        </p:spPr>
      </p:pic>
      <p:pic>
        <p:nvPicPr>
          <p:cNvPr id="132" name="Picture 7"/>
          <p:cNvPicPr>
            <a:picLocks noChangeAspect="1" noChangeArrowheads="1"/>
          </p:cNvPicPr>
          <p:nvPr/>
        </p:nvPicPr>
        <p:blipFill>
          <a:blip r:embed="rId40" cstate="print"/>
          <a:srcRect/>
          <a:stretch>
            <a:fillRect/>
          </a:stretch>
        </p:blipFill>
        <p:spPr bwMode="auto">
          <a:xfrm>
            <a:off x="3851920" y="4399708"/>
            <a:ext cx="514417" cy="216024"/>
          </a:xfrm>
          <a:prstGeom prst="rect">
            <a:avLst/>
          </a:prstGeom>
          <a:noFill/>
          <a:ln w="9525">
            <a:noFill/>
            <a:miter lim="800000"/>
            <a:headEnd/>
            <a:tailEnd/>
          </a:ln>
        </p:spPr>
      </p:pic>
      <p:pic>
        <p:nvPicPr>
          <p:cNvPr id="133" name="Picture 2"/>
          <p:cNvPicPr>
            <a:picLocks noChangeAspect="1" noChangeArrowheads="1"/>
          </p:cNvPicPr>
          <p:nvPr/>
        </p:nvPicPr>
        <p:blipFill>
          <a:blip r:embed="rId41" cstate="print">
            <a:extLst>
              <a:ext uri="{28A0092B-C50C-407E-A947-70E740481C1C}">
                <a14:useLocalDpi xmlns:a14="http://schemas.microsoft.com/office/drawing/2010/main" val="0"/>
              </a:ext>
            </a:extLst>
          </a:blip>
          <a:srcRect/>
          <a:stretch>
            <a:fillRect/>
          </a:stretch>
        </p:blipFill>
        <p:spPr bwMode="auto">
          <a:xfrm>
            <a:off x="4572000" y="5338612"/>
            <a:ext cx="1724992" cy="146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6250348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3"/>
          <p:cNvSpPr txBox="1">
            <a:spLocks noChangeArrowheads="1"/>
          </p:cNvSpPr>
          <p:nvPr/>
        </p:nvSpPr>
        <p:spPr bwMode="blackWhite">
          <a:xfrm>
            <a:off x="395536" y="5301208"/>
            <a:ext cx="8382000" cy="707872"/>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800" dirty="0">
                <a:solidFill>
                  <a:schemeClr val="bg2"/>
                </a:solidFill>
                <a:latin typeface="Calibri" pitchFamily="34" charset="0"/>
                <a:cs typeface="Arial" charset="0"/>
              </a:rPr>
              <a:t>© </a:t>
            </a:r>
            <a:r>
              <a:rPr lang="en-US" sz="800" dirty="0" smtClean="0">
                <a:solidFill>
                  <a:schemeClr val="bg2"/>
                </a:solidFill>
                <a:latin typeface="Calibri" pitchFamily="34" charset="0"/>
                <a:cs typeface="Arial" charset="0"/>
              </a:rPr>
              <a:t>2010 Microsoft </a:t>
            </a:r>
            <a:r>
              <a:rPr lang="en-US" sz="800" dirty="0">
                <a:solidFill>
                  <a:schemeClr val="bg2"/>
                </a:solidFill>
                <a:latin typeface="Calibri" pitchFamily="34" charset="0"/>
                <a:cs typeface="Arial" charset="0"/>
              </a:rPr>
              <a:t>Corporation. All rights reserved. Microsoft, Windows, Windows Vista and other product names are or may be registered trademarks and/or trademarks in the U.S. and/or other countries.</a:t>
            </a:r>
          </a:p>
          <a:p>
            <a:pPr algn="ctr" defTabSz="914099" eaLnBrk="0" hangingPunct="0"/>
            <a:r>
              <a:rPr lang="en-US" sz="800" dirty="0">
                <a:solidFill>
                  <a:schemeClr val="bg2"/>
                </a:solidFill>
                <a:latin typeface="Calibri"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r>
              <a:rPr lang="en-US" sz="800" dirty="0" smtClean="0">
                <a:solidFill>
                  <a:schemeClr val="bg2"/>
                </a:solidFill>
                <a:latin typeface="Calibri" pitchFamily="34" charset="0"/>
                <a:cs typeface="Arial" charset="0"/>
              </a:rPr>
              <a:t>MICROSOFT </a:t>
            </a:r>
            <a:r>
              <a:rPr lang="en-US" sz="800" dirty="0">
                <a:solidFill>
                  <a:schemeClr val="bg2"/>
                </a:solidFill>
                <a:latin typeface="Calibri" pitchFamily="34" charset="0"/>
                <a:cs typeface="Arial" charset="0"/>
              </a:rPr>
              <a:t>MAKES NO WARRANTIES, EXPRESS, IMPLIED OR STATUTORY, AS TO THE INFORMATION IN THIS PRESENTATION.</a:t>
            </a:r>
          </a:p>
        </p:txBody>
      </p:sp>
      <p:pic>
        <p:nvPicPr>
          <p:cNvPr id="7" name="Picture 2" descr="Microsoft logo and tagline"/>
          <p:cNvPicPr>
            <a:picLocks noChangeAspect="1" noChangeArrowheads="1"/>
          </p:cNvPicPr>
          <p:nvPr/>
        </p:nvPicPr>
        <p:blipFill>
          <a:blip r:embed="rId3" cstate="print"/>
          <a:srcRect r="25754" b="36106"/>
          <a:stretch>
            <a:fillRect/>
          </a:stretch>
        </p:blipFill>
        <p:spPr bwMode="black">
          <a:xfrm>
            <a:off x="2213840" y="2666735"/>
            <a:ext cx="4718061" cy="875731"/>
          </a:xfrm>
          <a:prstGeom prst="rect">
            <a:avLst/>
          </a:prstGeom>
          <a:noFill/>
          <a:ln>
            <a:noFill/>
          </a:ln>
        </p:spPr>
      </p:pic>
      <p:sp>
        <p:nvSpPr>
          <p:cNvPr id="3" name="Footer Placeholder 2"/>
          <p:cNvSpPr>
            <a:spLocks noGrp="1"/>
          </p:cNvSpPr>
          <p:nvPr>
            <p:ph type="ftr" sz="quarter" idx="11"/>
          </p:nvPr>
        </p:nvSpPr>
        <p:spPr/>
        <p:txBody>
          <a:bodyPr/>
          <a:lstStyle/>
          <a:p>
            <a:r>
              <a:rPr lang="en-AU" smtClean="0"/>
              <a:t>(c) 2011 Microsoft. All rights reserved.</a:t>
            </a:r>
            <a:endParaRPr lang="en-AU" dirty="0"/>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AU" smtClean="0"/>
              <a:t>(c) 2011 Microsoft. All rights reserved.</a:t>
            </a:r>
            <a:endParaRPr lang="en-AU" dirty="0"/>
          </a:p>
        </p:txBody>
      </p:sp>
      <p:pic>
        <p:nvPicPr>
          <p:cNvPr id="3074" name="Picture 2" descr="https://www.lovell-rugby.co.uk/products/476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7698" y="1938542"/>
            <a:ext cx="5210566" cy="3866722"/>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a:spLocks noGrp="1"/>
          </p:cNvSpPr>
          <p:nvPr>
            <p:ph type="title"/>
          </p:nvPr>
        </p:nvSpPr>
        <p:spPr>
          <a:xfrm>
            <a:off x="457200" y="341784"/>
            <a:ext cx="8229600" cy="1143000"/>
          </a:xfrm>
        </p:spPr>
        <p:txBody>
          <a:bodyPr>
            <a:normAutofit/>
          </a:bodyPr>
          <a:lstStyle/>
          <a:p>
            <a:r>
              <a:rPr lang="en-US" dirty="0" smtClean="0"/>
              <a:t>Intro’s</a:t>
            </a:r>
            <a:br>
              <a:rPr lang="en-US" dirty="0" smtClean="0"/>
            </a:br>
            <a:r>
              <a:rPr lang="en-US" sz="2700" dirty="0">
                <a:solidFill>
                  <a:schemeClr val="accent2"/>
                </a:solidFill>
              </a:rPr>
              <a:t>Who </a:t>
            </a:r>
            <a:r>
              <a:rPr lang="en-US" sz="2700" dirty="0" smtClean="0">
                <a:solidFill>
                  <a:schemeClr val="accent2"/>
                </a:solidFill>
              </a:rPr>
              <a:t>am I?</a:t>
            </a:r>
            <a:endParaRPr lang="en-GB" sz="2700" dirty="0">
              <a:solidFill>
                <a:schemeClr val="accent2"/>
              </a:solidFill>
            </a:endParaRPr>
          </a:p>
        </p:txBody>
      </p:sp>
    </p:spTree>
    <p:extLst>
      <p:ext uri="{BB962C8B-B14F-4D97-AF65-F5344CB8AC3E}">
        <p14:creationId xmlns:p14="http://schemas.microsoft.com/office/powerpoint/2010/main" val="31632796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14" name="Rounded Rectangle 13"/>
          <p:cNvSpPr/>
          <p:nvPr/>
        </p:nvSpPr>
        <p:spPr>
          <a:xfrm rot="16200000">
            <a:off x="3959933" y="1160749"/>
            <a:ext cx="1152128" cy="8856983"/>
          </a:xfrm>
          <a:prstGeom prst="roundRect">
            <a:avLst>
              <a:gd name="adj" fmla="val 10070"/>
            </a:avLst>
          </a:prstGeom>
          <a:gradFill flip="none" rotWithShape="1">
            <a:gsLst>
              <a:gs pos="13000">
                <a:schemeClr val="accent6">
                  <a:lumMod val="30000"/>
                  <a:lumOff val="70000"/>
                </a:schemeClr>
              </a:gs>
              <a:gs pos="100000">
                <a:schemeClr val="accent6">
                  <a:tint val="23500"/>
                  <a:satMod val="160000"/>
                  <a:lumMod val="0"/>
                  <a:lumOff val="100000"/>
                </a:schemeClr>
              </a:gs>
            </a:gsLst>
            <a:lin ang="0" scaled="1"/>
            <a:tileRect/>
          </a:gradFill>
          <a:ln w="12700">
            <a:solidFill>
              <a:srgbClr val="00C2F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pic>
        <p:nvPicPr>
          <p:cNvPr id="1027" name="Picture 3" descr="Windows Server 2008 R2">
            <a:hlinkClick r:id="rId2"/>
          </p:cNvPr>
          <p:cNvPicPr>
            <a:picLocks noChangeAspect="1" noChangeArrowheads="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bwMode="auto">
          <a:xfrm>
            <a:off x="6917793" y="5356436"/>
            <a:ext cx="2046695" cy="692148"/>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p:cNvSpPr>
            <a:spLocks noGrp="1"/>
          </p:cNvSpPr>
          <p:nvPr>
            <p:ph type="ftr" sz="quarter" idx="11"/>
          </p:nvPr>
        </p:nvSpPr>
        <p:spPr/>
        <p:txBody>
          <a:bodyPr/>
          <a:lstStyle/>
          <a:p>
            <a:r>
              <a:rPr lang="en-AU" smtClean="0"/>
              <a:t>(c) 2011 Microsoft. All rights reserved.</a:t>
            </a:r>
            <a:endParaRPr lang="en-AU" dirty="0"/>
          </a:p>
        </p:txBody>
      </p:sp>
      <p:sp>
        <p:nvSpPr>
          <p:cNvPr id="5" name="TextBox 4"/>
          <p:cNvSpPr txBox="1"/>
          <p:nvPr/>
        </p:nvSpPr>
        <p:spPr>
          <a:xfrm>
            <a:off x="4716016" y="1556792"/>
            <a:ext cx="3816424" cy="3696525"/>
          </a:xfrm>
          <a:prstGeom prst="rect">
            <a:avLst/>
          </a:prstGeom>
          <a:noFill/>
        </p:spPr>
        <p:txBody>
          <a:bodyPr wrap="square" rtlCol="0">
            <a:spAutoFit/>
          </a:bodyPr>
          <a:lstStyle/>
          <a:p>
            <a:pPr marL="285750" indent="-285750">
              <a:lnSpc>
                <a:spcPct val="150000"/>
              </a:lnSpc>
              <a:buFont typeface="Arial" pitchFamily="34" charset="0"/>
              <a:buChar char="•"/>
            </a:pPr>
            <a:r>
              <a:rPr lang="en-US" sz="2800" dirty="0">
                <a:solidFill>
                  <a:schemeClr val="tx1">
                    <a:lumMod val="50000"/>
                    <a:lumOff val="50000"/>
                  </a:schemeClr>
                </a:solidFill>
                <a:latin typeface="Segoe UI" pitchFamily="34" charset="0"/>
                <a:ea typeface="Segoe UI" pitchFamily="34" charset="0"/>
                <a:cs typeface="Segoe UI" pitchFamily="34" charset="0"/>
              </a:rPr>
              <a:t>Developer</a:t>
            </a:r>
          </a:p>
          <a:p>
            <a:pPr marL="285750" indent="-285750">
              <a:lnSpc>
                <a:spcPct val="150000"/>
              </a:lnSpc>
              <a:buFont typeface="Arial" pitchFamily="34" charset="0"/>
              <a:buChar char="•"/>
            </a:pPr>
            <a:r>
              <a:rPr lang="en-US" sz="2800" dirty="0">
                <a:solidFill>
                  <a:schemeClr val="tx1">
                    <a:lumMod val="50000"/>
                    <a:lumOff val="50000"/>
                  </a:schemeClr>
                </a:solidFill>
                <a:latin typeface="Segoe UI" pitchFamily="34" charset="0"/>
                <a:ea typeface="Segoe UI" pitchFamily="34" charset="0"/>
                <a:cs typeface="Segoe UI" pitchFamily="34" charset="0"/>
              </a:rPr>
              <a:t>IT Pro</a:t>
            </a:r>
          </a:p>
          <a:p>
            <a:pPr marL="285750" indent="-285750">
              <a:lnSpc>
                <a:spcPct val="150000"/>
              </a:lnSpc>
              <a:buFont typeface="Arial" pitchFamily="34" charset="0"/>
              <a:buChar char="•"/>
            </a:pPr>
            <a:r>
              <a:rPr lang="en-US" sz="2800" dirty="0">
                <a:solidFill>
                  <a:schemeClr val="tx1">
                    <a:lumMod val="50000"/>
                    <a:lumOff val="50000"/>
                  </a:schemeClr>
                </a:solidFill>
                <a:latin typeface="Segoe UI" pitchFamily="34" charset="0"/>
                <a:ea typeface="Segoe UI" pitchFamily="34" charset="0"/>
                <a:cs typeface="Segoe UI" pitchFamily="34" charset="0"/>
              </a:rPr>
              <a:t>Project Manager / Architect</a:t>
            </a:r>
          </a:p>
          <a:p>
            <a:pPr marL="285750" indent="-285750">
              <a:lnSpc>
                <a:spcPct val="150000"/>
              </a:lnSpc>
              <a:buFont typeface="Arial" pitchFamily="34" charset="0"/>
              <a:buChar char="•"/>
            </a:pPr>
            <a:r>
              <a:rPr lang="en-US" sz="2800" dirty="0">
                <a:solidFill>
                  <a:schemeClr val="tx1">
                    <a:lumMod val="50000"/>
                    <a:lumOff val="50000"/>
                  </a:schemeClr>
                </a:solidFill>
                <a:latin typeface="Segoe UI" pitchFamily="34" charset="0"/>
                <a:ea typeface="Segoe UI" pitchFamily="34" charset="0"/>
                <a:cs typeface="Segoe UI" pitchFamily="34" charset="0"/>
              </a:rPr>
              <a:t>CXO</a:t>
            </a:r>
          </a:p>
          <a:p>
            <a:pPr marL="285750" indent="-285750">
              <a:lnSpc>
                <a:spcPct val="150000"/>
              </a:lnSpc>
              <a:buFont typeface="Arial" pitchFamily="34" charset="0"/>
              <a:buChar char="•"/>
            </a:pPr>
            <a:endParaRPr lang="en-GB" dirty="0"/>
          </a:p>
        </p:txBody>
      </p:sp>
      <p:sp>
        <p:nvSpPr>
          <p:cNvPr id="7" name="Title 1"/>
          <p:cNvSpPr>
            <a:spLocks noGrp="1"/>
          </p:cNvSpPr>
          <p:nvPr>
            <p:ph type="title"/>
          </p:nvPr>
        </p:nvSpPr>
        <p:spPr>
          <a:xfrm>
            <a:off x="457200" y="341784"/>
            <a:ext cx="8229600" cy="1143000"/>
          </a:xfrm>
        </p:spPr>
        <p:txBody>
          <a:bodyPr>
            <a:normAutofit/>
          </a:bodyPr>
          <a:lstStyle/>
          <a:p>
            <a:r>
              <a:rPr lang="en-US" dirty="0" smtClean="0"/>
              <a:t>Intro’s</a:t>
            </a:r>
            <a:br>
              <a:rPr lang="en-US" dirty="0" smtClean="0"/>
            </a:br>
            <a:r>
              <a:rPr lang="en-US" sz="2700" dirty="0">
                <a:solidFill>
                  <a:schemeClr val="accent2"/>
                </a:solidFill>
              </a:rPr>
              <a:t>Who </a:t>
            </a:r>
            <a:r>
              <a:rPr lang="en-US" sz="2700" dirty="0" smtClean="0">
                <a:solidFill>
                  <a:schemeClr val="accent2"/>
                </a:solidFill>
              </a:rPr>
              <a:t>are you?</a:t>
            </a:r>
            <a:endParaRPr lang="en-GB" sz="2700" dirty="0">
              <a:solidFill>
                <a:schemeClr val="accent2"/>
              </a:solidFill>
            </a:endParaRP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4119" y="5223392"/>
            <a:ext cx="879809" cy="728286"/>
          </a:xfrm>
          <a:prstGeom prst="rect">
            <a:avLst/>
          </a:prstGeom>
        </p:spPr>
      </p:pic>
      <p:pic>
        <p:nvPicPr>
          <p:cNvPr id="8" name="Picture 7"/>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800713" y="5289956"/>
            <a:ext cx="913568" cy="669189"/>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95536" y="5256496"/>
            <a:ext cx="1103484" cy="805542"/>
          </a:xfrm>
          <a:prstGeom prst="rect">
            <a:avLst/>
          </a:prstGeom>
        </p:spPr>
      </p:pic>
      <p:pic>
        <p:nvPicPr>
          <p:cNvPr id="10" name="Pictur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433450" y="5369219"/>
            <a:ext cx="1750625" cy="585514"/>
          </a:xfrm>
          <a:prstGeom prst="rect">
            <a:avLst/>
          </a:prstGeom>
        </p:spPr>
      </p:pic>
      <p:pic>
        <p:nvPicPr>
          <p:cNvPr id="11" name="Picture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680211" y="5158971"/>
            <a:ext cx="1456781" cy="488629"/>
          </a:xfrm>
          <a:prstGeom prst="rect">
            <a:avLst/>
          </a:prstGeom>
        </p:spPr>
      </p:pic>
      <p:pic>
        <p:nvPicPr>
          <p:cNvPr id="12" name="Picture 1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5532" y="1553024"/>
            <a:ext cx="4543064" cy="3302488"/>
          </a:xfrm>
          <a:prstGeom prst="rect">
            <a:avLst/>
          </a:prstGeom>
        </p:spPr>
      </p:pic>
    </p:spTree>
    <p:extLst>
      <p:ext uri="{BB962C8B-B14F-4D97-AF65-F5344CB8AC3E}">
        <p14:creationId xmlns:p14="http://schemas.microsoft.com/office/powerpoint/2010/main" val="2573832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250"/>
                                        <p:tgtEl>
                                          <p:spTgt spid="9"/>
                                        </p:tgtEl>
                                      </p:cBhvr>
                                    </p:animEffect>
                                  </p:childTnLst>
                                </p:cTn>
                              </p:par>
                            </p:childTnLst>
                          </p:cTn>
                        </p:par>
                        <p:par>
                          <p:cTn id="17" fill="hold">
                            <p:stCondLst>
                              <p:cond delay="750"/>
                            </p:stCondLst>
                            <p:childTnLst>
                              <p:par>
                                <p:cTn id="18" presetID="10" presetClass="entr" presetSubtype="0" fill="hold"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250"/>
                                        <p:tgtEl>
                                          <p:spTgt spid="8"/>
                                        </p:tgtEl>
                                      </p:cBhvr>
                                    </p:animEffect>
                                  </p:childTnLst>
                                </p:cTn>
                              </p:par>
                            </p:childTnLst>
                          </p:cTn>
                        </p:par>
                        <p:par>
                          <p:cTn id="21" fill="hold">
                            <p:stCondLst>
                              <p:cond delay="1000"/>
                            </p:stCondLst>
                            <p:childTnLst>
                              <p:par>
                                <p:cTn id="22" presetID="10" presetClass="entr" presetSubtype="0" fill="hold" nodeType="after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250"/>
                                        <p:tgtEl>
                                          <p:spTgt spid="6"/>
                                        </p:tgtEl>
                                      </p:cBhvr>
                                    </p:animEffect>
                                  </p:childTnLst>
                                </p:cTn>
                              </p:par>
                            </p:childTnLst>
                          </p:cTn>
                        </p:par>
                        <p:par>
                          <p:cTn id="25" fill="hold">
                            <p:stCondLst>
                              <p:cond delay="1250"/>
                            </p:stCondLst>
                            <p:childTnLst>
                              <p:par>
                                <p:cTn id="26" presetID="10" presetClass="entr" presetSubtype="0" fill="hold"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250"/>
                                        <p:tgtEl>
                                          <p:spTgt spid="10"/>
                                        </p:tgtEl>
                                      </p:cBhvr>
                                    </p:animEffect>
                                  </p:childTnLst>
                                </p:cTn>
                              </p:par>
                            </p:childTnLst>
                          </p:cTn>
                        </p:par>
                        <p:par>
                          <p:cTn id="29" fill="hold">
                            <p:stCondLst>
                              <p:cond delay="1500"/>
                            </p:stCondLst>
                            <p:childTnLst>
                              <p:par>
                                <p:cTn id="30" presetID="10" presetClass="entr" presetSubtype="0"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250"/>
                                        <p:tgtEl>
                                          <p:spTgt spid="11"/>
                                        </p:tgtEl>
                                      </p:cBhvr>
                                    </p:animEffect>
                                  </p:childTnLst>
                                </p:cTn>
                              </p:par>
                            </p:childTnLst>
                          </p:cTn>
                        </p:par>
                        <p:par>
                          <p:cTn id="33" fill="hold">
                            <p:stCondLst>
                              <p:cond delay="1750"/>
                            </p:stCondLst>
                            <p:childTnLst>
                              <p:par>
                                <p:cTn id="34" presetID="10" presetClass="entr" presetSubtype="0" fill="hold" nodeType="afterEffect">
                                  <p:stCondLst>
                                    <p:cond delay="0"/>
                                  </p:stCondLst>
                                  <p:childTnLst>
                                    <p:set>
                                      <p:cBhvr>
                                        <p:cTn id="35" dur="1" fill="hold">
                                          <p:stCondLst>
                                            <p:cond delay="0"/>
                                          </p:stCondLst>
                                        </p:cTn>
                                        <p:tgtEl>
                                          <p:spTgt spid="1027"/>
                                        </p:tgtEl>
                                        <p:attrNameLst>
                                          <p:attrName>style.visibility</p:attrName>
                                        </p:attrNameLst>
                                      </p:cBhvr>
                                      <p:to>
                                        <p:strVal val="visible"/>
                                      </p:to>
                                    </p:set>
                                    <p:animEffect transition="in" filter="fade">
                                      <p:cBhvr>
                                        <p:cTn id="36" dur="25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Application </a:t>
            </a:r>
            <a:r>
              <a:rPr lang="en-US" dirty="0" smtClean="0"/>
              <a:t>readiness</a:t>
            </a:r>
            <a:r>
              <a:rPr lang="en-US" dirty="0"/>
              <a:t/>
            </a:r>
            <a:br>
              <a:rPr lang="en-US" dirty="0"/>
            </a:br>
            <a:r>
              <a:rPr lang="en-US" sz="2700" dirty="0" smtClean="0">
                <a:solidFill>
                  <a:schemeClr val="accent2"/>
                </a:solidFill>
              </a:rPr>
              <a:t>How does the road ahead look?</a:t>
            </a:r>
            <a:endParaRPr lang="en-GB" sz="2700" dirty="0">
              <a:solidFill>
                <a:schemeClr val="accent2"/>
              </a:solidFill>
            </a:endParaRPr>
          </a:p>
        </p:txBody>
      </p:sp>
      <p:sp>
        <p:nvSpPr>
          <p:cNvPr id="4" name="Footer Placeholder 3"/>
          <p:cNvSpPr>
            <a:spLocks noGrp="1"/>
          </p:cNvSpPr>
          <p:nvPr>
            <p:ph type="ftr" sz="quarter" idx="11"/>
          </p:nvPr>
        </p:nvSpPr>
        <p:spPr/>
        <p:txBody>
          <a:bodyPr/>
          <a:lstStyle/>
          <a:p>
            <a:r>
              <a:rPr lang="en-AU" smtClean="0"/>
              <a:t>(c) 2011 Microsoft. All rights reserved.</a:t>
            </a:r>
            <a:endParaRPr lang="en-AU"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4792011" y="2398780"/>
            <a:ext cx="3812437" cy="2529662"/>
          </a:xfrm>
          <a:prstGeom prst="rect">
            <a:avLst/>
          </a:prstGeom>
        </p:spPr>
      </p:pic>
      <p:pic>
        <p:nvPicPr>
          <p:cNvPr id="5" name="Picture 4"/>
          <p:cNvPicPr>
            <a:picLocks noChangeAspect="1"/>
          </p:cNvPicPr>
          <p:nvPr/>
        </p:nvPicPr>
        <p:blipFill>
          <a:blip r:embed="rId3">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val="0"/>
              </a:ext>
            </a:extLst>
          </a:blip>
          <a:stretch>
            <a:fillRect/>
          </a:stretch>
        </p:blipFill>
        <p:spPr>
          <a:xfrm>
            <a:off x="687555" y="2381596"/>
            <a:ext cx="3842847" cy="2546846"/>
          </a:xfrm>
          <a:prstGeom prst="rect">
            <a:avLst/>
          </a:prstGeom>
        </p:spPr>
      </p:pic>
    </p:spTree>
    <p:extLst>
      <p:ext uri="{BB962C8B-B14F-4D97-AF65-F5344CB8AC3E}">
        <p14:creationId xmlns:p14="http://schemas.microsoft.com/office/powerpoint/2010/main" val="414671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ounded Rectangle 25"/>
          <p:cNvSpPr/>
          <p:nvPr/>
        </p:nvSpPr>
        <p:spPr>
          <a:xfrm>
            <a:off x="755576" y="1736812"/>
            <a:ext cx="7920880" cy="1980220"/>
          </a:xfrm>
          <a:prstGeom prst="roundRect">
            <a:avLst>
              <a:gd name="adj" fmla="val 10070"/>
            </a:avLst>
          </a:prstGeom>
          <a:gradFill flip="none" rotWithShape="1">
            <a:gsLst>
              <a:gs pos="0">
                <a:schemeClr val="accent6">
                  <a:lumMod val="75000"/>
                  <a:tint val="66000"/>
                  <a:satMod val="160000"/>
                  <a:alpha val="29000"/>
                </a:schemeClr>
              </a:gs>
              <a:gs pos="100000">
                <a:schemeClr val="accent6">
                  <a:lumMod val="75000"/>
                  <a:tint val="23500"/>
                  <a:satMod val="160000"/>
                </a:schemeClr>
              </a:gs>
            </a:gsLst>
            <a:lin ang="0" scaled="1"/>
            <a:tileRect/>
          </a:gradFill>
          <a:ln w="12700">
            <a:solidFill>
              <a:srgbClr val="00C2F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24" name="Rounded Rectangle 23"/>
          <p:cNvSpPr/>
          <p:nvPr/>
        </p:nvSpPr>
        <p:spPr>
          <a:xfrm>
            <a:off x="755576" y="3825044"/>
            <a:ext cx="7920880" cy="1980220"/>
          </a:xfrm>
          <a:prstGeom prst="roundRect">
            <a:avLst>
              <a:gd name="adj" fmla="val 10070"/>
            </a:avLst>
          </a:prstGeom>
          <a:gradFill flip="none" rotWithShape="1">
            <a:gsLst>
              <a:gs pos="0">
                <a:schemeClr val="accent6">
                  <a:lumMod val="75000"/>
                  <a:tint val="66000"/>
                  <a:satMod val="160000"/>
                  <a:alpha val="29000"/>
                </a:schemeClr>
              </a:gs>
              <a:gs pos="100000">
                <a:schemeClr val="accent6">
                  <a:lumMod val="75000"/>
                  <a:tint val="23500"/>
                  <a:satMod val="160000"/>
                </a:schemeClr>
              </a:gs>
            </a:gsLst>
            <a:lin ang="0" scaled="1"/>
            <a:tileRect/>
          </a:gradFill>
          <a:ln w="12700">
            <a:solidFill>
              <a:srgbClr val="00C2F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grpSp>
        <p:nvGrpSpPr>
          <p:cNvPr id="20" name="Group 19"/>
          <p:cNvGrpSpPr/>
          <p:nvPr/>
        </p:nvGrpSpPr>
        <p:grpSpPr>
          <a:xfrm>
            <a:off x="1064200" y="2231728"/>
            <a:ext cx="4875952" cy="945243"/>
            <a:chOff x="848176" y="1979700"/>
            <a:chExt cx="4875952" cy="945243"/>
          </a:xfrm>
        </p:grpSpPr>
        <p:pic>
          <p:nvPicPr>
            <p:cNvPr id="7" name="Picture 2" descr="C:\Users\schnpa.CW.000\Documents\App-DNA\PPT\ico\windows_xp.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29274" y="1979700"/>
              <a:ext cx="1294854" cy="945243"/>
            </a:xfrm>
            <a:prstGeom prst="rect">
              <a:avLst/>
            </a:prstGeom>
            <a:noFill/>
            <a:extLst>
              <a:ext uri="{909E8E84-426E-40DD-AFC4-6F175D3DCCD1}">
                <a14:hiddenFill xmlns:a14="http://schemas.microsoft.com/office/drawing/2010/main">
                  <a:solidFill>
                    <a:srgbClr val="FFFFFF"/>
                  </a:solidFill>
                </a14:hiddenFill>
              </a:ext>
            </a:extLst>
          </p:spPr>
        </p:pic>
        <p:sp>
          <p:nvSpPr>
            <p:cNvPr id="10" name="Right Arrow 9"/>
            <p:cNvSpPr/>
            <p:nvPr/>
          </p:nvSpPr>
          <p:spPr>
            <a:xfrm>
              <a:off x="2627784" y="2024844"/>
              <a:ext cx="720080" cy="864096"/>
            </a:xfrm>
            <a:prstGeom prst="right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GB"/>
            </a:p>
          </p:txBody>
        </p:sp>
        <p:sp>
          <p:nvSpPr>
            <p:cNvPr id="16" name="Rectangle 15"/>
            <p:cNvSpPr/>
            <p:nvPr/>
          </p:nvSpPr>
          <p:spPr>
            <a:xfrm>
              <a:off x="848176" y="2265475"/>
              <a:ext cx="1483868" cy="461665"/>
            </a:xfrm>
            <a:prstGeom prst="rect">
              <a:avLst/>
            </a:prstGeom>
          </p:spPr>
          <p:txBody>
            <a:bodyPr wrap="none">
              <a:spAutoFit/>
            </a:bodyPr>
            <a:lstStyle/>
            <a:p>
              <a:r>
                <a:rPr lang="en-GB" sz="2400" b="1" dirty="0" smtClean="0">
                  <a:solidFill>
                    <a:schemeClr val="bg1"/>
                  </a:solidFill>
                </a:rPr>
                <a:t>Old World</a:t>
              </a:r>
              <a:endParaRPr lang="en-GB" sz="2400" b="1" dirty="0">
                <a:solidFill>
                  <a:schemeClr val="bg1"/>
                </a:solidFill>
              </a:endParaRPr>
            </a:p>
          </p:txBody>
        </p:sp>
      </p:gr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60032" y="4584321"/>
            <a:ext cx="864096" cy="715280"/>
          </a:xfrm>
          <a:prstGeom prst="rect">
            <a:avLst/>
          </a:prstGeom>
        </p:spPr>
      </p:pic>
      <p:grpSp>
        <p:nvGrpSpPr>
          <p:cNvPr id="22" name="Group 21"/>
          <p:cNvGrpSpPr/>
          <p:nvPr/>
        </p:nvGrpSpPr>
        <p:grpSpPr>
          <a:xfrm>
            <a:off x="1099608" y="4383106"/>
            <a:ext cx="2464280" cy="864096"/>
            <a:chOff x="790984" y="4833156"/>
            <a:chExt cx="2464280" cy="864096"/>
          </a:xfrm>
        </p:grpSpPr>
        <p:sp>
          <p:nvSpPr>
            <p:cNvPr id="11" name="Right Arrow 10"/>
            <p:cNvSpPr/>
            <p:nvPr/>
          </p:nvSpPr>
          <p:spPr>
            <a:xfrm>
              <a:off x="2535184" y="4833156"/>
              <a:ext cx="720080" cy="864096"/>
            </a:xfrm>
            <a:prstGeom prst="right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GB"/>
            </a:p>
          </p:txBody>
        </p:sp>
        <p:sp>
          <p:nvSpPr>
            <p:cNvPr id="18" name="Rectangle 17"/>
            <p:cNvSpPr/>
            <p:nvPr/>
          </p:nvSpPr>
          <p:spPr>
            <a:xfrm>
              <a:off x="790984" y="5034371"/>
              <a:ext cx="1620252" cy="461665"/>
            </a:xfrm>
            <a:prstGeom prst="rect">
              <a:avLst/>
            </a:prstGeom>
          </p:spPr>
          <p:txBody>
            <a:bodyPr wrap="none">
              <a:spAutoFit/>
            </a:bodyPr>
            <a:lstStyle/>
            <a:p>
              <a:r>
                <a:rPr lang="en-GB" sz="2400" b="1" dirty="0" smtClean="0">
                  <a:solidFill>
                    <a:schemeClr val="bg1"/>
                  </a:solidFill>
                </a:rPr>
                <a:t>New World</a:t>
              </a:r>
              <a:endParaRPr lang="en-GB" sz="2400" b="1" dirty="0">
                <a:solidFill>
                  <a:schemeClr val="bg1"/>
                </a:solidFill>
              </a:endParaRPr>
            </a:p>
          </p:txBody>
        </p:sp>
      </p:grpSp>
      <p:grpSp>
        <p:nvGrpSpPr>
          <p:cNvPr id="23" name="Group 22"/>
          <p:cNvGrpSpPr/>
          <p:nvPr/>
        </p:nvGrpSpPr>
        <p:grpSpPr>
          <a:xfrm>
            <a:off x="4572000" y="4095074"/>
            <a:ext cx="3816424" cy="1569351"/>
            <a:chOff x="4572000" y="4329100"/>
            <a:chExt cx="3816424" cy="1569351"/>
          </a:xfrm>
        </p:grpSpPr>
        <p:grpSp>
          <p:nvGrpSpPr>
            <p:cNvPr id="3" name="Group 2"/>
            <p:cNvGrpSpPr/>
            <p:nvPr/>
          </p:nvGrpSpPr>
          <p:grpSpPr>
            <a:xfrm>
              <a:off x="4572000" y="4329100"/>
              <a:ext cx="3816424" cy="1566174"/>
              <a:chOff x="4572000" y="4545124"/>
              <a:chExt cx="3816424" cy="1566174"/>
            </a:xfrm>
          </p:grpSpPr>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94841" y="5333939"/>
                <a:ext cx="777359" cy="777359"/>
              </a:xfrm>
              <a:prstGeom prst="rect">
                <a:avLst/>
              </a:prstGeom>
            </p:spPr>
          </p:pic>
          <p:pic>
            <p:nvPicPr>
              <p:cNvPr id="5"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572000" y="5409220"/>
                <a:ext cx="671003" cy="671003"/>
              </a:xfrm>
              <a:prstGeom prst="rect">
                <a:avLst/>
              </a:prstGeom>
            </p:spPr>
          </p:pic>
          <p:pic>
            <p:nvPicPr>
              <p:cNvPr id="8" name="Picture 2" descr="C:\Users\schnpa.CW.000\Documents\App-DNA\PPT\ico\xenapp.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508104" y="4545124"/>
                <a:ext cx="720080" cy="72008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C:\Users\schnpa.CW.000\Documents\App-DNA\PPT\ico\winServer2008.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588224" y="4599130"/>
                <a:ext cx="1800200" cy="603818"/>
              </a:xfrm>
              <a:prstGeom prst="rect">
                <a:avLst/>
              </a:prstGeom>
              <a:noFill/>
              <a:extLst>
                <a:ext uri="{909E8E84-426E-40DD-AFC4-6F175D3DCCD1}">
                  <a14:hiddenFill xmlns:a14="http://schemas.microsoft.com/office/drawing/2010/main">
                    <a:solidFill>
                      <a:srgbClr val="FFFFFF"/>
                    </a:solidFill>
                  </a14:hiddenFill>
                </a:ext>
              </a:extLst>
            </p:spPr>
          </p:pic>
        </p:grpSp>
        <p:pic>
          <p:nvPicPr>
            <p:cNvPr id="28" name="Picture 2" descr="http://blogs.chron.com/techblog/WindowsLiveWriter/MicrosoftdropsvalidationrequirementforIE_C9D5/ie7icon_2.jpg"/>
            <p:cNvPicPr>
              <a:picLocks noChangeAspect="1" noChangeArrowheads="1"/>
            </p:cNvPicPr>
            <p:nvPr/>
          </p:nvPicPr>
          <p:blipFill>
            <a:blip r:embed="rId9" cstate="print">
              <a:clrChange>
                <a:clrFrom>
                  <a:srgbClr val="FCFCFC"/>
                </a:clrFrom>
                <a:clrTo>
                  <a:srgbClr val="FCFCFC">
                    <a:alpha val="0"/>
                  </a:srgbClr>
                </a:clrTo>
              </a:clrChange>
              <a:extLst>
                <a:ext uri="{28A0092B-C50C-407E-A947-70E740481C1C}">
                  <a14:useLocalDpi xmlns:a14="http://schemas.microsoft.com/office/drawing/2010/main" val="0"/>
                </a:ext>
              </a:extLst>
            </a:blip>
            <a:srcRect/>
            <a:stretch>
              <a:fillRect/>
            </a:stretch>
          </p:blipFill>
          <p:spPr bwMode="auto">
            <a:xfrm>
              <a:off x="7513687" y="5247202"/>
              <a:ext cx="730721" cy="635514"/>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4" descr="C:\Users\schnpa.CW.000\Documents\App-DNA\PPT\ico\virtual_machine.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513039" y="5175194"/>
              <a:ext cx="723257" cy="723257"/>
            </a:xfrm>
            <a:prstGeom prst="rect">
              <a:avLst/>
            </a:prstGeom>
            <a:noFill/>
            <a:extLst>
              <a:ext uri="{909E8E84-426E-40DD-AFC4-6F175D3DCCD1}">
                <a14:hiddenFill xmlns:a14="http://schemas.microsoft.com/office/drawing/2010/main">
                  <a:solidFill>
                    <a:srgbClr val="FFFFFF"/>
                  </a:solidFill>
                </a14:hiddenFill>
              </a:ext>
            </a:extLst>
          </p:spPr>
        </p:pic>
      </p:grpSp>
      <p:sp>
        <p:nvSpPr>
          <p:cNvPr id="27" name="Title 1"/>
          <p:cNvSpPr>
            <a:spLocks noGrp="1"/>
          </p:cNvSpPr>
          <p:nvPr>
            <p:ph type="title"/>
          </p:nvPr>
        </p:nvSpPr>
        <p:spPr>
          <a:xfrm>
            <a:off x="457200" y="341784"/>
            <a:ext cx="8229600" cy="1143000"/>
          </a:xfrm>
        </p:spPr>
        <p:txBody>
          <a:bodyPr>
            <a:normAutofit/>
          </a:bodyPr>
          <a:lstStyle/>
          <a:p>
            <a:r>
              <a:rPr lang="en-US" dirty="0" smtClean="0"/>
              <a:t>Application Challenges</a:t>
            </a:r>
            <a:br>
              <a:rPr lang="en-US" dirty="0" smtClean="0"/>
            </a:br>
            <a:r>
              <a:rPr lang="en-GB" sz="2700" dirty="0" smtClean="0">
                <a:solidFill>
                  <a:schemeClr val="accent2"/>
                </a:solidFill>
              </a:rPr>
              <a:t>Application </a:t>
            </a:r>
            <a:r>
              <a:rPr lang="en-GB" sz="2700" dirty="0">
                <a:solidFill>
                  <a:schemeClr val="accent2"/>
                </a:solidFill>
              </a:rPr>
              <a:t>Readiness for </a:t>
            </a:r>
            <a:r>
              <a:rPr lang="en-GB" sz="2700" dirty="0" smtClean="0">
                <a:solidFill>
                  <a:schemeClr val="accent2"/>
                </a:solidFill>
              </a:rPr>
              <a:t>Windows</a:t>
            </a:r>
            <a:endParaRPr lang="en-US" sz="2700" dirty="0">
              <a:solidFill>
                <a:schemeClr val="accent2"/>
              </a:solidFill>
            </a:endParaRPr>
          </a:p>
        </p:txBody>
      </p:sp>
    </p:spTree>
    <p:extLst>
      <p:ext uri="{BB962C8B-B14F-4D97-AF65-F5344CB8AC3E}">
        <p14:creationId xmlns:p14="http://schemas.microsoft.com/office/powerpoint/2010/main" val="19435849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decel="50000" fill="hold" nodeType="clickEffect">
                                  <p:stCondLst>
                                    <p:cond delay="0"/>
                                  </p:stCondLst>
                                  <p:childTnLst>
                                    <p:animMotion origin="layout" path="M 4.16667E-6 -1.11111E-6 L -0.03924 -0.07616 " pathEditMode="relative" rAng="0" ptsTypes="AA">
                                      <p:cBhvr>
                                        <p:cTn id="6" dur="1000" fill="hold"/>
                                        <p:tgtEl>
                                          <p:spTgt spid="6"/>
                                        </p:tgtEl>
                                        <p:attrNameLst>
                                          <p:attrName>ppt_x</p:attrName>
                                          <p:attrName>ppt_y</p:attrName>
                                        </p:attrNameLst>
                                      </p:cBhvr>
                                      <p:rCtr x="-1962" y="-3819"/>
                                    </p:animMotion>
                                  </p:childTnLst>
                                </p:cTn>
                              </p:par>
                            </p:childTnLst>
                          </p:cTn>
                        </p:par>
                        <p:par>
                          <p:cTn id="7" fill="hold">
                            <p:stCondLst>
                              <p:cond delay="1000"/>
                            </p:stCondLst>
                            <p:childTnLst>
                              <p:par>
                                <p:cTn id="8" presetID="10" presetClass="entr" presetSubtype="0" fill="hold" nodeType="afterEffect">
                                  <p:stCondLst>
                                    <p:cond delay="250"/>
                                  </p:stCondLst>
                                  <p:childTnLst>
                                    <p:set>
                                      <p:cBhvr>
                                        <p:cTn id="9" dur="1" fill="hold">
                                          <p:stCondLst>
                                            <p:cond delay="0"/>
                                          </p:stCondLst>
                                        </p:cTn>
                                        <p:tgtEl>
                                          <p:spTgt spid="23"/>
                                        </p:tgtEl>
                                        <p:attrNameLst>
                                          <p:attrName>style.visibility</p:attrName>
                                        </p:attrNameLst>
                                      </p:cBhvr>
                                      <p:to>
                                        <p:strVal val="visible"/>
                                      </p:to>
                                    </p:set>
                                    <p:animEffect transition="in" filter="fade">
                                      <p:cBhvr>
                                        <p:cTn id="10"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ounded Rectangle 42"/>
          <p:cNvSpPr/>
          <p:nvPr/>
        </p:nvSpPr>
        <p:spPr>
          <a:xfrm rot="16200000">
            <a:off x="744138" y="1012746"/>
            <a:ext cx="2612999" cy="3166186"/>
          </a:xfrm>
          <a:prstGeom prst="roundRect">
            <a:avLst>
              <a:gd name="adj" fmla="val 10070"/>
            </a:avLst>
          </a:prstGeom>
          <a:gradFill flip="none" rotWithShape="1">
            <a:gsLst>
              <a:gs pos="13000">
                <a:schemeClr val="accent6"/>
              </a:gs>
              <a:gs pos="100000">
                <a:schemeClr val="accent6">
                  <a:lumMod val="75000"/>
                  <a:tint val="23500"/>
                  <a:satMod val="160000"/>
                  <a:alpha val="7000"/>
                </a:schemeClr>
              </a:gs>
            </a:gsLst>
            <a:lin ang="0" scaled="1"/>
            <a:tileRect/>
          </a:gradFill>
          <a:ln w="12700">
            <a:solidFill>
              <a:srgbClr val="00C2F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41" name="Rounded Rectangle 40"/>
          <p:cNvSpPr/>
          <p:nvPr/>
        </p:nvSpPr>
        <p:spPr>
          <a:xfrm rot="16200000">
            <a:off x="4634735" y="3563743"/>
            <a:ext cx="2612999" cy="3166186"/>
          </a:xfrm>
          <a:prstGeom prst="roundRect">
            <a:avLst>
              <a:gd name="adj" fmla="val 10070"/>
            </a:avLst>
          </a:prstGeom>
          <a:gradFill flip="none" rotWithShape="1">
            <a:gsLst>
              <a:gs pos="13000">
                <a:schemeClr val="accent6"/>
              </a:gs>
              <a:gs pos="100000">
                <a:schemeClr val="accent6">
                  <a:lumMod val="75000"/>
                  <a:tint val="23500"/>
                  <a:satMod val="160000"/>
                  <a:alpha val="7000"/>
                </a:schemeClr>
              </a:gs>
            </a:gsLst>
            <a:lin ang="0" scaled="1"/>
            <a:tileRect/>
          </a:gradFill>
          <a:ln w="12700">
            <a:solidFill>
              <a:srgbClr val="00C2F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a:lstStyle/>
          <a:p>
            <a:r>
              <a:rPr lang="en-GB" dirty="0"/>
              <a:t>What’s happening here?</a:t>
            </a:r>
          </a:p>
        </p:txBody>
      </p:sp>
      <p:grpSp>
        <p:nvGrpSpPr>
          <p:cNvPr id="68" name="Group 67"/>
          <p:cNvGrpSpPr/>
          <p:nvPr/>
        </p:nvGrpSpPr>
        <p:grpSpPr>
          <a:xfrm>
            <a:off x="4838631" y="3968344"/>
            <a:ext cx="2273242" cy="2140099"/>
            <a:chOff x="4606668" y="3905848"/>
            <a:chExt cx="2273242" cy="2140099"/>
          </a:xfrm>
        </p:grpSpPr>
        <p:sp>
          <p:nvSpPr>
            <p:cNvPr id="14" name="Oval 13"/>
            <p:cNvSpPr/>
            <p:nvPr/>
          </p:nvSpPr>
          <p:spPr bwMode="auto">
            <a:xfrm>
              <a:off x="5377002" y="4675512"/>
              <a:ext cx="662958" cy="649188"/>
            </a:xfrm>
            <a:prstGeom prst="ellipse">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wrap="square" tIns="0" bIns="0">
              <a:noAutofit/>
            </a:bodyPr>
            <a:lstStyle/>
            <a:p>
              <a:pPr algn="ctr" eaLnBrk="0" hangingPunct="0">
                <a:spcBef>
                  <a:spcPct val="50000"/>
                </a:spcBef>
                <a:defRPr/>
              </a:pPr>
              <a:r>
                <a:rPr lang="en-GB" sz="3600" b="1" dirty="0" smtClean="0">
                  <a:solidFill>
                    <a:schemeClr val="bg1"/>
                  </a:solidFill>
                </a:rPr>
                <a:t>?</a:t>
              </a:r>
              <a:endParaRPr lang="en-GB" sz="3600" b="1" dirty="0">
                <a:solidFill>
                  <a:schemeClr val="bg1"/>
                </a:solidFill>
              </a:endParaRPr>
            </a:p>
          </p:txBody>
        </p:sp>
        <p:pic>
          <p:nvPicPr>
            <p:cNvPr id="15" name="Picture 4" descr="C:\Users\schnpa.CW.000\Documents\App-DNA\PPT\ico\virtual_machin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5388" y="5352229"/>
              <a:ext cx="597733" cy="597733"/>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descr="64.png"/>
            <p:cNvPicPr>
              <a:picLocks noChangeAspect="1"/>
            </p:cNvPicPr>
            <p:nvPr/>
          </p:nvPicPr>
          <p:blipFill>
            <a:blip r:embed="rId3" cstate="print"/>
            <a:stretch>
              <a:fillRect/>
            </a:stretch>
          </p:blipFill>
          <p:spPr>
            <a:xfrm>
              <a:off x="4686575" y="4186912"/>
              <a:ext cx="607063" cy="607063"/>
            </a:xfrm>
            <a:prstGeom prst="rect">
              <a:avLst/>
            </a:prstGeom>
            <a:noFill/>
            <a:effectLst/>
          </p:spPr>
        </p:pic>
        <p:pic>
          <p:nvPicPr>
            <p:cNvPr id="17" name="Picture 2" descr="http://ihatetuna.files.wordpress.com/2008/04/ctxapp1.png"/>
            <p:cNvPicPr>
              <a:picLocks noChangeAspect="1" noChangeArrowheads="1"/>
            </p:cNvPicPr>
            <p:nvPr/>
          </p:nvPicPr>
          <p:blipFill>
            <a:blip r:embed="rId4"/>
            <a:srcRect/>
            <a:stretch>
              <a:fillRect/>
            </a:stretch>
          </p:blipFill>
          <p:spPr bwMode="auto">
            <a:xfrm>
              <a:off x="4606668" y="5126888"/>
              <a:ext cx="524206" cy="524208"/>
            </a:xfrm>
            <a:prstGeom prst="rect">
              <a:avLst/>
            </a:prstGeom>
            <a:noFill/>
            <a:effectLst/>
          </p:spPr>
        </p:pic>
        <p:pic>
          <p:nvPicPr>
            <p:cNvPr id="18" name="Picture 6" descr="C:\inetpub\wwwroot\AppTitude\images\softgrid_64x64.png"/>
            <p:cNvPicPr>
              <a:picLocks noChangeAspect="1" noChangeArrowheads="1"/>
            </p:cNvPicPr>
            <p:nvPr/>
          </p:nvPicPr>
          <p:blipFill>
            <a:blip r:embed="rId5" cstate="print"/>
            <a:srcRect/>
            <a:stretch>
              <a:fillRect/>
            </a:stretch>
          </p:blipFill>
          <p:spPr bwMode="auto">
            <a:xfrm>
              <a:off x="6296238" y="4532510"/>
              <a:ext cx="583672" cy="583672"/>
            </a:xfrm>
            <a:prstGeom prst="rect">
              <a:avLst/>
            </a:prstGeom>
            <a:noFill/>
            <a:effectLst/>
          </p:spPr>
        </p:pic>
        <p:pic>
          <p:nvPicPr>
            <p:cNvPr id="20" name="Picture 2" descr="http://cdn3.afterdawn.com/v3/news/windows-7-logo.jpg"/>
            <p:cNvPicPr>
              <a:picLocks noChangeAspect="1" noChangeArrowheads="1"/>
            </p:cNvPicPr>
            <p:nvPr/>
          </p:nvPicPr>
          <p:blipFill rotWithShape="1">
            <a:blip r:embed="rId6" cstate="print">
              <a:clrChange>
                <a:clrFrom>
                  <a:srgbClr val="FFFFFF"/>
                </a:clrFrom>
                <a:clrTo>
                  <a:srgbClr val="FFFFFF">
                    <a:alpha val="0"/>
                  </a:srgbClr>
                </a:clrTo>
              </a:clrChange>
            </a:blip>
            <a:srcRect b="23101"/>
            <a:stretch/>
          </p:blipFill>
          <p:spPr bwMode="auto">
            <a:xfrm>
              <a:off x="5224630" y="5613149"/>
              <a:ext cx="679903" cy="432798"/>
            </a:xfrm>
            <a:prstGeom prst="rect">
              <a:avLst/>
            </a:prstGeom>
            <a:noFill/>
          </p:spPr>
        </p:pic>
        <p:sp>
          <p:nvSpPr>
            <p:cNvPr id="21" name="Oval 20"/>
            <p:cNvSpPr/>
            <p:nvPr/>
          </p:nvSpPr>
          <p:spPr bwMode="auto">
            <a:xfrm>
              <a:off x="5600038" y="3905848"/>
              <a:ext cx="552359" cy="519351"/>
            </a:xfrm>
            <a:prstGeom prst="ellipse">
              <a:avLst/>
            </a:prstGeom>
            <a:gradFill>
              <a:gsLst>
                <a:gs pos="0">
                  <a:schemeClr val="accent1">
                    <a:tint val="50000"/>
                    <a:satMod val="300000"/>
                    <a:alpha val="48000"/>
                  </a:schemeClr>
                </a:gs>
                <a:gs pos="35000">
                  <a:schemeClr val="accent1">
                    <a:tint val="37000"/>
                    <a:satMod val="300000"/>
                    <a:alpha val="74000"/>
                  </a:schemeClr>
                </a:gs>
                <a:gs pos="100000">
                  <a:schemeClr val="accent1">
                    <a:tint val="15000"/>
                    <a:satMod val="350000"/>
                    <a:alpha val="64000"/>
                  </a:schemeClr>
                </a:gs>
              </a:gsLst>
            </a:gradFill>
            <a:ln>
              <a:solidFill>
                <a:schemeClr val="bg1"/>
              </a:solidFill>
              <a:prstDash val="dash"/>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wrap="square">
              <a:spAutoFit/>
            </a:bodyPr>
            <a:lstStyle/>
            <a:p>
              <a:pPr eaLnBrk="0" hangingPunct="0">
                <a:spcBef>
                  <a:spcPct val="50000"/>
                </a:spcBef>
              </a:pPr>
              <a:endParaRPr lang="en-GB">
                <a:solidFill>
                  <a:schemeClr val="bg1"/>
                </a:solidFill>
              </a:endParaRPr>
            </a:p>
          </p:txBody>
        </p:sp>
        <p:cxnSp>
          <p:nvCxnSpPr>
            <p:cNvPr id="23" name="Straight Arrow Connector 22"/>
            <p:cNvCxnSpPr>
              <a:stCxn id="14" idx="1"/>
              <a:endCxn id="16" idx="3"/>
            </p:cNvCxnSpPr>
            <p:nvPr/>
          </p:nvCxnSpPr>
          <p:spPr bwMode="auto">
            <a:xfrm flipH="1" flipV="1">
              <a:off x="5293638" y="4490444"/>
              <a:ext cx="180452" cy="280139"/>
            </a:xfrm>
            <a:prstGeom prst="straightConnector1">
              <a:avLst/>
            </a:prstGeom>
            <a:solidFill>
              <a:schemeClr val="accent1"/>
            </a:solidFill>
            <a:ln w="28575" cap="flat" cmpd="sng" algn="ctr">
              <a:solidFill>
                <a:srgbClr val="00B0F0"/>
              </a:solidFill>
              <a:prstDash val="solid"/>
              <a:round/>
              <a:headEnd type="none" w="med" len="med"/>
              <a:tailEnd type="triangle" w="med" len="med"/>
            </a:ln>
            <a:effectLst/>
          </p:spPr>
        </p:cxnSp>
        <p:cxnSp>
          <p:nvCxnSpPr>
            <p:cNvPr id="26" name="Straight Arrow Connector 25"/>
            <p:cNvCxnSpPr>
              <a:stCxn id="14" idx="0"/>
              <a:endCxn id="21" idx="4"/>
            </p:cNvCxnSpPr>
            <p:nvPr/>
          </p:nvCxnSpPr>
          <p:spPr bwMode="auto">
            <a:xfrm flipV="1">
              <a:off x="5708481" y="4425199"/>
              <a:ext cx="167737" cy="250313"/>
            </a:xfrm>
            <a:prstGeom prst="straightConnector1">
              <a:avLst/>
            </a:prstGeom>
            <a:solidFill>
              <a:schemeClr val="accent1"/>
            </a:solidFill>
            <a:ln w="28575" cap="flat" cmpd="sng" algn="ctr">
              <a:solidFill>
                <a:srgbClr val="00B0F0"/>
              </a:solidFill>
              <a:prstDash val="solid"/>
              <a:round/>
              <a:headEnd type="none" w="med" len="med"/>
              <a:tailEnd type="triangle" w="med" len="med"/>
            </a:ln>
            <a:effectLst/>
          </p:spPr>
        </p:cxnSp>
        <p:cxnSp>
          <p:nvCxnSpPr>
            <p:cNvPr id="32" name="Straight Arrow Connector 31"/>
            <p:cNvCxnSpPr>
              <a:stCxn id="14" idx="6"/>
              <a:endCxn id="18" idx="1"/>
            </p:cNvCxnSpPr>
            <p:nvPr/>
          </p:nvCxnSpPr>
          <p:spPr bwMode="auto">
            <a:xfrm flipV="1">
              <a:off x="6039960" y="4824346"/>
              <a:ext cx="256278" cy="175760"/>
            </a:xfrm>
            <a:prstGeom prst="straightConnector1">
              <a:avLst/>
            </a:prstGeom>
            <a:solidFill>
              <a:schemeClr val="accent1"/>
            </a:solidFill>
            <a:ln w="28575" cap="flat" cmpd="sng" algn="ctr">
              <a:solidFill>
                <a:srgbClr val="00B0F0"/>
              </a:solidFill>
              <a:prstDash val="solid"/>
              <a:round/>
              <a:headEnd type="none" w="med" len="med"/>
              <a:tailEnd type="triangle" w="med" len="med"/>
            </a:ln>
            <a:effectLst/>
          </p:spPr>
        </p:cxnSp>
        <p:cxnSp>
          <p:nvCxnSpPr>
            <p:cNvPr id="35" name="Straight Arrow Connector 34"/>
            <p:cNvCxnSpPr>
              <a:stCxn id="14" idx="5"/>
              <a:endCxn id="15" idx="1"/>
            </p:cNvCxnSpPr>
            <p:nvPr/>
          </p:nvCxnSpPr>
          <p:spPr bwMode="auto">
            <a:xfrm>
              <a:off x="5942872" y="5229629"/>
              <a:ext cx="232516" cy="421467"/>
            </a:xfrm>
            <a:prstGeom prst="straightConnector1">
              <a:avLst/>
            </a:prstGeom>
            <a:solidFill>
              <a:schemeClr val="accent1"/>
            </a:solidFill>
            <a:ln w="28575" cap="flat" cmpd="sng" algn="ctr">
              <a:solidFill>
                <a:srgbClr val="00B0F0"/>
              </a:solidFill>
              <a:prstDash val="solid"/>
              <a:round/>
              <a:headEnd type="none" w="med" len="med"/>
              <a:tailEnd type="triangle" w="med" len="med"/>
            </a:ln>
            <a:effectLst/>
          </p:spPr>
        </p:cxnSp>
        <p:cxnSp>
          <p:nvCxnSpPr>
            <p:cNvPr id="38" name="Straight Arrow Connector 37"/>
            <p:cNvCxnSpPr>
              <a:stCxn id="14" idx="4"/>
              <a:endCxn id="20" idx="0"/>
            </p:cNvCxnSpPr>
            <p:nvPr/>
          </p:nvCxnSpPr>
          <p:spPr bwMode="auto">
            <a:xfrm flipH="1">
              <a:off x="5564582" y="5324700"/>
              <a:ext cx="143899" cy="288449"/>
            </a:xfrm>
            <a:prstGeom prst="straightConnector1">
              <a:avLst/>
            </a:prstGeom>
            <a:solidFill>
              <a:schemeClr val="accent1"/>
            </a:solidFill>
            <a:ln w="28575" cap="flat" cmpd="sng" algn="ctr">
              <a:solidFill>
                <a:srgbClr val="00B0F0"/>
              </a:solidFill>
              <a:prstDash val="solid"/>
              <a:round/>
              <a:headEnd type="none" w="med" len="med"/>
              <a:tailEnd type="triangle" w="med" len="med"/>
            </a:ln>
            <a:effectLst/>
          </p:spPr>
        </p:cxnSp>
        <p:cxnSp>
          <p:nvCxnSpPr>
            <p:cNvPr id="42" name="Straight Arrow Connector 41"/>
            <p:cNvCxnSpPr>
              <a:stCxn id="14" idx="3"/>
              <a:endCxn id="17" idx="3"/>
            </p:cNvCxnSpPr>
            <p:nvPr/>
          </p:nvCxnSpPr>
          <p:spPr bwMode="auto">
            <a:xfrm flipH="1">
              <a:off x="5130874" y="5229629"/>
              <a:ext cx="343216" cy="159363"/>
            </a:xfrm>
            <a:prstGeom prst="straightConnector1">
              <a:avLst/>
            </a:prstGeom>
            <a:solidFill>
              <a:schemeClr val="accent1"/>
            </a:solidFill>
            <a:ln w="28575" cap="flat" cmpd="sng" algn="ctr">
              <a:solidFill>
                <a:srgbClr val="00B0F0"/>
              </a:solidFill>
              <a:prstDash val="solid"/>
              <a:round/>
              <a:headEnd type="none" w="med" len="med"/>
              <a:tailEnd type="triangle" w="med" len="med"/>
            </a:ln>
            <a:effectLst/>
          </p:spPr>
        </p:cxnSp>
      </p:grpSp>
      <p:sp>
        <p:nvSpPr>
          <p:cNvPr id="13" name="Rectangle 12"/>
          <p:cNvSpPr/>
          <p:nvPr/>
        </p:nvSpPr>
        <p:spPr>
          <a:xfrm>
            <a:off x="2973545" y="4726627"/>
            <a:ext cx="1310423" cy="1477328"/>
          </a:xfrm>
          <a:prstGeom prst="rect">
            <a:avLst/>
          </a:prstGeom>
        </p:spPr>
        <p:txBody>
          <a:bodyPr wrap="none">
            <a:spAutoFit/>
          </a:bodyPr>
          <a:lstStyle/>
          <a:p>
            <a:pPr algn="r"/>
            <a:r>
              <a:rPr lang="en-GB" b="1" dirty="0" smtClean="0">
                <a:solidFill>
                  <a:schemeClr val="bg1"/>
                </a:solidFill>
                <a:latin typeface="+mn-lt"/>
              </a:rPr>
              <a:t>Complexity</a:t>
            </a:r>
          </a:p>
          <a:p>
            <a:pPr algn="r"/>
            <a:r>
              <a:rPr lang="en-GB" b="1" dirty="0" smtClean="0">
                <a:solidFill>
                  <a:schemeClr val="bg1"/>
                </a:solidFill>
                <a:latin typeface="+mn-lt"/>
              </a:rPr>
              <a:t>Uncertainty</a:t>
            </a:r>
          </a:p>
          <a:p>
            <a:pPr algn="r"/>
            <a:r>
              <a:rPr lang="en-GB" b="1" dirty="0" smtClean="0">
                <a:solidFill>
                  <a:schemeClr val="bg1"/>
                </a:solidFill>
                <a:latin typeface="+mn-lt"/>
              </a:rPr>
              <a:t>Risk</a:t>
            </a:r>
          </a:p>
          <a:p>
            <a:pPr algn="r"/>
            <a:r>
              <a:rPr lang="en-GB" b="1" dirty="0" smtClean="0">
                <a:solidFill>
                  <a:schemeClr val="bg1"/>
                </a:solidFill>
                <a:latin typeface="+mn-lt"/>
              </a:rPr>
              <a:t>Cost</a:t>
            </a:r>
          </a:p>
          <a:p>
            <a:pPr algn="r"/>
            <a:r>
              <a:rPr lang="en-GB" b="1" dirty="0" smtClean="0">
                <a:solidFill>
                  <a:schemeClr val="bg1"/>
                </a:solidFill>
                <a:latin typeface="+mn-lt"/>
              </a:rPr>
              <a:t>Time</a:t>
            </a:r>
            <a:endParaRPr lang="en-GB" dirty="0">
              <a:solidFill>
                <a:schemeClr val="bg1"/>
              </a:solidFill>
              <a:latin typeface="+mn-lt"/>
            </a:endParaRPr>
          </a:p>
        </p:txBody>
      </p:sp>
      <p:sp>
        <p:nvSpPr>
          <p:cNvPr id="12" name="Rectangle 11"/>
          <p:cNvSpPr/>
          <p:nvPr/>
        </p:nvSpPr>
        <p:spPr>
          <a:xfrm>
            <a:off x="3635896" y="1484784"/>
            <a:ext cx="1993303" cy="1477328"/>
          </a:xfrm>
          <a:prstGeom prst="rect">
            <a:avLst/>
          </a:prstGeom>
        </p:spPr>
        <p:txBody>
          <a:bodyPr wrap="none">
            <a:spAutoFit/>
          </a:bodyPr>
          <a:lstStyle/>
          <a:p>
            <a:r>
              <a:rPr lang="en-GB" b="1" dirty="0" smtClean="0">
                <a:solidFill>
                  <a:schemeClr val="bg1"/>
                </a:solidFill>
                <a:latin typeface="+mn-lt"/>
              </a:rPr>
              <a:t>Manageability</a:t>
            </a:r>
          </a:p>
          <a:p>
            <a:r>
              <a:rPr lang="en-GB" b="1" dirty="0" smtClean="0">
                <a:solidFill>
                  <a:schemeClr val="bg1"/>
                </a:solidFill>
                <a:latin typeface="+mn-lt"/>
              </a:rPr>
              <a:t>Portability / </a:t>
            </a:r>
            <a:r>
              <a:rPr lang="en-GB" b="1" dirty="0">
                <a:solidFill>
                  <a:schemeClr val="bg1"/>
                </a:solidFill>
                <a:latin typeface="+mn-lt"/>
              </a:rPr>
              <a:t>Agility</a:t>
            </a:r>
            <a:endParaRPr lang="en-GB" b="1" dirty="0" smtClean="0">
              <a:solidFill>
                <a:schemeClr val="bg1"/>
              </a:solidFill>
              <a:latin typeface="+mn-lt"/>
            </a:endParaRPr>
          </a:p>
          <a:p>
            <a:r>
              <a:rPr lang="en-GB" b="1" dirty="0" smtClean="0">
                <a:solidFill>
                  <a:schemeClr val="bg1"/>
                </a:solidFill>
                <a:latin typeface="+mn-lt"/>
              </a:rPr>
              <a:t>Security</a:t>
            </a:r>
          </a:p>
          <a:p>
            <a:r>
              <a:rPr lang="en-GB" b="1" dirty="0" smtClean="0">
                <a:solidFill>
                  <a:schemeClr val="bg1"/>
                </a:solidFill>
                <a:latin typeface="+mn-lt"/>
              </a:rPr>
              <a:t>Green</a:t>
            </a:r>
          </a:p>
          <a:p>
            <a:r>
              <a:rPr lang="en-GB" b="1" dirty="0" smtClean="0">
                <a:solidFill>
                  <a:schemeClr val="bg1"/>
                </a:solidFill>
                <a:latin typeface="+mn-lt"/>
              </a:rPr>
              <a:t>Accessibility</a:t>
            </a:r>
            <a:endParaRPr lang="en-GB" dirty="0">
              <a:solidFill>
                <a:schemeClr val="bg1"/>
              </a:solidFill>
              <a:latin typeface="+mn-lt"/>
            </a:endParaRPr>
          </a:p>
        </p:txBody>
      </p:sp>
      <p:grpSp>
        <p:nvGrpSpPr>
          <p:cNvPr id="103" name="Group 102"/>
          <p:cNvGrpSpPr/>
          <p:nvPr/>
        </p:nvGrpSpPr>
        <p:grpSpPr>
          <a:xfrm>
            <a:off x="827584" y="1722778"/>
            <a:ext cx="2468422" cy="2066262"/>
            <a:chOff x="561090" y="1213498"/>
            <a:chExt cx="2468422" cy="2066262"/>
          </a:xfrm>
        </p:grpSpPr>
        <p:grpSp>
          <p:nvGrpSpPr>
            <p:cNvPr id="71" name="Group 70"/>
            <p:cNvGrpSpPr/>
            <p:nvPr/>
          </p:nvGrpSpPr>
          <p:grpSpPr>
            <a:xfrm>
              <a:off x="561090" y="1213498"/>
              <a:ext cx="2468422" cy="1706222"/>
              <a:chOff x="1339807" y="1573538"/>
              <a:chExt cx="2468422" cy="1706222"/>
            </a:xfrm>
          </p:grpSpPr>
          <p:pic>
            <p:nvPicPr>
              <p:cNvPr id="4" name="Picture 4" descr="C:\Users\schnpa.CW.000\Documents\App-DNA\PPT\ico\virtual_machin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11971" y="1634450"/>
                <a:ext cx="597733" cy="59773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64.png"/>
              <p:cNvPicPr>
                <a:picLocks noChangeAspect="1"/>
              </p:cNvPicPr>
              <p:nvPr/>
            </p:nvPicPr>
            <p:blipFill>
              <a:blip r:embed="rId3" cstate="print"/>
              <a:stretch>
                <a:fillRect/>
              </a:stretch>
            </p:blipFill>
            <p:spPr>
              <a:xfrm>
                <a:off x="3096819" y="2456673"/>
                <a:ext cx="607063" cy="607063"/>
              </a:xfrm>
              <a:prstGeom prst="rect">
                <a:avLst/>
              </a:prstGeom>
              <a:noFill/>
              <a:effectLst/>
            </p:spPr>
          </p:pic>
          <p:sp>
            <p:nvSpPr>
              <p:cNvPr id="7" name="Oval 6"/>
              <p:cNvSpPr/>
              <p:nvPr/>
            </p:nvSpPr>
            <p:spPr bwMode="auto">
              <a:xfrm>
                <a:off x="1555831" y="1573538"/>
                <a:ext cx="490257" cy="472137"/>
              </a:xfrm>
              <a:prstGeom prst="ellipse">
                <a:avLst/>
              </a:prstGeom>
              <a:gradFill>
                <a:gsLst>
                  <a:gs pos="0">
                    <a:schemeClr val="accent1">
                      <a:tint val="50000"/>
                      <a:satMod val="300000"/>
                      <a:alpha val="48000"/>
                    </a:schemeClr>
                  </a:gs>
                  <a:gs pos="35000">
                    <a:schemeClr val="accent1">
                      <a:tint val="37000"/>
                      <a:satMod val="300000"/>
                      <a:alpha val="74000"/>
                    </a:schemeClr>
                  </a:gs>
                  <a:gs pos="100000">
                    <a:schemeClr val="accent1">
                      <a:tint val="15000"/>
                      <a:satMod val="350000"/>
                      <a:alpha val="64000"/>
                    </a:schemeClr>
                  </a:gs>
                </a:gsLst>
              </a:gradFill>
              <a:ln>
                <a:solidFill>
                  <a:schemeClr val="bg1"/>
                </a:solidFill>
                <a:prstDash val="dash"/>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wrap="square">
                <a:spAutoFit/>
              </a:bodyPr>
              <a:lstStyle/>
              <a:p>
                <a:pPr eaLnBrk="0" hangingPunct="0">
                  <a:spcBef>
                    <a:spcPct val="50000"/>
                  </a:spcBef>
                  <a:defRPr/>
                </a:pPr>
                <a:endParaRPr lang="en-GB">
                  <a:solidFill>
                    <a:schemeClr val="bg1"/>
                  </a:solidFill>
                </a:endParaRPr>
              </a:p>
            </p:txBody>
          </p:sp>
          <p:pic>
            <p:nvPicPr>
              <p:cNvPr id="8" name="Picture 2" descr="http://ihatetuna.files.wordpress.com/2008/04/ctxapp1.png"/>
              <p:cNvPicPr>
                <a:picLocks noChangeAspect="1" noChangeArrowheads="1"/>
              </p:cNvPicPr>
              <p:nvPr/>
            </p:nvPicPr>
            <p:blipFill>
              <a:blip r:embed="rId4"/>
              <a:srcRect/>
              <a:stretch>
                <a:fillRect/>
              </a:stretch>
            </p:blipFill>
            <p:spPr bwMode="auto">
              <a:xfrm>
                <a:off x="3284023" y="1621939"/>
                <a:ext cx="524206" cy="524208"/>
              </a:xfrm>
              <a:prstGeom prst="rect">
                <a:avLst/>
              </a:prstGeom>
              <a:noFill/>
              <a:effectLst/>
            </p:spPr>
          </p:pic>
          <p:pic>
            <p:nvPicPr>
              <p:cNvPr id="9" name="Picture 6" descr="C:\inetpub\wwwroot\AppTitude\images\softgrid_64x64.png"/>
              <p:cNvPicPr>
                <a:picLocks noChangeAspect="1" noChangeArrowheads="1"/>
              </p:cNvPicPr>
              <p:nvPr/>
            </p:nvPicPr>
            <p:blipFill>
              <a:blip r:embed="rId5" cstate="print"/>
              <a:srcRect/>
              <a:stretch>
                <a:fillRect/>
              </a:stretch>
            </p:blipFill>
            <p:spPr bwMode="auto">
              <a:xfrm>
                <a:off x="2234467" y="2696088"/>
                <a:ext cx="583672" cy="583672"/>
              </a:xfrm>
              <a:prstGeom prst="rect">
                <a:avLst/>
              </a:prstGeom>
              <a:noFill/>
              <a:effectLst/>
            </p:spPr>
          </p:pic>
          <p:pic>
            <p:nvPicPr>
              <p:cNvPr id="11" name="Picture 2" descr="http://cdn3.afterdawn.com/v3/news/windows-7-logo.jpg"/>
              <p:cNvPicPr>
                <a:picLocks noChangeAspect="1" noChangeArrowheads="1"/>
              </p:cNvPicPr>
              <p:nvPr/>
            </p:nvPicPr>
            <p:blipFill rotWithShape="1">
              <a:blip r:embed="rId6" cstate="print">
                <a:clrChange>
                  <a:clrFrom>
                    <a:srgbClr val="FFFFFF"/>
                  </a:clrFrom>
                  <a:clrTo>
                    <a:srgbClr val="FFFFFF">
                      <a:alpha val="0"/>
                    </a:srgbClr>
                  </a:clrTo>
                </a:clrChange>
              </a:blip>
              <a:srcRect b="23101"/>
              <a:stretch/>
            </p:blipFill>
            <p:spPr bwMode="auto">
              <a:xfrm>
                <a:off x="1339807" y="2414914"/>
                <a:ext cx="679903" cy="432798"/>
              </a:xfrm>
              <a:prstGeom prst="rect">
                <a:avLst/>
              </a:prstGeom>
              <a:noFill/>
            </p:spPr>
          </p:pic>
        </p:grpSp>
        <p:sp>
          <p:nvSpPr>
            <p:cNvPr id="75" name="Rectangle 74"/>
            <p:cNvSpPr/>
            <p:nvPr/>
          </p:nvSpPr>
          <p:spPr>
            <a:xfrm>
              <a:off x="951613" y="2941206"/>
              <a:ext cx="1697709" cy="338554"/>
            </a:xfrm>
            <a:prstGeom prst="rect">
              <a:avLst/>
            </a:prstGeom>
          </p:spPr>
          <p:txBody>
            <a:bodyPr wrap="none">
              <a:spAutoFit/>
            </a:bodyPr>
            <a:lstStyle/>
            <a:p>
              <a:r>
                <a:rPr lang="en-GB" sz="1600" b="1" i="1" dirty="0" smtClean="0">
                  <a:solidFill>
                    <a:schemeClr val="bg1"/>
                  </a:solidFill>
                </a:rPr>
                <a:t>New technologies</a:t>
              </a:r>
              <a:endParaRPr lang="en-GB" sz="1600" i="1" dirty="0">
                <a:solidFill>
                  <a:schemeClr val="bg1"/>
                </a:solidFill>
              </a:endParaRPr>
            </a:p>
          </p:txBody>
        </p:sp>
      </p:grpSp>
      <p:sp>
        <p:nvSpPr>
          <p:cNvPr id="105" name="Rectangle 104"/>
          <p:cNvSpPr/>
          <p:nvPr/>
        </p:nvSpPr>
        <p:spPr>
          <a:xfrm>
            <a:off x="4788024" y="5970766"/>
            <a:ext cx="1237839" cy="338554"/>
          </a:xfrm>
          <a:prstGeom prst="rect">
            <a:avLst/>
          </a:prstGeom>
        </p:spPr>
        <p:txBody>
          <a:bodyPr wrap="none">
            <a:spAutoFit/>
          </a:bodyPr>
          <a:lstStyle/>
          <a:p>
            <a:r>
              <a:rPr lang="en-GB" sz="1600" b="1" i="1" dirty="0" smtClean="0">
                <a:solidFill>
                  <a:schemeClr val="bg1"/>
                </a:solidFill>
              </a:rPr>
              <a:t>Applications</a:t>
            </a:r>
            <a:endParaRPr lang="en-GB" sz="1600" i="1" dirty="0">
              <a:solidFill>
                <a:schemeClr val="bg1"/>
              </a:solidFill>
            </a:endParaRPr>
          </a:p>
        </p:txBody>
      </p:sp>
    </p:spTree>
    <p:extLst>
      <p:ext uri="{BB962C8B-B14F-4D97-AF65-F5344CB8AC3E}">
        <p14:creationId xmlns:p14="http://schemas.microsoft.com/office/powerpoint/2010/main" val="38539637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03"/>
                                        </p:tgtEl>
                                        <p:attrNameLst>
                                          <p:attrName>style.visibility</p:attrName>
                                        </p:attrNameLst>
                                      </p:cBhvr>
                                      <p:to>
                                        <p:strVal val="visible"/>
                                      </p:to>
                                    </p:set>
                                    <p:anim calcmode="lin" valueType="num">
                                      <p:cBhvr>
                                        <p:cTn id="7" dur="500" fill="hold"/>
                                        <p:tgtEl>
                                          <p:spTgt spid="103"/>
                                        </p:tgtEl>
                                        <p:attrNameLst>
                                          <p:attrName>ppt_w</p:attrName>
                                        </p:attrNameLst>
                                      </p:cBhvr>
                                      <p:tavLst>
                                        <p:tav tm="0">
                                          <p:val>
                                            <p:fltVal val="0"/>
                                          </p:val>
                                        </p:tav>
                                        <p:tav tm="100000">
                                          <p:val>
                                            <p:strVal val="#ppt_w"/>
                                          </p:val>
                                        </p:tav>
                                      </p:tavLst>
                                    </p:anim>
                                    <p:anim calcmode="lin" valueType="num">
                                      <p:cBhvr>
                                        <p:cTn id="8" dur="500" fill="hold"/>
                                        <p:tgtEl>
                                          <p:spTgt spid="103"/>
                                        </p:tgtEl>
                                        <p:attrNameLst>
                                          <p:attrName>ppt_h</p:attrName>
                                        </p:attrNameLst>
                                      </p:cBhvr>
                                      <p:tavLst>
                                        <p:tav tm="0">
                                          <p:val>
                                            <p:fltVal val="0"/>
                                          </p:val>
                                        </p:tav>
                                        <p:tav tm="100000">
                                          <p:val>
                                            <p:strVal val="#ppt_h"/>
                                          </p:val>
                                        </p:tav>
                                      </p:tavLst>
                                    </p:anim>
                                    <p:animEffect transition="in" filter="fade">
                                      <p:cBhvr>
                                        <p:cTn id="9" dur="500"/>
                                        <p:tgtEl>
                                          <p:spTgt spid="103"/>
                                        </p:tgtEl>
                                      </p:cBhvr>
                                    </p:animEffect>
                                  </p:childTnLst>
                                </p:cTn>
                              </p:par>
                            </p:childTnLst>
                          </p:cTn>
                        </p:par>
                        <p:par>
                          <p:cTn id="10" fill="hold">
                            <p:stCondLst>
                              <p:cond delay="500"/>
                            </p:stCondLst>
                            <p:childTnLst>
                              <p:par>
                                <p:cTn id="11" presetID="22" presetClass="entr" presetSubtype="1" fill="hold" grpId="0" nodeType="afterEffect">
                                  <p:stCondLst>
                                    <p:cond delay="500"/>
                                  </p:stCondLst>
                                  <p:childTnLst>
                                    <p:set>
                                      <p:cBhvr>
                                        <p:cTn id="12" dur="1" fill="hold">
                                          <p:stCondLst>
                                            <p:cond delay="0"/>
                                          </p:stCondLst>
                                        </p:cTn>
                                        <p:tgtEl>
                                          <p:spTgt spid="12"/>
                                        </p:tgtEl>
                                        <p:attrNameLst>
                                          <p:attrName>style.visibility</p:attrName>
                                        </p:attrNameLst>
                                      </p:cBhvr>
                                      <p:to>
                                        <p:strVal val="visible"/>
                                      </p:to>
                                    </p:set>
                                    <p:animEffect transition="in" filter="wipe(up)">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32" fill="hold" nodeType="clickEffect">
                                  <p:stCondLst>
                                    <p:cond delay="0"/>
                                  </p:stCondLst>
                                  <p:childTnLst>
                                    <p:set>
                                      <p:cBhvr>
                                        <p:cTn id="17" dur="1" fill="hold">
                                          <p:stCondLst>
                                            <p:cond delay="0"/>
                                          </p:stCondLst>
                                        </p:cTn>
                                        <p:tgtEl>
                                          <p:spTgt spid="68"/>
                                        </p:tgtEl>
                                        <p:attrNameLst>
                                          <p:attrName>style.visibility</p:attrName>
                                        </p:attrNameLst>
                                      </p:cBhvr>
                                      <p:to>
                                        <p:strVal val="visible"/>
                                      </p:to>
                                    </p:set>
                                    <p:animEffect transition="in" filter="circle(out)">
                                      <p:cBhvr>
                                        <p:cTn id="18" dur="1250"/>
                                        <p:tgtEl>
                                          <p:spTgt spid="68"/>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41"/>
                                        </p:tgtEl>
                                        <p:attrNameLst>
                                          <p:attrName>style.visibility</p:attrName>
                                        </p:attrNameLst>
                                      </p:cBhvr>
                                      <p:to>
                                        <p:strVal val="visible"/>
                                      </p:to>
                                    </p:set>
                                    <p:animEffect transition="in" filter="fade">
                                      <p:cBhvr>
                                        <p:cTn id="21" dur="500"/>
                                        <p:tgtEl>
                                          <p:spTgt spid="41"/>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05"/>
                                        </p:tgtEl>
                                        <p:attrNameLst>
                                          <p:attrName>style.visibility</p:attrName>
                                        </p:attrNameLst>
                                      </p:cBhvr>
                                      <p:to>
                                        <p:strVal val="visible"/>
                                      </p:to>
                                    </p:set>
                                    <p:animEffect transition="in" filter="fade">
                                      <p:cBhvr>
                                        <p:cTn id="24" dur="500"/>
                                        <p:tgtEl>
                                          <p:spTgt spid="105"/>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3" grpId="0"/>
      <p:bldP spid="12" grpId="0"/>
      <p:bldP spid="105" grpId="0"/>
    </p:bldLst>
  </p:timing>
</p:sld>
</file>

<file path=ppt/theme/theme1.xml><?xml version="1.0" encoding="utf-8"?>
<a:theme xmlns:a="http://schemas.openxmlformats.org/drawingml/2006/main" name="Office Theme">
  <a:themeElements>
    <a:clrScheme name="Custom 3">
      <a:dk1>
        <a:srgbClr val="000000"/>
      </a:dk1>
      <a:lt1>
        <a:srgbClr val="FFFFFF"/>
      </a:lt1>
      <a:dk2>
        <a:srgbClr val="000000"/>
      </a:dk2>
      <a:lt2>
        <a:srgbClr val="F2F2F2"/>
      </a:lt2>
      <a:accent1>
        <a:srgbClr val="03C2F1"/>
      </a:accent1>
      <a:accent2>
        <a:srgbClr val="F15C44"/>
      </a:accent2>
      <a:accent3>
        <a:srgbClr val="33CC33"/>
      </a:accent3>
      <a:accent4>
        <a:srgbClr val="ED1977"/>
      </a:accent4>
      <a:accent5>
        <a:srgbClr val="FFFF00"/>
      </a:accent5>
      <a:accent6>
        <a:srgbClr val="824BB5"/>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ustom 3">
    <a:dk1>
      <a:srgbClr val="000000"/>
    </a:dk1>
    <a:lt1>
      <a:srgbClr val="FFFFFF"/>
    </a:lt1>
    <a:dk2>
      <a:srgbClr val="000000"/>
    </a:dk2>
    <a:lt2>
      <a:srgbClr val="F2F2F2"/>
    </a:lt2>
    <a:accent1>
      <a:srgbClr val="03C2F1"/>
    </a:accent1>
    <a:accent2>
      <a:srgbClr val="F15C44"/>
    </a:accent2>
    <a:accent3>
      <a:srgbClr val="33CC33"/>
    </a:accent3>
    <a:accent4>
      <a:srgbClr val="ED1977"/>
    </a:accent4>
    <a:accent5>
      <a:srgbClr val="FFFF00"/>
    </a:accent5>
    <a:accent6>
      <a:srgbClr val="824BB5"/>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Custom 3">
    <a:dk1>
      <a:srgbClr val="000000"/>
    </a:dk1>
    <a:lt1>
      <a:srgbClr val="FFFFFF"/>
    </a:lt1>
    <a:dk2>
      <a:srgbClr val="000000"/>
    </a:dk2>
    <a:lt2>
      <a:srgbClr val="F2F2F2"/>
    </a:lt2>
    <a:accent1>
      <a:srgbClr val="03C2F1"/>
    </a:accent1>
    <a:accent2>
      <a:srgbClr val="F15C44"/>
    </a:accent2>
    <a:accent3>
      <a:srgbClr val="33CC33"/>
    </a:accent3>
    <a:accent4>
      <a:srgbClr val="ED1977"/>
    </a:accent4>
    <a:accent5>
      <a:srgbClr val="FFFF00"/>
    </a:accent5>
    <a:accent6>
      <a:srgbClr val="824BB5"/>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Custom 3">
    <a:dk1>
      <a:srgbClr val="000000"/>
    </a:dk1>
    <a:lt1>
      <a:srgbClr val="FFFFFF"/>
    </a:lt1>
    <a:dk2>
      <a:srgbClr val="000000"/>
    </a:dk2>
    <a:lt2>
      <a:srgbClr val="F2F2F2"/>
    </a:lt2>
    <a:accent1>
      <a:srgbClr val="03C2F1"/>
    </a:accent1>
    <a:accent2>
      <a:srgbClr val="F15C44"/>
    </a:accent2>
    <a:accent3>
      <a:srgbClr val="33CC33"/>
    </a:accent3>
    <a:accent4>
      <a:srgbClr val="ED1977"/>
    </a:accent4>
    <a:accent5>
      <a:srgbClr val="FFFF00"/>
    </a:accent5>
    <a:accent6>
      <a:srgbClr val="824BB5"/>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Custom 3">
    <a:dk1>
      <a:srgbClr val="000000"/>
    </a:dk1>
    <a:lt1>
      <a:srgbClr val="FFFFFF"/>
    </a:lt1>
    <a:dk2>
      <a:srgbClr val="000000"/>
    </a:dk2>
    <a:lt2>
      <a:srgbClr val="F2F2F2"/>
    </a:lt2>
    <a:accent1>
      <a:srgbClr val="03C2F1"/>
    </a:accent1>
    <a:accent2>
      <a:srgbClr val="F15C44"/>
    </a:accent2>
    <a:accent3>
      <a:srgbClr val="33CC33"/>
    </a:accent3>
    <a:accent4>
      <a:srgbClr val="ED1977"/>
    </a:accent4>
    <a:accent5>
      <a:srgbClr val="FFFF00"/>
    </a:accent5>
    <a:accent6>
      <a:srgbClr val="824BB5"/>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Custom 3">
    <a:dk1>
      <a:srgbClr val="000000"/>
    </a:dk1>
    <a:lt1>
      <a:srgbClr val="FFFFFF"/>
    </a:lt1>
    <a:dk2>
      <a:srgbClr val="000000"/>
    </a:dk2>
    <a:lt2>
      <a:srgbClr val="F2F2F2"/>
    </a:lt2>
    <a:accent1>
      <a:srgbClr val="03C2F1"/>
    </a:accent1>
    <a:accent2>
      <a:srgbClr val="F15C44"/>
    </a:accent2>
    <a:accent3>
      <a:srgbClr val="33CC33"/>
    </a:accent3>
    <a:accent4>
      <a:srgbClr val="ED1977"/>
    </a:accent4>
    <a:accent5>
      <a:srgbClr val="FFFF00"/>
    </a:accent5>
    <a:accent6>
      <a:srgbClr val="824BB5"/>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Custom 3">
    <a:dk1>
      <a:srgbClr val="000000"/>
    </a:dk1>
    <a:lt1>
      <a:srgbClr val="FFFFFF"/>
    </a:lt1>
    <a:dk2>
      <a:srgbClr val="000000"/>
    </a:dk2>
    <a:lt2>
      <a:srgbClr val="F2F2F2"/>
    </a:lt2>
    <a:accent1>
      <a:srgbClr val="03C2F1"/>
    </a:accent1>
    <a:accent2>
      <a:srgbClr val="F15C44"/>
    </a:accent2>
    <a:accent3>
      <a:srgbClr val="33CC33"/>
    </a:accent3>
    <a:accent4>
      <a:srgbClr val="ED1977"/>
    </a:accent4>
    <a:accent5>
      <a:srgbClr val="FFFF00"/>
    </a:accent5>
    <a:accent6>
      <a:srgbClr val="824BB5"/>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0</TotalTime>
  <Words>1391</Words>
  <Application>Microsoft Office PowerPoint</Application>
  <PresentationFormat>On-screen Show (4:3)</PresentationFormat>
  <Paragraphs>320</Paragraphs>
  <Slides>40</Slides>
  <Notes>8</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Office Theme</vt:lpstr>
      <vt:lpstr>PowerPoint Presentation</vt:lpstr>
      <vt:lpstr>CLI302 Application Readiness for Windows 7 and Server 2008 R2</vt:lpstr>
      <vt:lpstr>Agenda Application Readiness for Windows 7 and Server 2008 R2</vt:lpstr>
      <vt:lpstr>Intro’s Who are App-DNA?</vt:lpstr>
      <vt:lpstr>Intro’s Who am I?</vt:lpstr>
      <vt:lpstr>Intro’s Who are you?</vt:lpstr>
      <vt:lpstr>Application readiness How does the road ahead look?</vt:lpstr>
      <vt:lpstr>Application Challenges Application Readiness for Windows</vt:lpstr>
      <vt:lpstr>What’s happening here?</vt:lpstr>
      <vt:lpstr>Why do the apps complicate things?</vt:lpstr>
      <vt:lpstr>The ‘old way’ Manual effort</vt:lpstr>
      <vt:lpstr>The ‘new way’ Automation</vt:lpstr>
      <vt:lpstr>Readiness Matrix All apps, all technologies</vt:lpstr>
      <vt:lpstr>Leveraging Automation How do we get there?</vt:lpstr>
      <vt:lpstr>Leveraging Automation How do we get there?</vt:lpstr>
      <vt:lpstr>Discover Building Application Intelligence</vt:lpstr>
      <vt:lpstr>Import Application and OS DNA</vt:lpstr>
      <vt:lpstr>Analyse Heuristic algorithms</vt:lpstr>
      <vt:lpstr>Anatomy of an Algorithm</vt:lpstr>
      <vt:lpstr>Anatomy of an Algorithm</vt:lpstr>
      <vt:lpstr>Anatomy of an Algorithm</vt:lpstr>
      <vt:lpstr>Most Frequent Issues</vt:lpstr>
      <vt:lpstr>Discover</vt:lpstr>
      <vt:lpstr>Leveraging Automation How do we get there?</vt:lpstr>
      <vt:lpstr>A Key project challenge Estimation</vt:lpstr>
      <vt:lpstr>Effort Calculator Automated results</vt:lpstr>
      <vt:lpstr>Model</vt:lpstr>
      <vt:lpstr>Leveraging Automation How do we get there?</vt:lpstr>
      <vt:lpstr>Forward Path Driving conditional delivery</vt:lpstr>
      <vt:lpstr>Forward Path Managing multiple technologies</vt:lpstr>
      <vt:lpstr>Automate</vt:lpstr>
      <vt:lpstr>Leveraging Automation How do we get there?</vt:lpstr>
      <vt:lpstr>Manage</vt:lpstr>
      <vt:lpstr>Question &amp; Answer Session</vt:lpstr>
      <vt:lpstr>PowerPoint Presentation</vt:lpstr>
      <vt:lpstr>PowerPoint Presentation</vt:lpstr>
      <vt:lpstr>Complete an Evaluation online and SEE WHO WINS…</vt:lpstr>
      <vt:lpstr>Next Steps: Get Started!</vt:lpstr>
      <vt:lpstr>Enrol in Microsoft Virtual Academy Today</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2011-08-31T06:08:06Z</dcterms:created>
  <dcterms:modified xsi:type="dcterms:W3CDTF">2011-08-31T06:08:14Z</dcterms:modified>
</cp:coreProperties>
</file>