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1" r:id="rId5"/>
  </p:sldMasterIdLst>
  <p:notesMasterIdLst>
    <p:notesMasterId r:id="rId45"/>
  </p:notesMasterIdLst>
  <p:handoutMasterIdLst>
    <p:handoutMasterId r:id="rId46"/>
  </p:handoutMasterIdLst>
  <p:sldIdLst>
    <p:sldId id="1053" r:id="rId6"/>
    <p:sldId id="1243" r:id="rId7"/>
    <p:sldId id="1299" r:id="rId8"/>
    <p:sldId id="1244" r:id="rId9"/>
    <p:sldId id="1332" r:id="rId10"/>
    <p:sldId id="1289" r:id="rId11"/>
    <p:sldId id="1291" r:id="rId12"/>
    <p:sldId id="1333" r:id="rId13"/>
    <p:sldId id="1249" r:id="rId14"/>
    <p:sldId id="1300" r:id="rId15"/>
    <p:sldId id="1303" r:id="rId16"/>
    <p:sldId id="1250" r:id="rId17"/>
    <p:sldId id="1251" r:id="rId18"/>
    <p:sldId id="1316" r:id="rId19"/>
    <p:sldId id="1276" r:id="rId20"/>
    <p:sldId id="1317" r:id="rId21"/>
    <p:sldId id="1277" r:id="rId22"/>
    <p:sldId id="1307" r:id="rId23"/>
    <p:sldId id="1301" r:id="rId24"/>
    <p:sldId id="1304" r:id="rId25"/>
    <p:sldId id="1278" r:id="rId26"/>
    <p:sldId id="1325" r:id="rId27"/>
    <p:sldId id="1279" r:id="rId28"/>
    <p:sldId id="1280" r:id="rId29"/>
    <p:sldId id="1308" r:id="rId30"/>
    <p:sldId id="1302" r:id="rId31"/>
    <p:sldId id="1306" r:id="rId32"/>
    <p:sldId id="1281" r:id="rId33"/>
    <p:sldId id="1282" r:id="rId34"/>
    <p:sldId id="1283" r:id="rId35"/>
    <p:sldId id="1309" r:id="rId36"/>
    <p:sldId id="1321" r:id="rId37"/>
    <p:sldId id="1310" r:id="rId38"/>
    <p:sldId id="1314" r:id="rId39"/>
    <p:sldId id="1320" r:id="rId40"/>
    <p:sldId id="1311" r:id="rId41"/>
    <p:sldId id="1313" r:id="rId42"/>
    <p:sldId id="1334" r:id="rId43"/>
    <p:sldId id="1335" r:id="rId4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MS 2013 White Template layouts - Microsoft as lead brand" id="{6DD5C800-9A2C-4823-B056-4AFFC9A97500}">
          <p14:sldIdLst>
            <p14:sldId id="1053"/>
            <p14:sldId id="1243"/>
            <p14:sldId id="1299"/>
            <p14:sldId id="1244"/>
            <p14:sldId id="1332"/>
            <p14:sldId id="1289"/>
            <p14:sldId id="1291"/>
            <p14:sldId id="1333"/>
            <p14:sldId id="1249"/>
            <p14:sldId id="1300"/>
            <p14:sldId id="1303"/>
            <p14:sldId id="1250"/>
            <p14:sldId id="1251"/>
            <p14:sldId id="1316"/>
            <p14:sldId id="1276"/>
            <p14:sldId id="1317"/>
            <p14:sldId id="1277"/>
            <p14:sldId id="1307"/>
            <p14:sldId id="1301"/>
            <p14:sldId id="1304"/>
            <p14:sldId id="1278"/>
            <p14:sldId id="1325"/>
            <p14:sldId id="1279"/>
            <p14:sldId id="1280"/>
            <p14:sldId id="1308"/>
            <p14:sldId id="1302"/>
            <p14:sldId id="1306"/>
            <p14:sldId id="1281"/>
            <p14:sldId id="1282"/>
            <p14:sldId id="1283"/>
            <p14:sldId id="1309"/>
            <p14:sldId id="1321"/>
            <p14:sldId id="1310"/>
            <p14:sldId id="1314"/>
            <p14:sldId id="1320"/>
            <p14:sldId id="1311"/>
            <p14:sldId id="1313"/>
            <p14:sldId id="1334"/>
            <p14:sldId id="1335"/>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008272"/>
    <a:srgbClr val="68217A"/>
    <a:srgbClr val="000000"/>
    <a:srgbClr val="D1D1D1"/>
    <a:srgbClr val="C0C0C0"/>
    <a:srgbClr val="442359"/>
    <a:srgbClr val="FFFFFF"/>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81" autoAdjust="0"/>
    <p:restoredTop sz="96866" autoAdjust="0"/>
  </p:normalViewPr>
  <p:slideViewPr>
    <p:cSldViewPr snapToGrid="0">
      <p:cViewPr varScale="1">
        <p:scale>
          <a:sx n="91" d="100"/>
          <a:sy n="91" d="100"/>
        </p:scale>
        <p:origin x="114" y="3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6" d="100"/>
        <a:sy n="36" d="100"/>
      </p:scale>
      <p:origin x="0" y="0"/>
    </p:cViewPr>
  </p:sorterViewPr>
  <p:notesViewPr>
    <p:cSldViewPr snapToGrid="0" showGuides="1">
      <p:cViewPr>
        <p:scale>
          <a:sx n="69" d="100"/>
          <a:sy n="69" d="100"/>
        </p:scale>
        <p:origin x="-4218" y="-6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Management Summit 2013</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4/10/2013 2:17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Management Summit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4/10/2013 2:10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22729718-D09D-45C7-B2CD-A62DB18B932F}" type="datetime8">
              <a:rPr lang="en-US" smtClean="0"/>
              <a:t>4/10/2013 2:10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509722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4/10/2013 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352585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4/10/2013 2:17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324820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4/10/2013 2:17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324820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EF58230-F347-47C0-9AF5-C8CEC7A68683}" type="datetime1">
              <a:rPr lang="en-US" smtClean="0"/>
              <a:t>4/10/2013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13</a:t>
            </a:fld>
            <a:endParaRPr lang="en-US" dirty="0"/>
          </a:p>
        </p:txBody>
      </p:sp>
    </p:spTree>
    <p:extLst>
      <p:ext uri="{BB962C8B-B14F-4D97-AF65-F5344CB8AC3E}">
        <p14:creationId xmlns:p14="http://schemas.microsoft.com/office/powerpoint/2010/main" val="2083289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EF58230-F347-47C0-9AF5-C8CEC7A68683}" type="datetime1">
              <a:rPr lang="en-US" smtClean="0"/>
              <a:t>4/10/2013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14</a:t>
            </a:fld>
            <a:endParaRPr lang="en-US" dirty="0"/>
          </a:p>
        </p:txBody>
      </p:sp>
    </p:spTree>
    <p:extLst>
      <p:ext uri="{BB962C8B-B14F-4D97-AF65-F5344CB8AC3E}">
        <p14:creationId xmlns:p14="http://schemas.microsoft.com/office/powerpoint/2010/main" val="2083289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EF58230-F347-47C0-9AF5-C8CEC7A68683}" type="datetime1">
              <a:rPr lang="en-US" smtClean="0"/>
              <a:t>4/10/2013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15</a:t>
            </a:fld>
            <a:endParaRPr lang="en-US" dirty="0"/>
          </a:p>
        </p:txBody>
      </p:sp>
    </p:spTree>
    <p:extLst>
      <p:ext uri="{BB962C8B-B14F-4D97-AF65-F5344CB8AC3E}">
        <p14:creationId xmlns:p14="http://schemas.microsoft.com/office/powerpoint/2010/main" val="2083289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EF58230-F347-47C0-9AF5-C8CEC7A68683}" type="datetime1">
              <a:rPr lang="en-US" smtClean="0"/>
              <a:t>4/10/2013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16</a:t>
            </a:fld>
            <a:endParaRPr lang="en-US" dirty="0"/>
          </a:p>
        </p:txBody>
      </p:sp>
    </p:spTree>
    <p:extLst>
      <p:ext uri="{BB962C8B-B14F-4D97-AF65-F5344CB8AC3E}">
        <p14:creationId xmlns:p14="http://schemas.microsoft.com/office/powerpoint/2010/main" val="2083289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
        <p:nvSpPr>
          <p:cNvPr id="10" name="Date Placeholder 9"/>
          <p:cNvSpPr>
            <a:spLocks noGrp="1"/>
          </p:cNvSpPr>
          <p:nvPr>
            <p:ph type="dt" idx="13"/>
          </p:nvPr>
        </p:nvSpPr>
        <p:spPr/>
        <p:txBody>
          <a:bodyPr/>
          <a:lstStyle/>
          <a:p>
            <a:fld id="{AFB65307-F325-4886-864A-056DC91B9BDE}" type="datetime8">
              <a:rPr lang="en-US" smtClean="0">
                <a:solidFill>
                  <a:prstClr val="black"/>
                </a:solidFill>
              </a:rPr>
              <a:pPr/>
              <a:t>4/10/2013 2:17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577463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4/10/2013 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2352585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4/10/2013 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35258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10" name="Date Placeholder 9"/>
          <p:cNvSpPr>
            <a:spLocks noGrp="1"/>
          </p:cNvSpPr>
          <p:nvPr>
            <p:ph type="dt" idx="13"/>
          </p:nvPr>
        </p:nvSpPr>
        <p:spPr/>
        <p:txBody>
          <a:bodyPr/>
          <a:lstStyle/>
          <a:p>
            <a:fld id="{677FBE4F-EDB0-402F-A0AC-9374915CF447}" type="datetime8">
              <a:rPr lang="en-US" smtClean="0">
                <a:solidFill>
                  <a:prstClr val="black"/>
                </a:solidFill>
              </a:rPr>
              <a:pPr/>
              <a:t>4/10/2013 2:11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900978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4/10/2013 2:17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324820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4/10/2013 2:17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324820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EF58230-F347-47C0-9AF5-C8CEC7A68683}" type="datetime1">
              <a:rPr lang="en-US" smtClean="0"/>
              <a:t>4/10/2013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22</a:t>
            </a:fld>
            <a:endParaRPr lang="en-US" dirty="0"/>
          </a:p>
        </p:txBody>
      </p:sp>
    </p:spTree>
    <p:extLst>
      <p:ext uri="{BB962C8B-B14F-4D97-AF65-F5344CB8AC3E}">
        <p14:creationId xmlns:p14="http://schemas.microsoft.com/office/powerpoint/2010/main" val="2083289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EF58230-F347-47C0-9AF5-C8CEC7A68683}" type="datetime1">
              <a:rPr lang="en-US" smtClean="0"/>
              <a:t>4/10/2013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23</a:t>
            </a:fld>
            <a:endParaRPr lang="en-US" dirty="0"/>
          </a:p>
        </p:txBody>
      </p:sp>
    </p:spTree>
    <p:extLst>
      <p:ext uri="{BB962C8B-B14F-4D97-AF65-F5344CB8AC3E}">
        <p14:creationId xmlns:p14="http://schemas.microsoft.com/office/powerpoint/2010/main" val="2083289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
        <p:nvSpPr>
          <p:cNvPr id="10" name="Date Placeholder 9"/>
          <p:cNvSpPr>
            <a:spLocks noGrp="1"/>
          </p:cNvSpPr>
          <p:nvPr>
            <p:ph type="dt" idx="13"/>
          </p:nvPr>
        </p:nvSpPr>
        <p:spPr/>
        <p:txBody>
          <a:bodyPr/>
          <a:lstStyle/>
          <a:p>
            <a:fld id="{AFB65307-F325-4886-864A-056DC91B9BDE}" type="datetime8">
              <a:rPr lang="en-US" smtClean="0">
                <a:solidFill>
                  <a:prstClr val="black"/>
                </a:solidFill>
              </a:rPr>
              <a:pPr/>
              <a:t>4/10/2013 2:17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577463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4/10/2013 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2352585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4/10/2013 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352585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4/10/2013 2:17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324820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4/10/2013 2:17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324820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EF58230-F347-47C0-9AF5-C8CEC7A68683}" type="datetime1">
              <a:rPr lang="en-US" smtClean="0"/>
              <a:t>4/10/2013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29</a:t>
            </a:fld>
            <a:endParaRPr lang="en-US" dirty="0"/>
          </a:p>
        </p:txBody>
      </p:sp>
    </p:spTree>
    <p:extLst>
      <p:ext uri="{BB962C8B-B14F-4D97-AF65-F5344CB8AC3E}">
        <p14:creationId xmlns:p14="http://schemas.microsoft.com/office/powerpoint/2010/main" val="2083289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4/10/2013 2:11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324820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
        <p:nvSpPr>
          <p:cNvPr id="10" name="Date Placeholder 9"/>
          <p:cNvSpPr>
            <a:spLocks noGrp="1"/>
          </p:cNvSpPr>
          <p:nvPr>
            <p:ph type="dt" idx="13"/>
          </p:nvPr>
        </p:nvSpPr>
        <p:spPr/>
        <p:txBody>
          <a:bodyPr/>
          <a:lstStyle/>
          <a:p>
            <a:fld id="{AFB65307-F325-4886-864A-056DC91B9BDE}" type="datetime8">
              <a:rPr lang="en-US" smtClean="0">
                <a:solidFill>
                  <a:prstClr val="black"/>
                </a:solidFill>
              </a:rPr>
              <a:pPr/>
              <a:t>4/10/2013 2:17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577463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4/10/2013 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352585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4/10/2013 2:17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324820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4/10/2013 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2352585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4/10/2013 2:17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3248204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4/10/2013 2:17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3248204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4/10/2013 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2352585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4/10/2013 2:17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324820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4/10/2013 2:11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324820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EF58230-F347-47C0-9AF5-C8CEC7A68683}" type="datetime1">
              <a:rPr lang="en-US" smtClean="0"/>
              <a:t>4/10/2013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5</a:t>
            </a:fld>
            <a:endParaRPr lang="en-US" dirty="0"/>
          </a:p>
        </p:txBody>
      </p:sp>
    </p:spTree>
    <p:extLst>
      <p:ext uri="{BB962C8B-B14F-4D97-AF65-F5344CB8AC3E}">
        <p14:creationId xmlns:p14="http://schemas.microsoft.com/office/powerpoint/2010/main" val="2083289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EF58230-F347-47C0-9AF5-C8CEC7A68683}" type="datetime1">
              <a:rPr lang="en-US" smtClean="0"/>
              <a:t>4/10/2013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6</a:t>
            </a:fld>
            <a:endParaRPr lang="en-US" dirty="0"/>
          </a:p>
        </p:txBody>
      </p:sp>
    </p:spTree>
    <p:extLst>
      <p:ext uri="{BB962C8B-B14F-4D97-AF65-F5344CB8AC3E}">
        <p14:creationId xmlns:p14="http://schemas.microsoft.com/office/powerpoint/2010/main" val="2083289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EF58230-F347-47C0-9AF5-C8CEC7A68683}" type="datetime1">
              <a:rPr lang="en-US" smtClean="0"/>
              <a:t>4/10/2013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7</a:t>
            </a:fld>
            <a:endParaRPr lang="en-US" dirty="0"/>
          </a:p>
        </p:txBody>
      </p:sp>
    </p:spTree>
    <p:extLst>
      <p:ext uri="{BB962C8B-B14F-4D97-AF65-F5344CB8AC3E}">
        <p14:creationId xmlns:p14="http://schemas.microsoft.com/office/powerpoint/2010/main" val="2083289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EF58230-F347-47C0-9AF5-C8CEC7A68683}" type="datetime1">
              <a:rPr lang="en-US" smtClean="0"/>
              <a:t>4/10/2013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8</a:t>
            </a:fld>
            <a:endParaRPr lang="en-US" dirty="0"/>
          </a:p>
        </p:txBody>
      </p:sp>
    </p:spTree>
    <p:extLst>
      <p:ext uri="{BB962C8B-B14F-4D97-AF65-F5344CB8AC3E}">
        <p14:creationId xmlns:p14="http://schemas.microsoft.com/office/powerpoint/2010/main" val="2083289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4/10/2013 2:17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324820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grpSp>
        <p:nvGrpSpPr>
          <p:cNvPr id="15" name="Group 14"/>
          <p:cNvGrpSpPr/>
          <p:nvPr userDrawn="1"/>
        </p:nvGrpSpPr>
        <p:grpSpPr>
          <a:xfrm>
            <a:off x="0" y="0"/>
            <a:ext cx="12436475" cy="6994525"/>
            <a:chOff x="0" y="0"/>
            <a:chExt cx="12436475" cy="6994525"/>
          </a:xfrm>
        </p:grpSpPr>
        <p:grpSp>
          <p:nvGrpSpPr>
            <p:cNvPr id="16" name="Group 15"/>
            <p:cNvGrpSpPr/>
            <p:nvPr userDrawn="1"/>
          </p:nvGrpSpPr>
          <p:grpSpPr>
            <a:xfrm>
              <a:off x="0" y="0"/>
              <a:ext cx="12436475" cy="6994525"/>
              <a:chOff x="0" y="0"/>
              <a:chExt cx="12436475" cy="6994525"/>
            </a:xfrm>
          </p:grpSpPr>
          <p:sp>
            <p:nvSpPr>
              <p:cNvPr id="18" name="Frame 1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9" name="Group 18"/>
              <p:cNvGrpSpPr/>
              <p:nvPr userDrawn="1"/>
            </p:nvGrpSpPr>
            <p:grpSpPr>
              <a:xfrm>
                <a:off x="182886" y="190969"/>
                <a:ext cx="12118113" cy="6607864"/>
                <a:chOff x="182886" y="190969"/>
                <a:chExt cx="12118113" cy="6607864"/>
              </a:xfrm>
            </p:grpSpPr>
            <p:sp>
              <p:nvSpPr>
                <p:cNvPr id="20" name="Rectangle 1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7" name="Rectangle 1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0" y="2125663"/>
            <a:ext cx="9418638" cy="3657600"/>
          </a:xfrm>
          <a:prstGeom prst="rect">
            <a:avLst/>
          </a:prstGeom>
          <a:solidFill>
            <a:srgbClr val="00BCF2">
              <a:alpha val="86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 name="Freeform 12"/>
          <p:cNvSpPr>
            <a:spLocks noEditPoints="1"/>
          </p:cNvSpPr>
          <p:nvPr userDrawn="1"/>
        </p:nvSpPr>
        <p:spPr bwMode="black">
          <a:xfrm>
            <a:off x="8878307"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 name="Right Triangle 13"/>
          <p:cNvSpPr/>
          <p:nvPr userDrawn="1"/>
        </p:nvSpPr>
        <p:spPr bwMode="auto">
          <a:xfrm rot="10800000">
            <a:off x="0" y="5783263"/>
            <a:ext cx="263347" cy="237147"/>
          </a:xfrm>
          <a:prstGeom prst="rtTriangle">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Title 1"/>
          <p:cNvSpPr>
            <a:spLocks noGrp="1"/>
          </p:cNvSpPr>
          <p:nvPr>
            <p:ph type="title" hasCustomPrompt="1"/>
          </p:nvPr>
        </p:nvSpPr>
        <p:spPr>
          <a:xfrm>
            <a:off x="274702" y="2125678"/>
            <a:ext cx="8994130"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8" y="480502"/>
            <a:ext cx="2557747" cy="547905"/>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82880" tIns="146304" rIns="182880" bIns="146304">
            <a:noAutofit/>
          </a:bodyPr>
          <a:lstStyle>
            <a:lvl1pPr marL="0" indent="0">
              <a:spcBef>
                <a:spcPts val="0"/>
              </a:spcBef>
              <a:buNone/>
              <a:defRPr sz="32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2 lines of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ight Triangle 12"/>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67813"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702873"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Line Title &amp; 2-color Non-bulleted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hasCustomPrompt="1"/>
          </p:nvPr>
        </p:nvSpPr>
        <p:spPr>
          <a:xfrm>
            <a:off x="274320" y="471031"/>
            <a:ext cx="10867813" cy="743441"/>
          </a:xfrm>
        </p:spPr>
        <p:txBody>
          <a:bodyPr anchor="t" anchorCtr="0"/>
          <a:lstStyle>
            <a:lvl1pPr>
              <a:defRPr>
                <a:solidFill>
                  <a:schemeClr val="accent2">
                    <a:alpha val="99000"/>
                  </a:schemeClr>
                </a:solidFill>
              </a:defRPr>
            </a:lvl1pPr>
          </a:lstStyle>
          <a:p>
            <a:r>
              <a:rPr lang="en-US" dirty="0" smtClean="0"/>
              <a:t>Click to edit </a:t>
            </a:r>
            <a:br>
              <a:rPr lang="en-US" dirty="0" smtClean="0"/>
            </a:br>
            <a:r>
              <a:rPr lang="en-US" dirty="0" smtClean="0"/>
              <a:t>Master title style</a:t>
            </a:r>
            <a:endParaRPr lang="en-US" dirty="0"/>
          </a:p>
        </p:txBody>
      </p:sp>
      <p:sp>
        <p:nvSpPr>
          <p:cNvPr id="6" name="Text Placeholder 5"/>
          <p:cNvSpPr>
            <a:spLocks noGrp="1"/>
          </p:cNvSpPr>
          <p:nvPr>
            <p:ph type="body" sz="quarter" idx="10"/>
          </p:nvPr>
        </p:nvSpPr>
        <p:spPr>
          <a:xfrm>
            <a:off x="274638" y="1931326"/>
            <a:ext cx="11702873"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702754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ight Triangle 12"/>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45236"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725451"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itle 5"/>
          <p:cNvSpPr>
            <a:spLocks noGrp="1"/>
          </p:cNvSpPr>
          <p:nvPr>
            <p:ph type="title"/>
          </p:nvPr>
        </p:nvSpPr>
        <p:spPr>
          <a:xfrm>
            <a:off x="274320" y="471031"/>
            <a:ext cx="10867813" cy="743441"/>
          </a:xfrm>
        </p:spPr>
        <p:txBody>
          <a:bodyPr anchor="t" anchorCtr="0"/>
          <a:lstStyle>
            <a:lvl1pPr>
              <a:defRPr>
                <a:gradFill>
                  <a:gsLst>
                    <a:gs pos="1250">
                      <a:schemeClr val="bg1"/>
                    </a:gs>
                    <a:gs pos="100000">
                      <a:schemeClr val="bg1"/>
                    </a:gs>
                  </a:gsLst>
                  <a:lin ang="5400000" scaled="0"/>
                </a:gradFill>
              </a:defRPr>
            </a:lvl1pPr>
          </a:lstStyle>
          <a:p>
            <a:r>
              <a:rPr lang="en-US" smtClean="0"/>
              <a:t>Click to edit Master title style</a:t>
            </a:r>
            <a:endParaRPr lang="en-US" dirty="0"/>
          </a:p>
        </p:txBody>
      </p:sp>
      <p:sp>
        <p:nvSpPr>
          <p:cNvPr id="7" name="Content Placeholder 6"/>
          <p:cNvSpPr>
            <a:spLocks noGrp="1"/>
          </p:cNvSpPr>
          <p:nvPr>
            <p:ph sz="quarter" idx="10"/>
          </p:nvPr>
        </p:nvSpPr>
        <p:spPr>
          <a:xfrm>
            <a:off x="274638" y="1214438"/>
            <a:ext cx="11770606" cy="53556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grpSp>
        <p:nvGrpSpPr>
          <p:cNvPr id="5" name="Group 4"/>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274638" y="1898668"/>
            <a:ext cx="11770606" cy="1778949"/>
          </a:xfrm>
        </p:spPr>
        <p:txBody>
          <a:bodyPr wrap="square">
            <a:spAutoFit/>
          </a:bodyPr>
          <a:lstStyle>
            <a:lvl1pPr>
              <a:buClr>
                <a:schemeClr val="tx2"/>
              </a:buCl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438370"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6254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 name="Group 2"/>
          <p:cNvGrpSpPr/>
          <p:nvPr userDrawn="1"/>
        </p:nvGrpSpPr>
        <p:grpSpPr>
          <a:xfrm>
            <a:off x="0" y="0"/>
            <a:ext cx="12436475" cy="6994525"/>
            <a:chOff x="0" y="0"/>
            <a:chExt cx="12436475" cy="6994525"/>
          </a:xfrm>
        </p:grpSpPr>
        <p:grpSp>
          <p:nvGrpSpPr>
            <p:cNvPr id="4" name="Group 3"/>
            <p:cNvGrpSpPr/>
            <p:nvPr userDrawn="1"/>
          </p:nvGrpSpPr>
          <p:grpSpPr>
            <a:xfrm>
              <a:off x="0" y="0"/>
              <a:ext cx="12436475" cy="6994525"/>
              <a:chOff x="0" y="0"/>
              <a:chExt cx="12436475" cy="6994525"/>
            </a:xfrm>
          </p:grpSpPr>
          <p:sp>
            <p:nvSpPr>
              <p:cNvPr id="6" name="Frame 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p:grpSpPr>
            <p:sp>
              <p:nvSpPr>
                <p:cNvPr id="8" name="Rectangle 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 name="Rectangle 9"/>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ight Triangle 10"/>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dirty="0" smtClean="0"/>
              <a:t>Click to edit Master title style</a:t>
            </a:r>
            <a:endParaRPr lang="en-US" dirty="0"/>
          </a:p>
        </p:txBody>
      </p:sp>
      <p:sp>
        <p:nvSpPr>
          <p:cNvPr id="12"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grpSp>
        <p:nvGrpSpPr>
          <p:cNvPr id="10" name="Group 9"/>
          <p:cNvGrpSpPr/>
          <p:nvPr userDrawn="1"/>
        </p:nvGrpSpPr>
        <p:grpSpPr>
          <a:xfrm>
            <a:off x="0" y="0"/>
            <a:ext cx="12436475" cy="6994525"/>
            <a:chOff x="0" y="0"/>
            <a:chExt cx="12436475" cy="6994525"/>
          </a:xfrm>
        </p:grpSpPr>
        <p:grpSp>
          <p:nvGrpSpPr>
            <p:cNvPr id="11" name="Group 10"/>
            <p:cNvGrpSpPr/>
            <p:nvPr userDrawn="1"/>
          </p:nvGrpSpPr>
          <p:grpSpPr>
            <a:xfrm>
              <a:off x="0" y="0"/>
              <a:ext cx="12436475" cy="6994525"/>
              <a:chOff x="0" y="0"/>
              <a:chExt cx="12436475" cy="6994525"/>
            </a:xfrm>
          </p:grpSpPr>
          <p:sp>
            <p:nvSpPr>
              <p:cNvPr id="13" name="Frame 12"/>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4" name="Group 13"/>
              <p:cNvGrpSpPr/>
              <p:nvPr userDrawn="1"/>
            </p:nvGrpSpPr>
            <p:grpSpPr>
              <a:xfrm>
                <a:off x="182886" y="190969"/>
                <a:ext cx="12118113" cy="6607864"/>
                <a:chOff x="182886" y="190969"/>
                <a:chExt cx="12118113" cy="6607864"/>
              </a:xfrm>
            </p:grpSpPr>
            <p:sp>
              <p:nvSpPr>
                <p:cNvPr id="15" name="Rectangle 14"/>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2" name="Rectangle 11"/>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7" name="Right Triangle 6"/>
          <p:cNvSpPr/>
          <p:nvPr userDrawn="1"/>
        </p:nvSpPr>
        <p:spPr bwMode="auto">
          <a:xfrm rot="10800000" flipH="1">
            <a:off x="12173128" y="578326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1205283" y="3940191"/>
            <a:ext cx="10056812" cy="1843071"/>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1205283" y="5783263"/>
            <a:ext cx="10058401" cy="811501"/>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Line Title Only">
    <p:spTree>
      <p:nvGrpSpPr>
        <p:cNvPr id="1" name=""/>
        <p:cNvGrpSpPr/>
        <p:nvPr/>
      </p:nvGrpSpPr>
      <p:grpSpPr>
        <a:xfrm>
          <a:off x="0" y="0"/>
          <a:ext cx="0" cy="0"/>
          <a:chOff x="0" y="0"/>
          <a:chExt cx="0" cy="0"/>
        </a:xfrm>
      </p:grpSpPr>
      <p:grpSp>
        <p:nvGrpSpPr>
          <p:cNvPr id="3" name="Group 2"/>
          <p:cNvGrpSpPr/>
          <p:nvPr userDrawn="1"/>
        </p:nvGrpSpPr>
        <p:grpSpPr>
          <a:xfrm>
            <a:off x="0" y="0"/>
            <a:ext cx="12436475" cy="6994525"/>
            <a:chOff x="0" y="0"/>
            <a:chExt cx="12436475" cy="6994525"/>
          </a:xfrm>
        </p:grpSpPr>
        <p:grpSp>
          <p:nvGrpSpPr>
            <p:cNvPr id="4" name="Group 3"/>
            <p:cNvGrpSpPr/>
            <p:nvPr userDrawn="1"/>
          </p:nvGrpSpPr>
          <p:grpSpPr>
            <a:xfrm>
              <a:off x="0" y="0"/>
              <a:ext cx="12436475" cy="6994525"/>
              <a:chOff x="0" y="0"/>
              <a:chExt cx="12436475" cy="6994525"/>
            </a:xfrm>
          </p:grpSpPr>
          <p:sp>
            <p:nvSpPr>
              <p:cNvPr id="6" name="Frame 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p:grpSpPr>
            <p:sp>
              <p:nvSpPr>
                <p:cNvPr id="8" name="Rectangle 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274320" y="471031"/>
            <a:ext cx="10971749" cy="743441"/>
          </a:xfrm>
        </p:spPr>
        <p:txBody>
          <a:bodyPr anchor="t" anchorCtr="0"/>
          <a:lstStyle>
            <a:lvl1pPr>
              <a:defRPr>
                <a:solidFill>
                  <a:schemeClr val="accent2">
                    <a:alpha val="99000"/>
                  </a:schemeClr>
                </a:solidFill>
              </a:defRPr>
            </a:lvl1pPr>
          </a:lstStyle>
          <a:p>
            <a:r>
              <a:rPr lang="en-US" smtClean="0"/>
              <a:t>Click to edit Master title style</a:t>
            </a:r>
            <a:endParaRPr lang="en-US" dirty="0"/>
          </a:p>
        </p:txBody>
      </p:sp>
      <p:sp>
        <p:nvSpPr>
          <p:cNvPr id="12"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311983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grpSp>
        <p:nvGrpSpPr>
          <p:cNvPr id="19" name="Group 18"/>
          <p:cNvGrpSpPr/>
          <p:nvPr userDrawn="1"/>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 name="Rectangle 3"/>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09316" cy="748169"/>
          </a:xfrm>
        </p:spPr>
        <p:txBody>
          <a:bodyPr anchor="t" anchorCtr="0"/>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395736"/>
            <a:ext cx="11598707" cy="1914370"/>
          </a:xfrm>
        </p:spPr>
        <p:txBody>
          <a:bodyPr/>
          <a:lstStyle>
            <a:lvl1pPr marL="0" indent="0">
              <a:buNone/>
              <a:defRPr>
                <a:gradFill>
                  <a:gsLst>
                    <a:gs pos="1250">
                      <a:schemeClr val="accent3"/>
                    </a:gs>
                    <a:gs pos="99000">
                      <a:schemeClr val="accent3"/>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Right Triangle 25"/>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4010967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chemeClr val="bg2"/>
        </a:solidFill>
        <a:effectLst/>
      </p:bgPr>
    </p:bg>
    <p:spTree>
      <p:nvGrpSpPr>
        <p:cNvPr id="1" name=""/>
        <p:cNvGrpSpPr/>
        <p:nvPr/>
      </p:nvGrpSpPr>
      <p:grpSpPr>
        <a:xfrm>
          <a:off x="0" y="0"/>
          <a:ext cx="0" cy="0"/>
          <a:chOff x="0" y="0"/>
          <a:chExt cx="0" cy="0"/>
        </a:xfrm>
      </p:grpSpPr>
      <p:grpSp>
        <p:nvGrpSpPr>
          <p:cNvPr id="23" name="Group 22"/>
          <p:cNvGrpSpPr/>
          <p:nvPr userDrawn="1"/>
        </p:nvGrpSpPr>
        <p:grpSpPr>
          <a:xfrm>
            <a:off x="0" y="0"/>
            <a:ext cx="12436475" cy="6994525"/>
            <a:chOff x="0" y="0"/>
            <a:chExt cx="12436475" cy="6994525"/>
          </a:xfrm>
        </p:grpSpPr>
        <p:grpSp>
          <p:nvGrpSpPr>
            <p:cNvPr id="19" name="Group 18"/>
            <p:cNvGrpSpPr/>
            <p:nvPr userDrawn="1"/>
          </p:nvGrpSpPr>
          <p:grpSpPr>
            <a:xfrm>
              <a:off x="0" y="0"/>
              <a:ext cx="12436475" cy="6994525"/>
              <a:chOff x="0" y="0"/>
              <a:chExt cx="12436475" cy="6994525"/>
            </a:xfrm>
          </p:grpSpPr>
          <p:sp>
            <p:nvSpPr>
              <p:cNvPr id="3" name="Frame 2"/>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8" name="Group 17"/>
              <p:cNvGrpSpPr/>
              <p:nvPr userDrawn="1"/>
            </p:nvGrpSpPr>
            <p:grpSpPr>
              <a:xfrm>
                <a:off x="182886" y="190969"/>
                <a:ext cx="12118113" cy="6607864"/>
                <a:chOff x="182886" y="190969"/>
                <a:chExt cx="12118113" cy="6607864"/>
              </a:xfrm>
            </p:grpSpPr>
            <p:sp>
              <p:nvSpPr>
                <p:cNvPr id="2" name="Rectangle 1"/>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2" name="Rectangle 21"/>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5789" y="480502"/>
            <a:ext cx="2543844" cy="547905"/>
          </a:xfrm>
          <a:prstGeom prst="rect">
            <a:avLst/>
          </a:prstGeom>
        </p:spPr>
      </p:pic>
      <p:sp>
        <p:nvSpPr>
          <p:cNvPr id="9" name="Right Triangle 8"/>
          <p:cNvSpPr/>
          <p:nvPr userDrawn="1"/>
        </p:nvSpPr>
        <p:spPr bwMode="auto">
          <a:xfrm rot="10800000" flipH="1">
            <a:off x="12154021" y="5783259"/>
            <a:ext cx="286141" cy="237147"/>
          </a:xfrm>
          <a:prstGeom prst="r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black">
          <a:xfrm>
            <a:off x="4845269" y="3039991"/>
            <a:ext cx="7591206" cy="2743200"/>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54566" y="3565164"/>
            <a:ext cx="5717941" cy="1726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userDrawn="1"/>
        </p:nvSpPr>
        <p:spPr bwMode="auto">
          <a:xfrm>
            <a:off x="11785600" y="5128701"/>
            <a:ext cx="654562" cy="65456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Freeform 9"/>
          <p:cNvSpPr>
            <a:spLocks noEditPoints="1"/>
          </p:cNvSpPr>
          <p:nvPr userDrawn="1"/>
        </p:nvSpPr>
        <p:spPr bwMode="black">
          <a:xfrm>
            <a:off x="11932866"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00BCF2"/>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65335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grpSp>
        <p:nvGrpSpPr>
          <p:cNvPr id="29" name="Group 28"/>
          <p:cNvGrpSpPr/>
          <p:nvPr userDrawn="1"/>
        </p:nvGrpSpPr>
        <p:grpSpPr>
          <a:xfrm>
            <a:off x="0" y="0"/>
            <a:ext cx="12436475" cy="6994525"/>
            <a:chOff x="0" y="0"/>
            <a:chExt cx="12436475" cy="6994525"/>
          </a:xfrm>
        </p:grpSpPr>
        <p:grpSp>
          <p:nvGrpSpPr>
            <p:cNvPr id="30" name="Group 29"/>
            <p:cNvGrpSpPr/>
            <p:nvPr userDrawn="1"/>
          </p:nvGrpSpPr>
          <p:grpSpPr>
            <a:xfrm>
              <a:off x="0" y="0"/>
              <a:ext cx="12436475" cy="6994525"/>
              <a:chOff x="0" y="0"/>
              <a:chExt cx="12436475" cy="6994525"/>
            </a:xfrm>
          </p:grpSpPr>
          <p:sp>
            <p:nvSpPr>
              <p:cNvPr id="32" name="Frame 3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3" name="Group 32"/>
              <p:cNvGrpSpPr/>
              <p:nvPr userDrawn="1"/>
            </p:nvGrpSpPr>
            <p:grpSpPr>
              <a:xfrm>
                <a:off x="182886" y="190969"/>
                <a:ext cx="12118113" cy="6607864"/>
                <a:chOff x="182886" y="190969"/>
                <a:chExt cx="12118113" cy="6607864"/>
              </a:xfrm>
            </p:grpSpPr>
            <p:sp>
              <p:nvSpPr>
                <p:cNvPr id="34" name="Rectangle 3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31" name="Rectangle 3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5789" y="480502"/>
            <a:ext cx="2543844" cy="547905"/>
          </a:xfrm>
          <a:prstGeom prst="rect">
            <a:avLst/>
          </a:prstGeom>
        </p:spPr>
      </p:pic>
      <p:sp>
        <p:nvSpPr>
          <p:cNvPr id="11" name="Rectangle 10"/>
          <p:cNvSpPr/>
          <p:nvPr userDrawn="1"/>
        </p:nvSpPr>
        <p:spPr bwMode="auto">
          <a:xfrm>
            <a:off x="0" y="2125663"/>
            <a:ext cx="9418638" cy="3657600"/>
          </a:xfrm>
          <a:prstGeom prst="rect">
            <a:avLst/>
          </a:prstGeom>
          <a:solidFill>
            <a:srgbClr val="00BCF2">
              <a:alpha val="86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 name="Freeform 12"/>
          <p:cNvSpPr>
            <a:spLocks noEditPoints="1"/>
          </p:cNvSpPr>
          <p:nvPr userDrawn="1"/>
        </p:nvSpPr>
        <p:spPr bwMode="black">
          <a:xfrm>
            <a:off x="8878307"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9" name="Title 1"/>
          <p:cNvSpPr>
            <a:spLocks noGrp="1"/>
          </p:cNvSpPr>
          <p:nvPr>
            <p:ph type="title" hasCustomPrompt="1"/>
          </p:nvPr>
        </p:nvSpPr>
        <p:spPr>
          <a:xfrm>
            <a:off x="274703" y="2125677"/>
            <a:ext cx="9052560" cy="1828800"/>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6540" y="3954457"/>
            <a:ext cx="8424115" cy="1830388"/>
          </a:xfrm>
          <a:noFill/>
        </p:spPr>
        <p:txBody>
          <a:bodyPr lIns="182880" tIns="146304" rIns="182880" bIns="146304">
            <a:no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12" name="Right Triangle 11"/>
          <p:cNvSpPr/>
          <p:nvPr userDrawn="1"/>
        </p:nvSpPr>
        <p:spPr bwMode="auto">
          <a:xfrm rot="10800000">
            <a:off x="0" y="5783263"/>
            <a:ext cx="263347" cy="237147"/>
          </a:xfrm>
          <a:prstGeom prst="rtTriangle">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10067889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11887199"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1887199"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a:solidFill>
            <a:schemeClr val="tx1"/>
          </a:solidFill>
        </p:grpSpPr>
        <p:grpSp>
          <p:nvGrpSpPr>
            <p:cNvPr id="7" name="Group 6"/>
            <p:cNvGrpSpPr/>
            <p:nvPr userDrawn="1"/>
          </p:nvGrpSpPr>
          <p:grpSpPr>
            <a:xfrm>
              <a:off x="0" y="0"/>
              <a:ext cx="12436475" cy="6994525"/>
              <a:chOff x="0" y="0"/>
              <a:chExt cx="12436475" cy="6994525"/>
            </a:xfrm>
            <a:grpFill/>
          </p:grpSpPr>
          <p:sp>
            <p:nvSpPr>
              <p:cNvPr id="9" name="Frame 8"/>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a:grpFill/>
            </p:grpSpPr>
            <p:sp>
              <p:nvSpPr>
                <p:cNvPr id="11" name="Rectangle 10"/>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ight Triangle 12"/>
          <p:cNvSpPr/>
          <p:nvPr userDrawn="1"/>
        </p:nvSpPr>
        <p:spPr bwMode="auto">
          <a:xfrm rot="10800000" flipH="1">
            <a:off x="12161838" y="5783261"/>
            <a:ext cx="274638"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userDrawn="1"/>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1212409" y="3940191"/>
            <a:ext cx="10056812" cy="1843071"/>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1212345" y="5783263"/>
            <a:ext cx="10058401" cy="786870"/>
          </a:xfrm>
          <a:noFill/>
        </p:spPr>
        <p:txBody>
          <a:bodyPr lIns="182880" tIns="146304" rIns="182880" bIns="146304" anchor="t" anchorCtr="0">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2069049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11887199"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1887200"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149298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grpSp>
        <p:nvGrpSpPr>
          <p:cNvPr id="5" name="Group 4"/>
          <p:cNvGrpSpPr/>
          <p:nvPr userDrawn="1"/>
        </p:nvGrpSpPr>
        <p:grpSpPr>
          <a:xfrm>
            <a:off x="0" y="0"/>
            <a:ext cx="12436475" cy="6994525"/>
            <a:chOff x="0" y="0"/>
            <a:chExt cx="12436475" cy="6994525"/>
          </a:xfrm>
          <a:solidFill>
            <a:schemeClr val="tx1"/>
          </a:solidFill>
        </p:grpSpPr>
        <p:grpSp>
          <p:nvGrpSpPr>
            <p:cNvPr id="6" name="Group 5"/>
            <p:cNvGrpSpPr/>
            <p:nvPr userDrawn="1"/>
          </p:nvGrpSpPr>
          <p:grpSpPr>
            <a:xfrm>
              <a:off x="0" y="0"/>
              <a:ext cx="12436475" cy="6994525"/>
              <a:chOff x="0" y="0"/>
              <a:chExt cx="12436475" cy="6994525"/>
            </a:xfrm>
            <a:grpFill/>
          </p:grpSpPr>
          <p:sp>
            <p:nvSpPr>
              <p:cNvPr id="8" name="Frame 7"/>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a:grpFill/>
            </p:grpSpPr>
            <p:sp>
              <p:nvSpPr>
                <p:cNvPr id="10" name="Rectangle 9"/>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ight Triangle 11"/>
          <p:cNvSpPr/>
          <p:nvPr userDrawn="1"/>
        </p:nvSpPr>
        <p:spPr bwMode="auto">
          <a:xfrm rot="10800000" flipH="1">
            <a:off x="12161838" y="5783261"/>
            <a:ext cx="274638"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userDrawn="1"/>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1205347" y="3940191"/>
            <a:ext cx="10056812" cy="1843070"/>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3048419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11887199"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730591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bg2"/>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0" y="0"/>
            <a:ext cx="12436475" cy="6994525"/>
            <a:chOff x="0" y="0"/>
            <a:chExt cx="12436475" cy="6994525"/>
          </a:xfrm>
          <a:solidFill>
            <a:schemeClr val="tx1"/>
          </a:solidFill>
        </p:grpSpPr>
        <p:grpSp>
          <p:nvGrpSpPr>
            <p:cNvPr id="4" name="Group 3"/>
            <p:cNvGrpSpPr/>
            <p:nvPr userDrawn="1"/>
          </p:nvGrpSpPr>
          <p:grpSpPr>
            <a:xfrm>
              <a:off x="0" y="0"/>
              <a:ext cx="12436475" cy="6994525"/>
              <a:chOff x="0" y="0"/>
              <a:chExt cx="12436475" cy="6994525"/>
            </a:xfrm>
            <a:grpFill/>
          </p:grpSpPr>
          <p:sp>
            <p:nvSpPr>
              <p:cNvPr id="6" name="Frame 5"/>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a:grpFill/>
            </p:grpSpPr>
            <p:sp>
              <p:nvSpPr>
                <p:cNvPr id="8" name="Rectangle 7"/>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 name="Right Triangle 9"/>
          <p:cNvSpPr/>
          <p:nvPr userDrawn="1"/>
        </p:nvSpPr>
        <p:spPr bwMode="auto">
          <a:xfrm rot="10800000" flipH="1">
            <a:off x="12161838" y="5783261"/>
            <a:ext cx="274638"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1205347" y="3951287"/>
            <a:ext cx="1030303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4960981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242846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72552767"/>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19617533"/>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grpSp>
        <p:nvGrpSpPr>
          <p:cNvPr id="19" name="Group 18"/>
          <p:cNvGrpSpPr/>
          <p:nvPr userDrawn="1"/>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 name="Rectangle 3"/>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09316" cy="748169"/>
          </a:xfrm>
        </p:spPr>
        <p:txBody>
          <a:bodyPr anchor="t" anchorCtr="0"/>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395736"/>
            <a:ext cx="11598707" cy="1914370"/>
          </a:xfrm>
        </p:spPr>
        <p:txBody>
          <a:bodyPr/>
          <a:lstStyle>
            <a:lvl1pPr marL="0" indent="0">
              <a:buNone/>
              <a:defRPr>
                <a:gradFill>
                  <a:gsLst>
                    <a:gs pos="1250">
                      <a:schemeClr val="accent3"/>
                    </a:gs>
                    <a:gs pos="99000">
                      <a:schemeClr val="accent3"/>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Right Triangle 25"/>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43477319"/>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Line Title &amp; 2-color Non-bulleted text">
    <p:spTree>
      <p:nvGrpSpPr>
        <p:cNvPr id="1" name=""/>
        <p:cNvGrpSpPr/>
        <p:nvPr/>
      </p:nvGrpSpPr>
      <p:grpSpPr>
        <a:xfrm>
          <a:off x="0" y="0"/>
          <a:ext cx="0" cy="0"/>
          <a:chOff x="0" y="0"/>
          <a:chExt cx="0" cy="0"/>
        </a:xfrm>
      </p:grpSpPr>
      <p:grpSp>
        <p:nvGrpSpPr>
          <p:cNvPr id="19" name="Group 18"/>
          <p:cNvGrpSpPr/>
          <p:nvPr userDrawn="1"/>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hasCustomPrompt="1"/>
          </p:nvPr>
        </p:nvSpPr>
        <p:spPr>
          <a:xfrm>
            <a:off x="274320" y="471031"/>
            <a:ext cx="10809316" cy="748169"/>
          </a:xfrm>
        </p:spPr>
        <p:txBody>
          <a:bodyPr anchor="t" anchorCtr="0"/>
          <a:lstStyle>
            <a:lvl1pPr>
              <a:defRPr>
                <a:solidFill>
                  <a:srgbClr val="00BCF2">
                    <a:alpha val="99000"/>
                  </a:srgbClr>
                </a:solidFill>
              </a:defRPr>
            </a:lvl1pPr>
          </a:lstStyle>
          <a:p>
            <a:r>
              <a:rPr lang="en-US" dirty="0" smtClean="0"/>
              <a:t>Click to edit </a:t>
            </a:r>
            <a:br>
              <a:rPr lang="en-US" dirty="0" smtClean="0"/>
            </a:br>
            <a:r>
              <a:rPr lang="en-US" dirty="0" smtClean="0"/>
              <a:t>Master title style</a:t>
            </a:r>
            <a:endParaRPr lang="en-US" dirty="0"/>
          </a:p>
        </p:txBody>
      </p:sp>
      <p:sp>
        <p:nvSpPr>
          <p:cNvPr id="6" name="Text Placeholder 5"/>
          <p:cNvSpPr>
            <a:spLocks noGrp="1"/>
          </p:cNvSpPr>
          <p:nvPr>
            <p:ph type="body" sz="quarter" idx="10"/>
          </p:nvPr>
        </p:nvSpPr>
        <p:spPr>
          <a:xfrm>
            <a:off x="274638" y="2048896"/>
            <a:ext cx="11598707" cy="1914370"/>
          </a:xfrm>
        </p:spPr>
        <p:txBody>
          <a:bodyPr/>
          <a:lstStyle>
            <a:lvl1pPr marL="0" indent="0">
              <a:buNone/>
              <a:defRPr>
                <a:gradFill>
                  <a:gsLst>
                    <a:gs pos="1250">
                      <a:schemeClr val="accent3"/>
                    </a:gs>
                    <a:gs pos="99000">
                      <a:schemeClr val="accent3"/>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8579758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grpSp>
        <p:nvGrpSpPr>
          <p:cNvPr id="9" name="Group 8"/>
          <p:cNvGrpSpPr/>
          <p:nvPr userDrawn="1"/>
        </p:nvGrpSpPr>
        <p:grpSpPr>
          <a:xfrm>
            <a:off x="0" y="0"/>
            <a:ext cx="12436475" cy="6994525"/>
            <a:chOff x="0" y="0"/>
            <a:chExt cx="12436475" cy="6994525"/>
          </a:xfrm>
        </p:grpSpPr>
        <p:grpSp>
          <p:nvGrpSpPr>
            <p:cNvPr id="10" name="Group 9"/>
            <p:cNvGrpSpPr/>
            <p:nvPr userDrawn="1"/>
          </p:nvGrpSpPr>
          <p:grpSpPr>
            <a:xfrm>
              <a:off x="0" y="0"/>
              <a:ext cx="12436475" cy="6994525"/>
              <a:chOff x="0" y="0"/>
              <a:chExt cx="12436475" cy="6994525"/>
            </a:xfrm>
          </p:grpSpPr>
          <p:sp>
            <p:nvSpPr>
              <p:cNvPr id="12" name="Frame 1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3" name="Group 12"/>
              <p:cNvGrpSpPr/>
              <p:nvPr userDrawn="1"/>
            </p:nvGrpSpPr>
            <p:grpSpPr>
              <a:xfrm>
                <a:off x="182886" y="190969"/>
                <a:ext cx="12118113" cy="6607864"/>
                <a:chOff x="182886" y="190969"/>
                <a:chExt cx="12118113" cy="6607864"/>
              </a:xfrm>
            </p:grpSpPr>
            <p:sp>
              <p:nvSpPr>
                <p:cNvPr id="14" name="Rectangle 1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1" name="Rectangle 1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5" name="Right Triangle 4"/>
          <p:cNvSpPr/>
          <p:nvPr userDrawn="1"/>
        </p:nvSpPr>
        <p:spPr bwMode="auto">
          <a:xfrm rot="10800000" flipH="1">
            <a:off x="12173128" y="578326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1205347" y="3940191"/>
            <a:ext cx="10056812" cy="1843071"/>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grpSp>
        <p:nvGrpSpPr>
          <p:cNvPr id="15" name="Group 14"/>
          <p:cNvGrpSpPr/>
          <p:nvPr userDrawn="1"/>
        </p:nvGrpSpPr>
        <p:grpSpPr>
          <a:xfrm>
            <a:off x="0" y="0"/>
            <a:ext cx="12436475" cy="6994525"/>
            <a:chOff x="0" y="0"/>
            <a:chExt cx="12436475" cy="6994525"/>
          </a:xfrm>
        </p:grpSpPr>
        <p:grpSp>
          <p:nvGrpSpPr>
            <p:cNvPr id="16" name="Group 15"/>
            <p:cNvGrpSpPr/>
            <p:nvPr userDrawn="1"/>
          </p:nvGrpSpPr>
          <p:grpSpPr>
            <a:xfrm>
              <a:off x="0" y="0"/>
              <a:ext cx="12436475" cy="6994525"/>
              <a:chOff x="0" y="0"/>
              <a:chExt cx="12436475" cy="6994525"/>
            </a:xfrm>
          </p:grpSpPr>
          <p:sp>
            <p:nvSpPr>
              <p:cNvPr id="18" name="Frame 1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9" name="Group 18"/>
              <p:cNvGrpSpPr/>
              <p:nvPr userDrawn="1"/>
            </p:nvGrpSpPr>
            <p:grpSpPr>
              <a:xfrm>
                <a:off x="182886" y="190969"/>
                <a:ext cx="12118113" cy="6607864"/>
                <a:chOff x="182886" y="190969"/>
                <a:chExt cx="12118113" cy="6607864"/>
              </a:xfrm>
            </p:grpSpPr>
            <p:sp>
              <p:nvSpPr>
                <p:cNvPr id="20" name="Rectangle 1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7" name="Rectangle 1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2" name="Rectangle 21"/>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ight Triangle 22"/>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773784" cy="748169"/>
          </a:xfrm>
        </p:spPr>
        <p:txBody>
          <a:bodyPr anchor="t" anchorCtr="0"/>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395736"/>
            <a:ext cx="1162332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8247006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3" name="Group 12"/>
          <p:cNvGrpSpPr/>
          <p:nvPr userDrawn="1"/>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46304" rIns="146304"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itle 5"/>
          <p:cNvSpPr>
            <a:spLocks noGrp="1"/>
          </p:cNvSpPr>
          <p:nvPr>
            <p:ph type="title"/>
          </p:nvPr>
        </p:nvSpPr>
        <p:spPr>
          <a:xfrm>
            <a:off x="274320" y="471031"/>
            <a:ext cx="10784541" cy="748169"/>
          </a:xfrm>
        </p:spPr>
        <p:txBody>
          <a:bodyPr anchor="t" anchorCtr="0"/>
          <a:lstStyle/>
          <a:p>
            <a:r>
              <a:rPr lang="en-US" dirty="0" smtClean="0"/>
              <a:t>Click to edit Master title style</a:t>
            </a:r>
            <a:endParaRPr lang="en-US" dirty="0"/>
          </a:p>
        </p:txBody>
      </p:sp>
      <p:sp>
        <p:nvSpPr>
          <p:cNvPr id="7" name="Content Placeholder 6"/>
          <p:cNvSpPr>
            <a:spLocks noGrp="1"/>
          </p:cNvSpPr>
          <p:nvPr>
            <p:ph sz="quarter" idx="10"/>
          </p:nvPr>
        </p:nvSpPr>
        <p:spPr>
          <a:xfrm>
            <a:off x="274638" y="1397325"/>
            <a:ext cx="11709381" cy="512181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Right Triangle 21"/>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56950458"/>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with 2 lines of text">
    <p:spTree>
      <p:nvGrpSpPr>
        <p:cNvPr id="1" name=""/>
        <p:cNvGrpSpPr/>
        <p:nvPr/>
      </p:nvGrpSpPr>
      <p:grpSpPr>
        <a:xfrm>
          <a:off x="0" y="0"/>
          <a:ext cx="0" cy="0"/>
          <a:chOff x="0" y="0"/>
          <a:chExt cx="0" cy="0"/>
        </a:xfrm>
      </p:grpSpPr>
      <p:grpSp>
        <p:nvGrpSpPr>
          <p:cNvPr id="13" name="Group 12"/>
          <p:cNvGrpSpPr/>
          <p:nvPr userDrawn="1"/>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274637" y="1406494"/>
            <a:ext cx="11644835" cy="1778949"/>
          </a:xfrm>
        </p:spPr>
        <p:txBody>
          <a:bodyPr wrap="square">
            <a:spAutoFit/>
          </a:bodyPr>
          <a:lstStyle>
            <a:lvl1pPr>
              <a:buClr>
                <a:schemeClr val="accent3"/>
              </a:buClr>
              <a:defRPr>
                <a:gradFill>
                  <a:gsLst>
                    <a:gs pos="1250">
                      <a:schemeClr val="accent3"/>
                    </a:gs>
                    <a:gs pos="99000">
                      <a:schemeClr val="accent3"/>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274320" y="471031"/>
            <a:ext cx="10816814" cy="748169"/>
          </a:xfrm>
        </p:spPr>
        <p:txBody>
          <a:bodyPr anchor="t" anchorCtr="0"/>
          <a:lstStyle/>
          <a:p>
            <a:r>
              <a:rPr lang="en-US" dirty="0" smtClean="0"/>
              <a:t>Click to edit Master title style</a:t>
            </a:r>
            <a:endParaRPr lang="en-US" dirty="0"/>
          </a:p>
        </p:txBody>
      </p:sp>
      <p:sp>
        <p:nvSpPr>
          <p:cNvPr id="22" name="Right Triangle 21"/>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8039890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grpSp>
        <p:nvGrpSpPr>
          <p:cNvPr id="13" name="Group 12"/>
          <p:cNvGrpSpPr/>
          <p:nvPr userDrawn="1"/>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70602" cy="748169"/>
          </a:xfrm>
        </p:spPr>
        <p:txBody>
          <a:bodyPr anchor="t" anchorCtr="0"/>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395735"/>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accent3"/>
                    </a:gs>
                    <a:gs pos="99000">
                      <a:schemeClr val="accent3"/>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255877" y="1395735"/>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accent3"/>
                    </a:gs>
                    <a:gs pos="99000">
                      <a:schemeClr val="accent3"/>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Right Triangle 21"/>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5245109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grpSp>
        <p:nvGrpSpPr>
          <p:cNvPr id="13" name="Group 12"/>
          <p:cNvGrpSpPr/>
          <p:nvPr userDrawn="1"/>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49087" cy="748169"/>
          </a:xfrm>
        </p:spPr>
        <p:txBody>
          <a:bodyPr anchor="t" anchorCtr="0"/>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395735"/>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252160" y="1395735"/>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Right Triangle 21"/>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66651841"/>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grpSp>
        <p:nvGrpSpPr>
          <p:cNvPr id="13" name="Group 12"/>
          <p:cNvGrpSpPr/>
          <p:nvPr userDrawn="1"/>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38329" cy="748169"/>
          </a:xfrm>
        </p:spPr>
        <p:txBody>
          <a:bodyPr anchor="t" anchorCtr="0"/>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395735"/>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460279" y="1395735"/>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Right Triangle 21"/>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2924564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grpSp>
        <p:nvGrpSpPr>
          <p:cNvPr id="13" name="Group 12"/>
          <p:cNvGrpSpPr/>
          <p:nvPr userDrawn="1"/>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795299" cy="748169"/>
          </a:xfrm>
        </p:spPr>
        <p:txBody>
          <a:bodyPr anchor="t" anchorCtr="0"/>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395735"/>
            <a:ext cx="5486399" cy="2536079"/>
          </a:xfrm>
        </p:spPr>
        <p:txBody>
          <a:bodyPr wrap="square">
            <a:spAutoFit/>
          </a:bodyPr>
          <a:lstStyle>
            <a:lvl1pPr marL="287338" indent="-287338">
              <a:spcBef>
                <a:spcPts val="1224"/>
              </a:spcBef>
              <a:buClr>
                <a:schemeClr val="accent3"/>
              </a:buClr>
              <a:buFont typeface="Arial" pitchFamily="34" charset="0"/>
              <a:buChar char="•"/>
              <a:defRPr sz="3600">
                <a:gradFill>
                  <a:gsLst>
                    <a:gs pos="1250">
                      <a:schemeClr val="accent3"/>
                    </a:gs>
                    <a:gs pos="99000">
                      <a:schemeClr val="accent3"/>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363457" y="1395735"/>
            <a:ext cx="5486399" cy="2536079"/>
          </a:xfrm>
        </p:spPr>
        <p:txBody>
          <a:bodyPr wrap="square">
            <a:spAutoFit/>
          </a:bodyPr>
          <a:lstStyle>
            <a:lvl1pPr marL="287338" indent="-287338">
              <a:spcBef>
                <a:spcPts val="1224"/>
              </a:spcBef>
              <a:buClr>
                <a:schemeClr val="accent3"/>
              </a:buClr>
              <a:buFont typeface="Arial" pitchFamily="34" charset="0"/>
              <a:buChar char="•"/>
              <a:defRPr sz="3600">
                <a:gradFill>
                  <a:gsLst>
                    <a:gs pos="1250">
                      <a:schemeClr val="accent3"/>
                    </a:gs>
                    <a:gs pos="99000">
                      <a:schemeClr val="accent3"/>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Right Triangle 21"/>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6255886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9" name="Group 18"/>
          <p:cNvGrpSpPr/>
          <p:nvPr userDrawn="1"/>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6" name="Rectangle 25"/>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49087" cy="748167"/>
          </a:xfrm>
        </p:spPr>
        <p:txBody>
          <a:bodyPr anchor="t" anchorCtr="0"/>
          <a:lstStyle/>
          <a:p>
            <a:r>
              <a:rPr lang="en-US" dirty="0" smtClean="0"/>
              <a:t>Click to edit Master title style</a:t>
            </a:r>
            <a:endParaRPr lang="en-US" dirty="0"/>
          </a:p>
        </p:txBody>
      </p:sp>
      <p:sp>
        <p:nvSpPr>
          <p:cNvPr id="28" name="Right Triangle 27"/>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82159173"/>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Line Title Only">
    <p:spTree>
      <p:nvGrpSpPr>
        <p:cNvPr id="1" name=""/>
        <p:cNvGrpSpPr/>
        <p:nvPr/>
      </p:nvGrpSpPr>
      <p:grpSpPr>
        <a:xfrm>
          <a:off x="0" y="0"/>
          <a:ext cx="0" cy="0"/>
          <a:chOff x="0" y="0"/>
          <a:chExt cx="0" cy="0"/>
        </a:xfrm>
      </p:grpSpPr>
      <p:grpSp>
        <p:nvGrpSpPr>
          <p:cNvPr id="19" name="Group 18"/>
          <p:cNvGrpSpPr/>
          <p:nvPr userDrawn="1"/>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274320" y="471031"/>
            <a:ext cx="10849087" cy="748167"/>
          </a:xfrm>
        </p:spPr>
        <p:txBody>
          <a:bodyPr anchor="t" anchorCtr="0"/>
          <a:lstStyle>
            <a:lvl1pPr>
              <a:defRPr>
                <a:solidFill>
                  <a:srgbClr val="00BCF2">
                    <a:alpha val="99000"/>
                  </a:srgbClr>
                </a:solidFill>
              </a:defRPr>
            </a:lvl1pPr>
          </a:lstStyle>
          <a:p>
            <a:r>
              <a:rPr lang="en-US" dirty="0" smtClean="0"/>
              <a:t>Click to edit Master title style</a:t>
            </a:r>
            <a:endParaRPr lang="en-US" dirty="0"/>
          </a:p>
        </p:txBody>
      </p:sp>
      <p:sp>
        <p:nvSpPr>
          <p:cNvPr id="29"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9391218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12609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11887199"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32294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103958"/>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716612"/>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2178410"/>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25181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lIns="146304"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tx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0" y="0"/>
            <a:ext cx="12436475" cy="6994525"/>
            <a:chOff x="0" y="0"/>
            <a:chExt cx="12436475" cy="6994525"/>
          </a:xfrm>
          <a:solidFill>
            <a:schemeClr val="accent1"/>
          </a:solidFill>
        </p:grpSpPr>
        <p:grpSp>
          <p:nvGrpSpPr>
            <p:cNvPr id="12" name="Group 11"/>
            <p:cNvGrpSpPr/>
            <p:nvPr userDrawn="1"/>
          </p:nvGrpSpPr>
          <p:grpSpPr>
            <a:xfrm>
              <a:off x="0" y="0"/>
              <a:ext cx="12436475" cy="6994525"/>
              <a:chOff x="0" y="0"/>
              <a:chExt cx="12436475" cy="6994525"/>
            </a:xfrm>
            <a:grpFill/>
          </p:grpSpPr>
          <p:sp>
            <p:nvSpPr>
              <p:cNvPr id="14" name="Frame 13"/>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5" name="Group 14"/>
              <p:cNvGrpSpPr/>
              <p:nvPr userDrawn="1"/>
            </p:nvGrpSpPr>
            <p:grpSpPr>
              <a:xfrm>
                <a:off x="182886" y="190969"/>
                <a:ext cx="12118113" cy="6607864"/>
                <a:chOff x="182886" y="190969"/>
                <a:chExt cx="12118113" cy="6607864"/>
              </a:xfrm>
              <a:grpFill/>
            </p:grpSpPr>
            <p:sp>
              <p:nvSpPr>
                <p:cNvPr id="16" name="Rectangle 15"/>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3" name="Rectangle 12"/>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 name="Right Triangle 7"/>
          <p:cNvSpPr/>
          <p:nvPr userDrawn="1"/>
        </p:nvSpPr>
        <p:spPr bwMode="auto">
          <a:xfrm rot="10800000" flipH="1">
            <a:off x="12173128" y="5783262"/>
            <a:ext cx="263347" cy="237147"/>
          </a:xfrm>
          <a:prstGeom prst="rtTriangle">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Rectangle 8"/>
          <p:cNvSpPr/>
          <p:nvPr userDrawn="1"/>
        </p:nvSpPr>
        <p:spPr bwMode="gray">
          <a:xfrm>
            <a:off x="1205347" y="3940191"/>
            <a:ext cx="11231128" cy="1843071"/>
          </a:xfrm>
          <a:prstGeom prst="rect">
            <a:avLst/>
          </a:prstGeom>
          <a:solidFill>
            <a:srgbClr val="00BCF2">
              <a:alpha val="8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 name="Title 1"/>
          <p:cNvSpPr>
            <a:spLocks noGrp="1"/>
          </p:cNvSpPr>
          <p:nvPr>
            <p:ph type="title" hasCustomPrompt="1"/>
          </p:nvPr>
        </p:nvSpPr>
        <p:spPr>
          <a:xfrm>
            <a:off x="1205347" y="3951287"/>
            <a:ext cx="10196944"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9234802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1778949"/>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6" r:id="rId1"/>
    <p:sldLayoutId id="2147484105" r:id="rId2"/>
    <p:sldLayoutId id="2147484185" r:id="rId3"/>
    <p:sldLayoutId id="2147484182" r:id="rId4"/>
    <p:sldLayoutId id="2147484186" r:id="rId5"/>
    <p:sldLayoutId id="2147484130" r:id="rId6"/>
    <p:sldLayoutId id="2147484101" r:id="rId7"/>
    <p:sldLayoutId id="2147484102" r:id="rId8"/>
    <p:sldLayoutId id="2147484299" r:id="rId9"/>
    <p:sldLayoutId id="2147484087" r:id="rId10"/>
    <p:sldLayoutId id="2147484304" r:id="rId11"/>
    <p:sldLayoutId id="2147484098" r:id="rId12"/>
    <p:sldLayoutId id="2147484086" r:id="rId13"/>
    <p:sldLayoutId id="2147484107" r:id="rId14"/>
    <p:sldLayoutId id="2147484099" r:id="rId15"/>
    <p:sldLayoutId id="2147484100" r:id="rId16"/>
    <p:sldLayoutId id="2147484089" r:id="rId17"/>
    <p:sldLayoutId id="2147484106" r:id="rId18"/>
    <p:sldLayoutId id="2147484092" r:id="rId19"/>
    <p:sldLayoutId id="2147484301" r:id="rId20"/>
    <p:sldLayoutId id="2147484093" r:id="rId21"/>
    <p:sldLayoutId id="2147484127" r:id="rId22"/>
    <p:sldLayoutId id="2147484128" r:id="rId23"/>
    <p:sldLayoutId id="2147484129" r:id="rId24"/>
    <p:sldLayoutId id="2147484094" r:id="rId25"/>
    <p:sldLayoutId id="2147484096" r:id="rId26"/>
    <p:sldLayoutId id="2147484305" r:id="rId2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345666"/>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469739"/>
            <a:ext cx="11887198" cy="1778949"/>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6316670"/>
      </p:ext>
    </p:extLst>
  </p:cSld>
  <p:clrMap bg1="dk1" tx1="lt1" bg2="dk2" tx2="lt2" accent1="accent1" accent2="accent2" accent3="accent3" accent4="accent4" accent5="accent5" accent6="accent6" hlink="hlink" folHlink="folHlink"/>
  <p:sldLayoutIdLst>
    <p:sldLayoutId id="2147484272" r:id="rId1"/>
    <p:sldLayoutId id="2147484273" r:id="rId2"/>
    <p:sldLayoutId id="2147484277" r:id="rId3"/>
    <p:sldLayoutId id="2147484278" r:id="rId4"/>
    <p:sldLayoutId id="2147484279" r:id="rId5"/>
    <p:sldLayoutId id="2147484280" r:id="rId6"/>
    <p:sldLayoutId id="2147484300" r:id="rId7"/>
    <p:sldLayoutId id="2147484281" r:id="rId8"/>
    <p:sldLayoutId id="2147484282" r:id="rId9"/>
    <p:sldLayoutId id="2147484283" r:id="rId10"/>
    <p:sldLayoutId id="2147484284" r:id="rId11"/>
    <p:sldLayoutId id="2147484303" r:id="rId12"/>
    <p:sldLayoutId id="2147484285" r:id="rId13"/>
    <p:sldLayoutId id="2147484286" r:id="rId14"/>
    <p:sldLayoutId id="2147484287" r:id="rId15"/>
    <p:sldLayoutId id="2147484288" r:id="rId16"/>
    <p:sldLayoutId id="2147484289" r:id="rId17"/>
    <p:sldLayoutId id="2147484290" r:id="rId18"/>
    <p:sldLayoutId id="2147484291" r:id="rId19"/>
    <p:sldLayoutId id="2147484292" r:id="rId20"/>
    <p:sldLayoutId id="2147484302" r:id="rId21"/>
    <p:sldLayoutId id="2147484293" r:id="rId22"/>
    <p:sldLayoutId id="2147484294" r:id="rId23"/>
    <p:sldLayoutId id="2147484295" r:id="rId24"/>
    <p:sldLayoutId id="2147484296" r:id="rId25"/>
    <p:sldLayoutId id="2147484297" r:id="rId26"/>
    <p:sldLayoutId id="2147484298" r:id="rId2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7.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30.xml"/><Relationship Id="rId5" Type="http://schemas.openxmlformats.org/officeDocument/2006/relationships/hyperlink" Target="Add%20User%20to%20Group.avi" TargetMode="External"/><Relationship Id="rId4" Type="http://schemas.openxmlformats.org/officeDocument/2006/relationships/hyperlink" Target="New%20User.avi"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30.xml"/><Relationship Id="rId4" Type="http://schemas.openxmlformats.org/officeDocument/2006/relationships/hyperlink" Target="Create%20new%20virtual.avi"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34.xml"/><Relationship Id="rId6" Type="http://schemas.openxmlformats.org/officeDocument/2006/relationships/image" Target="../media/image24.jpeg"/><Relationship Id="rId5" Type="http://schemas.openxmlformats.org/officeDocument/2006/relationships/image" Target="../media/image19.pn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9.xml"/><Relationship Id="rId1" Type="http://schemas.openxmlformats.org/officeDocument/2006/relationships/slideLayout" Target="../slideLayouts/slideLayout47.xml"/><Relationship Id="rId4" Type="http://schemas.openxmlformats.org/officeDocument/2006/relationships/slide" Target="slide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34.xml"/><Relationship Id="rId6" Type="http://schemas.openxmlformats.org/officeDocument/2006/relationships/image" Target="../media/image5.jpeg"/><Relationship Id="rId5" Type="http://schemas.openxmlformats.org/officeDocument/2006/relationships/image" Target="../media/image19.png"/><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hyperlink" Target="http://tinyurl.com/NoRunBook4U" TargetMode="External"/><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38.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hyperlink" Target="http://tinyurl.com/ccohkao" TargetMode="External"/><Relationship Id="rId2" Type="http://schemas.openxmlformats.org/officeDocument/2006/relationships/notesSlide" Target="../notesSlides/notesSlide35.xml"/><Relationship Id="rId1" Type="http://schemas.openxmlformats.org/officeDocument/2006/relationships/slideLayout" Target="../slideLayouts/slideLayout38.xml"/><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34.xml"/><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3" Type="http://schemas.openxmlformats.org/officeDocument/2006/relationships/hyperlink" Target="Provisioning%20-%20Post-Show%20Deck.pptx" TargetMode="External"/><Relationship Id="rId2" Type="http://schemas.openxmlformats.org/officeDocument/2006/relationships/notesSlide" Target="../notesSlides/notesSlide37.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5.xml"/><Relationship Id="rId1" Type="http://schemas.openxmlformats.org/officeDocument/2006/relationships/slideLayout" Target="../slideLayouts/slideLayout47.xml"/><Relationship Id="rId4" Type="http://schemas.openxmlformats.org/officeDocument/2006/relationships/slide" Target="slide11.xml"/></Relationships>
</file>

<file path=ppt/slides/_rels/slide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6.xml"/><Relationship Id="rId1" Type="http://schemas.openxmlformats.org/officeDocument/2006/relationships/slideLayout" Target="../slideLayouts/slideLayout47.xml"/><Relationship Id="rId4" Type="http://schemas.openxmlformats.org/officeDocument/2006/relationships/slide" Target="slide11.xml"/></Relationships>
</file>

<file path=ppt/slides/_rels/slide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7.xml"/><Relationship Id="rId1" Type="http://schemas.openxmlformats.org/officeDocument/2006/relationships/slideLayout" Target="../slideLayouts/slideLayout47.xml"/><Relationship Id="rId4" Type="http://schemas.openxmlformats.org/officeDocument/2006/relationships/slide" Target="slide11.xml"/></Relationships>
</file>

<file path=ppt/slides/_rels/slide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8.xml"/><Relationship Id="rId1" Type="http://schemas.openxmlformats.org/officeDocument/2006/relationships/slideLayout" Target="../slideLayouts/slideLayout47.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91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Round 1: </a:t>
            </a:r>
            <a:r>
              <a:rPr lang="en-US" sz="6600" dirty="0" smtClean="0"/>
              <a:t>Users &amp; Groups</a:t>
            </a:r>
            <a:endParaRPr lang="en-US" sz="6600" dirty="0"/>
          </a:p>
        </p:txBody>
      </p:sp>
      <p:sp>
        <p:nvSpPr>
          <p:cNvPr id="7" name="Hexagon 6"/>
          <p:cNvSpPr/>
          <p:nvPr/>
        </p:nvSpPr>
        <p:spPr bwMode="auto">
          <a:xfrm>
            <a:off x="9130362" y="1221482"/>
            <a:ext cx="2579427" cy="2142698"/>
          </a:xfrm>
          <a:prstGeom prst="hexagon">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Hexagon 7"/>
          <p:cNvSpPr/>
          <p:nvPr/>
        </p:nvSpPr>
        <p:spPr bwMode="auto">
          <a:xfrm>
            <a:off x="9498851" y="1514909"/>
            <a:ext cx="1842448" cy="1555844"/>
          </a:xfrm>
          <a:prstGeom prst="hexagon">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ectangle 8"/>
          <p:cNvSpPr/>
          <p:nvPr/>
        </p:nvSpPr>
        <p:spPr>
          <a:xfrm>
            <a:off x="9837213" y="1738833"/>
            <a:ext cx="1165721" cy="1107996"/>
          </a:xfrm>
          <a:prstGeom prst="rect">
            <a:avLst/>
          </a:prstGeom>
          <a:noFill/>
        </p:spPr>
        <p:txBody>
          <a:bodyPr wrap="square" lIns="91440" tIns="45720" rIns="91440" bIns="45720">
            <a:spAutoFit/>
          </a:bodyPr>
          <a:lstStyle/>
          <a:p>
            <a:pPr algn="ctr"/>
            <a:r>
              <a:rPr lang="en-US"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2" name="Start of Round.mp3">
            <a:hlinkClick r:id="" action="ppaction://media"/>
          </p:cNvPr>
          <p:cNvPicPr>
            <a:picLocks noChangeAspect="1"/>
          </p:cNvPicPr>
          <p:nvPr>
            <a:audioFile r:link="rId2"/>
            <p:extLst>
              <p:ext uri="{DAA4B4D4-6D71-4841-9C94-3DE7FCFB9230}">
                <p14:media xmlns:p14="http://schemas.microsoft.com/office/powerpoint/2010/main" r:embed="rId1">
                  <p14:bmkLst>
                    <p14:bmk name="Bookmark 1" time="0"/>
                  </p14:bmkLst>
                </p14:media>
              </p:ext>
            </p:extLst>
          </p:nvPr>
        </p:nvPicPr>
        <p:blipFill>
          <a:blip r:embed="rId5"/>
          <a:stretch>
            <a:fillRect/>
          </a:stretch>
        </p:blipFill>
        <p:spPr>
          <a:xfrm>
            <a:off x="1518267" y="601670"/>
            <a:ext cx="609600" cy="609600"/>
          </a:xfrm>
          <a:prstGeom prst="rect">
            <a:avLst/>
          </a:prstGeom>
        </p:spPr>
      </p:pic>
    </p:spTree>
    <p:extLst>
      <p:ext uri="{BB962C8B-B14F-4D97-AF65-F5344CB8AC3E}">
        <p14:creationId xmlns:p14="http://schemas.microsoft.com/office/powerpoint/2010/main" val="26857401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Provisioning Scenarios: Users &amp; Groups </a:t>
            </a:r>
            <a:endParaRPr lang="en-US" dirty="0"/>
          </a:p>
        </p:txBody>
      </p:sp>
      <p:sp>
        <p:nvSpPr>
          <p:cNvPr id="6" name="Text Placeholder 5"/>
          <p:cNvSpPr>
            <a:spLocks noGrp="1"/>
          </p:cNvSpPr>
          <p:nvPr>
            <p:ph type="body" sz="quarter" idx="10"/>
          </p:nvPr>
        </p:nvSpPr>
        <p:spPr>
          <a:xfrm>
            <a:off x="3138985" y="1395736"/>
            <a:ext cx="8734360" cy="3754874"/>
          </a:xfrm>
        </p:spPr>
        <p:txBody>
          <a:bodyPr/>
          <a:lstStyle/>
          <a:p>
            <a:r>
              <a:rPr lang="en-US" dirty="0" smtClean="0"/>
              <a:t>Approach</a:t>
            </a:r>
          </a:p>
          <a:p>
            <a:pPr lvl="1"/>
            <a:r>
              <a:rPr lang="en-US" dirty="0" smtClean="0"/>
              <a:t>Manual user creation from a ticket or email source</a:t>
            </a:r>
          </a:p>
          <a:p>
            <a:pPr lvl="1"/>
            <a:r>
              <a:rPr lang="en-US" dirty="0" smtClean="0"/>
              <a:t>Requests can be submitted through a portal or email</a:t>
            </a:r>
          </a:p>
          <a:p>
            <a:pPr lvl="1"/>
            <a:r>
              <a:rPr lang="en-US" dirty="0" smtClean="0"/>
              <a:t>The request in the ticket is executed by the helpdesk person and the ticket is closed after the action is completed</a:t>
            </a:r>
            <a:endParaRPr lang="en-US" dirty="0"/>
          </a:p>
          <a:p>
            <a:r>
              <a:rPr lang="en-US" dirty="0" smtClean="0"/>
              <a:t>Benefits</a:t>
            </a:r>
            <a:endParaRPr lang="en-US" dirty="0"/>
          </a:p>
          <a:p>
            <a:pPr lvl="1"/>
            <a:r>
              <a:rPr lang="en-US" dirty="0" smtClean="0"/>
              <a:t>Minimal complexity and minimal training required</a:t>
            </a:r>
          </a:p>
          <a:p>
            <a:pPr lvl="1"/>
            <a:r>
              <a:rPr lang="en-US" dirty="0" smtClean="0"/>
              <a:t>Works well for organizations which do not create large numbers of user or groups regularly</a:t>
            </a:r>
          </a:p>
          <a:p>
            <a:pPr lvl="1"/>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08" y="1421642"/>
            <a:ext cx="27241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5"/>
          <p:cNvSpPr txBox="1">
            <a:spLocks/>
          </p:cNvSpPr>
          <p:nvPr/>
        </p:nvSpPr>
        <p:spPr>
          <a:xfrm>
            <a:off x="411708" y="4743636"/>
            <a:ext cx="11257131" cy="1581972"/>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accent3"/>
                    </a:gs>
                    <a:gs pos="99000">
                      <a:schemeClr val="accent3"/>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Negatives to Automating</a:t>
            </a:r>
          </a:p>
          <a:p>
            <a:pPr lvl="1"/>
            <a:r>
              <a:rPr lang="en-US" dirty="0" smtClean="0"/>
              <a:t>Account creation may need to go through different chains of command. For an example full time employees versus contractors.</a:t>
            </a:r>
          </a:p>
          <a:p>
            <a:pPr lvl="1"/>
            <a:endParaRPr lang="en-US" dirty="0"/>
          </a:p>
        </p:txBody>
      </p:sp>
    </p:spTree>
    <p:extLst>
      <p:ext uri="{BB962C8B-B14F-4D97-AF65-F5344CB8AC3E}">
        <p14:creationId xmlns:p14="http://schemas.microsoft.com/office/powerpoint/2010/main" val="346222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Provisioning Scenarios: Users</a:t>
            </a:r>
            <a:endParaRPr lang="en-US" dirty="0"/>
          </a:p>
        </p:txBody>
      </p:sp>
      <p:sp>
        <p:nvSpPr>
          <p:cNvPr id="6" name="Text Placeholder 5"/>
          <p:cNvSpPr>
            <a:spLocks noGrp="1"/>
          </p:cNvSpPr>
          <p:nvPr>
            <p:ph type="body" sz="quarter" idx="10"/>
          </p:nvPr>
        </p:nvSpPr>
        <p:spPr>
          <a:xfrm>
            <a:off x="274638" y="1395736"/>
            <a:ext cx="11598707" cy="5509200"/>
          </a:xfrm>
        </p:spPr>
        <p:txBody>
          <a:bodyPr/>
          <a:lstStyle/>
          <a:p>
            <a:r>
              <a:rPr lang="en-US" dirty="0"/>
              <a:t>Orchestrator </a:t>
            </a:r>
            <a:r>
              <a:rPr lang="en-US" dirty="0" smtClean="0"/>
              <a:t>only</a:t>
            </a:r>
          </a:p>
          <a:p>
            <a:pPr lvl="1"/>
            <a:r>
              <a:rPr lang="en-US" i="1" dirty="0" smtClean="0"/>
              <a:t>Approach</a:t>
            </a:r>
            <a:r>
              <a:rPr lang="en-US" dirty="0" smtClean="0"/>
              <a:t>:</a:t>
            </a:r>
          </a:p>
          <a:p>
            <a:pPr marL="342900" lvl="1" indent="-342900">
              <a:buFont typeface="Arial" pitchFamily="34" charset="0"/>
              <a:buChar char="•"/>
            </a:pPr>
            <a:r>
              <a:rPr lang="en-US" dirty="0" smtClean="0"/>
              <a:t>Daily </a:t>
            </a:r>
            <a:r>
              <a:rPr lang="en-US" dirty="0"/>
              <a:t>data file from your payroll company</a:t>
            </a:r>
          </a:p>
          <a:p>
            <a:pPr marL="342900" lvl="1" indent="-342900">
              <a:buFont typeface="Arial" pitchFamily="34" charset="0"/>
              <a:buChar char="•"/>
            </a:pPr>
            <a:r>
              <a:rPr lang="en-US" dirty="0"/>
              <a:t>Processed through an Orchestrator workflow</a:t>
            </a:r>
          </a:p>
          <a:p>
            <a:pPr marL="342900" lvl="1" indent="-342900">
              <a:buFont typeface="Arial" pitchFamily="34" charset="0"/>
              <a:buChar char="•"/>
            </a:pPr>
            <a:r>
              <a:rPr lang="en-US" dirty="0"/>
              <a:t>Good for large organizations with lots of personnel </a:t>
            </a:r>
            <a:r>
              <a:rPr lang="en-US" dirty="0" smtClean="0"/>
              <a:t>churn</a:t>
            </a:r>
          </a:p>
          <a:p>
            <a:pPr lvl="1"/>
            <a:r>
              <a:rPr lang="en-US" i="1" dirty="0" smtClean="0"/>
              <a:t>Benefits</a:t>
            </a:r>
            <a:r>
              <a:rPr lang="en-US" dirty="0" smtClean="0"/>
              <a:t>: Fully automated user provisioning for large-scale organizations</a:t>
            </a:r>
          </a:p>
          <a:p>
            <a:pPr lvl="1"/>
            <a:r>
              <a:rPr lang="en-US" i="1" dirty="0" smtClean="0"/>
              <a:t>Negatives</a:t>
            </a:r>
            <a:r>
              <a:rPr lang="en-US" dirty="0" smtClean="0"/>
              <a:t>: Requires a data file from your payroll provider and time to create the integration</a:t>
            </a:r>
            <a:endParaRPr lang="en-US" dirty="0"/>
          </a:p>
          <a:p>
            <a:r>
              <a:rPr lang="en-US" dirty="0"/>
              <a:t>Service Manager + Orchestrator</a:t>
            </a:r>
          </a:p>
          <a:p>
            <a:pPr lvl="1"/>
            <a:r>
              <a:rPr lang="en-US" i="1" dirty="0" smtClean="0"/>
              <a:t>Approach</a:t>
            </a:r>
            <a:r>
              <a:rPr lang="en-US" dirty="0" smtClean="0"/>
              <a:t>: </a:t>
            </a:r>
          </a:p>
          <a:p>
            <a:pPr marL="342900" lvl="1" indent="-342900">
              <a:buFont typeface="Arial" pitchFamily="34" charset="0"/>
              <a:buChar char="•"/>
            </a:pPr>
            <a:r>
              <a:rPr lang="en-US" dirty="0" smtClean="0"/>
              <a:t>Employee </a:t>
            </a:r>
            <a:r>
              <a:rPr lang="en-US" dirty="0"/>
              <a:t>requests user creation through a portal</a:t>
            </a:r>
          </a:p>
          <a:p>
            <a:pPr marL="342900" lvl="1" indent="-342900">
              <a:buFont typeface="Arial" pitchFamily="34" charset="0"/>
              <a:buChar char="•"/>
            </a:pPr>
            <a:r>
              <a:rPr lang="en-US" dirty="0"/>
              <a:t>Processed through an Orchestrator workflow</a:t>
            </a:r>
          </a:p>
          <a:p>
            <a:pPr lvl="1"/>
            <a:r>
              <a:rPr lang="en-US" i="1" dirty="0" smtClean="0"/>
              <a:t>Benefits</a:t>
            </a:r>
            <a:r>
              <a:rPr lang="en-US" dirty="0" smtClean="0"/>
              <a:t>: </a:t>
            </a:r>
            <a:r>
              <a:rPr lang="en-US" dirty="0"/>
              <a:t>Good for smaller organizations who want to automate currently manual </a:t>
            </a:r>
            <a:r>
              <a:rPr lang="en-US" dirty="0" smtClean="0"/>
              <a:t>processes</a:t>
            </a:r>
            <a:endParaRPr lang="en-US" dirty="0"/>
          </a:p>
          <a:p>
            <a:pPr lvl="1"/>
            <a:r>
              <a:rPr lang="en-US" i="1" dirty="0" smtClean="0"/>
              <a:t>Negatives</a:t>
            </a:r>
            <a:r>
              <a:rPr lang="en-US" dirty="0"/>
              <a:t>: Complexity required to install </a:t>
            </a:r>
            <a:r>
              <a:rPr lang="en-US" dirty="0" smtClean="0"/>
              <a:t>the two components</a:t>
            </a:r>
            <a:r>
              <a:rPr lang="en-US" dirty="0"/>
              <a:t>, configure integration and monitor the integration.</a:t>
            </a:r>
          </a:p>
          <a:p>
            <a:pPr lvl="1"/>
            <a:endParaRPr lang="en-US" dirty="0"/>
          </a:p>
        </p:txBody>
      </p:sp>
    </p:spTree>
    <p:extLst>
      <p:ext uri="{BB962C8B-B14F-4D97-AF65-F5344CB8AC3E}">
        <p14:creationId xmlns:p14="http://schemas.microsoft.com/office/powerpoint/2010/main" val="409494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471031"/>
            <a:ext cx="4256737" cy="743441"/>
          </a:xfrm>
        </p:spPr>
        <p:txBody>
          <a:bodyPr/>
          <a:lstStyle/>
          <a:p>
            <a:r>
              <a:rPr lang="en-US" dirty="0" smtClean="0"/>
              <a:t>User Provisioning</a:t>
            </a:r>
            <a:endParaRPr lang="en-US" dirty="0"/>
          </a:p>
        </p:txBody>
      </p:sp>
      <p:sp>
        <p:nvSpPr>
          <p:cNvPr id="57" name="Oval 56"/>
          <p:cNvSpPr/>
          <p:nvPr/>
        </p:nvSpPr>
        <p:spPr>
          <a:xfrm>
            <a:off x="994533" y="3337604"/>
            <a:ext cx="2133600" cy="1828801"/>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Service Manager</a:t>
            </a:r>
            <a:endParaRPr lang="en-US" sz="1600" b="1" dirty="0"/>
          </a:p>
        </p:txBody>
      </p:sp>
      <p:sp>
        <p:nvSpPr>
          <p:cNvPr id="63" name="Oval 62">
            <a:hlinkClick r:id="rId3" action="ppaction://hlinksldjump"/>
          </p:cNvPr>
          <p:cNvSpPr/>
          <p:nvPr/>
        </p:nvSpPr>
        <p:spPr>
          <a:xfrm>
            <a:off x="4870442" y="3337604"/>
            <a:ext cx="2133600" cy="1828801"/>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Orchestrator</a:t>
            </a:r>
            <a:endParaRPr lang="en-US" sz="1600" dirty="0"/>
          </a:p>
        </p:txBody>
      </p:sp>
      <p:sp>
        <p:nvSpPr>
          <p:cNvPr id="68" name="Oval 67">
            <a:hlinkClick r:id="" action="ppaction://noaction"/>
          </p:cNvPr>
          <p:cNvSpPr/>
          <p:nvPr/>
        </p:nvSpPr>
        <p:spPr>
          <a:xfrm>
            <a:off x="8123158" y="2238228"/>
            <a:ext cx="2114864" cy="190496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70" name="Oval 69">
            <a:hlinkClick r:id="" action="ppaction://noaction"/>
          </p:cNvPr>
          <p:cNvSpPr/>
          <p:nvPr/>
        </p:nvSpPr>
        <p:spPr>
          <a:xfrm>
            <a:off x="8123158" y="4473055"/>
            <a:ext cx="2114864" cy="190496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74" name="TextBox 73"/>
          <p:cNvSpPr txBox="1"/>
          <p:nvPr/>
        </p:nvSpPr>
        <p:spPr>
          <a:xfrm>
            <a:off x="8570990" y="2829286"/>
            <a:ext cx="1219200" cy="646331"/>
          </a:xfrm>
          <a:prstGeom prst="rect">
            <a:avLst/>
          </a:prstGeom>
          <a:noFill/>
        </p:spPr>
        <p:txBody>
          <a:bodyPr wrap="square" rtlCol="0">
            <a:spAutoFit/>
          </a:bodyPr>
          <a:lstStyle/>
          <a:p>
            <a:pPr algn="ctr"/>
            <a:r>
              <a:rPr lang="en-US" b="1" dirty="0" smtClean="0"/>
              <a:t>Active Directory</a:t>
            </a:r>
            <a:endParaRPr lang="en-US" b="1" dirty="0"/>
          </a:p>
        </p:txBody>
      </p:sp>
      <p:sp>
        <p:nvSpPr>
          <p:cNvPr id="75" name="TextBox 74"/>
          <p:cNvSpPr txBox="1"/>
          <p:nvPr/>
        </p:nvSpPr>
        <p:spPr>
          <a:xfrm>
            <a:off x="8570990" y="5240869"/>
            <a:ext cx="1219200" cy="369332"/>
          </a:xfrm>
          <a:prstGeom prst="rect">
            <a:avLst/>
          </a:prstGeom>
          <a:noFill/>
        </p:spPr>
        <p:txBody>
          <a:bodyPr wrap="square" rtlCol="0">
            <a:spAutoFit/>
          </a:bodyPr>
          <a:lstStyle/>
          <a:p>
            <a:pPr algn="ctr"/>
            <a:r>
              <a:rPr lang="en-US" b="1" dirty="0" smtClean="0"/>
              <a:t>Exchange</a:t>
            </a:r>
            <a:endParaRPr lang="en-US" b="1" dirty="0"/>
          </a:p>
        </p:txBody>
      </p:sp>
      <p:cxnSp>
        <p:nvCxnSpPr>
          <p:cNvPr id="28" name="Straight Arrow Connector 27"/>
          <p:cNvCxnSpPr/>
          <p:nvPr/>
        </p:nvCxnSpPr>
        <p:spPr>
          <a:xfrm>
            <a:off x="2864636" y="4225077"/>
            <a:ext cx="2285315" cy="12293"/>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267436" y="3932519"/>
            <a:ext cx="1479714" cy="276999"/>
          </a:xfrm>
          <a:prstGeom prst="rect">
            <a:avLst/>
          </a:prstGeom>
          <a:noFill/>
        </p:spPr>
        <p:txBody>
          <a:bodyPr wrap="square" rtlCol="0">
            <a:spAutoFit/>
          </a:bodyPr>
          <a:lstStyle/>
          <a:p>
            <a:pPr algn="ctr"/>
            <a:r>
              <a:rPr lang="en-US" sz="1200" dirty="0" smtClean="0"/>
              <a:t>Runbook Execution</a:t>
            </a:r>
            <a:endParaRPr lang="en-US" sz="1200" dirty="0"/>
          </a:p>
        </p:txBody>
      </p:sp>
      <p:cxnSp>
        <p:nvCxnSpPr>
          <p:cNvPr id="32" name="Straight Arrow Connector 31"/>
          <p:cNvCxnSpPr/>
          <p:nvPr/>
        </p:nvCxnSpPr>
        <p:spPr>
          <a:xfrm>
            <a:off x="6761117" y="4485693"/>
            <a:ext cx="1584154" cy="580902"/>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rot="1307181">
            <a:off x="7003217" y="4509581"/>
            <a:ext cx="1339965" cy="276999"/>
          </a:xfrm>
          <a:prstGeom prst="rect">
            <a:avLst/>
          </a:prstGeom>
          <a:noFill/>
        </p:spPr>
        <p:txBody>
          <a:bodyPr wrap="square" rtlCol="0">
            <a:spAutoFit/>
          </a:bodyPr>
          <a:lstStyle/>
          <a:p>
            <a:pPr algn="ctr"/>
            <a:r>
              <a:rPr lang="en-US" sz="1200" dirty="0" smtClean="0"/>
              <a:t>Integration Pack</a:t>
            </a:r>
            <a:endParaRPr lang="en-US" sz="1200" dirty="0"/>
          </a:p>
        </p:txBody>
      </p:sp>
      <p:cxnSp>
        <p:nvCxnSpPr>
          <p:cNvPr id="39" name="Straight Arrow Connector 38"/>
          <p:cNvCxnSpPr/>
          <p:nvPr/>
        </p:nvCxnSpPr>
        <p:spPr>
          <a:xfrm flipV="1">
            <a:off x="6761117" y="3337604"/>
            <a:ext cx="1584154" cy="580902"/>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429198">
            <a:off x="6883211" y="3330499"/>
            <a:ext cx="1339965" cy="276999"/>
          </a:xfrm>
          <a:prstGeom prst="rect">
            <a:avLst/>
          </a:prstGeom>
          <a:noFill/>
        </p:spPr>
        <p:txBody>
          <a:bodyPr wrap="square" rtlCol="0">
            <a:spAutoFit/>
          </a:bodyPr>
          <a:lstStyle/>
          <a:p>
            <a:pPr algn="ctr"/>
            <a:r>
              <a:rPr lang="en-US" sz="1200" dirty="0" smtClean="0"/>
              <a:t>Integration Pack</a:t>
            </a:r>
            <a:endParaRPr lang="en-US" sz="1200" dirty="0"/>
          </a:p>
        </p:txBody>
      </p:sp>
      <p:sp>
        <p:nvSpPr>
          <p:cNvPr id="41" name="Text Placeholder 4"/>
          <p:cNvSpPr txBox="1">
            <a:spLocks/>
          </p:cNvSpPr>
          <p:nvPr/>
        </p:nvSpPr>
        <p:spPr>
          <a:xfrm>
            <a:off x="464924" y="1340366"/>
            <a:ext cx="8748349" cy="313932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dirty="0">
                <a:solidFill>
                  <a:schemeClr val="tx2">
                    <a:alpha val="99000"/>
                  </a:schemeClr>
                </a:solidFill>
              </a:rPr>
              <a:t>Provisioning user creation from Service Manager and creating the user through an Orchestrator workflow.</a:t>
            </a:r>
          </a:p>
        </p:txBody>
      </p:sp>
    </p:spTree>
    <p:extLst>
      <p:ext uri="{BB962C8B-B14F-4D97-AF65-F5344CB8AC3E}">
        <p14:creationId xmlns:p14="http://schemas.microsoft.com/office/powerpoint/2010/main" val="341336004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471031"/>
            <a:ext cx="4256737" cy="743441"/>
          </a:xfrm>
        </p:spPr>
        <p:txBody>
          <a:bodyPr/>
          <a:lstStyle/>
          <a:p>
            <a:r>
              <a:rPr lang="en-US" dirty="0" smtClean="0"/>
              <a:t>User Provisioning</a:t>
            </a:r>
            <a:endParaRPr lang="en-US" dirty="0"/>
          </a:p>
        </p:txBody>
      </p:sp>
      <p:sp>
        <p:nvSpPr>
          <p:cNvPr id="5" name="TextBox 4"/>
          <p:cNvSpPr txBox="1"/>
          <p:nvPr/>
        </p:nvSpPr>
        <p:spPr>
          <a:xfrm>
            <a:off x="459067" y="1182644"/>
            <a:ext cx="2715294"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FFFF00"/>
                </a:solidFill>
              </a:rPr>
              <a:t>Service Manager</a:t>
            </a:r>
          </a:p>
        </p:txBody>
      </p:sp>
      <p:sp>
        <p:nvSpPr>
          <p:cNvPr id="3" name="Right Arrow 2"/>
          <p:cNvSpPr/>
          <p:nvPr/>
        </p:nvSpPr>
        <p:spPr bwMode="auto">
          <a:xfrm>
            <a:off x="3671850" y="2863208"/>
            <a:ext cx="450376" cy="490800"/>
          </a:xfrm>
          <a:prstGeom prst="rightArrow">
            <a:avLst/>
          </a:prstGeom>
          <a:solidFill>
            <a:srgbClr val="FFFF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67" y="1660608"/>
            <a:ext cx="2846770" cy="305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730152" y="1182644"/>
            <a:ext cx="5210108"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FFFF00"/>
                </a:solidFill>
              </a:rPr>
              <a:t>Orchestrator</a:t>
            </a:r>
          </a:p>
        </p:txBody>
      </p:sp>
      <p:sp>
        <p:nvSpPr>
          <p:cNvPr id="17" name="Right Arrow 16"/>
          <p:cNvSpPr/>
          <p:nvPr/>
        </p:nvSpPr>
        <p:spPr bwMode="auto">
          <a:xfrm rot="5400000">
            <a:off x="5976333" y="4596965"/>
            <a:ext cx="450376" cy="490800"/>
          </a:xfrm>
          <a:prstGeom prst="rightArrow">
            <a:avLst/>
          </a:prstGeom>
          <a:solidFill>
            <a:srgbClr val="FFFF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8" name="TextBox 17"/>
          <p:cNvSpPr txBox="1"/>
          <p:nvPr/>
        </p:nvSpPr>
        <p:spPr>
          <a:xfrm>
            <a:off x="3147842" y="4610995"/>
            <a:ext cx="280828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FFFF00"/>
                </a:solidFill>
              </a:rPr>
              <a:t>Active Directory</a:t>
            </a: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982" y="1694890"/>
            <a:ext cx="5210108" cy="279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7409" y="5217745"/>
            <a:ext cx="3442767" cy="199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3006" y="5155932"/>
            <a:ext cx="3657992" cy="201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ight Arrow 22"/>
          <p:cNvSpPr/>
          <p:nvPr/>
        </p:nvSpPr>
        <p:spPr bwMode="auto">
          <a:xfrm rot="5400000">
            <a:off x="7859947" y="4559254"/>
            <a:ext cx="450376" cy="490800"/>
          </a:xfrm>
          <a:prstGeom prst="rightArrow">
            <a:avLst/>
          </a:prstGeom>
          <a:solidFill>
            <a:srgbClr val="FFFF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4" name="TextBox 23"/>
          <p:cNvSpPr txBox="1"/>
          <p:nvPr/>
        </p:nvSpPr>
        <p:spPr>
          <a:xfrm>
            <a:off x="7683007" y="4528433"/>
            <a:ext cx="3657992"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FFFF00"/>
                </a:solidFill>
              </a:rPr>
              <a:t>Exchange</a:t>
            </a:r>
          </a:p>
        </p:txBody>
      </p:sp>
    </p:spTree>
    <p:extLst>
      <p:ext uri="{BB962C8B-B14F-4D97-AF65-F5344CB8AC3E}">
        <p14:creationId xmlns:p14="http://schemas.microsoft.com/office/powerpoint/2010/main" val="110204444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471031"/>
            <a:ext cx="6140128" cy="743441"/>
          </a:xfrm>
        </p:spPr>
        <p:txBody>
          <a:bodyPr/>
          <a:lstStyle/>
          <a:p>
            <a:r>
              <a:rPr lang="en-US" dirty="0" smtClean="0"/>
              <a:t>Group Provisioning</a:t>
            </a:r>
            <a:endParaRPr lang="en-US" dirty="0"/>
          </a:p>
        </p:txBody>
      </p:sp>
      <p:sp>
        <p:nvSpPr>
          <p:cNvPr id="57" name="Oval 56"/>
          <p:cNvSpPr/>
          <p:nvPr/>
        </p:nvSpPr>
        <p:spPr>
          <a:xfrm>
            <a:off x="994533" y="3337604"/>
            <a:ext cx="2133600" cy="1828801"/>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Service Manager</a:t>
            </a:r>
            <a:endParaRPr lang="en-US" sz="1600" b="1" dirty="0"/>
          </a:p>
        </p:txBody>
      </p:sp>
      <p:sp>
        <p:nvSpPr>
          <p:cNvPr id="63" name="Oval 62">
            <a:hlinkClick r:id="rId3" action="ppaction://hlinksldjump"/>
          </p:cNvPr>
          <p:cNvSpPr/>
          <p:nvPr/>
        </p:nvSpPr>
        <p:spPr>
          <a:xfrm>
            <a:off x="4870442" y="3337604"/>
            <a:ext cx="2133600" cy="1828801"/>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Orchestrator</a:t>
            </a:r>
            <a:endParaRPr lang="en-US" sz="1600" dirty="0"/>
          </a:p>
        </p:txBody>
      </p:sp>
      <p:sp>
        <p:nvSpPr>
          <p:cNvPr id="68" name="Oval 67">
            <a:hlinkClick r:id="" action="ppaction://noaction"/>
          </p:cNvPr>
          <p:cNvSpPr/>
          <p:nvPr/>
        </p:nvSpPr>
        <p:spPr>
          <a:xfrm>
            <a:off x="8732758" y="3152451"/>
            <a:ext cx="2114864" cy="190496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74" name="TextBox 73"/>
          <p:cNvSpPr txBox="1"/>
          <p:nvPr/>
        </p:nvSpPr>
        <p:spPr>
          <a:xfrm>
            <a:off x="9180590" y="3781765"/>
            <a:ext cx="1219200" cy="646331"/>
          </a:xfrm>
          <a:prstGeom prst="rect">
            <a:avLst/>
          </a:prstGeom>
          <a:noFill/>
        </p:spPr>
        <p:txBody>
          <a:bodyPr wrap="square" rtlCol="0">
            <a:spAutoFit/>
          </a:bodyPr>
          <a:lstStyle/>
          <a:p>
            <a:pPr algn="ctr"/>
            <a:r>
              <a:rPr lang="en-US" b="1" dirty="0" smtClean="0"/>
              <a:t>Active Directory</a:t>
            </a:r>
            <a:endParaRPr lang="en-US" b="1" dirty="0"/>
          </a:p>
        </p:txBody>
      </p:sp>
      <p:cxnSp>
        <p:nvCxnSpPr>
          <p:cNvPr id="28" name="Straight Arrow Connector 27"/>
          <p:cNvCxnSpPr/>
          <p:nvPr/>
        </p:nvCxnSpPr>
        <p:spPr>
          <a:xfrm>
            <a:off x="2864636" y="4183811"/>
            <a:ext cx="2285315" cy="12293"/>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267436" y="3882958"/>
            <a:ext cx="1479714" cy="276999"/>
          </a:xfrm>
          <a:prstGeom prst="rect">
            <a:avLst/>
          </a:prstGeom>
          <a:noFill/>
        </p:spPr>
        <p:txBody>
          <a:bodyPr wrap="square" rtlCol="0">
            <a:spAutoFit/>
          </a:bodyPr>
          <a:lstStyle/>
          <a:p>
            <a:pPr algn="ctr"/>
            <a:r>
              <a:rPr lang="en-US" sz="1200" dirty="0" smtClean="0"/>
              <a:t>Runbook Execution</a:t>
            </a:r>
            <a:endParaRPr lang="en-US" sz="1200" dirty="0"/>
          </a:p>
        </p:txBody>
      </p:sp>
      <p:cxnSp>
        <p:nvCxnSpPr>
          <p:cNvPr id="39" name="Straight Arrow Connector 38"/>
          <p:cNvCxnSpPr/>
          <p:nvPr/>
        </p:nvCxnSpPr>
        <p:spPr>
          <a:xfrm>
            <a:off x="6836580" y="4183811"/>
            <a:ext cx="2123576" cy="0"/>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7231025" y="3882958"/>
            <a:ext cx="1339965" cy="276999"/>
          </a:xfrm>
          <a:prstGeom prst="rect">
            <a:avLst/>
          </a:prstGeom>
          <a:noFill/>
        </p:spPr>
        <p:txBody>
          <a:bodyPr wrap="square" rtlCol="0">
            <a:spAutoFit/>
          </a:bodyPr>
          <a:lstStyle/>
          <a:p>
            <a:pPr algn="ctr"/>
            <a:r>
              <a:rPr lang="en-US" sz="1200" dirty="0" smtClean="0"/>
              <a:t>Integration Pack</a:t>
            </a:r>
            <a:endParaRPr lang="en-US" sz="1200" dirty="0"/>
          </a:p>
        </p:txBody>
      </p:sp>
      <p:sp>
        <p:nvSpPr>
          <p:cNvPr id="16" name="Text Placeholder 4"/>
          <p:cNvSpPr txBox="1">
            <a:spLocks/>
          </p:cNvSpPr>
          <p:nvPr/>
        </p:nvSpPr>
        <p:spPr>
          <a:xfrm>
            <a:off x="464924" y="1285774"/>
            <a:ext cx="11354037" cy="313932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dirty="0">
                <a:solidFill>
                  <a:schemeClr val="tx2">
                    <a:alpha val="99000"/>
                  </a:schemeClr>
                </a:solidFill>
              </a:rPr>
              <a:t>Request on the service manager portal, opens a ticket, service request, approved, Orchestrator to add a user to a group.</a:t>
            </a:r>
          </a:p>
        </p:txBody>
      </p:sp>
    </p:spTree>
    <p:extLst>
      <p:ext uri="{BB962C8B-B14F-4D97-AF65-F5344CB8AC3E}">
        <p14:creationId xmlns:p14="http://schemas.microsoft.com/office/powerpoint/2010/main" val="24541122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471031"/>
            <a:ext cx="6140128" cy="743441"/>
          </a:xfrm>
        </p:spPr>
        <p:txBody>
          <a:bodyPr/>
          <a:lstStyle/>
          <a:p>
            <a:r>
              <a:rPr lang="en-US" dirty="0" smtClean="0"/>
              <a:t>Group Provisioning</a:t>
            </a:r>
            <a:endParaRPr lang="en-US" dirty="0"/>
          </a:p>
        </p:txBody>
      </p:sp>
      <p:sp>
        <p:nvSpPr>
          <p:cNvPr id="4" name="TextBox 3"/>
          <p:cNvSpPr txBox="1"/>
          <p:nvPr/>
        </p:nvSpPr>
        <p:spPr>
          <a:xfrm>
            <a:off x="377179" y="1796804"/>
            <a:ext cx="3015118"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FFFF00"/>
                </a:solidFill>
              </a:rPr>
              <a:t>Service Manager</a:t>
            </a:r>
          </a:p>
        </p:txBody>
      </p:sp>
      <p:sp>
        <p:nvSpPr>
          <p:cNvPr id="5" name="Right Arrow 4"/>
          <p:cNvSpPr/>
          <p:nvPr/>
        </p:nvSpPr>
        <p:spPr bwMode="auto">
          <a:xfrm>
            <a:off x="3462115" y="3840534"/>
            <a:ext cx="450376" cy="490800"/>
          </a:xfrm>
          <a:prstGeom prst="rightArrow">
            <a:avLst/>
          </a:prstGeom>
          <a:solidFill>
            <a:srgbClr val="FFFF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TextBox 6"/>
          <p:cNvSpPr txBox="1"/>
          <p:nvPr/>
        </p:nvSpPr>
        <p:spPr>
          <a:xfrm>
            <a:off x="4081420" y="1796804"/>
            <a:ext cx="4912086"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FFFF00"/>
                </a:solidFill>
              </a:rPr>
              <a:t>Orchestrator</a:t>
            </a:r>
          </a:p>
        </p:txBody>
      </p:sp>
      <p:sp>
        <p:nvSpPr>
          <p:cNvPr id="9" name="TextBox 8"/>
          <p:cNvSpPr txBox="1"/>
          <p:nvPr/>
        </p:nvSpPr>
        <p:spPr>
          <a:xfrm>
            <a:off x="9406337" y="1796804"/>
            <a:ext cx="280828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FFFF00"/>
                </a:solidFill>
              </a:rPr>
              <a:t>Active Directory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759" y="2298754"/>
            <a:ext cx="3054538" cy="347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2236" y="2298754"/>
            <a:ext cx="4912086" cy="268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9105" y="2298754"/>
            <a:ext cx="2609226" cy="2044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ight Arrow 18"/>
          <p:cNvSpPr/>
          <p:nvPr/>
        </p:nvSpPr>
        <p:spPr bwMode="auto">
          <a:xfrm>
            <a:off x="8964137" y="3784741"/>
            <a:ext cx="450376" cy="490800"/>
          </a:xfrm>
          <a:prstGeom prst="rightArrow">
            <a:avLst/>
          </a:prstGeom>
          <a:solidFill>
            <a:srgbClr val="FFFF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91284185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Demo: User </a:t>
            </a:r>
            <a:r>
              <a:rPr lang="en-US" sz="5400" dirty="0"/>
              <a:t>Provisioning using Service Manager + Orchestrator</a:t>
            </a:r>
          </a:p>
        </p:txBody>
      </p:sp>
      <p:sp>
        <p:nvSpPr>
          <p:cNvPr id="5" name="Text Placeholder 4"/>
          <p:cNvSpPr>
            <a:spLocks noGrp="1"/>
          </p:cNvSpPr>
          <p:nvPr>
            <p:ph type="body" sz="quarter" idx="12"/>
          </p:nvPr>
        </p:nvSpPr>
        <p:spPr/>
        <p:txBody>
          <a:bodyPr/>
          <a:lstStyle/>
          <a:p>
            <a:r>
              <a:rPr lang="en-US" dirty="0" smtClean="0">
                <a:solidFill>
                  <a:srgbClr val="FFFF00"/>
                </a:solidFill>
              </a:rPr>
              <a:t>Cameron Fuller, Chris Ross</a:t>
            </a:r>
            <a:endParaRPr lang="en-US" dirty="0">
              <a:solidFill>
                <a:srgbClr val="FFFF00"/>
              </a:solidFill>
            </a:endParaRPr>
          </a:p>
        </p:txBody>
      </p:sp>
      <p:grpSp>
        <p:nvGrpSpPr>
          <p:cNvPr id="6" name="Group 5"/>
          <p:cNvGrpSpPr/>
          <p:nvPr/>
        </p:nvGrpSpPr>
        <p:grpSpPr>
          <a:xfrm>
            <a:off x="9770961" y="1467227"/>
            <a:ext cx="1870579" cy="1852010"/>
            <a:chOff x="5074452" y="2723295"/>
            <a:chExt cx="905203" cy="905203"/>
          </a:xfrm>
        </p:grpSpPr>
        <p:pic>
          <p:nvPicPr>
            <p:cNvPr id="7" name="Picture 6"/>
            <p:cNvPicPr>
              <a:picLocks noChangeAspect="1"/>
            </p:cNvPicPr>
            <p:nvPr/>
          </p:nvPicPr>
          <p:blipFill>
            <a:blip r:embed="rId3"/>
            <a:stretch>
              <a:fillRect/>
            </a:stretch>
          </p:blipFill>
          <p:spPr>
            <a:xfrm>
              <a:off x="5273928" y="2973396"/>
              <a:ext cx="506250" cy="405000"/>
            </a:xfrm>
            <a:prstGeom prst="rect">
              <a:avLst/>
            </a:prstGeom>
          </p:spPr>
        </p:pic>
        <p:sp>
          <p:nvSpPr>
            <p:cNvPr id="8" name="Donut 7"/>
            <p:cNvSpPr/>
            <p:nvPr/>
          </p:nvSpPr>
          <p:spPr bwMode="auto">
            <a:xfrm>
              <a:off x="5074452" y="2723295"/>
              <a:ext cx="905203" cy="905203"/>
            </a:xfrm>
            <a:prstGeom prst="donut">
              <a:avLst>
                <a:gd name="adj" fmla="val 5228"/>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9" name="Hexagon 8"/>
          <p:cNvSpPr/>
          <p:nvPr/>
        </p:nvSpPr>
        <p:spPr bwMode="auto">
          <a:xfrm>
            <a:off x="1078179" y="1321882"/>
            <a:ext cx="2579427" cy="2142698"/>
          </a:xfrm>
          <a:prstGeom prst="hexagon">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Hexagon 9"/>
          <p:cNvSpPr/>
          <p:nvPr/>
        </p:nvSpPr>
        <p:spPr bwMode="auto">
          <a:xfrm>
            <a:off x="1446668" y="1615309"/>
            <a:ext cx="1842448" cy="1555844"/>
          </a:xfrm>
          <a:prstGeom prst="hexagon">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 name="Rectangle 10"/>
          <p:cNvSpPr/>
          <p:nvPr/>
        </p:nvSpPr>
        <p:spPr>
          <a:xfrm>
            <a:off x="1785030" y="1839233"/>
            <a:ext cx="1165721" cy="1107996"/>
          </a:xfrm>
          <a:prstGeom prst="rect">
            <a:avLst/>
          </a:prstGeom>
          <a:noFill/>
        </p:spPr>
        <p:txBody>
          <a:bodyPr wrap="square" lIns="91440" tIns="45720" rIns="91440" bIns="45720">
            <a:spAutoFit/>
          </a:bodyPr>
          <a:lstStyle/>
          <a:p>
            <a:pPr algn="ctr"/>
            <a:r>
              <a:rPr lang="en-US"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 name="Rectangle 1"/>
          <p:cNvSpPr/>
          <p:nvPr/>
        </p:nvSpPr>
        <p:spPr bwMode="auto">
          <a:xfrm>
            <a:off x="4872251" y="1830459"/>
            <a:ext cx="1624084" cy="106939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hlinkClick r:id="rId4" action="ppaction://hlinkfile"/>
              </a:rPr>
              <a:t>Users</a:t>
            </a:r>
            <a:endParaRPr lang="en-US" sz="2000" dirty="0">
              <a:gradFill>
                <a:gsLst>
                  <a:gs pos="0">
                    <a:srgbClr val="FFFFFF"/>
                  </a:gs>
                  <a:gs pos="100000">
                    <a:srgbClr val="FFFFFF"/>
                  </a:gs>
                </a:gsLst>
                <a:lin ang="5400000" scaled="0"/>
              </a:gradFill>
            </a:endParaRPr>
          </a:p>
        </p:txBody>
      </p:sp>
      <p:sp>
        <p:nvSpPr>
          <p:cNvPr id="12" name="Rectangle 11">
            <a:hlinkClick r:id="rId5" action="ppaction://hlinkfile"/>
          </p:cNvPr>
          <p:cNvSpPr/>
          <p:nvPr/>
        </p:nvSpPr>
        <p:spPr bwMode="auto">
          <a:xfrm>
            <a:off x="6894394" y="1830459"/>
            <a:ext cx="1624084" cy="106939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hlinkClick r:id="rId5" action="ppaction://hlinkfile"/>
              </a:rPr>
              <a:t>Groups</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85866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Round 1: Who Won?</a:t>
            </a:r>
            <a:endParaRPr lang="en-US" dirty="0"/>
          </a:p>
        </p:txBody>
      </p:sp>
      <p:pic>
        <p:nvPicPr>
          <p:cNvPr id="6" name="Picture 2" descr="https://www.2013mms.com/resources/documents/p/mms2013/photos/a167385e-a085-e211-ae09-001ec953730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100" y="2361064"/>
            <a:ext cx="1022205" cy="13203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2013mms.com/resources/documents/p/mms2013/photos/03d6eafd-ee8c-e211-ae09-001ec953730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599" y="2361064"/>
            <a:ext cx="1029871" cy="13203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1278" y="2576281"/>
            <a:ext cx="733321" cy="780730"/>
          </a:xfrm>
          <a:prstGeom prst="rect">
            <a:avLst/>
          </a:prstGeom>
        </p:spPr>
      </p:pic>
      <p:sp>
        <p:nvSpPr>
          <p:cNvPr id="9" name="Text Placeholder 5"/>
          <p:cNvSpPr txBox="1">
            <a:spLocks/>
          </p:cNvSpPr>
          <p:nvPr/>
        </p:nvSpPr>
        <p:spPr>
          <a:xfrm>
            <a:off x="1040554" y="923529"/>
            <a:ext cx="3725839" cy="1514261"/>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accent3"/>
                    </a:gs>
                    <a:gs pos="99000">
                      <a:schemeClr val="accent3"/>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Tweet to </a:t>
            </a:r>
            <a:r>
              <a:rPr lang="en-US" sz="2400" dirty="0"/>
              <a:t>#</a:t>
            </a:r>
            <a:r>
              <a:rPr lang="en-US" sz="2400" dirty="0" err="1"/>
              <a:t>SysCtrMVP</a:t>
            </a:r>
            <a:r>
              <a:rPr lang="en-US" sz="2400" dirty="0"/>
              <a:t> - #MMS2013 #</a:t>
            </a:r>
            <a:r>
              <a:rPr lang="en-US" sz="2400" dirty="0" smtClean="0"/>
              <a:t>MMSB317 if System Center won this round!</a:t>
            </a:r>
          </a:p>
        </p:txBody>
      </p:sp>
      <p:sp>
        <p:nvSpPr>
          <p:cNvPr id="10" name="Text Placeholder 5"/>
          <p:cNvSpPr txBox="1">
            <a:spLocks/>
          </p:cNvSpPr>
          <p:nvPr/>
        </p:nvSpPr>
        <p:spPr>
          <a:xfrm>
            <a:off x="8106770" y="919231"/>
            <a:ext cx="3903261" cy="1181862"/>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accent3"/>
                    </a:gs>
                    <a:gs pos="99000">
                      <a:schemeClr val="accent3"/>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Tweet to </a:t>
            </a:r>
            <a:r>
              <a:rPr lang="en-US" sz="2400" dirty="0"/>
              <a:t>#</a:t>
            </a:r>
            <a:r>
              <a:rPr lang="en-US" sz="2400" dirty="0" err="1"/>
              <a:t>SCUCarl</a:t>
            </a:r>
            <a:r>
              <a:rPr lang="en-US" sz="2400" dirty="0"/>
              <a:t> - #MMS2013 #</a:t>
            </a:r>
            <a:r>
              <a:rPr lang="en-US" sz="2400" dirty="0" smtClean="0"/>
              <a:t>MMSB317 if CARL won this round!</a:t>
            </a:r>
            <a:endParaRPr lang="en-US" sz="2400" dirty="0"/>
          </a:p>
        </p:txBody>
      </p: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66328" y="2105391"/>
            <a:ext cx="2197290" cy="164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31840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Round 2: </a:t>
            </a:r>
            <a:r>
              <a:rPr lang="en-US" dirty="0" err="1" smtClean="0"/>
              <a:t>Virtuals</a:t>
            </a:r>
            <a:endParaRPr lang="en-US" dirty="0"/>
          </a:p>
        </p:txBody>
      </p:sp>
      <p:sp>
        <p:nvSpPr>
          <p:cNvPr id="4" name="Hexagon 3"/>
          <p:cNvSpPr/>
          <p:nvPr/>
        </p:nvSpPr>
        <p:spPr bwMode="auto">
          <a:xfrm>
            <a:off x="9130362" y="1221482"/>
            <a:ext cx="2579427" cy="2142698"/>
          </a:xfrm>
          <a:prstGeom prst="hexagon">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 name="Hexagon 4"/>
          <p:cNvSpPr/>
          <p:nvPr/>
        </p:nvSpPr>
        <p:spPr bwMode="auto">
          <a:xfrm>
            <a:off x="9498851" y="1514909"/>
            <a:ext cx="1842448" cy="1555844"/>
          </a:xfrm>
          <a:prstGeom prst="hexagon">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Rectangle 5"/>
          <p:cNvSpPr/>
          <p:nvPr/>
        </p:nvSpPr>
        <p:spPr>
          <a:xfrm>
            <a:off x="9837213" y="1738833"/>
            <a:ext cx="1165721" cy="1107996"/>
          </a:xfrm>
          <a:prstGeom prst="rect">
            <a:avLst/>
          </a:prstGeom>
          <a:noFill/>
        </p:spPr>
        <p:txBody>
          <a:bodyPr wrap="square" lIns="91440" tIns="45720" rIns="91440" bIns="45720">
            <a:spAutoFit/>
          </a:bodyPr>
          <a:lstStyle/>
          <a:p>
            <a:pPr algn="ctr"/>
            <a:r>
              <a:rPr lang="en-US" sz="6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7" name="Start of Roun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18267" y="601670"/>
            <a:ext cx="609600" cy="609600"/>
          </a:xfrm>
          <a:prstGeom prst="rect">
            <a:avLst/>
          </a:prstGeom>
        </p:spPr>
      </p:pic>
    </p:spTree>
    <p:extLst>
      <p:ext uri="{BB962C8B-B14F-4D97-AF65-F5344CB8AC3E}">
        <p14:creationId xmlns:p14="http://schemas.microsoft.com/office/powerpoint/2010/main" val="1492663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2" y="2125677"/>
            <a:ext cx="9120967" cy="1828800"/>
          </a:xfrm>
        </p:spPr>
        <p:txBody>
          <a:bodyPr/>
          <a:lstStyle/>
          <a:p>
            <a:r>
              <a:rPr lang="en-US" sz="4000" dirty="0"/>
              <a:t>Provisioning in System Center: Users, Groups, Virtual Servers, Software and More! </a:t>
            </a:r>
          </a:p>
        </p:txBody>
      </p:sp>
      <p:sp>
        <p:nvSpPr>
          <p:cNvPr id="5" name="Text Placeholder 4"/>
          <p:cNvSpPr>
            <a:spLocks noGrp="1"/>
          </p:cNvSpPr>
          <p:nvPr>
            <p:ph type="body" sz="quarter" idx="12"/>
          </p:nvPr>
        </p:nvSpPr>
        <p:spPr>
          <a:xfrm>
            <a:off x="262893" y="3845275"/>
            <a:ext cx="9017585" cy="1830388"/>
          </a:xfrm>
        </p:spPr>
        <p:txBody>
          <a:bodyPr/>
          <a:lstStyle/>
          <a:p>
            <a:r>
              <a:rPr lang="en-US" dirty="0">
                <a:solidFill>
                  <a:srgbClr val="FFFF00"/>
                </a:solidFill>
              </a:rPr>
              <a:t>Cameron Fuller </a:t>
            </a:r>
            <a:r>
              <a:rPr lang="en-US" dirty="0" smtClean="0">
                <a:solidFill>
                  <a:srgbClr val="FFFF00"/>
                </a:solidFill>
              </a:rPr>
              <a:t>                             </a:t>
            </a:r>
          </a:p>
          <a:p>
            <a:r>
              <a:rPr lang="en-US" dirty="0" smtClean="0">
                <a:solidFill>
                  <a:srgbClr val="FFFF00"/>
                </a:solidFill>
              </a:rPr>
              <a:t>Chris Ross</a:t>
            </a:r>
            <a:endParaRPr lang="en-US" dirty="0">
              <a:solidFill>
                <a:srgbClr val="FFFF00"/>
              </a:solidFill>
            </a:endParaRPr>
          </a:p>
          <a:p>
            <a:r>
              <a:rPr lang="en-US" dirty="0">
                <a:solidFill>
                  <a:srgbClr val="FFFF00"/>
                </a:solidFill>
              </a:rPr>
              <a:t>Jason </a:t>
            </a:r>
            <a:r>
              <a:rPr lang="en-US" dirty="0" smtClean="0">
                <a:solidFill>
                  <a:srgbClr val="FFFF00"/>
                </a:solidFill>
              </a:rPr>
              <a:t>Sandys</a:t>
            </a:r>
          </a:p>
          <a:p>
            <a:r>
              <a:rPr lang="en-US" i="1" dirty="0" smtClean="0"/>
              <a:t>Catapult </a:t>
            </a:r>
            <a:r>
              <a:rPr lang="en-US" i="1" dirty="0"/>
              <a:t>Systems</a:t>
            </a:r>
          </a:p>
        </p:txBody>
      </p:sp>
      <p:sp>
        <p:nvSpPr>
          <p:cNvPr id="2" name="TextBox 1"/>
          <p:cNvSpPr txBox="1"/>
          <p:nvPr/>
        </p:nvSpPr>
        <p:spPr>
          <a:xfrm>
            <a:off x="274702" y="6152898"/>
            <a:ext cx="1238159"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IM-B317</a:t>
            </a:r>
          </a:p>
        </p:txBody>
      </p:sp>
    </p:spTree>
    <p:extLst>
      <p:ext uri="{BB962C8B-B14F-4D97-AF65-F5344CB8AC3E}">
        <p14:creationId xmlns:p14="http://schemas.microsoft.com/office/powerpoint/2010/main" val="112203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Provisioning Scenarios: </a:t>
            </a:r>
            <a:r>
              <a:rPr lang="en-US" dirty="0" err="1" smtClean="0"/>
              <a:t>Virtuals</a:t>
            </a:r>
            <a:endParaRPr lang="en-US" dirty="0"/>
          </a:p>
        </p:txBody>
      </p:sp>
      <p:sp>
        <p:nvSpPr>
          <p:cNvPr id="6" name="Text Placeholder 5"/>
          <p:cNvSpPr>
            <a:spLocks noGrp="1"/>
          </p:cNvSpPr>
          <p:nvPr>
            <p:ph type="body" sz="quarter" idx="10"/>
          </p:nvPr>
        </p:nvSpPr>
        <p:spPr>
          <a:xfrm>
            <a:off x="4681182" y="1328239"/>
            <a:ext cx="6701051" cy="3139321"/>
          </a:xfrm>
        </p:spPr>
        <p:txBody>
          <a:bodyPr/>
          <a:lstStyle/>
          <a:p>
            <a:r>
              <a:rPr lang="en-US" dirty="0"/>
              <a:t>Approach</a:t>
            </a:r>
          </a:p>
          <a:p>
            <a:pPr lvl="1"/>
            <a:r>
              <a:rPr lang="en-US" dirty="0" smtClean="0"/>
              <a:t>Same approach as user and group provisioning</a:t>
            </a:r>
            <a:endParaRPr lang="en-US" dirty="0"/>
          </a:p>
          <a:p>
            <a:r>
              <a:rPr lang="en-US" dirty="0"/>
              <a:t>Benefits</a:t>
            </a:r>
          </a:p>
          <a:p>
            <a:pPr lvl="1"/>
            <a:r>
              <a:rPr lang="en-US" dirty="0"/>
              <a:t>Minimal complexity</a:t>
            </a:r>
          </a:p>
          <a:p>
            <a:pPr lvl="1"/>
            <a:r>
              <a:rPr lang="en-US" dirty="0"/>
              <a:t>Minimal training required</a:t>
            </a:r>
          </a:p>
          <a:p>
            <a:pPr lvl="1"/>
            <a:r>
              <a:rPr lang="en-US" dirty="0"/>
              <a:t>Works well for organizations which do not create large numbers of </a:t>
            </a:r>
            <a:r>
              <a:rPr lang="en-US" dirty="0" smtClean="0"/>
              <a:t>virtual servers</a:t>
            </a:r>
          </a:p>
          <a:p>
            <a:pPr lvl="1"/>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888" y="1319212"/>
            <a:ext cx="393382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5"/>
          <p:cNvSpPr txBox="1">
            <a:spLocks/>
          </p:cNvSpPr>
          <p:nvPr/>
        </p:nvSpPr>
        <p:spPr>
          <a:xfrm>
            <a:off x="520887" y="4107544"/>
            <a:ext cx="11257131" cy="1920526"/>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accent3"/>
                    </a:gs>
                    <a:gs pos="99000">
                      <a:schemeClr val="accent3"/>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Negatives to Automating</a:t>
            </a:r>
          </a:p>
          <a:p>
            <a:pPr lvl="1"/>
            <a:r>
              <a:rPr lang="en-US" dirty="0" smtClean="0"/>
              <a:t>Chargeback needs to occur for virtual server resources</a:t>
            </a:r>
          </a:p>
          <a:p>
            <a:pPr lvl="1"/>
            <a:r>
              <a:rPr lang="en-US" dirty="0" smtClean="0"/>
              <a:t>How do you handle resources requested such as SQL servers which need to have their memory fine-tuned?</a:t>
            </a:r>
          </a:p>
          <a:p>
            <a:pPr lvl="1"/>
            <a:endParaRPr lang="en-US" dirty="0"/>
          </a:p>
        </p:txBody>
      </p:sp>
    </p:spTree>
    <p:extLst>
      <p:ext uri="{BB962C8B-B14F-4D97-AF65-F5344CB8AC3E}">
        <p14:creationId xmlns:p14="http://schemas.microsoft.com/office/powerpoint/2010/main" val="154901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Provisioning Scenarios: </a:t>
            </a:r>
            <a:r>
              <a:rPr lang="en-US" dirty="0" err="1" smtClean="0"/>
              <a:t>Virtuals</a:t>
            </a:r>
            <a:endParaRPr lang="en-US" dirty="0"/>
          </a:p>
        </p:txBody>
      </p:sp>
      <p:sp>
        <p:nvSpPr>
          <p:cNvPr id="6" name="Text Placeholder 5"/>
          <p:cNvSpPr>
            <a:spLocks noGrp="1"/>
          </p:cNvSpPr>
          <p:nvPr>
            <p:ph type="body" sz="quarter" idx="10"/>
          </p:nvPr>
        </p:nvSpPr>
        <p:spPr>
          <a:xfrm>
            <a:off x="274638" y="1341145"/>
            <a:ext cx="11721744" cy="5872377"/>
          </a:xfrm>
        </p:spPr>
        <p:txBody>
          <a:bodyPr/>
          <a:lstStyle/>
          <a:p>
            <a:r>
              <a:rPr lang="en-US" sz="2800" dirty="0" smtClean="0"/>
              <a:t>Hyper-V only</a:t>
            </a:r>
            <a:endParaRPr lang="en-US" sz="2800" dirty="0"/>
          </a:p>
          <a:p>
            <a:pPr lvl="1"/>
            <a:r>
              <a:rPr lang="en-US" sz="1800" i="1" dirty="0" smtClean="0"/>
              <a:t>Benefits</a:t>
            </a:r>
            <a:r>
              <a:rPr lang="en-US" sz="1800" dirty="0" smtClean="0"/>
              <a:t>: Installed with the first Hyper-V server</a:t>
            </a:r>
          </a:p>
          <a:p>
            <a:pPr lvl="1"/>
            <a:r>
              <a:rPr lang="en-US" sz="1800" i="1" dirty="0" smtClean="0"/>
              <a:t>Negatives</a:t>
            </a:r>
            <a:r>
              <a:rPr lang="en-US" sz="1800" dirty="0" smtClean="0"/>
              <a:t>: No templates, or advanced functionality available in VMM</a:t>
            </a:r>
            <a:endParaRPr lang="en-US" sz="1800" dirty="0"/>
          </a:p>
          <a:p>
            <a:r>
              <a:rPr lang="en-US" sz="2800" dirty="0" smtClean="0"/>
              <a:t>Virtual Machine Manager only</a:t>
            </a:r>
            <a:endParaRPr lang="en-US" sz="2800" dirty="0"/>
          </a:p>
          <a:p>
            <a:pPr lvl="1"/>
            <a:r>
              <a:rPr lang="en-US" sz="1800" i="1" dirty="0"/>
              <a:t>Benefits</a:t>
            </a:r>
            <a:r>
              <a:rPr lang="en-US" sz="1800" dirty="0"/>
              <a:t>: </a:t>
            </a:r>
            <a:r>
              <a:rPr lang="en-US" sz="1800" dirty="0" smtClean="0"/>
              <a:t>Provides all of the functionality from Hyper-V manager and more including templates</a:t>
            </a:r>
            <a:endParaRPr lang="en-US" sz="1800" dirty="0"/>
          </a:p>
          <a:p>
            <a:pPr lvl="1"/>
            <a:r>
              <a:rPr lang="en-US" sz="1800" i="1" dirty="0"/>
              <a:t>Negatives</a:t>
            </a:r>
            <a:r>
              <a:rPr lang="en-US" sz="1800" dirty="0"/>
              <a:t>: </a:t>
            </a:r>
            <a:r>
              <a:rPr lang="en-US" sz="1800" dirty="0" smtClean="0"/>
              <a:t>No workflow approval for users requesting </a:t>
            </a:r>
            <a:r>
              <a:rPr lang="en-US" sz="1800" dirty="0" err="1" smtClean="0"/>
              <a:t>virtuals</a:t>
            </a:r>
            <a:endParaRPr lang="en-US" sz="1800" dirty="0"/>
          </a:p>
          <a:p>
            <a:r>
              <a:rPr lang="en-US" sz="2800" dirty="0"/>
              <a:t>Service Manager + </a:t>
            </a:r>
            <a:r>
              <a:rPr lang="en-US" sz="2800" dirty="0" smtClean="0"/>
              <a:t>Orchestrator + Virtual Machine Manager</a:t>
            </a:r>
            <a:endParaRPr lang="en-US" sz="2800" dirty="0"/>
          </a:p>
          <a:p>
            <a:pPr lvl="1"/>
            <a:r>
              <a:rPr lang="en-US" sz="1800" i="1" dirty="0"/>
              <a:t>Benefits</a:t>
            </a:r>
            <a:r>
              <a:rPr lang="en-US" sz="1800" dirty="0"/>
              <a:t>: </a:t>
            </a:r>
            <a:r>
              <a:rPr lang="en-US" sz="1800" dirty="0" smtClean="0"/>
              <a:t>Fully automated including workflow and approval</a:t>
            </a:r>
            <a:endParaRPr lang="en-US" sz="1800" dirty="0"/>
          </a:p>
          <a:p>
            <a:pPr lvl="1"/>
            <a:r>
              <a:rPr lang="en-US" sz="1800" i="1" dirty="0"/>
              <a:t>Negatives</a:t>
            </a:r>
            <a:r>
              <a:rPr lang="en-US" sz="1800" dirty="0"/>
              <a:t>: </a:t>
            </a:r>
            <a:r>
              <a:rPr lang="en-US" sz="1800" dirty="0" smtClean="0"/>
              <a:t>Complexity required to install multiple components, configure integration and monitor the integration.</a:t>
            </a:r>
            <a:endParaRPr lang="en-US" sz="1800" dirty="0"/>
          </a:p>
          <a:p>
            <a:r>
              <a:rPr lang="en-US" sz="2800" dirty="0" smtClean="0"/>
              <a:t>Cloud Process Pack + Service </a:t>
            </a:r>
            <a:r>
              <a:rPr lang="en-US" sz="2800" dirty="0"/>
              <a:t>Manager + Orchestrator + Virtual Machine </a:t>
            </a:r>
            <a:r>
              <a:rPr lang="en-US" sz="2800" dirty="0" smtClean="0"/>
              <a:t>Manager </a:t>
            </a:r>
            <a:endParaRPr lang="en-US" sz="2800" dirty="0"/>
          </a:p>
          <a:p>
            <a:pPr lvl="1"/>
            <a:r>
              <a:rPr lang="en-US" sz="1800" i="1" dirty="0"/>
              <a:t>Benefits</a:t>
            </a:r>
            <a:r>
              <a:rPr lang="en-US" sz="1800" dirty="0"/>
              <a:t>: Fully automated including workflow and </a:t>
            </a:r>
            <a:r>
              <a:rPr lang="en-US" sz="1800" dirty="0" smtClean="0"/>
              <a:t>approval with pre-built Orchestrator and Service Manager items</a:t>
            </a:r>
            <a:endParaRPr lang="en-US" sz="1800" dirty="0"/>
          </a:p>
          <a:p>
            <a:pPr lvl="1"/>
            <a:r>
              <a:rPr lang="en-US" sz="1800" i="1" dirty="0"/>
              <a:t>Negatives</a:t>
            </a:r>
            <a:r>
              <a:rPr lang="en-US" sz="1800" dirty="0"/>
              <a:t>: Complexity required to install multiple components, configure integration and monitor the integration.</a:t>
            </a:r>
          </a:p>
          <a:p>
            <a:pPr lvl="1"/>
            <a:endParaRPr lang="en-US" sz="1800" dirty="0"/>
          </a:p>
        </p:txBody>
      </p:sp>
    </p:spTree>
    <p:extLst>
      <p:ext uri="{BB962C8B-B14F-4D97-AF65-F5344CB8AC3E}">
        <p14:creationId xmlns:p14="http://schemas.microsoft.com/office/powerpoint/2010/main" val="394488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471031"/>
            <a:ext cx="11107913" cy="743441"/>
          </a:xfrm>
        </p:spPr>
        <p:txBody>
          <a:bodyPr/>
          <a:lstStyle/>
          <a:p>
            <a:r>
              <a:rPr lang="en-US" dirty="0" smtClean="0"/>
              <a:t>Virtual Provisioning: Cloud Process Pack</a:t>
            </a:r>
            <a:endParaRPr lang="en-US" dirty="0"/>
          </a:p>
        </p:txBody>
      </p:sp>
      <p:sp>
        <p:nvSpPr>
          <p:cNvPr id="11" name="TextBox 10"/>
          <p:cNvSpPr txBox="1"/>
          <p:nvPr/>
        </p:nvSpPr>
        <p:spPr>
          <a:xfrm>
            <a:off x="5786651" y="1665027"/>
            <a:ext cx="6207694"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FFFF00"/>
                </a:solidFill>
              </a:rPr>
              <a:t>Orchestrator</a:t>
            </a:r>
          </a:p>
        </p:txBody>
      </p:sp>
      <p:sp>
        <p:nvSpPr>
          <p:cNvPr id="14" name="TextBox 13"/>
          <p:cNvSpPr txBox="1"/>
          <p:nvPr/>
        </p:nvSpPr>
        <p:spPr>
          <a:xfrm>
            <a:off x="426932" y="1665027"/>
            <a:ext cx="5224013"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FFFF00"/>
                </a:solidFill>
              </a:rPr>
              <a:t>Service Manager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651" y="2156346"/>
            <a:ext cx="6207694" cy="233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695" y="2156346"/>
            <a:ext cx="5292251" cy="4003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08073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hlinkClick r:id="" action="ppaction://noaction"/>
          </p:cNvPr>
          <p:cNvSpPr/>
          <p:nvPr/>
        </p:nvSpPr>
        <p:spPr>
          <a:xfrm>
            <a:off x="8751392" y="3174101"/>
            <a:ext cx="2133600" cy="1828801"/>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Virtual Machine Manager</a:t>
            </a:r>
            <a:endParaRPr lang="en-US" sz="1600" dirty="0">
              <a:solidFill>
                <a:schemeClr val="tx1"/>
              </a:solidFill>
            </a:endParaRPr>
          </a:p>
        </p:txBody>
      </p:sp>
      <p:sp>
        <p:nvSpPr>
          <p:cNvPr id="2" name="Title 1"/>
          <p:cNvSpPr>
            <a:spLocks noGrp="1"/>
          </p:cNvSpPr>
          <p:nvPr>
            <p:ph type="title"/>
          </p:nvPr>
        </p:nvSpPr>
        <p:spPr>
          <a:xfrm>
            <a:off x="274320" y="471031"/>
            <a:ext cx="6140128" cy="743441"/>
          </a:xfrm>
        </p:spPr>
        <p:txBody>
          <a:bodyPr/>
          <a:lstStyle/>
          <a:p>
            <a:r>
              <a:rPr lang="en-US" dirty="0" smtClean="0"/>
              <a:t>Virtual Provisioning</a:t>
            </a:r>
            <a:endParaRPr lang="en-US" dirty="0"/>
          </a:p>
        </p:txBody>
      </p:sp>
      <p:sp>
        <p:nvSpPr>
          <p:cNvPr id="57" name="Oval 56"/>
          <p:cNvSpPr/>
          <p:nvPr/>
        </p:nvSpPr>
        <p:spPr>
          <a:xfrm>
            <a:off x="963189" y="3174101"/>
            <a:ext cx="2133600" cy="1828801"/>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Service Manager</a:t>
            </a:r>
            <a:endParaRPr lang="en-US" sz="1600" b="1" dirty="0"/>
          </a:p>
        </p:txBody>
      </p:sp>
      <p:sp>
        <p:nvSpPr>
          <p:cNvPr id="63" name="Oval 62">
            <a:hlinkClick r:id="rId3" action="ppaction://hlinksldjump"/>
          </p:cNvPr>
          <p:cNvSpPr/>
          <p:nvPr/>
        </p:nvSpPr>
        <p:spPr>
          <a:xfrm>
            <a:off x="4839098" y="3174101"/>
            <a:ext cx="2133600" cy="1828801"/>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Orchestrator</a:t>
            </a:r>
            <a:endParaRPr lang="en-US" sz="1600" dirty="0"/>
          </a:p>
        </p:txBody>
      </p:sp>
      <p:cxnSp>
        <p:nvCxnSpPr>
          <p:cNvPr id="28" name="Straight Arrow Connector 27"/>
          <p:cNvCxnSpPr/>
          <p:nvPr/>
        </p:nvCxnSpPr>
        <p:spPr>
          <a:xfrm>
            <a:off x="2833292" y="4020308"/>
            <a:ext cx="2285315" cy="12293"/>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236092" y="3719455"/>
            <a:ext cx="1479714" cy="276999"/>
          </a:xfrm>
          <a:prstGeom prst="rect">
            <a:avLst/>
          </a:prstGeom>
          <a:noFill/>
        </p:spPr>
        <p:txBody>
          <a:bodyPr wrap="square" rtlCol="0">
            <a:spAutoFit/>
          </a:bodyPr>
          <a:lstStyle/>
          <a:p>
            <a:pPr algn="ctr"/>
            <a:r>
              <a:rPr lang="en-US" sz="1200" dirty="0" smtClean="0"/>
              <a:t>Runbook Execution</a:t>
            </a:r>
            <a:endParaRPr lang="en-US" sz="1200" dirty="0"/>
          </a:p>
        </p:txBody>
      </p:sp>
      <p:cxnSp>
        <p:nvCxnSpPr>
          <p:cNvPr id="39" name="Straight Arrow Connector 38"/>
          <p:cNvCxnSpPr/>
          <p:nvPr/>
        </p:nvCxnSpPr>
        <p:spPr>
          <a:xfrm>
            <a:off x="6805236" y="4020308"/>
            <a:ext cx="2123576" cy="0"/>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7199681" y="3719455"/>
            <a:ext cx="1339965" cy="276999"/>
          </a:xfrm>
          <a:prstGeom prst="rect">
            <a:avLst/>
          </a:prstGeom>
          <a:noFill/>
        </p:spPr>
        <p:txBody>
          <a:bodyPr wrap="square" rtlCol="0">
            <a:spAutoFit/>
          </a:bodyPr>
          <a:lstStyle/>
          <a:p>
            <a:pPr algn="ctr"/>
            <a:r>
              <a:rPr lang="en-US" sz="1200" dirty="0" smtClean="0"/>
              <a:t>Integration Pack</a:t>
            </a:r>
            <a:endParaRPr lang="en-US" sz="1200" dirty="0"/>
          </a:p>
        </p:txBody>
      </p:sp>
      <p:sp>
        <p:nvSpPr>
          <p:cNvPr id="12" name="Text Placeholder 4"/>
          <p:cNvSpPr txBox="1">
            <a:spLocks/>
          </p:cNvSpPr>
          <p:nvPr/>
        </p:nvSpPr>
        <p:spPr>
          <a:xfrm>
            <a:off x="464924" y="1285774"/>
            <a:ext cx="11135673" cy="313932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dirty="0">
                <a:solidFill>
                  <a:schemeClr val="tx2">
                    <a:alpha val="99000"/>
                  </a:schemeClr>
                </a:solidFill>
              </a:rPr>
              <a:t>Provisioning a virtual via a request form in Service Manager and creation of the virtual in VMM instrumented through Orchestrator.</a:t>
            </a:r>
          </a:p>
        </p:txBody>
      </p:sp>
    </p:spTree>
    <p:extLst>
      <p:ext uri="{BB962C8B-B14F-4D97-AF65-F5344CB8AC3E}">
        <p14:creationId xmlns:p14="http://schemas.microsoft.com/office/powerpoint/2010/main" val="36269511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Demo: </a:t>
            </a:r>
            <a:r>
              <a:rPr lang="en-US" sz="4400" dirty="0"/>
              <a:t>Virtual Provisioning using Service Manager,  Orchestrator + Virtual Machine Manager</a:t>
            </a:r>
          </a:p>
        </p:txBody>
      </p:sp>
      <p:sp>
        <p:nvSpPr>
          <p:cNvPr id="5" name="Text Placeholder 4"/>
          <p:cNvSpPr>
            <a:spLocks noGrp="1"/>
          </p:cNvSpPr>
          <p:nvPr>
            <p:ph type="body" sz="quarter" idx="12"/>
          </p:nvPr>
        </p:nvSpPr>
        <p:spPr/>
        <p:txBody>
          <a:bodyPr/>
          <a:lstStyle/>
          <a:p>
            <a:r>
              <a:rPr lang="en-US" dirty="0" smtClean="0">
                <a:solidFill>
                  <a:srgbClr val="FFFF00"/>
                </a:solidFill>
              </a:rPr>
              <a:t>Chris Ross, Cameron Fuller</a:t>
            </a:r>
            <a:endParaRPr lang="en-US" dirty="0">
              <a:solidFill>
                <a:srgbClr val="FFFF00"/>
              </a:solidFill>
            </a:endParaRPr>
          </a:p>
        </p:txBody>
      </p:sp>
      <p:grpSp>
        <p:nvGrpSpPr>
          <p:cNvPr id="6" name="Group 5"/>
          <p:cNvGrpSpPr/>
          <p:nvPr/>
        </p:nvGrpSpPr>
        <p:grpSpPr>
          <a:xfrm>
            <a:off x="9770961" y="1467227"/>
            <a:ext cx="1870579" cy="1852010"/>
            <a:chOff x="5074452" y="2723295"/>
            <a:chExt cx="905203" cy="905203"/>
          </a:xfrm>
        </p:grpSpPr>
        <p:pic>
          <p:nvPicPr>
            <p:cNvPr id="7" name="Picture 6"/>
            <p:cNvPicPr>
              <a:picLocks noChangeAspect="1"/>
            </p:cNvPicPr>
            <p:nvPr/>
          </p:nvPicPr>
          <p:blipFill>
            <a:blip r:embed="rId3"/>
            <a:stretch>
              <a:fillRect/>
            </a:stretch>
          </p:blipFill>
          <p:spPr>
            <a:xfrm>
              <a:off x="5273928" y="2973396"/>
              <a:ext cx="506250" cy="405000"/>
            </a:xfrm>
            <a:prstGeom prst="rect">
              <a:avLst/>
            </a:prstGeom>
          </p:spPr>
        </p:pic>
        <p:sp>
          <p:nvSpPr>
            <p:cNvPr id="8" name="Donut 7"/>
            <p:cNvSpPr/>
            <p:nvPr/>
          </p:nvSpPr>
          <p:spPr bwMode="auto">
            <a:xfrm>
              <a:off x="5074452" y="2723295"/>
              <a:ext cx="905203" cy="905203"/>
            </a:xfrm>
            <a:prstGeom prst="donut">
              <a:avLst>
                <a:gd name="adj" fmla="val 5228"/>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9" name="Hexagon 8"/>
          <p:cNvSpPr/>
          <p:nvPr/>
        </p:nvSpPr>
        <p:spPr bwMode="auto">
          <a:xfrm>
            <a:off x="1078179" y="1321882"/>
            <a:ext cx="2579427" cy="2142698"/>
          </a:xfrm>
          <a:prstGeom prst="hexagon">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Hexagon 9"/>
          <p:cNvSpPr/>
          <p:nvPr/>
        </p:nvSpPr>
        <p:spPr bwMode="auto">
          <a:xfrm>
            <a:off x="1446668" y="1615309"/>
            <a:ext cx="1842448" cy="1555844"/>
          </a:xfrm>
          <a:prstGeom prst="hexagon">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 name="Rectangle 10"/>
          <p:cNvSpPr/>
          <p:nvPr/>
        </p:nvSpPr>
        <p:spPr>
          <a:xfrm>
            <a:off x="1785030" y="1839233"/>
            <a:ext cx="1165721" cy="1107996"/>
          </a:xfrm>
          <a:prstGeom prst="rect">
            <a:avLst/>
          </a:prstGeom>
          <a:noFill/>
        </p:spPr>
        <p:txBody>
          <a:bodyPr wrap="square" lIns="91440" tIns="45720" rIns="91440" bIns="45720">
            <a:spAutoFit/>
          </a:bodyPr>
          <a:lstStyle/>
          <a:p>
            <a:pPr algn="ctr"/>
            <a:r>
              <a:rPr lang="en-US"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2" name="Rectangle 11"/>
          <p:cNvSpPr/>
          <p:nvPr/>
        </p:nvSpPr>
        <p:spPr bwMode="auto">
          <a:xfrm>
            <a:off x="4872251" y="1830459"/>
            <a:ext cx="1624084" cy="106939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err="1" smtClean="0">
                <a:gradFill>
                  <a:gsLst>
                    <a:gs pos="0">
                      <a:srgbClr val="FFFFFF"/>
                    </a:gs>
                    <a:gs pos="100000">
                      <a:srgbClr val="FFFFFF"/>
                    </a:gs>
                  </a:gsLst>
                  <a:lin ang="5400000" scaled="0"/>
                </a:gradFill>
                <a:hlinkClick r:id="rId4" action="ppaction://hlinkfile"/>
              </a:rPr>
              <a:t>Virtuals</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7445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Round 2: Who Won?</a:t>
            </a:r>
            <a:endParaRPr lang="en-US" dirty="0"/>
          </a:p>
        </p:txBody>
      </p:sp>
      <p:pic>
        <p:nvPicPr>
          <p:cNvPr id="6" name="Picture 2" descr="https://www.2013mms.com/resources/documents/p/mms2013/photos/a167385e-a085-e211-ae09-001ec953730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001" y="2361064"/>
            <a:ext cx="1022205" cy="13203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2013mms.com/resources/documents/p/mms2013/photos/03d6eafd-ee8c-e211-ae09-001ec953730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617" y="2361064"/>
            <a:ext cx="1029871" cy="13203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1278" y="2576281"/>
            <a:ext cx="733321" cy="780730"/>
          </a:xfrm>
          <a:prstGeom prst="rect">
            <a:avLst/>
          </a:prstGeom>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0668" y="2155828"/>
            <a:ext cx="2654774" cy="162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5"/>
          <p:cNvSpPr txBox="1">
            <a:spLocks/>
          </p:cNvSpPr>
          <p:nvPr/>
        </p:nvSpPr>
        <p:spPr>
          <a:xfrm>
            <a:off x="1040554" y="923529"/>
            <a:ext cx="3725839" cy="1514261"/>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accent3"/>
                    </a:gs>
                    <a:gs pos="99000">
                      <a:schemeClr val="accent3"/>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Tweet to </a:t>
            </a:r>
            <a:r>
              <a:rPr lang="en-US" sz="2400" dirty="0"/>
              <a:t>#</a:t>
            </a:r>
            <a:r>
              <a:rPr lang="en-US" sz="2400" dirty="0" err="1"/>
              <a:t>SysCtrMVP</a:t>
            </a:r>
            <a:r>
              <a:rPr lang="en-US" sz="2400" dirty="0"/>
              <a:t> - #MMS2013 #</a:t>
            </a:r>
            <a:r>
              <a:rPr lang="en-US" sz="2400" dirty="0" smtClean="0"/>
              <a:t>MMSB317 if System Center won this round!</a:t>
            </a:r>
          </a:p>
        </p:txBody>
      </p:sp>
      <p:sp>
        <p:nvSpPr>
          <p:cNvPr id="12" name="Text Placeholder 5"/>
          <p:cNvSpPr txBox="1">
            <a:spLocks/>
          </p:cNvSpPr>
          <p:nvPr/>
        </p:nvSpPr>
        <p:spPr>
          <a:xfrm>
            <a:off x="8106770" y="919231"/>
            <a:ext cx="3903261" cy="1181862"/>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accent3"/>
                    </a:gs>
                    <a:gs pos="99000">
                      <a:schemeClr val="accent3"/>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Tweet to </a:t>
            </a:r>
            <a:r>
              <a:rPr lang="en-US" sz="2400" dirty="0"/>
              <a:t>#</a:t>
            </a:r>
            <a:r>
              <a:rPr lang="en-US" sz="2400" dirty="0" err="1"/>
              <a:t>SCUCarl</a:t>
            </a:r>
            <a:r>
              <a:rPr lang="en-US" sz="2400" dirty="0"/>
              <a:t> - #MMS2013 #</a:t>
            </a:r>
            <a:r>
              <a:rPr lang="en-US" sz="2400" dirty="0" smtClean="0"/>
              <a:t>MMSB317 if CARL won this round!</a:t>
            </a:r>
            <a:endParaRPr lang="en-US" sz="2400" dirty="0"/>
          </a:p>
        </p:txBody>
      </p:sp>
    </p:spTree>
    <p:extLst>
      <p:ext uri="{BB962C8B-B14F-4D97-AF65-F5344CB8AC3E}">
        <p14:creationId xmlns:p14="http://schemas.microsoft.com/office/powerpoint/2010/main" val="263910664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Round 3: Software</a:t>
            </a:r>
            <a:endParaRPr lang="en-US" dirty="0"/>
          </a:p>
        </p:txBody>
      </p:sp>
      <p:sp>
        <p:nvSpPr>
          <p:cNvPr id="7" name="Hexagon 6"/>
          <p:cNvSpPr/>
          <p:nvPr/>
        </p:nvSpPr>
        <p:spPr bwMode="auto">
          <a:xfrm>
            <a:off x="9130362" y="1221482"/>
            <a:ext cx="2579427" cy="2142698"/>
          </a:xfrm>
          <a:prstGeom prst="hexagon">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Hexagon 7"/>
          <p:cNvSpPr/>
          <p:nvPr/>
        </p:nvSpPr>
        <p:spPr bwMode="auto">
          <a:xfrm>
            <a:off x="9498851" y="1514909"/>
            <a:ext cx="1842448" cy="1555844"/>
          </a:xfrm>
          <a:prstGeom prst="hexagon">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ectangle 8"/>
          <p:cNvSpPr/>
          <p:nvPr/>
        </p:nvSpPr>
        <p:spPr>
          <a:xfrm>
            <a:off x="9837213" y="1738833"/>
            <a:ext cx="1165721" cy="1107996"/>
          </a:xfrm>
          <a:prstGeom prst="rect">
            <a:avLst/>
          </a:prstGeom>
          <a:noFill/>
        </p:spPr>
        <p:txBody>
          <a:bodyPr wrap="square" lIns="91440" tIns="45720" rIns="91440" bIns="45720">
            <a:spAutoFit/>
          </a:bodyPr>
          <a:lstStyle/>
          <a:p>
            <a:pPr algn="ctr"/>
            <a:r>
              <a:rPr lang="en-US"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6" name="Start of Roun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18267" y="601670"/>
            <a:ext cx="609600" cy="609600"/>
          </a:xfrm>
          <a:prstGeom prst="rect">
            <a:avLst/>
          </a:prstGeom>
        </p:spPr>
      </p:pic>
    </p:spTree>
    <p:extLst>
      <p:ext uri="{BB962C8B-B14F-4D97-AF65-F5344CB8AC3E}">
        <p14:creationId xmlns:p14="http://schemas.microsoft.com/office/powerpoint/2010/main" val="35033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Provisioning Scenarios: Software</a:t>
            </a:r>
            <a:endParaRPr lang="en-US" dirty="0"/>
          </a:p>
        </p:txBody>
      </p:sp>
      <p:sp>
        <p:nvSpPr>
          <p:cNvPr id="6" name="Text Placeholder 5"/>
          <p:cNvSpPr>
            <a:spLocks noGrp="1"/>
          </p:cNvSpPr>
          <p:nvPr>
            <p:ph type="body" sz="quarter" idx="10"/>
          </p:nvPr>
        </p:nvSpPr>
        <p:spPr>
          <a:xfrm>
            <a:off x="6104649" y="1241804"/>
            <a:ext cx="5878086" cy="3477875"/>
          </a:xfrm>
        </p:spPr>
        <p:txBody>
          <a:bodyPr/>
          <a:lstStyle/>
          <a:p>
            <a:r>
              <a:rPr lang="en-US" dirty="0"/>
              <a:t>Approach</a:t>
            </a:r>
          </a:p>
          <a:p>
            <a:pPr lvl="1"/>
            <a:r>
              <a:rPr lang="en-US" dirty="0"/>
              <a:t>Same approach as user and group </a:t>
            </a:r>
            <a:r>
              <a:rPr lang="en-US" dirty="0" smtClean="0"/>
              <a:t>provisioning</a:t>
            </a:r>
          </a:p>
          <a:p>
            <a:pPr lvl="1"/>
            <a:r>
              <a:rPr lang="en-US" dirty="0" err="1" smtClean="0"/>
              <a:t>Sneakernet</a:t>
            </a:r>
            <a:r>
              <a:rPr lang="en-US" dirty="0" smtClean="0"/>
              <a:t> for one-off applications</a:t>
            </a:r>
            <a:endParaRPr lang="en-US" dirty="0"/>
          </a:p>
          <a:p>
            <a:r>
              <a:rPr lang="en-US" dirty="0"/>
              <a:t>Benefits</a:t>
            </a:r>
          </a:p>
          <a:p>
            <a:pPr lvl="1"/>
            <a:r>
              <a:rPr lang="en-US" dirty="0"/>
              <a:t>Minimal complexity</a:t>
            </a:r>
          </a:p>
          <a:p>
            <a:pPr lvl="1"/>
            <a:r>
              <a:rPr lang="en-US" dirty="0"/>
              <a:t>Minimal training required</a:t>
            </a:r>
          </a:p>
          <a:p>
            <a:pPr lvl="1"/>
            <a:r>
              <a:rPr lang="en-US" dirty="0"/>
              <a:t>Works well for organizations which </a:t>
            </a:r>
            <a:r>
              <a:rPr lang="en-US" dirty="0" smtClean="0"/>
              <a:t>do not deploy a lot of software</a:t>
            </a:r>
            <a:endParaRPr lang="en-US" dirty="0"/>
          </a:p>
          <a:p>
            <a:pPr lvl="1"/>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98" y="1347030"/>
            <a:ext cx="569595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5"/>
          <p:cNvSpPr txBox="1">
            <a:spLocks/>
          </p:cNvSpPr>
          <p:nvPr/>
        </p:nvSpPr>
        <p:spPr>
          <a:xfrm>
            <a:off x="408698" y="4541596"/>
            <a:ext cx="11257131" cy="1643527"/>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accent3"/>
                    </a:gs>
                    <a:gs pos="99000">
                      <a:schemeClr val="accent3"/>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Negatives to Automating</a:t>
            </a:r>
          </a:p>
          <a:p>
            <a:pPr lvl="1"/>
            <a:r>
              <a:rPr lang="en-US" dirty="0" smtClean="0"/>
              <a:t>My vendor will not support packaging the application</a:t>
            </a:r>
          </a:p>
          <a:p>
            <a:pPr lvl="1"/>
            <a:r>
              <a:rPr lang="en-US" dirty="0" smtClean="0"/>
              <a:t>Certain software configurations only go to certain machines due to known incompatibilities</a:t>
            </a:r>
          </a:p>
          <a:p>
            <a:pPr lvl="1"/>
            <a:endParaRPr lang="en-US" dirty="0"/>
          </a:p>
        </p:txBody>
      </p:sp>
    </p:spTree>
    <p:extLst>
      <p:ext uri="{BB962C8B-B14F-4D97-AF65-F5344CB8AC3E}">
        <p14:creationId xmlns:p14="http://schemas.microsoft.com/office/powerpoint/2010/main" val="27570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Provisioning Scenarios: Software</a:t>
            </a:r>
            <a:endParaRPr lang="en-US" dirty="0"/>
          </a:p>
        </p:txBody>
      </p:sp>
      <p:sp>
        <p:nvSpPr>
          <p:cNvPr id="6" name="Text Placeholder 5"/>
          <p:cNvSpPr>
            <a:spLocks noGrp="1"/>
          </p:cNvSpPr>
          <p:nvPr>
            <p:ph type="body" sz="quarter" idx="10"/>
          </p:nvPr>
        </p:nvSpPr>
        <p:spPr>
          <a:xfrm>
            <a:off x="274638" y="1395736"/>
            <a:ext cx="11598707" cy="4524315"/>
          </a:xfrm>
        </p:spPr>
        <p:txBody>
          <a:bodyPr/>
          <a:lstStyle/>
          <a:p>
            <a:r>
              <a:rPr lang="en-US" dirty="0" smtClean="0"/>
              <a:t>Configuration Manager</a:t>
            </a:r>
            <a:endParaRPr lang="en-US" dirty="0"/>
          </a:p>
          <a:p>
            <a:pPr lvl="1"/>
            <a:r>
              <a:rPr lang="en-US" i="1" dirty="0"/>
              <a:t>Benefits</a:t>
            </a:r>
            <a:r>
              <a:rPr lang="en-US" dirty="0"/>
              <a:t>: </a:t>
            </a:r>
            <a:r>
              <a:rPr lang="en-US" dirty="0" smtClean="0"/>
              <a:t>Portal available directly through ConfigMgr</a:t>
            </a:r>
            <a:endParaRPr lang="en-US" dirty="0"/>
          </a:p>
          <a:p>
            <a:pPr lvl="1"/>
            <a:r>
              <a:rPr lang="en-US" i="1" dirty="0"/>
              <a:t>Negatives</a:t>
            </a:r>
            <a:r>
              <a:rPr lang="en-US" dirty="0"/>
              <a:t>: </a:t>
            </a:r>
            <a:r>
              <a:rPr lang="en-US" dirty="0" smtClean="0"/>
              <a:t>No advanced workflow capabilities</a:t>
            </a:r>
            <a:endParaRPr lang="en-US" dirty="0"/>
          </a:p>
          <a:p>
            <a:r>
              <a:rPr lang="en-US" dirty="0" smtClean="0"/>
              <a:t>Orchestrator + Configuration Manager</a:t>
            </a:r>
            <a:endParaRPr lang="en-US" dirty="0"/>
          </a:p>
          <a:p>
            <a:pPr lvl="1"/>
            <a:r>
              <a:rPr lang="en-US" i="1" dirty="0"/>
              <a:t>Benefits</a:t>
            </a:r>
            <a:r>
              <a:rPr lang="en-US" dirty="0"/>
              <a:t>: </a:t>
            </a:r>
            <a:r>
              <a:rPr lang="en-US" dirty="0" smtClean="0"/>
              <a:t>Delegation of permissions</a:t>
            </a:r>
            <a:endParaRPr lang="en-US" dirty="0"/>
          </a:p>
          <a:p>
            <a:pPr lvl="1"/>
            <a:r>
              <a:rPr lang="en-US" i="1" dirty="0"/>
              <a:t>Negatives</a:t>
            </a:r>
            <a:r>
              <a:rPr lang="en-US" dirty="0"/>
              <a:t>: </a:t>
            </a:r>
            <a:r>
              <a:rPr lang="en-US" dirty="0" smtClean="0"/>
              <a:t>Complexity of integrating the two components</a:t>
            </a:r>
          </a:p>
          <a:p>
            <a:r>
              <a:rPr lang="en-US" dirty="0" smtClean="0"/>
              <a:t>Application Approval Workflow = Service </a:t>
            </a:r>
            <a:r>
              <a:rPr lang="en-US" dirty="0"/>
              <a:t>Manager </a:t>
            </a:r>
            <a:r>
              <a:rPr lang="en-US" dirty="0" smtClean="0"/>
              <a:t>+ Orchestrator + </a:t>
            </a:r>
            <a:r>
              <a:rPr lang="en-US" dirty="0"/>
              <a:t>Configuration Manager</a:t>
            </a:r>
          </a:p>
          <a:p>
            <a:pPr lvl="1"/>
            <a:r>
              <a:rPr lang="en-US" i="1" dirty="0"/>
              <a:t>Benefits</a:t>
            </a:r>
            <a:r>
              <a:rPr lang="en-US" dirty="0"/>
              <a:t>: Advanced workflow capabilities like approval</a:t>
            </a:r>
          </a:p>
          <a:p>
            <a:pPr lvl="1"/>
            <a:r>
              <a:rPr lang="en-US" i="1" dirty="0"/>
              <a:t>Negatives</a:t>
            </a:r>
            <a:r>
              <a:rPr lang="en-US" dirty="0"/>
              <a:t>: Complexity of integrating the </a:t>
            </a:r>
            <a:r>
              <a:rPr lang="en-US" dirty="0" smtClean="0"/>
              <a:t>three components</a:t>
            </a:r>
            <a:endParaRPr lang="en-US" dirty="0"/>
          </a:p>
          <a:p>
            <a:pPr lvl="1"/>
            <a:endParaRPr lang="en-US" dirty="0"/>
          </a:p>
        </p:txBody>
      </p:sp>
    </p:spTree>
    <p:extLst>
      <p:ext uri="{BB962C8B-B14F-4D97-AF65-F5344CB8AC3E}">
        <p14:creationId xmlns:p14="http://schemas.microsoft.com/office/powerpoint/2010/main" val="135449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hlinkClick r:id="rId3" action="ppaction://hlinksldjump"/>
          </p:cNvPr>
          <p:cNvSpPr/>
          <p:nvPr/>
        </p:nvSpPr>
        <p:spPr>
          <a:xfrm>
            <a:off x="6500913" y="2855434"/>
            <a:ext cx="2133600" cy="1828801"/>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t>Configuration </a:t>
            </a:r>
            <a:r>
              <a:rPr lang="en-US" sz="1500" b="1" dirty="0" smtClean="0"/>
              <a:t>Manager</a:t>
            </a:r>
            <a:endParaRPr lang="en-US" sz="1500" dirty="0"/>
          </a:p>
        </p:txBody>
      </p:sp>
      <p:sp>
        <p:nvSpPr>
          <p:cNvPr id="2" name="Title 1"/>
          <p:cNvSpPr>
            <a:spLocks noGrp="1"/>
          </p:cNvSpPr>
          <p:nvPr>
            <p:ph type="title"/>
          </p:nvPr>
        </p:nvSpPr>
        <p:spPr>
          <a:xfrm>
            <a:off x="274320" y="471031"/>
            <a:ext cx="6140128" cy="743441"/>
          </a:xfrm>
        </p:spPr>
        <p:txBody>
          <a:bodyPr/>
          <a:lstStyle/>
          <a:p>
            <a:r>
              <a:rPr lang="en-US" dirty="0" smtClean="0"/>
              <a:t>Software Provisioning</a:t>
            </a:r>
            <a:endParaRPr lang="en-US" dirty="0"/>
          </a:p>
        </p:txBody>
      </p:sp>
      <p:sp>
        <p:nvSpPr>
          <p:cNvPr id="57" name="Oval 56"/>
          <p:cNvSpPr/>
          <p:nvPr/>
        </p:nvSpPr>
        <p:spPr>
          <a:xfrm>
            <a:off x="2628216" y="2855434"/>
            <a:ext cx="2133600" cy="1828801"/>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Service Manager</a:t>
            </a:r>
            <a:endParaRPr lang="en-US" sz="1600" b="1" dirty="0"/>
          </a:p>
        </p:txBody>
      </p:sp>
      <p:sp>
        <p:nvSpPr>
          <p:cNvPr id="12" name="Text Placeholder 4"/>
          <p:cNvSpPr txBox="1">
            <a:spLocks/>
          </p:cNvSpPr>
          <p:nvPr/>
        </p:nvSpPr>
        <p:spPr>
          <a:xfrm>
            <a:off x="464924" y="1285774"/>
            <a:ext cx="11135673" cy="313932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dirty="0">
                <a:solidFill>
                  <a:schemeClr val="tx2">
                    <a:alpha val="99000"/>
                  </a:schemeClr>
                </a:solidFill>
              </a:rPr>
              <a:t>Integrating Service Manager with ConfigMgr for self-service package requests and automated approval.</a:t>
            </a:r>
          </a:p>
        </p:txBody>
      </p:sp>
      <p:sp>
        <p:nvSpPr>
          <p:cNvPr id="7" name="Oval 6">
            <a:hlinkClick r:id="rId4" action="ppaction://hlinksldjump"/>
          </p:cNvPr>
          <p:cNvSpPr/>
          <p:nvPr/>
        </p:nvSpPr>
        <p:spPr>
          <a:xfrm>
            <a:off x="4498319" y="4684236"/>
            <a:ext cx="2133600" cy="1828801"/>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Orchestrator</a:t>
            </a:r>
            <a:endParaRPr lang="en-US" sz="1600" dirty="0"/>
          </a:p>
        </p:txBody>
      </p:sp>
      <p:cxnSp>
        <p:nvCxnSpPr>
          <p:cNvPr id="8" name="Straight Arrow Connector 7"/>
          <p:cNvCxnSpPr/>
          <p:nvPr/>
        </p:nvCxnSpPr>
        <p:spPr>
          <a:xfrm>
            <a:off x="4353636" y="4244454"/>
            <a:ext cx="750627" cy="750627"/>
          </a:xfrm>
          <a:prstGeom prst="straightConnector1">
            <a:avLst/>
          </a:prstGeom>
          <a:ln>
            <a:solidFill>
              <a:srgbClr val="92D05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6045514" y="4308922"/>
            <a:ext cx="750627" cy="750627"/>
          </a:xfrm>
          <a:prstGeom prst="straightConnector1">
            <a:avLst/>
          </a:prstGeom>
          <a:ln>
            <a:solidFill>
              <a:srgbClr val="92D05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425442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319" y="471031"/>
            <a:ext cx="10985083" cy="748169"/>
          </a:xfrm>
        </p:spPr>
        <p:txBody>
          <a:bodyPr/>
          <a:lstStyle/>
          <a:p>
            <a:r>
              <a:rPr lang="en-US" sz="3900" dirty="0" smtClean="0"/>
              <a:t>Ultimate Provisioning Championship: Tale of the Tape</a:t>
            </a:r>
            <a:endParaRPr lang="en-US" sz="3900" dirty="0"/>
          </a:p>
        </p:txBody>
      </p:sp>
      <p:sp>
        <p:nvSpPr>
          <p:cNvPr id="6" name="Text Placeholder 5"/>
          <p:cNvSpPr>
            <a:spLocks noGrp="1"/>
          </p:cNvSpPr>
          <p:nvPr>
            <p:ph type="body" sz="quarter" idx="10"/>
          </p:nvPr>
        </p:nvSpPr>
        <p:spPr>
          <a:xfrm>
            <a:off x="274639" y="1372105"/>
            <a:ext cx="1717934" cy="2357568"/>
          </a:xfrm>
        </p:spPr>
        <p:txBody>
          <a:bodyPr/>
          <a:lstStyle/>
          <a:p>
            <a:endParaRPr lang="en-US" sz="2000" dirty="0" smtClean="0"/>
          </a:p>
          <a:p>
            <a:pPr lvl="1"/>
            <a:r>
              <a:rPr lang="en-US" sz="1600" dirty="0" smtClean="0"/>
              <a:t>Years in IT</a:t>
            </a:r>
          </a:p>
          <a:p>
            <a:pPr lvl="1"/>
            <a:r>
              <a:rPr lang="en-US" sz="1600" dirty="0" smtClean="0"/>
              <a:t>MVP Years</a:t>
            </a:r>
          </a:p>
          <a:p>
            <a:pPr lvl="1"/>
            <a:r>
              <a:rPr lang="en-US" sz="1600" dirty="0" smtClean="0"/>
              <a:t>MMS Years</a:t>
            </a:r>
          </a:p>
          <a:p>
            <a:pPr lvl="1"/>
            <a:r>
              <a:rPr lang="en-US" sz="1600" dirty="0" smtClean="0"/>
              <a:t>Specialization</a:t>
            </a:r>
          </a:p>
          <a:p>
            <a:pPr lvl="1"/>
            <a:r>
              <a:rPr lang="en-US" sz="1600" dirty="0" smtClean="0"/>
              <a:t>Twitter</a:t>
            </a:r>
          </a:p>
          <a:p>
            <a:endParaRPr lang="en-US" dirty="0"/>
          </a:p>
        </p:txBody>
      </p:sp>
      <p:sp>
        <p:nvSpPr>
          <p:cNvPr id="4" name="Text Placeholder 5"/>
          <p:cNvSpPr txBox="1">
            <a:spLocks/>
          </p:cNvSpPr>
          <p:nvPr/>
        </p:nvSpPr>
        <p:spPr>
          <a:xfrm>
            <a:off x="4294930" y="1344809"/>
            <a:ext cx="2102051" cy="2683812"/>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accent3"/>
                    </a:gs>
                    <a:gs pos="99000">
                      <a:schemeClr val="accent3"/>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Jason Sandys</a:t>
            </a:r>
          </a:p>
          <a:p>
            <a:pPr lvl="1"/>
            <a:r>
              <a:rPr lang="en-US" sz="1600" dirty="0" smtClean="0"/>
              <a:t>19</a:t>
            </a:r>
          </a:p>
          <a:p>
            <a:pPr lvl="1"/>
            <a:r>
              <a:rPr lang="en-US" sz="1600" dirty="0" smtClean="0"/>
              <a:t>4</a:t>
            </a:r>
          </a:p>
          <a:p>
            <a:pPr lvl="1"/>
            <a:r>
              <a:rPr lang="en-US" sz="1600" dirty="0" smtClean="0"/>
              <a:t>7</a:t>
            </a:r>
          </a:p>
          <a:p>
            <a:pPr lvl="1"/>
            <a:r>
              <a:rPr lang="en-US" sz="1600" dirty="0" err="1" smtClean="0"/>
              <a:t>Config</a:t>
            </a:r>
            <a:r>
              <a:rPr lang="en-US" sz="1600" dirty="0" smtClean="0"/>
              <a:t> Manager</a:t>
            </a:r>
          </a:p>
          <a:p>
            <a:pPr lvl="1"/>
            <a:r>
              <a:rPr lang="en-US" sz="1600" dirty="0">
                <a:solidFill>
                  <a:schemeClr val="tx1"/>
                </a:solidFill>
              </a:rPr>
              <a:t>@</a:t>
            </a:r>
            <a:r>
              <a:rPr lang="en-US" sz="1600" dirty="0" err="1">
                <a:solidFill>
                  <a:schemeClr val="tx1"/>
                </a:solidFill>
              </a:rPr>
              <a:t>JasonSandys</a:t>
            </a:r>
            <a:endParaRPr lang="en-US" sz="1600" dirty="0" smtClean="0"/>
          </a:p>
          <a:p>
            <a:endParaRPr lang="en-US" sz="2400" dirty="0" smtClean="0"/>
          </a:p>
          <a:p>
            <a:endParaRPr lang="en-US" sz="2400" dirty="0"/>
          </a:p>
        </p:txBody>
      </p:sp>
      <p:sp>
        <p:nvSpPr>
          <p:cNvPr id="5" name="Text Placeholder 5"/>
          <p:cNvSpPr txBox="1">
            <a:spLocks/>
          </p:cNvSpPr>
          <p:nvPr/>
        </p:nvSpPr>
        <p:spPr>
          <a:xfrm>
            <a:off x="6729150" y="1344809"/>
            <a:ext cx="1962707" cy="2277547"/>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accent3"/>
                    </a:gs>
                    <a:gs pos="99000">
                      <a:schemeClr val="accent3"/>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Chris Ross</a:t>
            </a:r>
          </a:p>
          <a:p>
            <a:pPr lvl="1"/>
            <a:r>
              <a:rPr lang="en-US" sz="1600" dirty="0" smtClean="0"/>
              <a:t>18</a:t>
            </a:r>
          </a:p>
          <a:p>
            <a:pPr lvl="1"/>
            <a:r>
              <a:rPr lang="en-US" sz="1600" dirty="0" smtClean="0"/>
              <a:t>1</a:t>
            </a:r>
          </a:p>
          <a:p>
            <a:pPr lvl="1"/>
            <a:r>
              <a:rPr lang="en-US" sz="1600" dirty="0" smtClean="0"/>
              <a:t>2</a:t>
            </a:r>
          </a:p>
          <a:p>
            <a:pPr lvl="1"/>
            <a:r>
              <a:rPr lang="en-US" sz="1600" dirty="0" smtClean="0"/>
              <a:t>Service Manager</a:t>
            </a:r>
          </a:p>
          <a:p>
            <a:pPr lvl="1"/>
            <a:r>
              <a:rPr lang="en-US" sz="1600" dirty="0" smtClean="0"/>
              <a:t>@SCSMUS</a:t>
            </a:r>
          </a:p>
          <a:p>
            <a:endParaRPr lang="en-US" sz="2400" dirty="0"/>
          </a:p>
        </p:txBody>
      </p:sp>
      <p:sp>
        <p:nvSpPr>
          <p:cNvPr id="7" name="Text Placeholder 5"/>
          <p:cNvSpPr txBox="1">
            <a:spLocks/>
          </p:cNvSpPr>
          <p:nvPr/>
        </p:nvSpPr>
        <p:spPr>
          <a:xfrm>
            <a:off x="9788313" y="1358457"/>
            <a:ext cx="1793839" cy="3090077"/>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accent3"/>
                    </a:gs>
                    <a:gs pos="99000">
                      <a:schemeClr val="accent3"/>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CARL</a:t>
            </a:r>
          </a:p>
          <a:p>
            <a:pPr lvl="1"/>
            <a:r>
              <a:rPr lang="en-US" sz="1600" dirty="0" smtClean="0"/>
              <a:t>5</a:t>
            </a:r>
          </a:p>
          <a:p>
            <a:pPr lvl="1"/>
            <a:r>
              <a:rPr lang="en-US" sz="1600" dirty="0" smtClean="0"/>
              <a:t>-</a:t>
            </a:r>
          </a:p>
          <a:p>
            <a:pPr lvl="1"/>
            <a:r>
              <a:rPr lang="en-US" sz="1600" dirty="0" smtClean="0"/>
              <a:t>Debut</a:t>
            </a:r>
          </a:p>
          <a:p>
            <a:pPr lvl="1"/>
            <a:r>
              <a:rPr lang="en-US" sz="1600" dirty="0" smtClean="0"/>
              <a:t>Helpdesk</a:t>
            </a:r>
            <a:endParaRPr lang="en-US" sz="1600" dirty="0"/>
          </a:p>
          <a:p>
            <a:pPr lvl="1"/>
            <a:r>
              <a:rPr lang="en-US" sz="1600" dirty="0" smtClean="0"/>
              <a:t>@SCUCARL</a:t>
            </a:r>
          </a:p>
          <a:p>
            <a:endParaRPr lang="en-US" sz="2400" dirty="0" smtClean="0"/>
          </a:p>
          <a:p>
            <a:endParaRPr lang="en-US" sz="2400" dirty="0"/>
          </a:p>
          <a:p>
            <a:endParaRPr lang="en-US" sz="2400" dirty="0"/>
          </a:p>
        </p:txBody>
      </p:sp>
      <p:sp>
        <p:nvSpPr>
          <p:cNvPr id="8" name="Text Placeholder 5"/>
          <p:cNvSpPr txBox="1">
            <a:spLocks/>
          </p:cNvSpPr>
          <p:nvPr/>
        </p:nvSpPr>
        <p:spPr>
          <a:xfrm>
            <a:off x="1642342" y="1344809"/>
            <a:ext cx="2320419" cy="2277547"/>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accent3"/>
                    </a:gs>
                    <a:gs pos="99000">
                      <a:schemeClr val="accent3"/>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Cameron Fuller</a:t>
            </a:r>
          </a:p>
          <a:p>
            <a:pPr lvl="1"/>
            <a:r>
              <a:rPr lang="en-US" sz="1600" dirty="0" smtClean="0"/>
              <a:t>20</a:t>
            </a:r>
          </a:p>
          <a:p>
            <a:pPr lvl="1"/>
            <a:r>
              <a:rPr lang="en-US" sz="1600" dirty="0" smtClean="0"/>
              <a:t>7</a:t>
            </a:r>
          </a:p>
          <a:p>
            <a:pPr lvl="1"/>
            <a:r>
              <a:rPr lang="en-US" sz="1600" dirty="0"/>
              <a:t>9</a:t>
            </a:r>
          </a:p>
          <a:p>
            <a:pPr lvl="1"/>
            <a:r>
              <a:rPr lang="en-US" sz="1600" dirty="0" smtClean="0"/>
              <a:t>Operations Manager</a:t>
            </a:r>
          </a:p>
          <a:p>
            <a:pPr lvl="1"/>
            <a:r>
              <a:rPr lang="en-US" sz="1600" dirty="0" smtClean="0"/>
              <a:t>@</a:t>
            </a:r>
            <a:r>
              <a:rPr lang="en-US" sz="1600" dirty="0" err="1" smtClean="0"/>
              <a:t>CFullerMVP</a:t>
            </a:r>
            <a:endParaRPr lang="en-US" sz="1600" dirty="0" smtClean="0"/>
          </a:p>
          <a:p>
            <a:endParaRPr lang="en-US" sz="2400" dirty="0"/>
          </a:p>
        </p:txBody>
      </p:sp>
      <p:pic>
        <p:nvPicPr>
          <p:cNvPr id="1026" name="Picture 2" descr="https://www.2013mms.com/resources/documents/p/mms2013/photos/a167385e-a085-e211-ae09-001ec953730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658" y="3338698"/>
            <a:ext cx="1398419" cy="18062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2013mms.com/resources/documents/p/mms2013/photos/dd3072ba-a982-e211-ae09-001ec953730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797" y="3338697"/>
            <a:ext cx="1637946" cy="18062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2013mms.com/resources/documents/p/mms2013/photos/03d6eafd-ee8c-e211-ae09-001ec953730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6584" y="3338697"/>
            <a:ext cx="1408907" cy="18062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5755" y="3352346"/>
            <a:ext cx="1320966" cy="1824918"/>
          </a:xfrm>
          <a:prstGeom prst="rect">
            <a:avLst/>
          </a:prstGeom>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5074" y="2011167"/>
            <a:ext cx="10096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9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P spid="5"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Demo</a:t>
            </a:r>
            <a:r>
              <a:rPr lang="en-US" sz="4400" dirty="0"/>
              <a:t>: Software Provisioning using </a:t>
            </a:r>
            <a:r>
              <a:rPr lang="en-US" sz="4400" dirty="0" smtClean="0"/>
              <a:t>AAW + Orchestrator + Service </a:t>
            </a:r>
            <a:r>
              <a:rPr lang="en-US" sz="4400" dirty="0"/>
              <a:t>Manager + Configuration Manager</a:t>
            </a:r>
          </a:p>
        </p:txBody>
      </p:sp>
      <p:sp>
        <p:nvSpPr>
          <p:cNvPr id="5" name="Text Placeholder 4"/>
          <p:cNvSpPr>
            <a:spLocks noGrp="1"/>
          </p:cNvSpPr>
          <p:nvPr>
            <p:ph type="body" sz="quarter" idx="12"/>
          </p:nvPr>
        </p:nvSpPr>
        <p:spPr/>
        <p:txBody>
          <a:bodyPr/>
          <a:lstStyle/>
          <a:p>
            <a:r>
              <a:rPr lang="en-US" dirty="0" smtClean="0">
                <a:solidFill>
                  <a:srgbClr val="FFFF00"/>
                </a:solidFill>
              </a:rPr>
              <a:t>Chris Ross, Jason Sandys</a:t>
            </a:r>
            <a:endParaRPr lang="en-US" dirty="0">
              <a:solidFill>
                <a:srgbClr val="FFFF00"/>
              </a:solidFill>
            </a:endParaRPr>
          </a:p>
        </p:txBody>
      </p:sp>
      <p:grpSp>
        <p:nvGrpSpPr>
          <p:cNvPr id="6" name="Group 5"/>
          <p:cNvGrpSpPr/>
          <p:nvPr/>
        </p:nvGrpSpPr>
        <p:grpSpPr>
          <a:xfrm>
            <a:off x="9770961" y="1467227"/>
            <a:ext cx="1870579" cy="1852010"/>
            <a:chOff x="5074452" y="2723295"/>
            <a:chExt cx="905203" cy="905203"/>
          </a:xfrm>
        </p:grpSpPr>
        <p:pic>
          <p:nvPicPr>
            <p:cNvPr id="7" name="Picture 6"/>
            <p:cNvPicPr>
              <a:picLocks noChangeAspect="1"/>
            </p:cNvPicPr>
            <p:nvPr/>
          </p:nvPicPr>
          <p:blipFill>
            <a:blip r:embed="rId3"/>
            <a:stretch>
              <a:fillRect/>
            </a:stretch>
          </p:blipFill>
          <p:spPr>
            <a:xfrm>
              <a:off x="5273928" y="2973396"/>
              <a:ext cx="506250" cy="405000"/>
            </a:xfrm>
            <a:prstGeom prst="rect">
              <a:avLst/>
            </a:prstGeom>
          </p:spPr>
        </p:pic>
        <p:sp>
          <p:nvSpPr>
            <p:cNvPr id="8" name="Donut 7"/>
            <p:cNvSpPr/>
            <p:nvPr/>
          </p:nvSpPr>
          <p:spPr bwMode="auto">
            <a:xfrm>
              <a:off x="5074452" y="2723295"/>
              <a:ext cx="905203" cy="905203"/>
            </a:xfrm>
            <a:prstGeom prst="donut">
              <a:avLst>
                <a:gd name="adj" fmla="val 5228"/>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9" name="Hexagon 8"/>
          <p:cNvSpPr/>
          <p:nvPr/>
        </p:nvSpPr>
        <p:spPr bwMode="auto">
          <a:xfrm>
            <a:off x="1078179" y="1321882"/>
            <a:ext cx="2579427" cy="2142698"/>
          </a:xfrm>
          <a:prstGeom prst="hexagon">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Hexagon 9"/>
          <p:cNvSpPr/>
          <p:nvPr/>
        </p:nvSpPr>
        <p:spPr bwMode="auto">
          <a:xfrm>
            <a:off x="1446668" y="1615309"/>
            <a:ext cx="1842448" cy="1555844"/>
          </a:xfrm>
          <a:prstGeom prst="hexagon">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 name="Rectangle 10"/>
          <p:cNvSpPr/>
          <p:nvPr/>
        </p:nvSpPr>
        <p:spPr>
          <a:xfrm>
            <a:off x="1785030" y="1839233"/>
            <a:ext cx="1165721" cy="1107996"/>
          </a:xfrm>
          <a:prstGeom prst="rect">
            <a:avLst/>
          </a:prstGeom>
          <a:noFill/>
        </p:spPr>
        <p:txBody>
          <a:bodyPr wrap="square" lIns="91440" tIns="45720" rIns="91440" bIns="45720">
            <a:spAutoFit/>
          </a:bodyPr>
          <a:lstStyle/>
          <a:p>
            <a:pPr algn="ctr"/>
            <a:r>
              <a:rPr lang="en-US"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2" name="Rectangle 11"/>
          <p:cNvSpPr/>
          <p:nvPr/>
        </p:nvSpPr>
        <p:spPr bwMode="auto">
          <a:xfrm>
            <a:off x="4872251" y="1830459"/>
            <a:ext cx="1624084" cy="106939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Software</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45484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Round 3: Who Won?</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9938" y="2183642"/>
            <a:ext cx="2496510" cy="15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http://www.2013mms.com/resources/documents/p/mms2013/photos/03d6eafd-ee8c-e211-ae09-001ec953730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135" y="2361064"/>
            <a:ext cx="1029871" cy="13203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6814" y="2576281"/>
            <a:ext cx="733321" cy="780730"/>
          </a:xfrm>
          <a:prstGeom prst="rect">
            <a:avLst/>
          </a:prstGeom>
        </p:spPr>
      </p:pic>
      <p:pic>
        <p:nvPicPr>
          <p:cNvPr id="9" name="Picture 4" descr="http://www.2013mms.com/resources/documents/p/mms2013/photos/dd3072ba-a982-e211-ae09-001ec953730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9638" y="2333646"/>
            <a:ext cx="1222154" cy="13477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5"/>
          <p:cNvSpPr txBox="1">
            <a:spLocks/>
          </p:cNvSpPr>
          <p:nvPr/>
        </p:nvSpPr>
        <p:spPr>
          <a:xfrm>
            <a:off x="1040554" y="923529"/>
            <a:ext cx="3725839" cy="1514261"/>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accent3"/>
                    </a:gs>
                    <a:gs pos="99000">
                      <a:schemeClr val="accent3"/>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Tweet to </a:t>
            </a:r>
            <a:r>
              <a:rPr lang="en-US" sz="2400" dirty="0"/>
              <a:t>#</a:t>
            </a:r>
            <a:r>
              <a:rPr lang="en-US" sz="2400" dirty="0" err="1"/>
              <a:t>SysCtrMVP</a:t>
            </a:r>
            <a:r>
              <a:rPr lang="en-US" sz="2400" dirty="0"/>
              <a:t> - #MMS2013 #</a:t>
            </a:r>
            <a:r>
              <a:rPr lang="en-US" sz="2400" dirty="0" smtClean="0"/>
              <a:t>MMSB317 if System Center won this round!</a:t>
            </a:r>
          </a:p>
        </p:txBody>
      </p:sp>
      <p:sp>
        <p:nvSpPr>
          <p:cNvPr id="13" name="Text Placeholder 5"/>
          <p:cNvSpPr txBox="1">
            <a:spLocks/>
          </p:cNvSpPr>
          <p:nvPr/>
        </p:nvSpPr>
        <p:spPr>
          <a:xfrm>
            <a:off x="8106770" y="919231"/>
            <a:ext cx="3903261" cy="1181862"/>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accent3"/>
                    </a:gs>
                    <a:gs pos="99000">
                      <a:schemeClr val="accent3"/>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Tweet to </a:t>
            </a:r>
            <a:r>
              <a:rPr lang="en-US" sz="2400" dirty="0"/>
              <a:t>#</a:t>
            </a:r>
            <a:r>
              <a:rPr lang="en-US" sz="2400" dirty="0" err="1"/>
              <a:t>SCUCarl</a:t>
            </a:r>
            <a:r>
              <a:rPr lang="en-US" sz="2400" dirty="0"/>
              <a:t> - #MMS2013 #</a:t>
            </a:r>
            <a:r>
              <a:rPr lang="en-US" sz="2400" dirty="0" smtClean="0"/>
              <a:t>MMSB317 if CARL won this round!</a:t>
            </a:r>
            <a:endParaRPr lang="en-US" sz="2400" dirty="0"/>
          </a:p>
        </p:txBody>
      </p:sp>
    </p:spTree>
    <p:extLst>
      <p:ext uri="{BB962C8B-B14F-4D97-AF65-F5344CB8AC3E}">
        <p14:creationId xmlns:p14="http://schemas.microsoft.com/office/powerpoint/2010/main" val="2639106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Provisioning Scenarios – Lessons Learned</a:t>
            </a:r>
            <a:endParaRPr lang="en-US" dirty="0"/>
          </a:p>
        </p:txBody>
      </p:sp>
      <p:sp>
        <p:nvSpPr>
          <p:cNvPr id="6" name="Text Placeholder 5"/>
          <p:cNvSpPr>
            <a:spLocks noGrp="1"/>
          </p:cNvSpPr>
          <p:nvPr>
            <p:ph type="body" sz="quarter" idx="10"/>
          </p:nvPr>
        </p:nvSpPr>
        <p:spPr>
          <a:xfrm>
            <a:off x="288286" y="1136428"/>
            <a:ext cx="6085218" cy="5315301"/>
          </a:xfrm>
        </p:spPr>
        <p:txBody>
          <a:bodyPr/>
          <a:lstStyle/>
          <a:p>
            <a:r>
              <a:rPr lang="en-US" sz="2800" dirty="0" smtClean="0"/>
              <a:t>Orchestrator</a:t>
            </a:r>
            <a:endParaRPr lang="en-US" sz="2800" dirty="0"/>
          </a:p>
          <a:p>
            <a:pPr lvl="1"/>
            <a:r>
              <a:rPr lang="en-US" sz="1800" dirty="0" smtClean="0"/>
              <a:t>Build the runbook first, and use the runbook tester </a:t>
            </a:r>
          </a:p>
          <a:p>
            <a:pPr lvl="1"/>
            <a:r>
              <a:rPr lang="en-US" sz="1800" dirty="0" smtClean="0"/>
              <a:t>Orchestrator </a:t>
            </a:r>
            <a:r>
              <a:rPr lang="en-US" sz="1800" dirty="0"/>
              <a:t>runbooks not working? Make sure they are checked in</a:t>
            </a:r>
            <a:r>
              <a:rPr lang="en-US" sz="1800" dirty="0" smtClean="0"/>
              <a:t>!</a:t>
            </a:r>
          </a:p>
          <a:p>
            <a:pPr lvl="1"/>
            <a:r>
              <a:rPr lang="en-US" sz="1800" dirty="0" smtClean="0"/>
              <a:t>Integrate runbooks through the runbook ID number</a:t>
            </a:r>
          </a:p>
          <a:p>
            <a:r>
              <a:rPr lang="en-US" sz="2800" dirty="0"/>
              <a:t>Operations Manager</a:t>
            </a:r>
          </a:p>
          <a:p>
            <a:pPr lvl="1"/>
            <a:r>
              <a:rPr lang="en-US" sz="1800" dirty="0"/>
              <a:t>Monitor everything including System Center</a:t>
            </a:r>
          </a:p>
          <a:p>
            <a:pPr lvl="1"/>
            <a:r>
              <a:rPr lang="en-US" sz="1800" dirty="0"/>
              <a:t>Monitor runbooks</a:t>
            </a:r>
          </a:p>
          <a:p>
            <a:pPr lvl="1"/>
            <a:r>
              <a:rPr lang="en-US" sz="1800" dirty="0"/>
              <a:t>Monitor critical services and auto-restart in lab environments</a:t>
            </a:r>
          </a:p>
          <a:p>
            <a:pPr lvl="1"/>
            <a:r>
              <a:rPr lang="en-US" sz="1800" dirty="0"/>
              <a:t>Alert on conditions from </a:t>
            </a:r>
            <a:r>
              <a:rPr lang="en-US" sz="1800" dirty="0" smtClean="0"/>
              <a:t>runbooks</a:t>
            </a:r>
          </a:p>
          <a:p>
            <a:r>
              <a:rPr lang="en-US" sz="2800" dirty="0" smtClean="0"/>
              <a:t>Configuration Manager</a:t>
            </a:r>
            <a:endParaRPr lang="en-US" sz="2800" dirty="0"/>
          </a:p>
          <a:p>
            <a:pPr lvl="1"/>
            <a:r>
              <a:rPr lang="en-US" sz="1800" dirty="0" smtClean="0"/>
              <a:t>Shared content in App-V: “</a:t>
            </a:r>
            <a:r>
              <a:rPr lang="en-US" sz="1800" i="1" dirty="0" smtClean="0"/>
              <a:t>Import-module </a:t>
            </a:r>
            <a:r>
              <a:rPr lang="en-US" sz="1800" i="1" dirty="0" err="1" smtClean="0"/>
              <a:t>AppVClient</a:t>
            </a:r>
            <a:r>
              <a:rPr lang="en-US" sz="1800" i="1" dirty="0" smtClean="0"/>
              <a:t> </a:t>
            </a:r>
          </a:p>
          <a:p>
            <a:pPr lvl="1"/>
            <a:r>
              <a:rPr lang="en-US" sz="1800" i="1" dirty="0" smtClean="0"/>
              <a:t>Set-</a:t>
            </a:r>
            <a:r>
              <a:rPr lang="en-US" sz="1800" i="1" dirty="0" err="1" smtClean="0"/>
              <a:t>AppvclientConfiguration</a:t>
            </a:r>
            <a:r>
              <a:rPr lang="en-US" sz="1800" i="1" dirty="0" smtClean="0"/>
              <a:t> -</a:t>
            </a:r>
            <a:r>
              <a:rPr lang="en-US" sz="1800" i="1" dirty="0" err="1" smtClean="0"/>
              <a:t>SharedContentStoreMode</a:t>
            </a:r>
            <a:r>
              <a:rPr lang="en-US" sz="1800" i="1" dirty="0" smtClean="0"/>
              <a:t> 1</a:t>
            </a:r>
            <a:r>
              <a:rPr lang="en-US" sz="1800" dirty="0" smtClean="0"/>
              <a:t>”</a:t>
            </a:r>
            <a:endParaRPr lang="en-US" sz="1800" dirty="0"/>
          </a:p>
          <a:p>
            <a:pPr lvl="1"/>
            <a:endParaRPr lang="en-US" sz="1800" dirty="0"/>
          </a:p>
        </p:txBody>
      </p:sp>
      <p:sp>
        <p:nvSpPr>
          <p:cNvPr id="5" name="Text Placeholder 5"/>
          <p:cNvSpPr txBox="1">
            <a:spLocks/>
          </p:cNvSpPr>
          <p:nvPr/>
        </p:nvSpPr>
        <p:spPr>
          <a:xfrm>
            <a:off x="6168788" y="1256016"/>
            <a:ext cx="5065594" cy="4010329"/>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accent3"/>
                    </a:gs>
                    <a:gs pos="99000">
                      <a:schemeClr val="accent3"/>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Service Manager</a:t>
            </a:r>
          </a:p>
          <a:p>
            <a:pPr lvl="1"/>
            <a:r>
              <a:rPr lang="en-US" sz="1800" dirty="0" smtClean="0"/>
              <a:t>Need to publish Service Offerings so they appear in the Service Manager Portal</a:t>
            </a:r>
          </a:p>
          <a:p>
            <a:pPr lvl="1"/>
            <a:r>
              <a:rPr lang="en-US" sz="1800" dirty="0" smtClean="0"/>
              <a:t>Orchestrator workflows not synching? Try</a:t>
            </a:r>
            <a:r>
              <a:rPr lang="en-US" sz="1800" b="1" dirty="0" smtClean="0"/>
              <a:t> </a:t>
            </a:r>
            <a:r>
              <a:rPr lang="en-US" sz="1800" b="1" dirty="0" smtClean="0">
                <a:hlinkClick r:id="rId3"/>
              </a:rPr>
              <a:t>http://tinyurl.com/NoRunBook4U</a:t>
            </a:r>
            <a:r>
              <a:rPr lang="en-US" sz="1800" b="1" dirty="0" smtClean="0"/>
              <a:t>  </a:t>
            </a:r>
            <a:r>
              <a:rPr lang="en-US" sz="1800" dirty="0" smtClean="0"/>
              <a:t>(TRUNCATE TABLE [</a:t>
            </a:r>
            <a:r>
              <a:rPr lang="en-US" sz="1800" dirty="0" err="1" smtClean="0"/>
              <a:t>Microsoft.SystemCenter.Orchestrator.Internal</a:t>
            </a:r>
            <a:r>
              <a:rPr lang="en-US" sz="1800" dirty="0" smtClean="0"/>
              <a:t>].</a:t>
            </a:r>
            <a:r>
              <a:rPr lang="en-US" sz="1800" dirty="0" err="1" smtClean="0"/>
              <a:t>AuthorizationCache</a:t>
            </a:r>
            <a:r>
              <a:rPr lang="en-US" sz="1800" dirty="0" smtClean="0"/>
              <a:t>)</a:t>
            </a:r>
          </a:p>
          <a:p>
            <a:r>
              <a:rPr lang="en-US" sz="2800" dirty="0" smtClean="0"/>
              <a:t>System Center</a:t>
            </a:r>
          </a:p>
          <a:p>
            <a:pPr lvl="1"/>
            <a:r>
              <a:rPr lang="en-US" sz="1800" dirty="0" smtClean="0"/>
              <a:t>Integrated solution with best of breed components</a:t>
            </a:r>
          </a:p>
          <a:p>
            <a:pPr lvl="1"/>
            <a:r>
              <a:rPr lang="en-US" sz="1800" dirty="0" smtClean="0"/>
              <a:t>Manages both physical and virtual environments</a:t>
            </a:r>
          </a:p>
        </p:txBody>
      </p:sp>
    </p:spTree>
    <p:extLst>
      <p:ext uri="{BB962C8B-B14F-4D97-AF65-F5344CB8AC3E}">
        <p14:creationId xmlns:p14="http://schemas.microsoft.com/office/powerpoint/2010/main" val="209140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Round 4: </a:t>
            </a:r>
            <a:r>
              <a:rPr lang="en-US" sz="6600" dirty="0" smtClean="0"/>
              <a:t>Sudden Victory</a:t>
            </a:r>
            <a:endParaRPr lang="en-US" sz="6600" dirty="0"/>
          </a:p>
        </p:txBody>
      </p:sp>
      <p:sp>
        <p:nvSpPr>
          <p:cNvPr id="7" name="Hexagon 6"/>
          <p:cNvSpPr/>
          <p:nvPr/>
        </p:nvSpPr>
        <p:spPr bwMode="auto">
          <a:xfrm>
            <a:off x="8993881" y="1305019"/>
            <a:ext cx="2579427" cy="2142698"/>
          </a:xfrm>
          <a:prstGeom prst="hexagon">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Hexagon 7"/>
          <p:cNvSpPr/>
          <p:nvPr/>
        </p:nvSpPr>
        <p:spPr bwMode="auto">
          <a:xfrm>
            <a:off x="9362370" y="1598446"/>
            <a:ext cx="1842448" cy="1555844"/>
          </a:xfrm>
          <a:prstGeom prst="hexagon">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ectangle 8"/>
          <p:cNvSpPr/>
          <p:nvPr/>
        </p:nvSpPr>
        <p:spPr>
          <a:xfrm>
            <a:off x="9700732" y="1822370"/>
            <a:ext cx="1165721" cy="1107996"/>
          </a:xfrm>
          <a:prstGeom prst="rect">
            <a:avLst/>
          </a:prstGeom>
          <a:noFill/>
        </p:spPr>
        <p:txBody>
          <a:bodyPr wrap="square" lIns="91440" tIns="45720" rIns="91440" bIns="45720">
            <a:spAutoFit/>
          </a:bodyPr>
          <a:lstStyle/>
          <a:p>
            <a:pPr algn="ctr"/>
            <a:r>
              <a:rPr lang="en-US" sz="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4?</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6" name="Start of Roun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18267" y="601670"/>
            <a:ext cx="609600" cy="609600"/>
          </a:xfrm>
          <a:prstGeom prst="rect">
            <a:avLst/>
          </a:prstGeom>
        </p:spPr>
      </p:pic>
    </p:spTree>
    <p:extLst>
      <p:ext uri="{BB962C8B-B14F-4D97-AF65-F5344CB8AC3E}">
        <p14:creationId xmlns:p14="http://schemas.microsoft.com/office/powerpoint/2010/main" val="10510422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Other Integration Scenarios</a:t>
            </a:r>
            <a:endParaRPr lang="en-US" dirty="0"/>
          </a:p>
        </p:txBody>
      </p:sp>
      <p:sp>
        <p:nvSpPr>
          <p:cNvPr id="6" name="Text Placeholder 5"/>
          <p:cNvSpPr>
            <a:spLocks noGrp="1"/>
          </p:cNvSpPr>
          <p:nvPr>
            <p:ph type="body" sz="quarter" idx="10"/>
          </p:nvPr>
        </p:nvSpPr>
        <p:spPr>
          <a:xfrm>
            <a:off x="274638" y="1395736"/>
            <a:ext cx="11598707" cy="966418"/>
          </a:xfrm>
        </p:spPr>
        <p:txBody>
          <a:bodyPr/>
          <a:lstStyle/>
          <a:p>
            <a:r>
              <a:rPr lang="en-US" dirty="0"/>
              <a:t>Application </a:t>
            </a:r>
            <a:r>
              <a:rPr lang="en-US" dirty="0" smtClean="0"/>
              <a:t>owner </a:t>
            </a:r>
            <a:r>
              <a:rPr lang="en-US" dirty="0"/>
              <a:t>self service </a:t>
            </a:r>
            <a:r>
              <a:rPr lang="en-US" dirty="0" smtClean="0"/>
              <a:t>patching</a:t>
            </a:r>
          </a:p>
          <a:p>
            <a:pPr lvl="1"/>
            <a:r>
              <a:rPr lang="en-US" dirty="0" smtClean="0"/>
              <a:t>Service Manager plus Orchestrator to patch business services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8030" y="2915077"/>
            <a:ext cx="4622756" cy="362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488" y="2915077"/>
            <a:ext cx="6900365" cy="3634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8488" y="2415587"/>
            <a:ext cx="6900365"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FFFF00"/>
                </a:solidFill>
              </a:rPr>
              <a:t>Service Manager</a:t>
            </a:r>
          </a:p>
        </p:txBody>
      </p:sp>
      <p:sp>
        <p:nvSpPr>
          <p:cNvPr id="8" name="TextBox 7"/>
          <p:cNvSpPr txBox="1"/>
          <p:nvPr/>
        </p:nvSpPr>
        <p:spPr>
          <a:xfrm>
            <a:off x="7438029" y="2415587"/>
            <a:ext cx="4622757"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FFFF00"/>
                </a:solidFill>
              </a:rPr>
              <a:t>Orchestrator</a:t>
            </a:r>
          </a:p>
        </p:txBody>
      </p:sp>
    </p:spTree>
    <p:extLst>
      <p:ext uri="{BB962C8B-B14F-4D97-AF65-F5344CB8AC3E}">
        <p14:creationId xmlns:p14="http://schemas.microsoft.com/office/powerpoint/2010/main" val="38342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Other Integration Scenarios</a:t>
            </a:r>
            <a:endParaRPr lang="en-US" dirty="0"/>
          </a:p>
        </p:txBody>
      </p:sp>
      <p:sp>
        <p:nvSpPr>
          <p:cNvPr id="6" name="Text Placeholder 5"/>
          <p:cNvSpPr>
            <a:spLocks noGrp="1"/>
          </p:cNvSpPr>
          <p:nvPr>
            <p:ph type="body" sz="quarter" idx="10"/>
          </p:nvPr>
        </p:nvSpPr>
        <p:spPr>
          <a:xfrm>
            <a:off x="274638" y="1395736"/>
            <a:ext cx="11598707" cy="2086725"/>
          </a:xfrm>
        </p:spPr>
        <p:txBody>
          <a:bodyPr/>
          <a:lstStyle/>
          <a:p>
            <a:r>
              <a:rPr lang="en-US" dirty="0" smtClean="0"/>
              <a:t>Operations Manager and Network Monitoring with </a:t>
            </a:r>
            <a:r>
              <a:rPr lang="en-US" dirty="0"/>
              <a:t>Service Manager</a:t>
            </a:r>
          </a:p>
          <a:p>
            <a:pPr lvl="1"/>
            <a:r>
              <a:rPr lang="en-US" dirty="0" smtClean="0"/>
              <a:t>Operations Manager network monitoring (</a:t>
            </a:r>
            <a:r>
              <a:rPr lang="en-US" dirty="0">
                <a:hlinkClick r:id="rId3"/>
              </a:rPr>
              <a:t>http://tinyurl.com/ccohkao</a:t>
            </a:r>
            <a:r>
              <a:rPr lang="en-US" dirty="0"/>
              <a:t> </a:t>
            </a:r>
            <a:r>
              <a:rPr lang="en-US" dirty="0" smtClean="0"/>
              <a:t>)</a:t>
            </a:r>
          </a:p>
          <a:p>
            <a:pPr lvl="1"/>
            <a:r>
              <a:rPr lang="en-US" dirty="0" smtClean="0"/>
              <a:t>Integration with Service Manager to include the network devices as CI’s </a:t>
            </a:r>
          </a:p>
          <a:p>
            <a:pPr lvl="1"/>
            <a:endParaRPr lang="en-US" dirty="0" smtClean="0"/>
          </a:p>
        </p:txBody>
      </p:sp>
      <p:pic>
        <p:nvPicPr>
          <p:cNvPr id="2052" name="Picture 4" descr="http://blogs.catapultsystems.com/cfuller/Media/WindowsLiveWriter/AddingUnixLinuxcomputersasCIsinServiceMa_F4DF/image_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2394" y="3626483"/>
            <a:ext cx="4424798" cy="33982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2394" y="3152633"/>
            <a:ext cx="4424798"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FFFF00"/>
                </a:solidFill>
              </a:rPr>
              <a:t>Operations Manager</a:t>
            </a:r>
          </a:p>
        </p:txBody>
      </p:sp>
      <p:sp>
        <p:nvSpPr>
          <p:cNvPr id="8" name="TextBox 7"/>
          <p:cNvSpPr txBox="1"/>
          <p:nvPr/>
        </p:nvSpPr>
        <p:spPr>
          <a:xfrm>
            <a:off x="6909620" y="3152633"/>
            <a:ext cx="4424798"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FFFF00"/>
                </a:solidFill>
              </a:rPr>
              <a:t>Service Manager</a:t>
            </a: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1265" y="3626483"/>
            <a:ext cx="4821508" cy="339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22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won?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585" y="1048400"/>
            <a:ext cx="2437622" cy="2595214"/>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7462" y="1070936"/>
            <a:ext cx="2221457" cy="267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00509" y="1945252"/>
            <a:ext cx="1162499"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OR</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88993542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action="ppaction://hlinkpres?slideindex=1&amp;slidetitle="/>
          </p:cNvPr>
          <p:cNvSpPr/>
          <p:nvPr/>
        </p:nvSpPr>
        <p:spPr bwMode="auto">
          <a:xfrm>
            <a:off x="232013" y="286604"/>
            <a:ext cx="11859903" cy="657822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7" name="Title 16"/>
          <p:cNvSpPr>
            <a:spLocks noGrp="1"/>
          </p:cNvSpPr>
          <p:nvPr>
            <p:ph type="title"/>
          </p:nvPr>
        </p:nvSpPr>
        <p:spPr/>
        <p:txBody>
          <a:bodyPr/>
          <a:lstStyle/>
          <a:p>
            <a:r>
              <a:rPr lang="en-US" dirty="0" smtClean="0"/>
              <a:t>Take-A-Ways</a:t>
            </a:r>
            <a:endParaRPr lang="en-US" dirty="0"/>
          </a:p>
        </p:txBody>
      </p:sp>
      <p:sp>
        <p:nvSpPr>
          <p:cNvPr id="6" name="Text Placeholder 5"/>
          <p:cNvSpPr>
            <a:spLocks noGrp="1"/>
          </p:cNvSpPr>
          <p:nvPr>
            <p:ph type="body" sz="quarter" idx="10"/>
          </p:nvPr>
        </p:nvSpPr>
        <p:spPr>
          <a:xfrm>
            <a:off x="274638" y="1395736"/>
            <a:ext cx="11598707" cy="4081117"/>
          </a:xfrm>
        </p:spPr>
        <p:txBody>
          <a:bodyPr/>
          <a:lstStyle/>
          <a:p>
            <a:r>
              <a:rPr lang="en-US" dirty="0"/>
              <a:t>System Center is more powerful when using multiple components</a:t>
            </a:r>
          </a:p>
          <a:p>
            <a:pPr lvl="1"/>
            <a:r>
              <a:rPr lang="en-US" dirty="0" smtClean="0"/>
              <a:t>Use the existing integration points</a:t>
            </a:r>
            <a:endParaRPr lang="en-US" dirty="0"/>
          </a:p>
          <a:p>
            <a:r>
              <a:rPr lang="en-US" dirty="0" smtClean="0"/>
              <a:t>What is important to automate in your environment?</a:t>
            </a:r>
            <a:endParaRPr lang="en-US" dirty="0"/>
          </a:p>
          <a:p>
            <a:pPr lvl="1"/>
            <a:r>
              <a:rPr lang="en-US" dirty="0" smtClean="0"/>
              <a:t>Users and groups?</a:t>
            </a:r>
          </a:p>
          <a:p>
            <a:pPr lvl="1"/>
            <a:r>
              <a:rPr lang="en-US" dirty="0" err="1" smtClean="0"/>
              <a:t>Virtuals</a:t>
            </a:r>
            <a:r>
              <a:rPr lang="en-US" dirty="0" smtClean="0"/>
              <a:t>?</a:t>
            </a:r>
          </a:p>
          <a:p>
            <a:pPr lvl="1"/>
            <a:r>
              <a:rPr lang="en-US" dirty="0" smtClean="0"/>
              <a:t>Software deployment?</a:t>
            </a:r>
            <a:endParaRPr lang="en-US" dirty="0"/>
          </a:p>
          <a:p>
            <a:r>
              <a:rPr lang="en-US" dirty="0" smtClean="0"/>
              <a:t>Automation is not for every situation</a:t>
            </a:r>
            <a:endParaRPr lang="en-US" dirty="0"/>
          </a:p>
          <a:p>
            <a:pPr lvl="1"/>
            <a:r>
              <a:rPr lang="en-US" dirty="0" smtClean="0"/>
              <a:t>Choose to automate processes which need to be more consistent or occur frequently</a:t>
            </a:r>
          </a:p>
          <a:p>
            <a:pPr lvl="1"/>
            <a:endParaRPr lang="en-US" dirty="0" smtClean="0"/>
          </a:p>
          <a:p>
            <a:pPr lvl="1"/>
            <a:endParaRPr lang="en-US" dirty="0"/>
          </a:p>
        </p:txBody>
      </p:sp>
    </p:spTree>
    <p:extLst>
      <p:ext uri="{BB962C8B-B14F-4D97-AF65-F5344CB8AC3E}">
        <p14:creationId xmlns:p14="http://schemas.microsoft.com/office/powerpoint/2010/main" val="201025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TextBox 3"/>
          <p:cNvSpPr txBox="1"/>
          <p:nvPr/>
        </p:nvSpPr>
        <p:spPr>
          <a:xfrm>
            <a:off x="605053" y="5801556"/>
            <a:ext cx="9771797" cy="492443"/>
          </a:xfrm>
          <a:prstGeom prst="rect">
            <a:avLst/>
          </a:prstGeom>
          <a:noFill/>
        </p:spPr>
        <p:txBody>
          <a:bodyPr wrap="square" lIns="0" tIns="0" rIns="0" bIns="0" rtlCol="0">
            <a:spAutoFit/>
          </a:bodyPr>
          <a:lstStyle/>
          <a:p>
            <a:r>
              <a:rPr lang="en-US" sz="3200" b="1" dirty="0" smtClean="0">
                <a:gradFill>
                  <a:gsLst>
                    <a:gs pos="0">
                      <a:schemeClr val="tx1"/>
                    </a:gs>
                    <a:gs pos="100000">
                      <a:schemeClr val="tx1"/>
                    </a:gs>
                  </a:gsLst>
                  <a:path path="circle">
                    <a:fillToRect l="50000" t="50000" r="50000" b="50000"/>
                  </a:path>
                </a:gradFill>
                <a:ea typeface="Segoe UI" pitchFamily="34" charset="0"/>
                <a:cs typeface="Segoe UI" pitchFamily="34" charset="0"/>
              </a:rPr>
              <a:t>http://channel9.msdn.com/Events</a:t>
            </a:r>
          </a:p>
        </p:txBody>
      </p:sp>
      <p:sp>
        <p:nvSpPr>
          <p:cNvPr id="5" name="Text Placeholder 4"/>
          <p:cNvSpPr txBox="1">
            <a:spLocks/>
          </p:cNvSpPr>
          <p:nvPr/>
        </p:nvSpPr>
        <p:spPr>
          <a:xfrm>
            <a:off x="464923" y="1918492"/>
            <a:ext cx="5082049" cy="284385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dirty="0" smtClean="0"/>
              <a:t>Access MMS Online to view session recordings after the event.</a:t>
            </a:r>
            <a:endParaRPr lang="en-US" sz="4800" dirty="0"/>
          </a:p>
        </p:txBody>
      </p:sp>
      <p:grpSp>
        <p:nvGrpSpPr>
          <p:cNvPr id="12" name="Group 11"/>
          <p:cNvGrpSpPr/>
          <p:nvPr/>
        </p:nvGrpSpPr>
        <p:grpSpPr>
          <a:xfrm>
            <a:off x="6616829" y="1624828"/>
            <a:ext cx="4176738" cy="4176728"/>
            <a:chOff x="5074452" y="2723295"/>
            <a:chExt cx="905203" cy="905203"/>
          </a:xfrm>
        </p:grpSpPr>
        <p:pic>
          <p:nvPicPr>
            <p:cNvPr id="13" name="Picture 12"/>
            <p:cNvPicPr>
              <a:picLocks noChangeAspect="1"/>
            </p:cNvPicPr>
            <p:nvPr/>
          </p:nvPicPr>
          <p:blipFill>
            <a:blip r:embed="rId2"/>
            <a:stretch>
              <a:fillRect/>
            </a:stretch>
          </p:blipFill>
          <p:spPr>
            <a:xfrm>
              <a:off x="5273928" y="2973396"/>
              <a:ext cx="506250" cy="405000"/>
            </a:xfrm>
            <a:prstGeom prst="rect">
              <a:avLst/>
            </a:prstGeom>
          </p:spPr>
        </p:pic>
        <p:sp>
          <p:nvSpPr>
            <p:cNvPr id="14" name="Donut 13"/>
            <p:cNvSpPr/>
            <p:nvPr/>
          </p:nvSpPr>
          <p:spPr bwMode="auto">
            <a:xfrm>
              <a:off x="5074452" y="2723295"/>
              <a:ext cx="905203" cy="905203"/>
            </a:xfrm>
            <a:prstGeom prst="donut">
              <a:avLst>
                <a:gd name="adj" fmla="val 5228"/>
              </a:avLst>
            </a:prstGeom>
            <a:solidFill>
              <a:srgbClr val="FFFFFF"/>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grpSp>
    </p:spTree>
    <p:extLst>
      <p:ext uri="{BB962C8B-B14F-4D97-AF65-F5344CB8AC3E}">
        <p14:creationId xmlns:p14="http://schemas.microsoft.com/office/powerpoint/2010/main" val="3482794647"/>
      </p:ext>
    </p:extLst>
  </p:cSld>
  <p:clrMapOvr>
    <a:masterClrMapping/>
  </p:clrMapOvr>
  <p:transition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4" name="Text Placeholder 4"/>
          <p:cNvSpPr txBox="1">
            <a:spLocks/>
          </p:cNvSpPr>
          <p:nvPr/>
        </p:nvSpPr>
        <p:spPr>
          <a:xfrm>
            <a:off x="464924" y="2888028"/>
            <a:ext cx="8748349" cy="313932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dirty="0" smtClean="0">
                <a:solidFill>
                  <a:schemeClr val="tx2">
                    <a:alpha val="99000"/>
                  </a:schemeClr>
                </a:solidFill>
              </a:rPr>
              <a:t>Complete your session evaluations today and enter to win prizes daily. </a:t>
            </a:r>
          </a:p>
          <a:p>
            <a:pPr marL="0" indent="0">
              <a:buNone/>
            </a:pPr>
            <a:r>
              <a:rPr lang="en-US" sz="3200" dirty="0" smtClean="0">
                <a:solidFill>
                  <a:schemeClr val="tx2">
                    <a:alpha val="99000"/>
                  </a:schemeClr>
                </a:solidFill>
                <a:latin typeface="Segoe UI Light" pitchFamily="34" charset="0"/>
              </a:rPr>
              <a:t>Provide your feedback at a CommNet kiosk or log on at </a:t>
            </a:r>
            <a:r>
              <a:rPr lang="en-US" sz="3200" b="1" dirty="0" smtClean="0">
                <a:solidFill>
                  <a:schemeClr val="tx2">
                    <a:alpha val="99000"/>
                  </a:schemeClr>
                </a:solidFill>
                <a:latin typeface="+mn-lt"/>
              </a:rPr>
              <a:t>www.2013mms.com</a:t>
            </a:r>
            <a:r>
              <a:rPr lang="en-US" sz="3200" dirty="0" smtClean="0">
                <a:solidFill>
                  <a:schemeClr val="tx2">
                    <a:alpha val="99000"/>
                  </a:schemeClr>
                </a:solidFill>
                <a:latin typeface="Segoe UI Light" pitchFamily="34" charset="0"/>
              </a:rPr>
              <a:t>.</a:t>
            </a:r>
          </a:p>
          <a:p>
            <a:pPr marL="0" indent="0">
              <a:buNone/>
            </a:pPr>
            <a:endParaRPr lang="en-US" sz="1600" dirty="0" smtClean="0">
              <a:solidFill>
                <a:schemeClr val="tx2">
                  <a:alpha val="99000"/>
                </a:schemeClr>
              </a:solidFill>
              <a:latin typeface="Segoe UI Light" pitchFamily="34" charset="0"/>
            </a:endParaRPr>
          </a:p>
          <a:p>
            <a:pPr marL="0" indent="0">
              <a:buNone/>
            </a:pPr>
            <a:r>
              <a:rPr lang="en-US" sz="1600" dirty="0" smtClean="0">
                <a:solidFill>
                  <a:schemeClr val="tx2">
                    <a:alpha val="99000"/>
                  </a:schemeClr>
                </a:solidFill>
                <a:latin typeface="Segoe UI Light" pitchFamily="34" charset="0"/>
              </a:rPr>
              <a:t>Upon submission you will receive instant notification if you have won a prize. </a:t>
            </a:r>
          </a:p>
          <a:p>
            <a:pPr marL="0" indent="0">
              <a:buNone/>
            </a:pPr>
            <a:r>
              <a:rPr lang="en-US" sz="1600" dirty="0" smtClean="0">
                <a:solidFill>
                  <a:schemeClr val="tx2">
                    <a:alpha val="99000"/>
                  </a:schemeClr>
                </a:solidFill>
                <a:latin typeface="Segoe UI Light" pitchFamily="34" charset="0"/>
              </a:rPr>
              <a:t>Prize pickup is at the Information Desk located in Attendee Services in the Mandalay Bay Foyer. </a:t>
            </a:r>
          </a:p>
          <a:p>
            <a:pPr marL="0" indent="0">
              <a:buNone/>
            </a:pPr>
            <a:r>
              <a:rPr lang="en-US" sz="1600" dirty="0" smtClean="0">
                <a:solidFill>
                  <a:schemeClr val="tx2">
                    <a:alpha val="99000"/>
                  </a:schemeClr>
                </a:solidFill>
                <a:latin typeface="Segoe UI Light" pitchFamily="34" charset="0"/>
              </a:rPr>
              <a:t>Entry details can be found on the MMS website.</a:t>
            </a:r>
            <a:endParaRPr lang="en-US" sz="1600" dirty="0">
              <a:solidFill>
                <a:schemeClr val="tx2">
                  <a:alpha val="99000"/>
                </a:schemeClr>
              </a:solidFill>
              <a:latin typeface="Segoe UI Light" pitchFamily="34" charset="0"/>
            </a:endParaRPr>
          </a:p>
        </p:txBody>
      </p:sp>
      <p:sp>
        <p:nvSpPr>
          <p:cNvPr id="5" name="Text Placeholder 4"/>
          <p:cNvSpPr txBox="1">
            <a:spLocks/>
          </p:cNvSpPr>
          <p:nvPr/>
        </p:nvSpPr>
        <p:spPr>
          <a:xfrm>
            <a:off x="441551" y="1803090"/>
            <a:ext cx="10784967" cy="1015663"/>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18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6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000" spc="-200" dirty="0" smtClean="0"/>
              <a:t>We want to hear from you!</a:t>
            </a:r>
            <a:endParaRPr lang="en-US" sz="6000" spc="-200" dirty="0"/>
          </a:p>
        </p:txBody>
      </p:sp>
    </p:spTree>
    <p:extLst>
      <p:ext uri="{BB962C8B-B14F-4D97-AF65-F5344CB8AC3E}">
        <p14:creationId xmlns:p14="http://schemas.microsoft.com/office/powerpoint/2010/main" val="311509198"/>
      </p:ext>
    </p:extLst>
  </p:cSld>
  <p:clrMapOvr>
    <a:masterClrMapping/>
  </p:clrMapOvr>
  <p:transition advClick="0" advTm="10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a:xfrm>
            <a:off x="274638" y="1395736"/>
            <a:ext cx="11598707" cy="4419671"/>
          </a:xfrm>
        </p:spPr>
        <p:txBody>
          <a:bodyPr/>
          <a:lstStyle/>
          <a:p>
            <a:r>
              <a:rPr lang="en-US" dirty="0"/>
              <a:t>Integration Points in System </a:t>
            </a:r>
            <a:r>
              <a:rPr lang="en-US" dirty="0" smtClean="0"/>
              <a:t>Center</a:t>
            </a:r>
          </a:p>
          <a:p>
            <a:pPr lvl="1"/>
            <a:r>
              <a:rPr lang="en-US" dirty="0" smtClean="0"/>
              <a:t>Service Manager</a:t>
            </a:r>
          </a:p>
          <a:p>
            <a:pPr lvl="1"/>
            <a:r>
              <a:rPr lang="en-US" dirty="0" smtClean="0"/>
              <a:t>Orchestrator</a:t>
            </a:r>
          </a:p>
          <a:p>
            <a:pPr lvl="1"/>
            <a:r>
              <a:rPr lang="en-US" dirty="0" smtClean="0"/>
              <a:t>Operations Manager</a:t>
            </a:r>
          </a:p>
          <a:p>
            <a:pPr lvl="1"/>
            <a:r>
              <a:rPr lang="en-US" dirty="0" smtClean="0"/>
              <a:t>Configuration Manager</a:t>
            </a:r>
            <a:endParaRPr lang="en-US" dirty="0"/>
          </a:p>
          <a:p>
            <a:r>
              <a:rPr lang="en-US" dirty="0"/>
              <a:t>Provisioning Scenarios &amp; </a:t>
            </a:r>
            <a:r>
              <a:rPr lang="en-US" dirty="0" smtClean="0"/>
              <a:t>Demos in Three Rounds</a:t>
            </a:r>
          </a:p>
          <a:p>
            <a:pPr lvl="1"/>
            <a:r>
              <a:rPr lang="en-US" dirty="0" smtClean="0"/>
              <a:t>Users and Groups</a:t>
            </a:r>
          </a:p>
          <a:p>
            <a:pPr lvl="1"/>
            <a:r>
              <a:rPr lang="en-US" dirty="0" err="1" smtClean="0"/>
              <a:t>Virtuals</a:t>
            </a:r>
            <a:endParaRPr lang="en-US" dirty="0" smtClean="0"/>
          </a:p>
          <a:p>
            <a:pPr lvl="1"/>
            <a:r>
              <a:rPr lang="en-US" dirty="0" smtClean="0"/>
              <a:t>Software</a:t>
            </a:r>
          </a:p>
          <a:p>
            <a:pPr lvl="1"/>
            <a:r>
              <a:rPr lang="en-US" dirty="0" smtClean="0"/>
              <a:t>Other scenarios</a:t>
            </a:r>
            <a:endParaRPr lang="en-US" dirty="0"/>
          </a:p>
          <a:p>
            <a:endParaRPr lang="en-US" dirty="0"/>
          </a:p>
        </p:txBody>
      </p:sp>
    </p:spTree>
    <p:extLst>
      <p:ext uri="{BB962C8B-B14F-4D97-AF65-F5344CB8AC3E}">
        <p14:creationId xmlns:p14="http://schemas.microsoft.com/office/powerpoint/2010/main" val="102683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471031"/>
            <a:ext cx="5715518" cy="743441"/>
          </a:xfrm>
        </p:spPr>
        <p:txBody>
          <a:bodyPr/>
          <a:lstStyle/>
          <a:p>
            <a:r>
              <a:rPr lang="en-US" dirty="0" smtClean="0"/>
              <a:t>Operations Manager</a:t>
            </a:r>
            <a:endParaRPr lang="en-US" dirty="0"/>
          </a:p>
        </p:txBody>
      </p:sp>
      <p:sp>
        <p:nvSpPr>
          <p:cNvPr id="57" name="Oval 56"/>
          <p:cNvSpPr/>
          <p:nvPr/>
        </p:nvSpPr>
        <p:spPr>
          <a:xfrm>
            <a:off x="5216067" y="386685"/>
            <a:ext cx="2133600" cy="1828801"/>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Service Manager</a:t>
            </a:r>
            <a:endParaRPr lang="en-US" sz="1600" dirty="0"/>
          </a:p>
        </p:txBody>
      </p:sp>
      <p:sp>
        <p:nvSpPr>
          <p:cNvPr id="58" name="Oval 57">
            <a:hlinkClick r:id="rId3" action="ppaction://hlinksldjump"/>
          </p:cNvPr>
          <p:cNvSpPr/>
          <p:nvPr/>
        </p:nvSpPr>
        <p:spPr>
          <a:xfrm>
            <a:off x="5216067" y="2597955"/>
            <a:ext cx="2133600" cy="1828801"/>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Operations Manager</a:t>
            </a:r>
            <a:endParaRPr lang="en-US" sz="1600" dirty="0"/>
          </a:p>
        </p:txBody>
      </p:sp>
      <p:sp>
        <p:nvSpPr>
          <p:cNvPr id="59" name="Oval 58">
            <a:hlinkClick r:id="rId4" action="ppaction://hlinksldjump"/>
          </p:cNvPr>
          <p:cNvSpPr/>
          <p:nvPr/>
        </p:nvSpPr>
        <p:spPr>
          <a:xfrm>
            <a:off x="2897904" y="1301086"/>
            <a:ext cx="2133600" cy="1828801"/>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t>Configuration </a:t>
            </a:r>
            <a:r>
              <a:rPr lang="en-US" sz="1500" b="1" dirty="0" smtClean="0"/>
              <a:t>Manager</a:t>
            </a:r>
            <a:endParaRPr lang="en-US" sz="1500" dirty="0"/>
          </a:p>
        </p:txBody>
      </p:sp>
      <p:sp>
        <p:nvSpPr>
          <p:cNvPr id="60" name="Oval 59">
            <a:hlinkClick r:id="" action="ppaction://noaction"/>
          </p:cNvPr>
          <p:cNvSpPr/>
          <p:nvPr/>
        </p:nvSpPr>
        <p:spPr>
          <a:xfrm>
            <a:off x="2897904" y="3659365"/>
            <a:ext cx="2114864" cy="190496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Data Protection Manager</a:t>
            </a:r>
            <a:endParaRPr lang="en-US" sz="1600" dirty="0">
              <a:solidFill>
                <a:schemeClr val="tx1"/>
              </a:solidFill>
            </a:endParaRPr>
          </a:p>
        </p:txBody>
      </p:sp>
      <p:sp>
        <p:nvSpPr>
          <p:cNvPr id="61" name="Oval 60">
            <a:hlinkClick r:id="" action="ppaction://noaction"/>
          </p:cNvPr>
          <p:cNvSpPr/>
          <p:nvPr/>
        </p:nvSpPr>
        <p:spPr>
          <a:xfrm>
            <a:off x="7622304" y="3659365"/>
            <a:ext cx="2133600" cy="1828801"/>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Virtual Machine Manager</a:t>
            </a:r>
            <a:endParaRPr lang="en-US" sz="1600" dirty="0">
              <a:solidFill>
                <a:schemeClr val="tx1"/>
              </a:solidFill>
            </a:endParaRPr>
          </a:p>
        </p:txBody>
      </p:sp>
      <p:sp>
        <p:nvSpPr>
          <p:cNvPr id="62" name="Oval 61">
            <a:hlinkClick r:id="" action="ppaction://noaction"/>
          </p:cNvPr>
          <p:cNvSpPr/>
          <p:nvPr/>
        </p:nvSpPr>
        <p:spPr>
          <a:xfrm>
            <a:off x="5216067" y="4830167"/>
            <a:ext cx="2133599" cy="182880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App Controller</a:t>
            </a:r>
            <a:endParaRPr lang="en-US" sz="1600" dirty="0">
              <a:solidFill>
                <a:schemeClr val="tx1"/>
              </a:solidFill>
            </a:endParaRPr>
          </a:p>
        </p:txBody>
      </p:sp>
      <p:sp>
        <p:nvSpPr>
          <p:cNvPr id="63" name="Oval 62">
            <a:hlinkClick r:id="rId3" action="ppaction://hlinksldjump"/>
          </p:cNvPr>
          <p:cNvSpPr/>
          <p:nvPr/>
        </p:nvSpPr>
        <p:spPr>
          <a:xfrm>
            <a:off x="7622304" y="1301086"/>
            <a:ext cx="2133600" cy="1828801"/>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Orchestrator</a:t>
            </a:r>
            <a:endParaRPr lang="en-US" sz="1600" dirty="0"/>
          </a:p>
        </p:txBody>
      </p:sp>
      <p:sp>
        <p:nvSpPr>
          <p:cNvPr id="68" name="Oval 67">
            <a:hlinkClick r:id="" action="ppaction://noaction"/>
          </p:cNvPr>
          <p:cNvSpPr/>
          <p:nvPr/>
        </p:nvSpPr>
        <p:spPr>
          <a:xfrm>
            <a:off x="416549" y="2453555"/>
            <a:ext cx="2114864" cy="190496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70" name="Oval 69">
            <a:hlinkClick r:id="" action="ppaction://noaction"/>
          </p:cNvPr>
          <p:cNvSpPr/>
          <p:nvPr/>
        </p:nvSpPr>
        <p:spPr>
          <a:xfrm>
            <a:off x="9755904" y="2504946"/>
            <a:ext cx="2114864" cy="190496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74" name="TextBox 73"/>
          <p:cNvSpPr txBox="1"/>
          <p:nvPr/>
        </p:nvSpPr>
        <p:spPr>
          <a:xfrm>
            <a:off x="864381" y="3044613"/>
            <a:ext cx="1219200" cy="646331"/>
          </a:xfrm>
          <a:prstGeom prst="rect">
            <a:avLst/>
          </a:prstGeom>
          <a:noFill/>
        </p:spPr>
        <p:txBody>
          <a:bodyPr wrap="square" rtlCol="0">
            <a:spAutoFit/>
          </a:bodyPr>
          <a:lstStyle/>
          <a:p>
            <a:pPr algn="ctr"/>
            <a:r>
              <a:rPr lang="en-US" b="1" dirty="0" smtClean="0"/>
              <a:t>Active Directory</a:t>
            </a:r>
            <a:endParaRPr lang="en-US" b="1" dirty="0"/>
          </a:p>
        </p:txBody>
      </p:sp>
      <p:sp>
        <p:nvSpPr>
          <p:cNvPr id="75" name="TextBox 74"/>
          <p:cNvSpPr txBox="1"/>
          <p:nvPr/>
        </p:nvSpPr>
        <p:spPr>
          <a:xfrm>
            <a:off x="10203736" y="3272760"/>
            <a:ext cx="1219200" cy="369332"/>
          </a:xfrm>
          <a:prstGeom prst="rect">
            <a:avLst/>
          </a:prstGeom>
          <a:noFill/>
        </p:spPr>
        <p:txBody>
          <a:bodyPr wrap="square" rtlCol="0">
            <a:spAutoFit/>
          </a:bodyPr>
          <a:lstStyle/>
          <a:p>
            <a:pPr algn="ctr"/>
            <a:r>
              <a:rPr lang="en-US" b="1" dirty="0" smtClean="0"/>
              <a:t>Exchange</a:t>
            </a:r>
            <a:endParaRPr lang="en-US" b="1" dirty="0"/>
          </a:p>
        </p:txBody>
      </p:sp>
      <p:cxnSp>
        <p:nvCxnSpPr>
          <p:cNvPr id="28" name="Straight Arrow Connector 27"/>
          <p:cNvCxnSpPr/>
          <p:nvPr/>
        </p:nvCxnSpPr>
        <p:spPr>
          <a:xfrm flipH="1">
            <a:off x="2402008" y="3506277"/>
            <a:ext cx="3002504" cy="17453"/>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622367" y="3229278"/>
            <a:ext cx="2409137" cy="276999"/>
          </a:xfrm>
          <a:prstGeom prst="rect">
            <a:avLst/>
          </a:prstGeom>
          <a:noFill/>
        </p:spPr>
        <p:txBody>
          <a:bodyPr wrap="square" rtlCol="0">
            <a:spAutoFit/>
          </a:bodyPr>
          <a:lstStyle/>
          <a:p>
            <a:pPr algn="ctr"/>
            <a:r>
              <a:rPr lang="en-US" sz="1200" dirty="0" smtClean="0"/>
              <a:t>Management Pack</a:t>
            </a:r>
            <a:endParaRPr lang="en-US" sz="1200" dirty="0"/>
          </a:p>
        </p:txBody>
      </p:sp>
      <p:cxnSp>
        <p:nvCxnSpPr>
          <p:cNvPr id="30" name="Straight Arrow Connector 29"/>
          <p:cNvCxnSpPr/>
          <p:nvPr/>
        </p:nvCxnSpPr>
        <p:spPr>
          <a:xfrm flipH="1" flipV="1">
            <a:off x="4682667" y="2509415"/>
            <a:ext cx="1066800" cy="587856"/>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7205795" y="3523730"/>
            <a:ext cx="2716127" cy="6266"/>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6334864" y="1932433"/>
            <a:ext cx="11239" cy="968855"/>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6936504" y="3815688"/>
            <a:ext cx="1066800" cy="587856"/>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6902361" y="2542031"/>
            <a:ext cx="1066800" cy="587856"/>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6285035" y="4089337"/>
            <a:ext cx="11239" cy="968855"/>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4682667" y="3815688"/>
            <a:ext cx="1066800" cy="587856"/>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205795" y="3229278"/>
            <a:ext cx="2409137" cy="276999"/>
          </a:xfrm>
          <a:prstGeom prst="rect">
            <a:avLst/>
          </a:prstGeom>
          <a:noFill/>
        </p:spPr>
        <p:txBody>
          <a:bodyPr wrap="square" rtlCol="0">
            <a:spAutoFit/>
          </a:bodyPr>
          <a:lstStyle/>
          <a:p>
            <a:pPr algn="ctr"/>
            <a:r>
              <a:rPr lang="en-US" sz="1200" dirty="0" smtClean="0"/>
              <a:t>Management Pack</a:t>
            </a:r>
            <a:endParaRPr lang="en-US" sz="1200" dirty="0"/>
          </a:p>
        </p:txBody>
      </p:sp>
      <p:sp>
        <p:nvSpPr>
          <p:cNvPr id="38" name="TextBox 37"/>
          <p:cNvSpPr txBox="1"/>
          <p:nvPr/>
        </p:nvSpPr>
        <p:spPr>
          <a:xfrm rot="1793369">
            <a:off x="4612696" y="2394145"/>
            <a:ext cx="1224136" cy="461665"/>
          </a:xfrm>
          <a:prstGeom prst="rect">
            <a:avLst/>
          </a:prstGeom>
          <a:noFill/>
        </p:spPr>
        <p:txBody>
          <a:bodyPr wrap="square" rtlCol="0">
            <a:spAutoFit/>
          </a:bodyPr>
          <a:lstStyle/>
          <a:p>
            <a:pPr algn="ctr"/>
            <a:r>
              <a:rPr lang="en-US" sz="1200" dirty="0" smtClean="0"/>
              <a:t>Management Pack</a:t>
            </a:r>
            <a:endParaRPr lang="en-US" sz="1200" dirty="0"/>
          </a:p>
        </p:txBody>
      </p:sp>
      <p:sp>
        <p:nvSpPr>
          <p:cNvPr id="39" name="TextBox 38"/>
          <p:cNvSpPr txBox="1"/>
          <p:nvPr/>
        </p:nvSpPr>
        <p:spPr>
          <a:xfrm rot="19939553">
            <a:off x="4620757" y="3697067"/>
            <a:ext cx="1145664" cy="461665"/>
          </a:xfrm>
          <a:prstGeom prst="rect">
            <a:avLst/>
          </a:prstGeom>
          <a:noFill/>
        </p:spPr>
        <p:txBody>
          <a:bodyPr wrap="square" rtlCol="0">
            <a:spAutoFit/>
          </a:bodyPr>
          <a:lstStyle/>
          <a:p>
            <a:pPr algn="ctr"/>
            <a:r>
              <a:rPr lang="en-US" sz="1200" dirty="0" smtClean="0"/>
              <a:t>Management Pack</a:t>
            </a:r>
            <a:endParaRPr lang="en-US" sz="1200" dirty="0"/>
          </a:p>
        </p:txBody>
      </p:sp>
      <p:sp>
        <p:nvSpPr>
          <p:cNvPr id="40" name="TextBox 39"/>
          <p:cNvSpPr txBox="1"/>
          <p:nvPr/>
        </p:nvSpPr>
        <p:spPr>
          <a:xfrm rot="1660447" flipH="1">
            <a:off x="6944040" y="3686237"/>
            <a:ext cx="1145664" cy="461665"/>
          </a:xfrm>
          <a:prstGeom prst="rect">
            <a:avLst/>
          </a:prstGeom>
          <a:noFill/>
        </p:spPr>
        <p:txBody>
          <a:bodyPr wrap="square" rtlCol="0">
            <a:spAutoFit/>
          </a:bodyPr>
          <a:lstStyle/>
          <a:p>
            <a:pPr algn="ctr"/>
            <a:r>
              <a:rPr lang="en-US" sz="1200" dirty="0" smtClean="0"/>
              <a:t>Management Pack</a:t>
            </a:r>
            <a:endParaRPr lang="en-US" sz="1200" dirty="0"/>
          </a:p>
        </p:txBody>
      </p:sp>
      <p:sp>
        <p:nvSpPr>
          <p:cNvPr id="41" name="TextBox 40"/>
          <p:cNvSpPr txBox="1"/>
          <p:nvPr/>
        </p:nvSpPr>
        <p:spPr>
          <a:xfrm rot="19806631" flipH="1">
            <a:off x="6667419" y="2466276"/>
            <a:ext cx="1224136" cy="461665"/>
          </a:xfrm>
          <a:prstGeom prst="rect">
            <a:avLst/>
          </a:prstGeom>
          <a:noFill/>
        </p:spPr>
        <p:txBody>
          <a:bodyPr wrap="square" rtlCol="0">
            <a:spAutoFit/>
          </a:bodyPr>
          <a:lstStyle/>
          <a:p>
            <a:pPr algn="ctr"/>
            <a:r>
              <a:rPr lang="en-US" sz="1200" dirty="0" smtClean="0"/>
              <a:t>Management Pack</a:t>
            </a:r>
            <a:endParaRPr lang="en-US" sz="1200" dirty="0"/>
          </a:p>
        </p:txBody>
      </p:sp>
      <p:sp>
        <p:nvSpPr>
          <p:cNvPr id="42" name="TextBox 41"/>
          <p:cNvSpPr txBox="1"/>
          <p:nvPr/>
        </p:nvSpPr>
        <p:spPr>
          <a:xfrm rot="16200000" flipH="1">
            <a:off x="5479202" y="4180604"/>
            <a:ext cx="1145664" cy="461665"/>
          </a:xfrm>
          <a:prstGeom prst="rect">
            <a:avLst/>
          </a:prstGeom>
          <a:noFill/>
        </p:spPr>
        <p:txBody>
          <a:bodyPr wrap="square" rtlCol="0">
            <a:spAutoFit/>
          </a:bodyPr>
          <a:lstStyle/>
          <a:p>
            <a:pPr algn="ctr"/>
            <a:r>
              <a:rPr lang="en-US" sz="1200" dirty="0" smtClean="0"/>
              <a:t>Management Pack</a:t>
            </a:r>
            <a:endParaRPr lang="en-US" sz="1200" dirty="0"/>
          </a:p>
        </p:txBody>
      </p:sp>
      <p:sp>
        <p:nvSpPr>
          <p:cNvPr id="43" name="TextBox 42"/>
          <p:cNvSpPr txBox="1"/>
          <p:nvPr/>
        </p:nvSpPr>
        <p:spPr>
          <a:xfrm rot="16200000" flipH="1">
            <a:off x="5542439" y="2186028"/>
            <a:ext cx="1145664" cy="461665"/>
          </a:xfrm>
          <a:prstGeom prst="rect">
            <a:avLst/>
          </a:prstGeom>
          <a:noFill/>
        </p:spPr>
        <p:txBody>
          <a:bodyPr wrap="square" rtlCol="0">
            <a:spAutoFit/>
          </a:bodyPr>
          <a:lstStyle/>
          <a:p>
            <a:pPr algn="ctr"/>
            <a:r>
              <a:rPr lang="en-US" sz="1200" dirty="0" smtClean="0"/>
              <a:t>Management Pack</a:t>
            </a:r>
            <a:endParaRPr lang="en-US" sz="1200" dirty="0"/>
          </a:p>
        </p:txBody>
      </p:sp>
      <p:sp>
        <p:nvSpPr>
          <p:cNvPr id="44" name="Title 1"/>
          <p:cNvSpPr txBox="1">
            <a:spLocks/>
          </p:cNvSpPr>
          <p:nvPr/>
        </p:nvSpPr>
        <p:spPr>
          <a:xfrm>
            <a:off x="7111607" y="471031"/>
            <a:ext cx="4256737" cy="743441"/>
          </a:xfrm>
          <a:prstGeom prst="rect">
            <a:avLst/>
          </a:prstGeom>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r"/>
            <a:r>
              <a:rPr lang="en-US" dirty="0" smtClean="0"/>
              <a:t>Integration Points</a:t>
            </a:r>
            <a:endParaRPr lang="en-US" dirty="0"/>
          </a:p>
        </p:txBody>
      </p:sp>
    </p:spTree>
    <p:extLst>
      <p:ext uri="{BB962C8B-B14F-4D97-AF65-F5344CB8AC3E}">
        <p14:creationId xmlns:p14="http://schemas.microsoft.com/office/powerpoint/2010/main" val="24307398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471031"/>
            <a:ext cx="4256737" cy="743441"/>
          </a:xfrm>
        </p:spPr>
        <p:txBody>
          <a:bodyPr/>
          <a:lstStyle/>
          <a:p>
            <a:r>
              <a:rPr lang="en-US" dirty="0" smtClean="0"/>
              <a:t>Orchestrator</a:t>
            </a:r>
            <a:endParaRPr lang="en-US" dirty="0"/>
          </a:p>
        </p:txBody>
      </p:sp>
      <p:sp>
        <p:nvSpPr>
          <p:cNvPr id="57" name="Oval 56"/>
          <p:cNvSpPr/>
          <p:nvPr/>
        </p:nvSpPr>
        <p:spPr>
          <a:xfrm>
            <a:off x="7622304" y="1286666"/>
            <a:ext cx="2133600" cy="1828801"/>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Service Manager</a:t>
            </a:r>
            <a:endParaRPr lang="en-US" sz="1600" dirty="0"/>
          </a:p>
        </p:txBody>
      </p:sp>
      <p:sp>
        <p:nvSpPr>
          <p:cNvPr id="58" name="Oval 57">
            <a:hlinkClick r:id="rId3" action="ppaction://hlinksldjump"/>
          </p:cNvPr>
          <p:cNvSpPr/>
          <p:nvPr/>
        </p:nvSpPr>
        <p:spPr>
          <a:xfrm>
            <a:off x="5216066" y="386686"/>
            <a:ext cx="2133600" cy="1828801"/>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Operations Manager</a:t>
            </a:r>
            <a:endParaRPr lang="en-US" sz="1600" dirty="0"/>
          </a:p>
        </p:txBody>
      </p:sp>
      <p:sp>
        <p:nvSpPr>
          <p:cNvPr id="59" name="Oval 58">
            <a:hlinkClick r:id="rId4" action="ppaction://hlinksldjump"/>
          </p:cNvPr>
          <p:cNvSpPr/>
          <p:nvPr/>
        </p:nvSpPr>
        <p:spPr>
          <a:xfrm>
            <a:off x="2897904" y="1301086"/>
            <a:ext cx="2133600" cy="1828801"/>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t>Configuration </a:t>
            </a:r>
            <a:r>
              <a:rPr lang="en-US" sz="1500" b="1" dirty="0" smtClean="0"/>
              <a:t>Manager</a:t>
            </a:r>
            <a:endParaRPr lang="en-US" sz="1500" dirty="0"/>
          </a:p>
        </p:txBody>
      </p:sp>
      <p:sp>
        <p:nvSpPr>
          <p:cNvPr id="60" name="Oval 59">
            <a:hlinkClick r:id="" action="ppaction://noaction"/>
          </p:cNvPr>
          <p:cNvSpPr/>
          <p:nvPr/>
        </p:nvSpPr>
        <p:spPr>
          <a:xfrm>
            <a:off x="2897904" y="3659365"/>
            <a:ext cx="2114864" cy="190496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Data Protection Manager</a:t>
            </a:r>
            <a:endParaRPr lang="en-US" sz="1600" dirty="0">
              <a:solidFill>
                <a:schemeClr val="tx1"/>
              </a:solidFill>
            </a:endParaRPr>
          </a:p>
        </p:txBody>
      </p:sp>
      <p:sp>
        <p:nvSpPr>
          <p:cNvPr id="61" name="Oval 60">
            <a:hlinkClick r:id="" action="ppaction://noaction"/>
          </p:cNvPr>
          <p:cNvSpPr/>
          <p:nvPr/>
        </p:nvSpPr>
        <p:spPr>
          <a:xfrm>
            <a:off x="7622304" y="3659365"/>
            <a:ext cx="2133600" cy="1828801"/>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Virtual Machine Manager</a:t>
            </a:r>
            <a:endParaRPr lang="en-US" sz="1600" dirty="0">
              <a:solidFill>
                <a:schemeClr val="tx1"/>
              </a:solidFill>
            </a:endParaRPr>
          </a:p>
        </p:txBody>
      </p:sp>
      <p:sp>
        <p:nvSpPr>
          <p:cNvPr id="62" name="Oval 61">
            <a:hlinkClick r:id="" action="ppaction://noaction"/>
          </p:cNvPr>
          <p:cNvSpPr/>
          <p:nvPr/>
        </p:nvSpPr>
        <p:spPr>
          <a:xfrm>
            <a:off x="5216066" y="4830167"/>
            <a:ext cx="2133599" cy="182880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App Controller</a:t>
            </a:r>
            <a:endParaRPr lang="en-US" sz="1600" dirty="0">
              <a:solidFill>
                <a:schemeClr val="tx1"/>
              </a:solidFill>
            </a:endParaRPr>
          </a:p>
        </p:txBody>
      </p:sp>
      <p:sp>
        <p:nvSpPr>
          <p:cNvPr id="63" name="Oval 62">
            <a:hlinkClick r:id="rId3" action="ppaction://hlinksldjump"/>
          </p:cNvPr>
          <p:cNvSpPr/>
          <p:nvPr/>
        </p:nvSpPr>
        <p:spPr>
          <a:xfrm>
            <a:off x="5216066" y="2581106"/>
            <a:ext cx="2133600" cy="1828801"/>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Orchestrator</a:t>
            </a:r>
            <a:endParaRPr lang="en-US" sz="1600" dirty="0"/>
          </a:p>
        </p:txBody>
      </p:sp>
      <p:sp>
        <p:nvSpPr>
          <p:cNvPr id="68" name="Oval 67">
            <a:hlinkClick r:id="" action="ppaction://noaction"/>
          </p:cNvPr>
          <p:cNvSpPr/>
          <p:nvPr/>
        </p:nvSpPr>
        <p:spPr>
          <a:xfrm>
            <a:off x="416549" y="2453555"/>
            <a:ext cx="2114864" cy="190496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cxnSp>
        <p:nvCxnSpPr>
          <p:cNvPr id="69" name="Straight Arrow Connector 68"/>
          <p:cNvCxnSpPr/>
          <p:nvPr/>
        </p:nvCxnSpPr>
        <p:spPr>
          <a:xfrm flipH="1">
            <a:off x="2402008" y="3506277"/>
            <a:ext cx="3002504" cy="17453"/>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70" name="Oval 69">
            <a:hlinkClick r:id="" action="ppaction://noaction"/>
          </p:cNvPr>
          <p:cNvSpPr/>
          <p:nvPr/>
        </p:nvSpPr>
        <p:spPr>
          <a:xfrm>
            <a:off x="9755904" y="2504946"/>
            <a:ext cx="2114864" cy="190496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74" name="TextBox 73"/>
          <p:cNvSpPr txBox="1"/>
          <p:nvPr/>
        </p:nvSpPr>
        <p:spPr>
          <a:xfrm>
            <a:off x="864381" y="3044613"/>
            <a:ext cx="1219200" cy="646331"/>
          </a:xfrm>
          <a:prstGeom prst="rect">
            <a:avLst/>
          </a:prstGeom>
          <a:noFill/>
        </p:spPr>
        <p:txBody>
          <a:bodyPr wrap="square" rtlCol="0">
            <a:spAutoFit/>
          </a:bodyPr>
          <a:lstStyle/>
          <a:p>
            <a:pPr algn="ctr"/>
            <a:r>
              <a:rPr lang="en-US" b="1" dirty="0" smtClean="0"/>
              <a:t>Active Directory</a:t>
            </a:r>
            <a:endParaRPr lang="en-US" b="1" dirty="0"/>
          </a:p>
        </p:txBody>
      </p:sp>
      <p:sp>
        <p:nvSpPr>
          <p:cNvPr id="75" name="TextBox 74"/>
          <p:cNvSpPr txBox="1"/>
          <p:nvPr/>
        </p:nvSpPr>
        <p:spPr>
          <a:xfrm>
            <a:off x="10203736" y="3272760"/>
            <a:ext cx="1219200" cy="369332"/>
          </a:xfrm>
          <a:prstGeom prst="rect">
            <a:avLst/>
          </a:prstGeom>
          <a:noFill/>
        </p:spPr>
        <p:txBody>
          <a:bodyPr wrap="square" rtlCol="0">
            <a:spAutoFit/>
          </a:bodyPr>
          <a:lstStyle/>
          <a:p>
            <a:pPr algn="ctr"/>
            <a:r>
              <a:rPr lang="en-US" b="1" dirty="0" smtClean="0"/>
              <a:t>Exchange</a:t>
            </a:r>
            <a:endParaRPr lang="en-US" b="1" dirty="0"/>
          </a:p>
        </p:txBody>
      </p:sp>
      <p:sp>
        <p:nvSpPr>
          <p:cNvPr id="28" name="TextBox 27"/>
          <p:cNvSpPr txBox="1"/>
          <p:nvPr/>
        </p:nvSpPr>
        <p:spPr>
          <a:xfrm>
            <a:off x="2622367" y="3229278"/>
            <a:ext cx="2409137" cy="276999"/>
          </a:xfrm>
          <a:prstGeom prst="rect">
            <a:avLst/>
          </a:prstGeom>
          <a:noFill/>
        </p:spPr>
        <p:txBody>
          <a:bodyPr wrap="square" rtlCol="0">
            <a:spAutoFit/>
          </a:bodyPr>
          <a:lstStyle/>
          <a:p>
            <a:pPr algn="ctr"/>
            <a:r>
              <a:rPr lang="en-US" sz="1200" dirty="0" smtClean="0"/>
              <a:t>Integration Pack</a:t>
            </a:r>
            <a:endParaRPr lang="en-US" sz="1200" dirty="0"/>
          </a:p>
        </p:txBody>
      </p:sp>
      <p:cxnSp>
        <p:nvCxnSpPr>
          <p:cNvPr id="30" name="Straight Arrow Connector 29"/>
          <p:cNvCxnSpPr/>
          <p:nvPr/>
        </p:nvCxnSpPr>
        <p:spPr>
          <a:xfrm flipH="1" flipV="1">
            <a:off x="4682667" y="2509415"/>
            <a:ext cx="1066800" cy="587856"/>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7205795" y="3523730"/>
            <a:ext cx="2716127" cy="6266"/>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6334864" y="1932433"/>
            <a:ext cx="11239" cy="968855"/>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6936504" y="3815688"/>
            <a:ext cx="1066800" cy="587856"/>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6902361" y="2542031"/>
            <a:ext cx="1066800" cy="587856"/>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6285035" y="4089337"/>
            <a:ext cx="11239" cy="968855"/>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4682667" y="3815688"/>
            <a:ext cx="1066800" cy="587856"/>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205795" y="3229278"/>
            <a:ext cx="2409137" cy="276999"/>
          </a:xfrm>
          <a:prstGeom prst="rect">
            <a:avLst/>
          </a:prstGeom>
          <a:noFill/>
        </p:spPr>
        <p:txBody>
          <a:bodyPr wrap="square" rtlCol="0">
            <a:spAutoFit/>
          </a:bodyPr>
          <a:lstStyle/>
          <a:p>
            <a:pPr algn="ctr"/>
            <a:r>
              <a:rPr lang="en-US" sz="1200" dirty="0" smtClean="0"/>
              <a:t>Integration Pack</a:t>
            </a:r>
            <a:endParaRPr lang="en-US" sz="1200" dirty="0"/>
          </a:p>
        </p:txBody>
      </p:sp>
      <p:sp>
        <p:nvSpPr>
          <p:cNvPr id="38" name="TextBox 37"/>
          <p:cNvSpPr txBox="1"/>
          <p:nvPr/>
        </p:nvSpPr>
        <p:spPr>
          <a:xfrm rot="1793369">
            <a:off x="4612696" y="2394145"/>
            <a:ext cx="1224136" cy="461665"/>
          </a:xfrm>
          <a:prstGeom prst="rect">
            <a:avLst/>
          </a:prstGeom>
          <a:noFill/>
        </p:spPr>
        <p:txBody>
          <a:bodyPr wrap="square" rtlCol="0">
            <a:spAutoFit/>
          </a:bodyPr>
          <a:lstStyle/>
          <a:p>
            <a:pPr algn="ctr"/>
            <a:r>
              <a:rPr lang="en-US" sz="1200" dirty="0" smtClean="0"/>
              <a:t>Integration Pack</a:t>
            </a:r>
            <a:endParaRPr lang="en-US" sz="1200" dirty="0"/>
          </a:p>
        </p:txBody>
      </p:sp>
      <p:sp>
        <p:nvSpPr>
          <p:cNvPr id="39" name="TextBox 38"/>
          <p:cNvSpPr txBox="1"/>
          <p:nvPr/>
        </p:nvSpPr>
        <p:spPr>
          <a:xfrm rot="19939553">
            <a:off x="4620757" y="3697067"/>
            <a:ext cx="1145664" cy="461665"/>
          </a:xfrm>
          <a:prstGeom prst="rect">
            <a:avLst/>
          </a:prstGeom>
          <a:noFill/>
        </p:spPr>
        <p:txBody>
          <a:bodyPr wrap="square" rtlCol="0">
            <a:spAutoFit/>
          </a:bodyPr>
          <a:lstStyle/>
          <a:p>
            <a:pPr algn="ctr"/>
            <a:r>
              <a:rPr lang="en-US" sz="1200" dirty="0" smtClean="0"/>
              <a:t>Integration Pack</a:t>
            </a:r>
            <a:endParaRPr lang="en-US" sz="1200" dirty="0"/>
          </a:p>
        </p:txBody>
      </p:sp>
      <p:sp>
        <p:nvSpPr>
          <p:cNvPr id="40" name="TextBox 39"/>
          <p:cNvSpPr txBox="1"/>
          <p:nvPr/>
        </p:nvSpPr>
        <p:spPr>
          <a:xfrm rot="1660447" flipH="1">
            <a:off x="6944040" y="3686237"/>
            <a:ext cx="1145664" cy="461665"/>
          </a:xfrm>
          <a:prstGeom prst="rect">
            <a:avLst/>
          </a:prstGeom>
          <a:noFill/>
        </p:spPr>
        <p:txBody>
          <a:bodyPr wrap="square" rtlCol="0">
            <a:spAutoFit/>
          </a:bodyPr>
          <a:lstStyle/>
          <a:p>
            <a:pPr algn="ctr"/>
            <a:r>
              <a:rPr lang="en-US" sz="1200" dirty="0" smtClean="0"/>
              <a:t>Integration Pack</a:t>
            </a:r>
            <a:endParaRPr lang="en-US" sz="1200" dirty="0"/>
          </a:p>
        </p:txBody>
      </p:sp>
      <p:sp>
        <p:nvSpPr>
          <p:cNvPr id="41" name="TextBox 40"/>
          <p:cNvSpPr txBox="1"/>
          <p:nvPr/>
        </p:nvSpPr>
        <p:spPr>
          <a:xfrm rot="19806631" flipH="1">
            <a:off x="6667419" y="2466276"/>
            <a:ext cx="1224136" cy="461665"/>
          </a:xfrm>
          <a:prstGeom prst="rect">
            <a:avLst/>
          </a:prstGeom>
          <a:noFill/>
        </p:spPr>
        <p:txBody>
          <a:bodyPr wrap="square" rtlCol="0">
            <a:spAutoFit/>
          </a:bodyPr>
          <a:lstStyle/>
          <a:p>
            <a:pPr algn="ctr"/>
            <a:r>
              <a:rPr lang="en-US" sz="1200" dirty="0" smtClean="0"/>
              <a:t>Integration Pack</a:t>
            </a:r>
            <a:endParaRPr lang="en-US" sz="1200" dirty="0"/>
          </a:p>
        </p:txBody>
      </p:sp>
      <p:sp>
        <p:nvSpPr>
          <p:cNvPr id="42" name="TextBox 41"/>
          <p:cNvSpPr txBox="1"/>
          <p:nvPr/>
        </p:nvSpPr>
        <p:spPr>
          <a:xfrm rot="16200000" flipH="1">
            <a:off x="5479202" y="4180604"/>
            <a:ext cx="1145664" cy="461665"/>
          </a:xfrm>
          <a:prstGeom prst="rect">
            <a:avLst/>
          </a:prstGeom>
          <a:noFill/>
        </p:spPr>
        <p:txBody>
          <a:bodyPr wrap="square" rtlCol="0">
            <a:spAutoFit/>
          </a:bodyPr>
          <a:lstStyle/>
          <a:p>
            <a:pPr algn="ctr"/>
            <a:r>
              <a:rPr lang="en-US" sz="1200" dirty="0" smtClean="0"/>
              <a:t>Integration Pack</a:t>
            </a:r>
            <a:endParaRPr lang="en-US" sz="1200" dirty="0"/>
          </a:p>
        </p:txBody>
      </p:sp>
      <p:sp>
        <p:nvSpPr>
          <p:cNvPr id="43" name="TextBox 42"/>
          <p:cNvSpPr txBox="1"/>
          <p:nvPr/>
        </p:nvSpPr>
        <p:spPr>
          <a:xfrm rot="16200000" flipH="1">
            <a:off x="5542439" y="2186028"/>
            <a:ext cx="1145664" cy="461665"/>
          </a:xfrm>
          <a:prstGeom prst="rect">
            <a:avLst/>
          </a:prstGeom>
          <a:noFill/>
        </p:spPr>
        <p:txBody>
          <a:bodyPr wrap="square" rtlCol="0">
            <a:spAutoFit/>
          </a:bodyPr>
          <a:lstStyle/>
          <a:p>
            <a:pPr algn="ctr"/>
            <a:r>
              <a:rPr lang="en-US" sz="1200" dirty="0" smtClean="0"/>
              <a:t>Integration Pack</a:t>
            </a:r>
            <a:endParaRPr lang="en-US" sz="1200" dirty="0"/>
          </a:p>
        </p:txBody>
      </p:sp>
      <p:sp>
        <p:nvSpPr>
          <p:cNvPr id="44" name="Title 1"/>
          <p:cNvSpPr txBox="1">
            <a:spLocks/>
          </p:cNvSpPr>
          <p:nvPr/>
        </p:nvSpPr>
        <p:spPr>
          <a:xfrm>
            <a:off x="7111607" y="471031"/>
            <a:ext cx="4256737" cy="743441"/>
          </a:xfrm>
          <a:prstGeom prst="rect">
            <a:avLst/>
          </a:prstGeom>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r"/>
            <a:r>
              <a:rPr lang="en-US" dirty="0" smtClean="0"/>
              <a:t>Integration Points</a:t>
            </a:r>
            <a:endParaRPr lang="en-US" dirty="0"/>
          </a:p>
        </p:txBody>
      </p:sp>
    </p:spTree>
    <p:extLst>
      <p:ext uri="{BB962C8B-B14F-4D97-AF65-F5344CB8AC3E}">
        <p14:creationId xmlns:p14="http://schemas.microsoft.com/office/powerpoint/2010/main" val="224964982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471031"/>
            <a:ext cx="5561629" cy="743441"/>
          </a:xfrm>
        </p:spPr>
        <p:txBody>
          <a:bodyPr/>
          <a:lstStyle/>
          <a:p>
            <a:r>
              <a:rPr lang="en-US" sz="4000" dirty="0" smtClean="0"/>
              <a:t>Configuration Manager</a:t>
            </a:r>
            <a:endParaRPr lang="en-US" sz="4000" dirty="0"/>
          </a:p>
        </p:txBody>
      </p:sp>
      <p:sp>
        <p:nvSpPr>
          <p:cNvPr id="57" name="Oval 56"/>
          <p:cNvSpPr/>
          <p:nvPr/>
        </p:nvSpPr>
        <p:spPr>
          <a:xfrm>
            <a:off x="2897904" y="1272940"/>
            <a:ext cx="2133600" cy="1828801"/>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Service Manager</a:t>
            </a:r>
            <a:endParaRPr lang="en-US" sz="1600" dirty="0"/>
          </a:p>
        </p:txBody>
      </p:sp>
      <p:sp>
        <p:nvSpPr>
          <p:cNvPr id="58" name="Oval 57">
            <a:hlinkClick r:id="rId3" action="ppaction://hlinksldjump"/>
          </p:cNvPr>
          <p:cNvSpPr/>
          <p:nvPr/>
        </p:nvSpPr>
        <p:spPr>
          <a:xfrm>
            <a:off x="5216066" y="386686"/>
            <a:ext cx="2133600" cy="1828801"/>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Operations Manager</a:t>
            </a:r>
            <a:endParaRPr lang="en-US" sz="1600" dirty="0"/>
          </a:p>
        </p:txBody>
      </p:sp>
      <p:sp>
        <p:nvSpPr>
          <p:cNvPr id="59" name="Oval 58">
            <a:hlinkClick r:id="rId4" action="ppaction://hlinksldjump"/>
          </p:cNvPr>
          <p:cNvSpPr/>
          <p:nvPr/>
        </p:nvSpPr>
        <p:spPr>
          <a:xfrm>
            <a:off x="5216066" y="2666421"/>
            <a:ext cx="2133600" cy="1828801"/>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t>Configuration </a:t>
            </a:r>
            <a:r>
              <a:rPr lang="en-US" sz="1500" b="1" dirty="0" smtClean="0"/>
              <a:t>Manager</a:t>
            </a:r>
            <a:endParaRPr lang="en-US" sz="1500" dirty="0"/>
          </a:p>
        </p:txBody>
      </p:sp>
      <p:sp>
        <p:nvSpPr>
          <p:cNvPr id="60" name="Oval 59">
            <a:hlinkClick r:id="" action="ppaction://noaction"/>
          </p:cNvPr>
          <p:cNvSpPr/>
          <p:nvPr/>
        </p:nvSpPr>
        <p:spPr>
          <a:xfrm>
            <a:off x="2897904" y="3659365"/>
            <a:ext cx="2114864" cy="190496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Data Protection Manager</a:t>
            </a:r>
            <a:endParaRPr lang="en-US" sz="1600" dirty="0">
              <a:solidFill>
                <a:schemeClr val="tx1"/>
              </a:solidFill>
            </a:endParaRPr>
          </a:p>
        </p:txBody>
      </p:sp>
      <p:sp>
        <p:nvSpPr>
          <p:cNvPr id="61" name="Oval 60">
            <a:hlinkClick r:id="" action="ppaction://noaction"/>
          </p:cNvPr>
          <p:cNvSpPr/>
          <p:nvPr/>
        </p:nvSpPr>
        <p:spPr>
          <a:xfrm>
            <a:off x="7622304" y="3659365"/>
            <a:ext cx="2133600" cy="1828801"/>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Virtual Machine Manager</a:t>
            </a:r>
            <a:endParaRPr lang="en-US" sz="1600" dirty="0">
              <a:solidFill>
                <a:schemeClr val="tx1"/>
              </a:solidFill>
            </a:endParaRPr>
          </a:p>
        </p:txBody>
      </p:sp>
      <p:sp>
        <p:nvSpPr>
          <p:cNvPr id="62" name="Oval 61">
            <a:hlinkClick r:id="" action="ppaction://noaction"/>
          </p:cNvPr>
          <p:cNvSpPr/>
          <p:nvPr/>
        </p:nvSpPr>
        <p:spPr>
          <a:xfrm>
            <a:off x="5216066" y="4830167"/>
            <a:ext cx="2133599" cy="182880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App Controller</a:t>
            </a:r>
            <a:endParaRPr lang="en-US" sz="1600" dirty="0">
              <a:solidFill>
                <a:schemeClr val="tx1"/>
              </a:solidFill>
            </a:endParaRPr>
          </a:p>
        </p:txBody>
      </p:sp>
      <p:sp>
        <p:nvSpPr>
          <p:cNvPr id="63" name="Oval 62">
            <a:hlinkClick r:id="rId3" action="ppaction://hlinksldjump"/>
          </p:cNvPr>
          <p:cNvSpPr/>
          <p:nvPr/>
        </p:nvSpPr>
        <p:spPr>
          <a:xfrm>
            <a:off x="7622304" y="1301086"/>
            <a:ext cx="2133600" cy="1828801"/>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Orchestrator</a:t>
            </a:r>
            <a:endParaRPr lang="en-US" sz="1600" dirty="0"/>
          </a:p>
        </p:txBody>
      </p:sp>
      <p:cxnSp>
        <p:nvCxnSpPr>
          <p:cNvPr id="64" name="Straight Arrow Connector 63"/>
          <p:cNvCxnSpPr/>
          <p:nvPr/>
        </p:nvCxnSpPr>
        <p:spPr>
          <a:xfrm flipV="1">
            <a:off x="6902361" y="2542031"/>
            <a:ext cx="1066800" cy="587856"/>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rot="16200000">
            <a:off x="5781191" y="2088081"/>
            <a:ext cx="1479714" cy="461665"/>
          </a:xfrm>
          <a:prstGeom prst="rect">
            <a:avLst/>
          </a:prstGeom>
          <a:noFill/>
        </p:spPr>
        <p:txBody>
          <a:bodyPr wrap="square" rtlCol="0">
            <a:spAutoFit/>
          </a:bodyPr>
          <a:lstStyle/>
          <a:p>
            <a:pPr algn="ctr"/>
            <a:r>
              <a:rPr lang="en-US" sz="1200" dirty="0"/>
              <a:t>Console &amp; Agent Deployment</a:t>
            </a:r>
          </a:p>
        </p:txBody>
      </p:sp>
      <p:cxnSp>
        <p:nvCxnSpPr>
          <p:cNvPr id="67" name="Straight Arrow Connector 66"/>
          <p:cNvCxnSpPr/>
          <p:nvPr/>
        </p:nvCxnSpPr>
        <p:spPr>
          <a:xfrm flipH="1" flipV="1">
            <a:off x="4682667" y="2509415"/>
            <a:ext cx="1066800" cy="587856"/>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68" name="Oval 67">
            <a:hlinkClick r:id="" action="ppaction://noaction"/>
          </p:cNvPr>
          <p:cNvSpPr/>
          <p:nvPr/>
        </p:nvSpPr>
        <p:spPr>
          <a:xfrm>
            <a:off x="416549" y="2453555"/>
            <a:ext cx="2114864" cy="190496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70" name="Oval 69">
            <a:hlinkClick r:id="" action="ppaction://noaction"/>
          </p:cNvPr>
          <p:cNvSpPr/>
          <p:nvPr/>
        </p:nvSpPr>
        <p:spPr>
          <a:xfrm>
            <a:off x="9755904" y="2504946"/>
            <a:ext cx="2114864" cy="190496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cxnSp>
        <p:nvCxnSpPr>
          <p:cNvPr id="72" name="Straight Arrow Connector 71"/>
          <p:cNvCxnSpPr/>
          <p:nvPr/>
        </p:nvCxnSpPr>
        <p:spPr>
          <a:xfrm flipV="1">
            <a:off x="6293920" y="1932433"/>
            <a:ext cx="11239" cy="968855"/>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864381" y="3044613"/>
            <a:ext cx="1219200" cy="646331"/>
          </a:xfrm>
          <a:prstGeom prst="rect">
            <a:avLst/>
          </a:prstGeom>
          <a:noFill/>
        </p:spPr>
        <p:txBody>
          <a:bodyPr wrap="square" rtlCol="0">
            <a:spAutoFit/>
          </a:bodyPr>
          <a:lstStyle/>
          <a:p>
            <a:pPr algn="ctr"/>
            <a:r>
              <a:rPr lang="en-US" b="1" dirty="0" smtClean="0"/>
              <a:t>Active Directory</a:t>
            </a:r>
            <a:endParaRPr lang="en-US" b="1" dirty="0"/>
          </a:p>
        </p:txBody>
      </p:sp>
      <p:sp>
        <p:nvSpPr>
          <p:cNvPr id="75" name="TextBox 74"/>
          <p:cNvSpPr txBox="1"/>
          <p:nvPr/>
        </p:nvSpPr>
        <p:spPr>
          <a:xfrm>
            <a:off x="10203736" y="3272760"/>
            <a:ext cx="1219200" cy="369332"/>
          </a:xfrm>
          <a:prstGeom prst="rect">
            <a:avLst/>
          </a:prstGeom>
          <a:noFill/>
        </p:spPr>
        <p:txBody>
          <a:bodyPr wrap="square" rtlCol="0">
            <a:spAutoFit/>
          </a:bodyPr>
          <a:lstStyle/>
          <a:p>
            <a:pPr algn="ctr"/>
            <a:r>
              <a:rPr lang="en-US" b="1" dirty="0" smtClean="0"/>
              <a:t>Exchange</a:t>
            </a:r>
            <a:endParaRPr lang="en-US" b="1" dirty="0"/>
          </a:p>
        </p:txBody>
      </p:sp>
      <p:sp>
        <p:nvSpPr>
          <p:cNvPr id="76" name="TextBox 75"/>
          <p:cNvSpPr txBox="1"/>
          <p:nvPr/>
        </p:nvSpPr>
        <p:spPr>
          <a:xfrm rot="19858951">
            <a:off x="6820165" y="2732418"/>
            <a:ext cx="1479714" cy="461665"/>
          </a:xfrm>
          <a:prstGeom prst="rect">
            <a:avLst/>
          </a:prstGeom>
          <a:noFill/>
        </p:spPr>
        <p:txBody>
          <a:bodyPr wrap="square" rtlCol="0">
            <a:spAutoFit/>
          </a:bodyPr>
          <a:lstStyle/>
          <a:p>
            <a:pPr algn="ctr"/>
            <a:r>
              <a:rPr lang="en-US" sz="1200" dirty="0"/>
              <a:t>Console Deployment</a:t>
            </a:r>
          </a:p>
        </p:txBody>
      </p:sp>
      <p:sp>
        <p:nvSpPr>
          <p:cNvPr id="77" name="TextBox 76"/>
          <p:cNvSpPr txBox="1"/>
          <p:nvPr/>
        </p:nvSpPr>
        <p:spPr>
          <a:xfrm rot="1738405">
            <a:off x="6682308" y="4127684"/>
            <a:ext cx="1479714" cy="461665"/>
          </a:xfrm>
          <a:prstGeom prst="rect">
            <a:avLst/>
          </a:prstGeom>
          <a:noFill/>
        </p:spPr>
        <p:txBody>
          <a:bodyPr wrap="square" rtlCol="0">
            <a:spAutoFit/>
          </a:bodyPr>
          <a:lstStyle/>
          <a:p>
            <a:pPr algn="ctr"/>
            <a:r>
              <a:rPr lang="en-US" sz="1200" dirty="0"/>
              <a:t>Console &amp; Agent Deployment</a:t>
            </a:r>
          </a:p>
        </p:txBody>
      </p:sp>
      <p:sp>
        <p:nvSpPr>
          <p:cNvPr id="80" name="TextBox 79"/>
          <p:cNvSpPr txBox="1"/>
          <p:nvPr/>
        </p:nvSpPr>
        <p:spPr>
          <a:xfrm rot="1671445">
            <a:off x="4422394" y="2742278"/>
            <a:ext cx="1479714" cy="461665"/>
          </a:xfrm>
          <a:prstGeom prst="rect">
            <a:avLst/>
          </a:prstGeom>
          <a:noFill/>
        </p:spPr>
        <p:txBody>
          <a:bodyPr wrap="square" rtlCol="0">
            <a:spAutoFit/>
          </a:bodyPr>
          <a:lstStyle/>
          <a:p>
            <a:pPr algn="ctr"/>
            <a:r>
              <a:rPr lang="en-US" sz="1200" dirty="0" smtClean="0"/>
              <a:t>Console Deployment</a:t>
            </a:r>
            <a:endParaRPr lang="en-US" sz="1200" dirty="0"/>
          </a:p>
        </p:txBody>
      </p:sp>
      <p:cxnSp>
        <p:nvCxnSpPr>
          <p:cNvPr id="81" name="Straight Arrow Connector 80"/>
          <p:cNvCxnSpPr/>
          <p:nvPr/>
        </p:nvCxnSpPr>
        <p:spPr>
          <a:xfrm>
            <a:off x="6936504" y="3815688"/>
            <a:ext cx="1066800" cy="587856"/>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22" name="Title 1"/>
          <p:cNvSpPr txBox="1">
            <a:spLocks/>
          </p:cNvSpPr>
          <p:nvPr/>
        </p:nvSpPr>
        <p:spPr>
          <a:xfrm>
            <a:off x="7111607" y="471031"/>
            <a:ext cx="4256737" cy="743441"/>
          </a:xfrm>
          <a:prstGeom prst="rect">
            <a:avLst/>
          </a:prstGeom>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r"/>
            <a:r>
              <a:rPr lang="en-US" dirty="0" smtClean="0"/>
              <a:t>Integration Points</a:t>
            </a:r>
            <a:endParaRPr lang="en-US" dirty="0"/>
          </a:p>
        </p:txBody>
      </p:sp>
    </p:spTree>
    <p:extLst>
      <p:ext uri="{BB962C8B-B14F-4D97-AF65-F5344CB8AC3E}">
        <p14:creationId xmlns:p14="http://schemas.microsoft.com/office/powerpoint/2010/main" val="14692917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471031"/>
            <a:ext cx="4256737" cy="743441"/>
          </a:xfrm>
        </p:spPr>
        <p:txBody>
          <a:bodyPr/>
          <a:lstStyle/>
          <a:p>
            <a:r>
              <a:rPr lang="en-US" dirty="0" smtClean="0"/>
              <a:t>Service Manager</a:t>
            </a:r>
            <a:endParaRPr lang="en-US" dirty="0"/>
          </a:p>
        </p:txBody>
      </p:sp>
      <p:sp>
        <p:nvSpPr>
          <p:cNvPr id="57" name="Oval 56"/>
          <p:cNvSpPr/>
          <p:nvPr/>
        </p:nvSpPr>
        <p:spPr>
          <a:xfrm>
            <a:off x="5216066" y="2672687"/>
            <a:ext cx="2133600" cy="1828801"/>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Service Manager</a:t>
            </a:r>
            <a:endParaRPr lang="en-US" sz="1600" dirty="0"/>
          </a:p>
        </p:txBody>
      </p:sp>
      <p:sp>
        <p:nvSpPr>
          <p:cNvPr id="58" name="Oval 57">
            <a:hlinkClick r:id="rId3" action="ppaction://hlinksldjump"/>
          </p:cNvPr>
          <p:cNvSpPr/>
          <p:nvPr/>
        </p:nvSpPr>
        <p:spPr>
          <a:xfrm>
            <a:off x="5216066" y="386686"/>
            <a:ext cx="2133600" cy="1828801"/>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Operations Manager</a:t>
            </a:r>
            <a:endParaRPr lang="en-US" sz="1600" dirty="0"/>
          </a:p>
        </p:txBody>
      </p:sp>
      <p:sp>
        <p:nvSpPr>
          <p:cNvPr id="59" name="Oval 58">
            <a:hlinkClick r:id="rId4" action="ppaction://hlinksldjump"/>
          </p:cNvPr>
          <p:cNvSpPr/>
          <p:nvPr/>
        </p:nvSpPr>
        <p:spPr>
          <a:xfrm>
            <a:off x="2897904" y="1301086"/>
            <a:ext cx="2133600" cy="1828801"/>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t>Configuration </a:t>
            </a:r>
            <a:r>
              <a:rPr lang="en-US" sz="1500" b="1" dirty="0" smtClean="0"/>
              <a:t>Manager</a:t>
            </a:r>
            <a:endParaRPr lang="en-US" sz="1500" dirty="0"/>
          </a:p>
        </p:txBody>
      </p:sp>
      <p:sp>
        <p:nvSpPr>
          <p:cNvPr id="60" name="Oval 59">
            <a:hlinkClick r:id="" action="ppaction://noaction"/>
          </p:cNvPr>
          <p:cNvSpPr/>
          <p:nvPr/>
        </p:nvSpPr>
        <p:spPr>
          <a:xfrm>
            <a:off x="2897904" y="3659365"/>
            <a:ext cx="2114864" cy="190496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Data Protection Manager</a:t>
            </a:r>
            <a:endParaRPr lang="en-US" sz="1600" dirty="0">
              <a:solidFill>
                <a:schemeClr val="tx1"/>
              </a:solidFill>
            </a:endParaRPr>
          </a:p>
        </p:txBody>
      </p:sp>
      <p:sp>
        <p:nvSpPr>
          <p:cNvPr id="61" name="Oval 60">
            <a:hlinkClick r:id="" action="ppaction://noaction"/>
          </p:cNvPr>
          <p:cNvSpPr/>
          <p:nvPr/>
        </p:nvSpPr>
        <p:spPr>
          <a:xfrm>
            <a:off x="7622304" y="3659365"/>
            <a:ext cx="2133600" cy="1828801"/>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Virtual Machine Manager</a:t>
            </a:r>
            <a:endParaRPr lang="en-US" sz="1600" dirty="0">
              <a:solidFill>
                <a:schemeClr val="tx1"/>
              </a:solidFill>
            </a:endParaRPr>
          </a:p>
        </p:txBody>
      </p:sp>
      <p:sp>
        <p:nvSpPr>
          <p:cNvPr id="62" name="Oval 61">
            <a:hlinkClick r:id="" action="ppaction://noaction"/>
          </p:cNvPr>
          <p:cNvSpPr/>
          <p:nvPr/>
        </p:nvSpPr>
        <p:spPr>
          <a:xfrm>
            <a:off x="5216067" y="4830167"/>
            <a:ext cx="2133599" cy="182880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App Controller</a:t>
            </a:r>
            <a:endParaRPr lang="en-US" sz="1600" dirty="0">
              <a:solidFill>
                <a:schemeClr val="tx1"/>
              </a:solidFill>
            </a:endParaRPr>
          </a:p>
        </p:txBody>
      </p:sp>
      <p:sp>
        <p:nvSpPr>
          <p:cNvPr id="63" name="Oval 62">
            <a:hlinkClick r:id="rId3" action="ppaction://hlinksldjump"/>
          </p:cNvPr>
          <p:cNvSpPr/>
          <p:nvPr/>
        </p:nvSpPr>
        <p:spPr>
          <a:xfrm>
            <a:off x="7622304" y="1301086"/>
            <a:ext cx="2133600" cy="1828801"/>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Orchestrator</a:t>
            </a:r>
            <a:endParaRPr lang="en-US" sz="1600" dirty="0"/>
          </a:p>
        </p:txBody>
      </p:sp>
      <p:cxnSp>
        <p:nvCxnSpPr>
          <p:cNvPr id="64" name="Straight Arrow Connector 63"/>
          <p:cNvCxnSpPr/>
          <p:nvPr/>
        </p:nvCxnSpPr>
        <p:spPr>
          <a:xfrm flipV="1">
            <a:off x="6902361" y="2542031"/>
            <a:ext cx="1066800" cy="587856"/>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rot="16200000">
            <a:off x="5890375" y="2180414"/>
            <a:ext cx="1479714" cy="276999"/>
          </a:xfrm>
          <a:prstGeom prst="rect">
            <a:avLst/>
          </a:prstGeom>
          <a:noFill/>
        </p:spPr>
        <p:txBody>
          <a:bodyPr wrap="square" rtlCol="0">
            <a:spAutoFit/>
          </a:bodyPr>
          <a:lstStyle/>
          <a:p>
            <a:pPr algn="ctr"/>
            <a:r>
              <a:rPr lang="en-US" sz="1200" dirty="0" smtClean="0"/>
              <a:t>Configuration Items</a:t>
            </a:r>
            <a:endParaRPr lang="en-US" sz="1200" dirty="0"/>
          </a:p>
        </p:txBody>
      </p:sp>
      <p:cxnSp>
        <p:nvCxnSpPr>
          <p:cNvPr id="66" name="Straight Arrow Connector 65"/>
          <p:cNvCxnSpPr/>
          <p:nvPr/>
        </p:nvCxnSpPr>
        <p:spPr>
          <a:xfrm flipV="1">
            <a:off x="6174504" y="1932433"/>
            <a:ext cx="11239" cy="968855"/>
          </a:xfrm>
          <a:prstGeom prst="straightConnector1">
            <a:avLst/>
          </a:prstGeom>
          <a:ln>
            <a:solidFill>
              <a:srgbClr val="92D050"/>
            </a:solidFill>
            <a:headEnd type="triangle"/>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flipV="1">
            <a:off x="4682667" y="2509415"/>
            <a:ext cx="1066800" cy="587856"/>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68" name="Oval 67">
            <a:hlinkClick r:id="" action="ppaction://noaction"/>
          </p:cNvPr>
          <p:cNvSpPr/>
          <p:nvPr/>
        </p:nvSpPr>
        <p:spPr>
          <a:xfrm>
            <a:off x="416549" y="2453555"/>
            <a:ext cx="2114864" cy="190496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cxnSp>
        <p:nvCxnSpPr>
          <p:cNvPr id="69" name="Straight Arrow Connector 68"/>
          <p:cNvCxnSpPr/>
          <p:nvPr/>
        </p:nvCxnSpPr>
        <p:spPr>
          <a:xfrm flipH="1" flipV="1">
            <a:off x="2402007" y="3523730"/>
            <a:ext cx="3002505" cy="57092"/>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70" name="Oval 69">
            <a:hlinkClick r:id="" action="ppaction://noaction"/>
          </p:cNvPr>
          <p:cNvSpPr/>
          <p:nvPr/>
        </p:nvSpPr>
        <p:spPr>
          <a:xfrm>
            <a:off x="9755904" y="2504946"/>
            <a:ext cx="2114864" cy="190496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cxnSp>
        <p:nvCxnSpPr>
          <p:cNvPr id="71" name="Straight Arrow Connector 70"/>
          <p:cNvCxnSpPr/>
          <p:nvPr/>
        </p:nvCxnSpPr>
        <p:spPr>
          <a:xfrm flipV="1">
            <a:off x="7205795" y="3523730"/>
            <a:ext cx="2716127" cy="6266"/>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V="1">
            <a:off x="6403104" y="1932433"/>
            <a:ext cx="11239" cy="968855"/>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rot="16200000">
            <a:off x="5249981" y="2148200"/>
            <a:ext cx="1479714" cy="307777"/>
          </a:xfrm>
          <a:prstGeom prst="rect">
            <a:avLst/>
          </a:prstGeom>
          <a:noFill/>
        </p:spPr>
        <p:txBody>
          <a:bodyPr wrap="square" rtlCol="0">
            <a:spAutoFit/>
          </a:bodyPr>
          <a:lstStyle/>
          <a:p>
            <a:pPr algn="ctr"/>
            <a:r>
              <a:rPr lang="en-US" sz="1400" dirty="0" smtClean="0"/>
              <a:t>Alerts</a:t>
            </a:r>
            <a:endParaRPr lang="en-US" sz="1400" dirty="0"/>
          </a:p>
        </p:txBody>
      </p:sp>
      <p:sp>
        <p:nvSpPr>
          <p:cNvPr id="74" name="TextBox 73"/>
          <p:cNvSpPr txBox="1"/>
          <p:nvPr/>
        </p:nvSpPr>
        <p:spPr>
          <a:xfrm>
            <a:off x="864381" y="3044613"/>
            <a:ext cx="1219200" cy="646331"/>
          </a:xfrm>
          <a:prstGeom prst="rect">
            <a:avLst/>
          </a:prstGeom>
          <a:noFill/>
        </p:spPr>
        <p:txBody>
          <a:bodyPr wrap="square" rtlCol="0">
            <a:spAutoFit/>
          </a:bodyPr>
          <a:lstStyle/>
          <a:p>
            <a:pPr algn="ctr"/>
            <a:r>
              <a:rPr lang="en-US" b="1" dirty="0" smtClean="0"/>
              <a:t>Active Directory</a:t>
            </a:r>
            <a:endParaRPr lang="en-US" b="1" dirty="0"/>
          </a:p>
        </p:txBody>
      </p:sp>
      <p:sp>
        <p:nvSpPr>
          <p:cNvPr id="75" name="TextBox 74"/>
          <p:cNvSpPr txBox="1"/>
          <p:nvPr/>
        </p:nvSpPr>
        <p:spPr>
          <a:xfrm>
            <a:off x="10203736" y="3272760"/>
            <a:ext cx="1219200" cy="369332"/>
          </a:xfrm>
          <a:prstGeom prst="rect">
            <a:avLst/>
          </a:prstGeom>
          <a:noFill/>
        </p:spPr>
        <p:txBody>
          <a:bodyPr wrap="square" rtlCol="0">
            <a:spAutoFit/>
          </a:bodyPr>
          <a:lstStyle/>
          <a:p>
            <a:pPr algn="ctr"/>
            <a:r>
              <a:rPr lang="en-US" b="1" dirty="0" smtClean="0"/>
              <a:t>Exchange</a:t>
            </a:r>
            <a:endParaRPr lang="en-US" b="1" dirty="0"/>
          </a:p>
        </p:txBody>
      </p:sp>
      <p:sp>
        <p:nvSpPr>
          <p:cNvPr id="76" name="TextBox 75"/>
          <p:cNvSpPr txBox="1"/>
          <p:nvPr/>
        </p:nvSpPr>
        <p:spPr>
          <a:xfrm rot="19858951">
            <a:off x="6820165" y="2824751"/>
            <a:ext cx="1479714" cy="276999"/>
          </a:xfrm>
          <a:prstGeom prst="rect">
            <a:avLst/>
          </a:prstGeom>
          <a:noFill/>
        </p:spPr>
        <p:txBody>
          <a:bodyPr wrap="square" rtlCol="0">
            <a:spAutoFit/>
          </a:bodyPr>
          <a:lstStyle/>
          <a:p>
            <a:pPr algn="ctr"/>
            <a:r>
              <a:rPr lang="en-US" sz="1200" dirty="0" err="1" smtClean="0"/>
              <a:t>Runbooks</a:t>
            </a:r>
            <a:endParaRPr lang="en-US" sz="1200" dirty="0"/>
          </a:p>
        </p:txBody>
      </p:sp>
      <p:sp>
        <p:nvSpPr>
          <p:cNvPr id="77" name="TextBox 76"/>
          <p:cNvSpPr txBox="1"/>
          <p:nvPr/>
        </p:nvSpPr>
        <p:spPr>
          <a:xfrm rot="1738405">
            <a:off x="6730047" y="4156744"/>
            <a:ext cx="1479714" cy="276999"/>
          </a:xfrm>
          <a:prstGeom prst="rect">
            <a:avLst/>
          </a:prstGeom>
          <a:noFill/>
        </p:spPr>
        <p:txBody>
          <a:bodyPr wrap="square" rtlCol="0">
            <a:spAutoFit/>
          </a:bodyPr>
          <a:lstStyle/>
          <a:p>
            <a:pPr algn="ctr"/>
            <a:r>
              <a:rPr lang="en-US" sz="1200" dirty="0" smtClean="0"/>
              <a:t>Configuration Items</a:t>
            </a:r>
            <a:endParaRPr lang="en-US" sz="1200" dirty="0"/>
          </a:p>
        </p:txBody>
      </p:sp>
      <p:sp>
        <p:nvSpPr>
          <p:cNvPr id="78" name="TextBox 77"/>
          <p:cNvSpPr txBox="1"/>
          <p:nvPr/>
        </p:nvSpPr>
        <p:spPr>
          <a:xfrm>
            <a:off x="7211333" y="3238989"/>
            <a:ext cx="2409137" cy="276999"/>
          </a:xfrm>
          <a:prstGeom prst="rect">
            <a:avLst/>
          </a:prstGeom>
          <a:noFill/>
        </p:spPr>
        <p:txBody>
          <a:bodyPr wrap="square" rtlCol="0">
            <a:spAutoFit/>
          </a:bodyPr>
          <a:lstStyle/>
          <a:p>
            <a:pPr algn="ctr"/>
            <a:r>
              <a:rPr lang="en-US" sz="1200" dirty="0" smtClean="0"/>
              <a:t>Configuration Items</a:t>
            </a:r>
            <a:endParaRPr lang="en-US" sz="1200" dirty="0"/>
          </a:p>
        </p:txBody>
      </p:sp>
      <p:sp>
        <p:nvSpPr>
          <p:cNvPr id="79" name="TextBox 78"/>
          <p:cNvSpPr txBox="1"/>
          <p:nvPr/>
        </p:nvSpPr>
        <p:spPr>
          <a:xfrm>
            <a:off x="2531413" y="3238989"/>
            <a:ext cx="2409137" cy="276999"/>
          </a:xfrm>
          <a:prstGeom prst="rect">
            <a:avLst/>
          </a:prstGeom>
          <a:noFill/>
        </p:spPr>
        <p:txBody>
          <a:bodyPr wrap="square" rtlCol="0">
            <a:spAutoFit/>
          </a:bodyPr>
          <a:lstStyle/>
          <a:p>
            <a:pPr algn="ctr"/>
            <a:r>
              <a:rPr lang="en-US" sz="1200" dirty="0" smtClean="0"/>
              <a:t>Configuration Items</a:t>
            </a:r>
            <a:endParaRPr lang="en-US" sz="1200" dirty="0"/>
          </a:p>
        </p:txBody>
      </p:sp>
      <p:sp>
        <p:nvSpPr>
          <p:cNvPr id="80" name="TextBox 79"/>
          <p:cNvSpPr txBox="1"/>
          <p:nvPr/>
        </p:nvSpPr>
        <p:spPr>
          <a:xfrm rot="1671445">
            <a:off x="4422394" y="2834611"/>
            <a:ext cx="1479714" cy="276999"/>
          </a:xfrm>
          <a:prstGeom prst="rect">
            <a:avLst/>
          </a:prstGeom>
          <a:noFill/>
        </p:spPr>
        <p:txBody>
          <a:bodyPr wrap="square" rtlCol="0">
            <a:spAutoFit/>
          </a:bodyPr>
          <a:lstStyle/>
          <a:p>
            <a:pPr algn="ctr"/>
            <a:r>
              <a:rPr lang="en-US" sz="1200" dirty="0" smtClean="0"/>
              <a:t>Configuration Items</a:t>
            </a:r>
            <a:endParaRPr lang="en-US" sz="1200" dirty="0"/>
          </a:p>
        </p:txBody>
      </p:sp>
      <p:cxnSp>
        <p:nvCxnSpPr>
          <p:cNvPr id="81" name="Straight Arrow Connector 80"/>
          <p:cNvCxnSpPr/>
          <p:nvPr/>
        </p:nvCxnSpPr>
        <p:spPr>
          <a:xfrm>
            <a:off x="6936504" y="3815688"/>
            <a:ext cx="1066800" cy="587856"/>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28" name="Title 1"/>
          <p:cNvSpPr txBox="1">
            <a:spLocks/>
          </p:cNvSpPr>
          <p:nvPr/>
        </p:nvSpPr>
        <p:spPr>
          <a:xfrm>
            <a:off x="7111607" y="471031"/>
            <a:ext cx="4256737" cy="743441"/>
          </a:xfrm>
          <a:prstGeom prst="rect">
            <a:avLst/>
          </a:prstGeom>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r"/>
            <a:r>
              <a:rPr lang="en-US" dirty="0" smtClean="0"/>
              <a:t>Integration Points</a:t>
            </a:r>
            <a:endParaRPr lang="en-US" dirty="0"/>
          </a:p>
        </p:txBody>
      </p:sp>
    </p:spTree>
    <p:extLst>
      <p:ext uri="{BB962C8B-B14F-4D97-AF65-F5344CB8AC3E}">
        <p14:creationId xmlns:p14="http://schemas.microsoft.com/office/powerpoint/2010/main" val="165518104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Provisioning Scenarios</a:t>
            </a:r>
            <a:endParaRPr lang="en-US" dirty="0"/>
          </a:p>
        </p:txBody>
      </p:sp>
      <p:sp>
        <p:nvSpPr>
          <p:cNvPr id="6" name="Text Placeholder 5"/>
          <p:cNvSpPr>
            <a:spLocks noGrp="1"/>
          </p:cNvSpPr>
          <p:nvPr>
            <p:ph type="body" sz="quarter" idx="10"/>
          </p:nvPr>
        </p:nvSpPr>
        <p:spPr>
          <a:xfrm>
            <a:off x="274638" y="1395736"/>
            <a:ext cx="11598707" cy="2185214"/>
          </a:xfrm>
        </p:spPr>
        <p:txBody>
          <a:bodyPr/>
          <a:lstStyle/>
          <a:p>
            <a:r>
              <a:rPr lang="en-US" dirty="0" smtClean="0"/>
              <a:t>Lots of options are available</a:t>
            </a:r>
            <a:endParaRPr lang="en-US" dirty="0"/>
          </a:p>
          <a:p>
            <a:pPr lvl="1"/>
            <a:r>
              <a:rPr lang="en-US" dirty="0" smtClean="0"/>
              <a:t>Some are automated, some are manual</a:t>
            </a:r>
            <a:endParaRPr lang="en-US" dirty="0"/>
          </a:p>
          <a:p>
            <a:r>
              <a:rPr lang="en-US" dirty="0" smtClean="0"/>
              <a:t>The </a:t>
            </a:r>
            <a:r>
              <a:rPr lang="en-US" dirty="0"/>
              <a:t>right option will vary depending on</a:t>
            </a:r>
          </a:p>
          <a:p>
            <a:pPr lvl="1"/>
            <a:r>
              <a:rPr lang="en-US" dirty="0"/>
              <a:t>What components of System Center you use</a:t>
            </a:r>
          </a:p>
          <a:p>
            <a:pPr lvl="1"/>
            <a:r>
              <a:rPr lang="en-US" dirty="0" smtClean="0"/>
              <a:t>Your business requirements</a:t>
            </a:r>
            <a:endParaRPr lang="en-US" dirty="0"/>
          </a:p>
        </p:txBody>
      </p:sp>
    </p:spTree>
    <p:extLst>
      <p:ext uri="{BB962C8B-B14F-4D97-AF65-F5344CB8AC3E}">
        <p14:creationId xmlns:p14="http://schemas.microsoft.com/office/powerpoint/2010/main" val="139584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MS13 Speaker PPT Template">
  <a:themeElements>
    <a:clrScheme name="Custom 24">
      <a:dk1>
        <a:srgbClr val="505050"/>
      </a:dk1>
      <a:lt1>
        <a:srgbClr val="FFFFFF"/>
      </a:lt1>
      <a:dk2>
        <a:srgbClr val="7FBA00"/>
      </a:dk2>
      <a:lt2>
        <a:srgbClr val="D2D2D2"/>
      </a:lt2>
      <a:accent1>
        <a:srgbClr val="505050"/>
      </a:accent1>
      <a:accent2>
        <a:srgbClr val="00BCF2"/>
      </a:accent2>
      <a:accent3>
        <a:srgbClr val="7FBA00"/>
      </a:accent3>
      <a:accent4>
        <a:srgbClr val="969696"/>
      </a:accent4>
      <a:accent5>
        <a:srgbClr val="0072C6"/>
      </a:accent5>
      <a:accent6>
        <a:srgbClr val="002050"/>
      </a:accent6>
      <a:hlink>
        <a:srgbClr val="008272"/>
      </a:hlink>
      <a:folHlink>
        <a:srgbClr val="00827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WHITE_LIGHT_BLACK_DARK.potx" id="{F88D7E8C-41C2-4F80-B50F-AF7F4BA402DF}" vid="{1E52C5CB-7F3B-4964-8160-750367E06676}"/>
    </a:ext>
  </a:extLst>
</a:theme>
</file>

<file path=ppt/theme/theme2.xml><?xml version="1.0" encoding="utf-8"?>
<a:theme xmlns:a="http://schemas.openxmlformats.org/drawingml/2006/main" name="MMS_2013_Template_Dark_Gray_16x9">
  <a:themeElements>
    <a:clrScheme name="Custom 56">
      <a:dk1>
        <a:srgbClr val="000000"/>
      </a:dk1>
      <a:lt1>
        <a:srgbClr val="FFFFFF"/>
      </a:lt1>
      <a:dk2>
        <a:srgbClr val="505050"/>
      </a:dk2>
      <a:lt2>
        <a:srgbClr val="7FBA00"/>
      </a:lt2>
      <a:accent1>
        <a:srgbClr val="969696"/>
      </a:accent1>
      <a:accent2>
        <a:srgbClr val="0072C6"/>
      </a:accent2>
      <a:accent3>
        <a:srgbClr val="7FBA00"/>
      </a:accent3>
      <a:accent4>
        <a:srgbClr val="00188F"/>
      </a:accent4>
      <a:accent5>
        <a:srgbClr val="00BCF2"/>
      </a:accent5>
      <a:accent6>
        <a:srgbClr val="002050"/>
      </a:accent6>
      <a:hlink>
        <a:srgbClr val="E2E584"/>
      </a:hlink>
      <a:folHlink>
        <a:srgbClr val="E2E584"/>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WHITE_LIGHT_BLACK_DARK.potx" id="{F88D7E8C-41C2-4F80-B50F-AF7F4BA402DF}" vid="{32F9B32C-E28C-497F-B5B0-2D3F4BD5BC5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MMS13 Speaker PPT Template</Template>
  <TotalTime>10899</TotalTime>
  <Words>5865</Words>
  <Application>Microsoft Office PowerPoint</Application>
  <PresentationFormat>Custom</PresentationFormat>
  <Paragraphs>446</Paragraphs>
  <Slides>39</Slides>
  <Notes>37</Notes>
  <HiddenSlides>0</HiddenSlides>
  <MMClips>4</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Arial</vt:lpstr>
      <vt:lpstr>Consolas</vt:lpstr>
      <vt:lpstr>Segoe UI</vt:lpstr>
      <vt:lpstr>Segoe UI Light</vt:lpstr>
      <vt:lpstr>Wingdings</vt:lpstr>
      <vt:lpstr>MMS13 Speaker PPT Template</vt:lpstr>
      <vt:lpstr>MMS_2013_Template_Dark_Gray_16x9</vt:lpstr>
      <vt:lpstr>PowerPoint Presentation</vt:lpstr>
      <vt:lpstr>Provisioning in System Center: Users, Groups, Virtual Servers, Software and More! </vt:lpstr>
      <vt:lpstr>Ultimate Provisioning Championship: Tale of the Tape</vt:lpstr>
      <vt:lpstr>Agenda</vt:lpstr>
      <vt:lpstr>Operations Manager</vt:lpstr>
      <vt:lpstr>Orchestrator</vt:lpstr>
      <vt:lpstr>Configuration Manager</vt:lpstr>
      <vt:lpstr>Service Manager</vt:lpstr>
      <vt:lpstr>Provisioning Scenarios</vt:lpstr>
      <vt:lpstr>Round 1: Users &amp; Groups</vt:lpstr>
      <vt:lpstr>Provisioning Scenarios: Users &amp; Groups </vt:lpstr>
      <vt:lpstr>Provisioning Scenarios: Users</vt:lpstr>
      <vt:lpstr>User Provisioning</vt:lpstr>
      <vt:lpstr>User Provisioning</vt:lpstr>
      <vt:lpstr>Group Provisioning</vt:lpstr>
      <vt:lpstr>Group Provisioning</vt:lpstr>
      <vt:lpstr>Demo: User Provisioning using Service Manager + Orchestrator</vt:lpstr>
      <vt:lpstr>Round 1: Who Won?</vt:lpstr>
      <vt:lpstr>Round 2: Virtuals</vt:lpstr>
      <vt:lpstr>Provisioning Scenarios: Virtuals</vt:lpstr>
      <vt:lpstr>Provisioning Scenarios: Virtuals</vt:lpstr>
      <vt:lpstr>Virtual Provisioning: Cloud Process Pack</vt:lpstr>
      <vt:lpstr>Virtual Provisioning</vt:lpstr>
      <vt:lpstr>Demo: Virtual Provisioning using Service Manager,  Orchestrator + Virtual Machine Manager</vt:lpstr>
      <vt:lpstr>Round 2: Who Won?</vt:lpstr>
      <vt:lpstr>Round 3: Software</vt:lpstr>
      <vt:lpstr>Provisioning Scenarios: Software</vt:lpstr>
      <vt:lpstr>Provisioning Scenarios: Software</vt:lpstr>
      <vt:lpstr>Software Provisioning</vt:lpstr>
      <vt:lpstr>Demo: Software Provisioning using AAW + Orchestrator + Service Manager + Configuration Manager</vt:lpstr>
      <vt:lpstr>Round 3: Who Won?</vt:lpstr>
      <vt:lpstr>Provisioning Scenarios – Lessons Learned</vt:lpstr>
      <vt:lpstr>Round 4: Sudden Victory</vt:lpstr>
      <vt:lpstr>Other Integration Scenarios</vt:lpstr>
      <vt:lpstr>Other Integration Scenarios</vt:lpstr>
      <vt:lpstr>Who won? </vt:lpstr>
      <vt:lpstr>Take-A-Ways</vt:lpstr>
      <vt:lpstr>Resources</vt:lpstr>
      <vt:lpstr>Evaluation</vt:lpstr>
    </vt:vector>
  </TitlesOfParts>
  <Manager>&lt;Comms manager/speech writer&gt;</Manager>
  <Company>Catapult Systems,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Provisioning in System Center: Users, Groups, Virtual Servers, Software and More! </dc:title>
  <dc:subject>MMS 2013</dc:subject>
  <dc:creator>Cameron Fuller</dc:creator>
  <cp:keywords>MMS 2013</cp:keywords>
  <dc:description>Template by: Robin E. Warren, Artitudes Design, Inc.
Formatting by: Dan Tyler, Silver Fox Productions
Audience Type: External</dc:description>
  <cp:lastModifiedBy>Shows</cp:lastModifiedBy>
  <cp:revision>219</cp:revision>
  <dcterms:created xsi:type="dcterms:W3CDTF">2013-03-15T14:07:47Z</dcterms:created>
  <dcterms:modified xsi:type="dcterms:W3CDTF">2013-04-10T21:17:50Z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